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1"/>
  </p:notesMasterIdLst>
  <p:sldIdLst>
    <p:sldId id="256" r:id="rId2"/>
    <p:sldId id="283" r:id="rId3"/>
    <p:sldId id="257" r:id="rId4"/>
    <p:sldId id="258" r:id="rId5"/>
    <p:sldId id="263" r:id="rId6"/>
    <p:sldId id="279" r:id="rId7"/>
    <p:sldId id="286" r:id="rId8"/>
    <p:sldId id="281" r:id="rId9"/>
    <p:sldId id="260" r:id="rId10"/>
    <p:sldId id="261" r:id="rId11"/>
    <p:sldId id="276" r:id="rId12"/>
    <p:sldId id="262" r:id="rId13"/>
    <p:sldId id="264" r:id="rId14"/>
    <p:sldId id="267" r:id="rId15"/>
    <p:sldId id="271" r:id="rId16"/>
    <p:sldId id="284" r:id="rId17"/>
    <p:sldId id="285" r:id="rId18"/>
    <p:sldId id="274" r:id="rId19"/>
    <p:sldId id="27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E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14"/>
    <p:restoredTop sz="94667"/>
  </p:normalViewPr>
  <p:slideViewPr>
    <p:cSldViewPr snapToGrid="0">
      <p:cViewPr varScale="1">
        <p:scale>
          <a:sx n="66" d="100"/>
          <a:sy n="66" d="100"/>
        </p:scale>
        <p:origin x="688" y="2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3163F9-EB32-4EA5-B21C-D13EFB3FC025}" type="datetimeFigureOut">
              <a:rPr lang="en-AU" smtClean="0"/>
              <a:t>18/05/2025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7D7C63-B761-499B-A67E-44A8027DA213}" type="slidenum">
              <a:rPr lang="en-AU" smtClean="0"/>
              <a:t>‹#›</a:t>
            </a:fld>
            <a:endParaRPr lang="en-AU"/>
          </a:p>
        </p:txBody>
      </p:sp>
    </p:spTree>
    <p:extLst>
      <p:ext uri="{BB962C8B-B14F-4D97-AF65-F5344CB8AC3E}">
        <p14:creationId xmlns:p14="http://schemas.microsoft.com/office/powerpoint/2010/main" val="160938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67D7C63-B761-499B-A67E-44A8027DA213}" type="slidenum">
              <a:rPr lang="en-AU" smtClean="0"/>
              <a:t>1</a:t>
            </a:fld>
            <a:endParaRPr lang="en-AU"/>
          </a:p>
        </p:txBody>
      </p:sp>
    </p:spTree>
    <p:extLst>
      <p:ext uri="{BB962C8B-B14F-4D97-AF65-F5344CB8AC3E}">
        <p14:creationId xmlns:p14="http://schemas.microsoft.com/office/powerpoint/2010/main" val="42260788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67D7C63-B761-499B-A67E-44A8027DA213}" type="slidenum">
              <a:rPr lang="en-AU" smtClean="0"/>
              <a:t>10</a:t>
            </a:fld>
            <a:endParaRPr lang="en-AU"/>
          </a:p>
        </p:txBody>
      </p:sp>
    </p:spTree>
    <p:extLst>
      <p:ext uri="{BB962C8B-B14F-4D97-AF65-F5344CB8AC3E}">
        <p14:creationId xmlns:p14="http://schemas.microsoft.com/office/powerpoint/2010/main" val="11479278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67D7C63-B761-499B-A67E-44A8027DA213}" type="slidenum">
              <a:rPr lang="en-AU" smtClean="0"/>
              <a:t>11</a:t>
            </a:fld>
            <a:endParaRPr lang="en-AU"/>
          </a:p>
        </p:txBody>
      </p:sp>
    </p:spTree>
    <p:extLst>
      <p:ext uri="{BB962C8B-B14F-4D97-AF65-F5344CB8AC3E}">
        <p14:creationId xmlns:p14="http://schemas.microsoft.com/office/powerpoint/2010/main" val="17503490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67D7C63-B761-499B-A67E-44A8027DA213}" type="slidenum">
              <a:rPr lang="en-AU" smtClean="0"/>
              <a:t>12</a:t>
            </a:fld>
            <a:endParaRPr lang="en-AU"/>
          </a:p>
        </p:txBody>
      </p:sp>
    </p:spTree>
    <p:extLst>
      <p:ext uri="{BB962C8B-B14F-4D97-AF65-F5344CB8AC3E}">
        <p14:creationId xmlns:p14="http://schemas.microsoft.com/office/powerpoint/2010/main" val="17784150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67D7C63-B761-499B-A67E-44A8027DA213}" type="slidenum">
              <a:rPr lang="en-AU" smtClean="0"/>
              <a:t>13</a:t>
            </a:fld>
            <a:endParaRPr lang="en-AU"/>
          </a:p>
        </p:txBody>
      </p:sp>
    </p:spTree>
    <p:extLst>
      <p:ext uri="{BB962C8B-B14F-4D97-AF65-F5344CB8AC3E}">
        <p14:creationId xmlns:p14="http://schemas.microsoft.com/office/powerpoint/2010/main" val="31831532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86D05-5A75-E8F8-5437-1089AE118D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6DB7C1-8D71-C1F3-1068-9BAA808202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168E27-2AD9-24A3-5F49-B40A534C774B}"/>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50ACC593-281A-3FC2-BC6B-21DFC1D13431}"/>
              </a:ext>
            </a:extLst>
          </p:cNvPr>
          <p:cNvSpPr>
            <a:spLocks noGrp="1"/>
          </p:cNvSpPr>
          <p:nvPr>
            <p:ph type="sldNum" sz="quarter" idx="5"/>
          </p:nvPr>
        </p:nvSpPr>
        <p:spPr/>
        <p:txBody>
          <a:bodyPr/>
          <a:lstStyle/>
          <a:p>
            <a:fld id="{567D7C63-B761-499B-A67E-44A8027DA213}" type="slidenum">
              <a:rPr lang="en-AU" smtClean="0"/>
              <a:t>14</a:t>
            </a:fld>
            <a:endParaRPr lang="en-AU"/>
          </a:p>
        </p:txBody>
      </p:sp>
    </p:spTree>
    <p:extLst>
      <p:ext uri="{BB962C8B-B14F-4D97-AF65-F5344CB8AC3E}">
        <p14:creationId xmlns:p14="http://schemas.microsoft.com/office/powerpoint/2010/main" val="25802142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67D7C63-B761-499B-A67E-44A8027DA213}" type="slidenum">
              <a:rPr lang="en-AU" smtClean="0"/>
              <a:t>15</a:t>
            </a:fld>
            <a:endParaRPr lang="en-AU"/>
          </a:p>
        </p:txBody>
      </p:sp>
    </p:spTree>
    <p:extLst>
      <p:ext uri="{BB962C8B-B14F-4D97-AF65-F5344CB8AC3E}">
        <p14:creationId xmlns:p14="http://schemas.microsoft.com/office/powerpoint/2010/main" val="42689380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B4321-87D8-662C-EE68-5FAC452161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948337-8D3B-F187-8F96-FA8F30AD36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0FD0DC-A9C6-1237-113A-C2335E18492C}"/>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3B4A25C4-29DF-B3C6-8164-FB4F520618C3}"/>
              </a:ext>
            </a:extLst>
          </p:cNvPr>
          <p:cNvSpPr>
            <a:spLocks noGrp="1"/>
          </p:cNvSpPr>
          <p:nvPr>
            <p:ph type="sldNum" sz="quarter" idx="5"/>
          </p:nvPr>
        </p:nvSpPr>
        <p:spPr/>
        <p:txBody>
          <a:bodyPr/>
          <a:lstStyle/>
          <a:p>
            <a:fld id="{567D7C63-B761-499B-A67E-44A8027DA213}" type="slidenum">
              <a:rPr lang="en-AU" smtClean="0"/>
              <a:t>16</a:t>
            </a:fld>
            <a:endParaRPr lang="en-AU"/>
          </a:p>
        </p:txBody>
      </p:sp>
    </p:spTree>
    <p:extLst>
      <p:ext uri="{BB962C8B-B14F-4D97-AF65-F5344CB8AC3E}">
        <p14:creationId xmlns:p14="http://schemas.microsoft.com/office/powerpoint/2010/main" val="17096702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F8A4F-ED57-666F-ACE3-A6295203DE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FDF37C-BDAA-FD58-CCE9-576CE25644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E532B5-98DC-E6A3-6AD4-B57468394693}"/>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07E9F0A4-ECFB-B3C2-00DD-6EA8255F8AA9}"/>
              </a:ext>
            </a:extLst>
          </p:cNvPr>
          <p:cNvSpPr>
            <a:spLocks noGrp="1"/>
          </p:cNvSpPr>
          <p:nvPr>
            <p:ph type="sldNum" sz="quarter" idx="5"/>
          </p:nvPr>
        </p:nvSpPr>
        <p:spPr/>
        <p:txBody>
          <a:bodyPr/>
          <a:lstStyle/>
          <a:p>
            <a:fld id="{567D7C63-B761-499B-A67E-44A8027DA213}" type="slidenum">
              <a:rPr lang="en-AU" smtClean="0"/>
              <a:t>17</a:t>
            </a:fld>
            <a:endParaRPr lang="en-AU"/>
          </a:p>
        </p:txBody>
      </p:sp>
    </p:spTree>
    <p:extLst>
      <p:ext uri="{BB962C8B-B14F-4D97-AF65-F5344CB8AC3E}">
        <p14:creationId xmlns:p14="http://schemas.microsoft.com/office/powerpoint/2010/main" val="18535308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67D7C63-B761-499B-A67E-44A8027DA213}" type="slidenum">
              <a:rPr lang="en-AU" smtClean="0"/>
              <a:t>18</a:t>
            </a:fld>
            <a:endParaRPr lang="en-AU"/>
          </a:p>
        </p:txBody>
      </p:sp>
    </p:spTree>
    <p:extLst>
      <p:ext uri="{BB962C8B-B14F-4D97-AF65-F5344CB8AC3E}">
        <p14:creationId xmlns:p14="http://schemas.microsoft.com/office/powerpoint/2010/main" val="17662143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67D7C63-B761-499B-A67E-44A8027DA213}" type="slidenum">
              <a:rPr lang="en-AU" smtClean="0"/>
              <a:t>19</a:t>
            </a:fld>
            <a:endParaRPr lang="en-AU"/>
          </a:p>
        </p:txBody>
      </p:sp>
    </p:spTree>
    <p:extLst>
      <p:ext uri="{BB962C8B-B14F-4D97-AF65-F5344CB8AC3E}">
        <p14:creationId xmlns:p14="http://schemas.microsoft.com/office/powerpoint/2010/main" val="30717304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E357D5-896E-ECA5-E85C-71035E2607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8C6786-37F4-DD17-745E-9BFAD6C9EF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133CD0-F125-65BD-9C64-6AA040F52B80}"/>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7D0A57EC-0658-5530-B41C-D8738FBE4D7B}"/>
              </a:ext>
            </a:extLst>
          </p:cNvPr>
          <p:cNvSpPr>
            <a:spLocks noGrp="1"/>
          </p:cNvSpPr>
          <p:nvPr>
            <p:ph type="sldNum" sz="quarter" idx="5"/>
          </p:nvPr>
        </p:nvSpPr>
        <p:spPr/>
        <p:txBody>
          <a:bodyPr/>
          <a:lstStyle/>
          <a:p>
            <a:fld id="{567D7C63-B761-499B-A67E-44A8027DA213}" type="slidenum">
              <a:rPr lang="en-AU" smtClean="0"/>
              <a:t>2</a:t>
            </a:fld>
            <a:endParaRPr lang="en-AU"/>
          </a:p>
        </p:txBody>
      </p:sp>
    </p:spTree>
    <p:extLst>
      <p:ext uri="{BB962C8B-B14F-4D97-AF65-F5344CB8AC3E}">
        <p14:creationId xmlns:p14="http://schemas.microsoft.com/office/powerpoint/2010/main" val="669576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67D7C63-B761-499B-A67E-44A8027DA213}" type="slidenum">
              <a:rPr lang="en-AU" smtClean="0"/>
              <a:t>3</a:t>
            </a:fld>
            <a:endParaRPr lang="en-AU"/>
          </a:p>
        </p:txBody>
      </p:sp>
    </p:spTree>
    <p:extLst>
      <p:ext uri="{BB962C8B-B14F-4D97-AF65-F5344CB8AC3E}">
        <p14:creationId xmlns:p14="http://schemas.microsoft.com/office/powerpoint/2010/main" val="19820287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67D7C63-B761-499B-A67E-44A8027DA213}" type="slidenum">
              <a:rPr lang="en-AU" smtClean="0"/>
              <a:t>4</a:t>
            </a:fld>
            <a:endParaRPr lang="en-AU"/>
          </a:p>
        </p:txBody>
      </p:sp>
    </p:spTree>
    <p:extLst>
      <p:ext uri="{BB962C8B-B14F-4D97-AF65-F5344CB8AC3E}">
        <p14:creationId xmlns:p14="http://schemas.microsoft.com/office/powerpoint/2010/main" val="22354543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67D7C63-B761-499B-A67E-44A8027DA213}" type="slidenum">
              <a:rPr lang="en-AU" smtClean="0"/>
              <a:t>5</a:t>
            </a:fld>
            <a:endParaRPr lang="en-AU"/>
          </a:p>
        </p:txBody>
      </p:sp>
    </p:spTree>
    <p:extLst>
      <p:ext uri="{BB962C8B-B14F-4D97-AF65-F5344CB8AC3E}">
        <p14:creationId xmlns:p14="http://schemas.microsoft.com/office/powerpoint/2010/main" val="14698713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3A720C-BAF3-4A76-F450-C485BD81E3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36A8BD-3321-3018-8D8C-7E90919248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B01221-0062-A12B-635D-E7602866D0A7}"/>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36D28534-8C88-FDDA-D45B-230D87A69E54}"/>
              </a:ext>
            </a:extLst>
          </p:cNvPr>
          <p:cNvSpPr>
            <a:spLocks noGrp="1"/>
          </p:cNvSpPr>
          <p:nvPr>
            <p:ph type="sldNum" sz="quarter" idx="5"/>
          </p:nvPr>
        </p:nvSpPr>
        <p:spPr/>
        <p:txBody>
          <a:bodyPr/>
          <a:lstStyle/>
          <a:p>
            <a:fld id="{567D7C63-B761-499B-A67E-44A8027DA213}" type="slidenum">
              <a:rPr lang="en-AU" smtClean="0"/>
              <a:t>6</a:t>
            </a:fld>
            <a:endParaRPr lang="en-AU"/>
          </a:p>
        </p:txBody>
      </p:sp>
    </p:spTree>
    <p:extLst>
      <p:ext uri="{BB962C8B-B14F-4D97-AF65-F5344CB8AC3E}">
        <p14:creationId xmlns:p14="http://schemas.microsoft.com/office/powerpoint/2010/main" val="18037096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BD6FC-9556-70E7-8004-F48B522D82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EE648C-EC16-23D0-8E2C-D727021C12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24E5A4-0501-12DA-2FB2-EE369F1015BE}"/>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33EFC014-E4E3-5F4F-988D-B5FAF4815EA9}"/>
              </a:ext>
            </a:extLst>
          </p:cNvPr>
          <p:cNvSpPr>
            <a:spLocks noGrp="1"/>
          </p:cNvSpPr>
          <p:nvPr>
            <p:ph type="sldNum" sz="quarter" idx="5"/>
          </p:nvPr>
        </p:nvSpPr>
        <p:spPr/>
        <p:txBody>
          <a:bodyPr/>
          <a:lstStyle/>
          <a:p>
            <a:fld id="{567D7C63-B761-499B-A67E-44A8027DA213}" type="slidenum">
              <a:rPr lang="en-AU" smtClean="0"/>
              <a:t>7</a:t>
            </a:fld>
            <a:endParaRPr lang="en-AU"/>
          </a:p>
        </p:txBody>
      </p:sp>
    </p:spTree>
    <p:extLst>
      <p:ext uri="{BB962C8B-B14F-4D97-AF65-F5344CB8AC3E}">
        <p14:creationId xmlns:p14="http://schemas.microsoft.com/office/powerpoint/2010/main" val="6906921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DAB2F6-7F3E-9E0C-BEF9-4B7882EF36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990703-7229-1D14-83A8-28FA6B21C9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72B17D-B563-72B0-74A1-C7FCC3046774}"/>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1EB57D62-37BF-C648-0E5A-149EB157ED80}"/>
              </a:ext>
            </a:extLst>
          </p:cNvPr>
          <p:cNvSpPr>
            <a:spLocks noGrp="1"/>
          </p:cNvSpPr>
          <p:nvPr>
            <p:ph type="sldNum" sz="quarter" idx="5"/>
          </p:nvPr>
        </p:nvSpPr>
        <p:spPr/>
        <p:txBody>
          <a:bodyPr/>
          <a:lstStyle/>
          <a:p>
            <a:fld id="{567D7C63-B761-499B-A67E-44A8027DA213}" type="slidenum">
              <a:rPr lang="en-AU" smtClean="0"/>
              <a:t>8</a:t>
            </a:fld>
            <a:endParaRPr lang="en-AU"/>
          </a:p>
        </p:txBody>
      </p:sp>
    </p:spTree>
    <p:extLst>
      <p:ext uri="{BB962C8B-B14F-4D97-AF65-F5344CB8AC3E}">
        <p14:creationId xmlns:p14="http://schemas.microsoft.com/office/powerpoint/2010/main" val="18629765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67D7C63-B761-499B-A67E-44A8027DA213}" type="slidenum">
              <a:rPr lang="en-AU" smtClean="0"/>
              <a:t>9</a:t>
            </a:fld>
            <a:endParaRPr lang="en-AU"/>
          </a:p>
        </p:txBody>
      </p:sp>
    </p:spTree>
    <p:extLst>
      <p:ext uri="{BB962C8B-B14F-4D97-AF65-F5344CB8AC3E}">
        <p14:creationId xmlns:p14="http://schemas.microsoft.com/office/powerpoint/2010/main" val="4225953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DB1F3AE-A278-49A7-A4AC-3DEFCE693F0A}" type="datetimeFigureOut">
              <a:rPr lang="en-AU" smtClean="0"/>
              <a:t>18/05/2025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830C273-A7EC-494D-A59A-3232BDF5745D}" type="slidenum">
              <a:rPr lang="en-AU" smtClean="0"/>
              <a:t>‹#›</a:t>
            </a:fld>
            <a:endParaRPr lang="en-AU"/>
          </a:p>
        </p:txBody>
      </p:sp>
    </p:spTree>
    <p:extLst>
      <p:ext uri="{BB962C8B-B14F-4D97-AF65-F5344CB8AC3E}">
        <p14:creationId xmlns:p14="http://schemas.microsoft.com/office/powerpoint/2010/main" val="4050374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B1F3AE-A278-49A7-A4AC-3DEFCE693F0A}" type="datetimeFigureOut">
              <a:rPr lang="en-AU" smtClean="0"/>
              <a:t>18/05/2025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830C273-A7EC-494D-A59A-3232BDF5745D}" type="slidenum">
              <a:rPr lang="en-AU" smtClean="0"/>
              <a:t>‹#›</a:t>
            </a:fld>
            <a:endParaRPr lang="en-AU"/>
          </a:p>
        </p:txBody>
      </p:sp>
    </p:spTree>
    <p:extLst>
      <p:ext uri="{BB962C8B-B14F-4D97-AF65-F5344CB8AC3E}">
        <p14:creationId xmlns:p14="http://schemas.microsoft.com/office/powerpoint/2010/main" val="529509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B1F3AE-A278-49A7-A4AC-3DEFCE693F0A}" type="datetimeFigureOut">
              <a:rPr lang="en-AU" smtClean="0"/>
              <a:t>18/05/2025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830C273-A7EC-494D-A59A-3232BDF5745D}" type="slidenum">
              <a:rPr lang="en-AU" smtClean="0"/>
              <a:t>‹#›</a:t>
            </a:fld>
            <a:endParaRPr lang="en-AU"/>
          </a:p>
        </p:txBody>
      </p:sp>
    </p:spTree>
    <p:extLst>
      <p:ext uri="{BB962C8B-B14F-4D97-AF65-F5344CB8AC3E}">
        <p14:creationId xmlns:p14="http://schemas.microsoft.com/office/powerpoint/2010/main" val="2917030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B1F3AE-A278-49A7-A4AC-3DEFCE693F0A}" type="datetimeFigureOut">
              <a:rPr lang="en-AU" smtClean="0"/>
              <a:t>18/05/2025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830C273-A7EC-494D-A59A-3232BDF5745D}" type="slidenum">
              <a:rPr lang="en-AU" smtClean="0"/>
              <a:t>‹#›</a:t>
            </a:fld>
            <a:endParaRPr lang="en-AU"/>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027146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B1F3AE-A278-49A7-A4AC-3DEFCE693F0A}" type="datetimeFigureOut">
              <a:rPr lang="en-AU" smtClean="0"/>
              <a:t>18/05/2025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830C273-A7EC-494D-A59A-3232BDF5745D}" type="slidenum">
              <a:rPr lang="en-AU" smtClean="0"/>
              <a:t>‹#›</a:t>
            </a:fld>
            <a:endParaRPr lang="en-AU"/>
          </a:p>
        </p:txBody>
      </p:sp>
    </p:spTree>
    <p:extLst>
      <p:ext uri="{BB962C8B-B14F-4D97-AF65-F5344CB8AC3E}">
        <p14:creationId xmlns:p14="http://schemas.microsoft.com/office/powerpoint/2010/main" val="5896725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7DB1F3AE-A278-49A7-A4AC-3DEFCE693F0A}" type="datetimeFigureOut">
              <a:rPr lang="en-AU" smtClean="0"/>
              <a:t>18/05/2025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C830C273-A7EC-494D-A59A-3232BDF5745D}" type="slidenum">
              <a:rPr lang="en-AU" smtClean="0"/>
              <a:t>‹#›</a:t>
            </a:fld>
            <a:endParaRPr lang="en-AU"/>
          </a:p>
        </p:txBody>
      </p:sp>
    </p:spTree>
    <p:extLst>
      <p:ext uri="{BB962C8B-B14F-4D97-AF65-F5344CB8AC3E}">
        <p14:creationId xmlns:p14="http://schemas.microsoft.com/office/powerpoint/2010/main" val="3528397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7DB1F3AE-A278-49A7-A4AC-3DEFCE693F0A}" type="datetimeFigureOut">
              <a:rPr lang="en-AU" smtClean="0"/>
              <a:t>18/05/2025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C830C273-A7EC-494D-A59A-3232BDF5745D}" type="slidenum">
              <a:rPr lang="en-AU" smtClean="0"/>
              <a:t>‹#›</a:t>
            </a:fld>
            <a:endParaRPr lang="en-AU"/>
          </a:p>
        </p:txBody>
      </p:sp>
    </p:spTree>
    <p:extLst>
      <p:ext uri="{BB962C8B-B14F-4D97-AF65-F5344CB8AC3E}">
        <p14:creationId xmlns:p14="http://schemas.microsoft.com/office/powerpoint/2010/main" val="17274386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B1F3AE-A278-49A7-A4AC-3DEFCE693F0A}" type="datetimeFigureOut">
              <a:rPr lang="en-AU" smtClean="0"/>
              <a:t>18/05/2025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830C273-A7EC-494D-A59A-3232BDF5745D}" type="slidenum">
              <a:rPr lang="en-AU" smtClean="0"/>
              <a:t>‹#›</a:t>
            </a:fld>
            <a:endParaRPr lang="en-AU"/>
          </a:p>
        </p:txBody>
      </p:sp>
    </p:spTree>
    <p:extLst>
      <p:ext uri="{BB962C8B-B14F-4D97-AF65-F5344CB8AC3E}">
        <p14:creationId xmlns:p14="http://schemas.microsoft.com/office/powerpoint/2010/main" val="12942711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B1F3AE-A278-49A7-A4AC-3DEFCE693F0A}" type="datetimeFigureOut">
              <a:rPr lang="en-AU" smtClean="0"/>
              <a:t>18/05/2025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830C273-A7EC-494D-A59A-3232BDF5745D}" type="slidenum">
              <a:rPr lang="en-AU" smtClean="0"/>
              <a:t>‹#›</a:t>
            </a:fld>
            <a:endParaRPr lang="en-AU"/>
          </a:p>
        </p:txBody>
      </p:sp>
    </p:spTree>
    <p:extLst>
      <p:ext uri="{BB962C8B-B14F-4D97-AF65-F5344CB8AC3E}">
        <p14:creationId xmlns:p14="http://schemas.microsoft.com/office/powerpoint/2010/main" val="544615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B1F3AE-A278-49A7-A4AC-3DEFCE693F0A}" type="datetimeFigureOut">
              <a:rPr lang="en-AU" smtClean="0"/>
              <a:t>18/05/2025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830C273-A7EC-494D-A59A-3232BDF5745D}" type="slidenum">
              <a:rPr lang="en-AU" smtClean="0"/>
              <a:t>‹#›</a:t>
            </a:fld>
            <a:endParaRPr lang="en-AU"/>
          </a:p>
        </p:txBody>
      </p:sp>
    </p:spTree>
    <p:extLst>
      <p:ext uri="{BB962C8B-B14F-4D97-AF65-F5344CB8AC3E}">
        <p14:creationId xmlns:p14="http://schemas.microsoft.com/office/powerpoint/2010/main" val="2362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B1F3AE-A278-49A7-A4AC-3DEFCE693F0A}" type="datetimeFigureOut">
              <a:rPr lang="en-AU" smtClean="0"/>
              <a:t>18/05/2025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830C273-A7EC-494D-A59A-3232BDF5745D}" type="slidenum">
              <a:rPr lang="en-AU" smtClean="0"/>
              <a:t>‹#›</a:t>
            </a:fld>
            <a:endParaRPr lang="en-AU"/>
          </a:p>
        </p:txBody>
      </p:sp>
    </p:spTree>
    <p:extLst>
      <p:ext uri="{BB962C8B-B14F-4D97-AF65-F5344CB8AC3E}">
        <p14:creationId xmlns:p14="http://schemas.microsoft.com/office/powerpoint/2010/main" val="1771097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DB1F3AE-A278-49A7-A4AC-3DEFCE693F0A}" type="datetimeFigureOut">
              <a:rPr lang="en-AU" smtClean="0"/>
              <a:t>18/05/2025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830C273-A7EC-494D-A59A-3232BDF5745D}" type="slidenum">
              <a:rPr lang="en-AU" smtClean="0"/>
              <a:t>‹#›</a:t>
            </a:fld>
            <a:endParaRPr lang="en-AU"/>
          </a:p>
        </p:txBody>
      </p:sp>
    </p:spTree>
    <p:extLst>
      <p:ext uri="{BB962C8B-B14F-4D97-AF65-F5344CB8AC3E}">
        <p14:creationId xmlns:p14="http://schemas.microsoft.com/office/powerpoint/2010/main" val="4145210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DB1F3AE-A278-49A7-A4AC-3DEFCE693F0A}" type="datetimeFigureOut">
              <a:rPr lang="en-AU" smtClean="0"/>
              <a:t>18/05/2025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C830C273-A7EC-494D-A59A-3232BDF5745D}" type="slidenum">
              <a:rPr lang="en-AU" smtClean="0"/>
              <a:t>‹#›</a:t>
            </a:fld>
            <a:endParaRPr lang="en-AU"/>
          </a:p>
        </p:txBody>
      </p:sp>
    </p:spTree>
    <p:extLst>
      <p:ext uri="{BB962C8B-B14F-4D97-AF65-F5344CB8AC3E}">
        <p14:creationId xmlns:p14="http://schemas.microsoft.com/office/powerpoint/2010/main" val="3886155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DB1F3AE-A278-49A7-A4AC-3DEFCE693F0A}" type="datetimeFigureOut">
              <a:rPr lang="en-AU" smtClean="0"/>
              <a:t>18/05/2025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C830C273-A7EC-494D-A59A-3232BDF5745D}" type="slidenum">
              <a:rPr lang="en-AU" smtClean="0"/>
              <a:t>‹#›</a:t>
            </a:fld>
            <a:endParaRPr lang="en-AU"/>
          </a:p>
        </p:txBody>
      </p:sp>
    </p:spTree>
    <p:extLst>
      <p:ext uri="{BB962C8B-B14F-4D97-AF65-F5344CB8AC3E}">
        <p14:creationId xmlns:p14="http://schemas.microsoft.com/office/powerpoint/2010/main" val="3575803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B1F3AE-A278-49A7-A4AC-3DEFCE693F0A}" type="datetimeFigureOut">
              <a:rPr lang="en-AU" smtClean="0"/>
              <a:t>18/05/2025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C830C273-A7EC-494D-A59A-3232BDF5745D}" type="slidenum">
              <a:rPr lang="en-AU" smtClean="0"/>
              <a:t>‹#›</a:t>
            </a:fld>
            <a:endParaRPr lang="en-AU"/>
          </a:p>
        </p:txBody>
      </p:sp>
    </p:spTree>
    <p:extLst>
      <p:ext uri="{BB962C8B-B14F-4D97-AF65-F5344CB8AC3E}">
        <p14:creationId xmlns:p14="http://schemas.microsoft.com/office/powerpoint/2010/main" val="1864102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B1F3AE-A278-49A7-A4AC-3DEFCE693F0A}" type="datetimeFigureOut">
              <a:rPr lang="en-AU" smtClean="0"/>
              <a:t>18/05/2025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830C273-A7EC-494D-A59A-3232BDF5745D}" type="slidenum">
              <a:rPr lang="en-AU" smtClean="0"/>
              <a:t>‹#›</a:t>
            </a:fld>
            <a:endParaRPr lang="en-AU"/>
          </a:p>
        </p:txBody>
      </p:sp>
    </p:spTree>
    <p:extLst>
      <p:ext uri="{BB962C8B-B14F-4D97-AF65-F5344CB8AC3E}">
        <p14:creationId xmlns:p14="http://schemas.microsoft.com/office/powerpoint/2010/main" val="1221484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B1F3AE-A278-49A7-A4AC-3DEFCE693F0A}" type="datetimeFigureOut">
              <a:rPr lang="en-AU" smtClean="0"/>
              <a:t>18/05/2025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830C273-A7EC-494D-A59A-3232BDF5745D}" type="slidenum">
              <a:rPr lang="en-AU" smtClean="0"/>
              <a:t>‹#›</a:t>
            </a:fld>
            <a:endParaRPr lang="en-AU"/>
          </a:p>
        </p:txBody>
      </p:sp>
    </p:spTree>
    <p:extLst>
      <p:ext uri="{BB962C8B-B14F-4D97-AF65-F5344CB8AC3E}">
        <p14:creationId xmlns:p14="http://schemas.microsoft.com/office/powerpoint/2010/main" val="2591847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7DB1F3AE-A278-49A7-A4AC-3DEFCE693F0A}" type="datetimeFigureOut">
              <a:rPr lang="en-AU" smtClean="0"/>
              <a:t>18/05/2025</a:t>
            </a:fld>
            <a:endParaRPr lang="en-AU"/>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C830C273-A7EC-494D-A59A-3232BDF5745D}" type="slidenum">
              <a:rPr lang="en-AU" smtClean="0"/>
              <a:t>‹#›</a:t>
            </a:fld>
            <a:endParaRPr lang="en-AU"/>
          </a:p>
        </p:txBody>
      </p:sp>
    </p:spTree>
    <p:extLst>
      <p:ext uri="{BB962C8B-B14F-4D97-AF65-F5344CB8AC3E}">
        <p14:creationId xmlns:p14="http://schemas.microsoft.com/office/powerpoint/2010/main" val="875306484"/>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churchilltrust.com.au/fellow/cassandra-embling-vic-2023/"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hyperlink" Target="mailto:cassie.embling@gmail.com" TargetMode="External"/><Relationship Id="rId4" Type="http://schemas.openxmlformats.org/officeDocument/2006/relationships/hyperlink" Target="https://au.linkedin.com/in/cemblin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DE2EA-CA30-F639-32D6-3568CB5D11D7}"/>
              </a:ext>
            </a:extLst>
          </p:cNvPr>
          <p:cNvSpPr>
            <a:spLocks noGrp="1"/>
          </p:cNvSpPr>
          <p:nvPr>
            <p:ph type="ctrTitle"/>
          </p:nvPr>
        </p:nvSpPr>
        <p:spPr>
          <a:xfrm>
            <a:off x="1535017" y="1113219"/>
            <a:ext cx="9144000" cy="2387600"/>
          </a:xfrm>
        </p:spPr>
        <p:txBody>
          <a:bodyPr>
            <a:normAutofit/>
          </a:bodyPr>
          <a:lstStyle/>
          <a:p>
            <a:r>
              <a:rPr lang="en-AU" sz="1800" dirty="0">
                <a:effectLst/>
                <a:latin typeface="Aptos" panose="020B0004020202020204" pitchFamily="34" charset="0"/>
                <a:ea typeface="Aptos" panose="020B0004020202020204" pitchFamily="34" charset="0"/>
                <a:cs typeface="Times New Roman" panose="02020603050405020304" pitchFamily="18" charset="0"/>
              </a:rPr>
              <a:t>Beyond the Itinerant Model</a:t>
            </a:r>
            <a:r>
              <a:rPr lang="en-US" sz="1800" b="1" dirty="0">
                <a:effectLst/>
                <a:latin typeface="Arial" panose="020B0604020202020204" pitchFamily="34" charset="0"/>
                <a:ea typeface="Arial" panose="020B0604020202020204" pitchFamily="34" charset="0"/>
              </a:rPr>
              <a:t>:</a:t>
            </a:r>
            <a:br>
              <a:rPr lang="en-US" sz="1800" b="1" dirty="0">
                <a:effectLst/>
                <a:latin typeface="Arial" panose="020B0604020202020204" pitchFamily="34" charset="0"/>
                <a:ea typeface="Arial" panose="020B0604020202020204" pitchFamily="34" charset="0"/>
              </a:rPr>
            </a:br>
            <a:r>
              <a:rPr lang="en-AU" sz="1800" dirty="0">
                <a:effectLst/>
                <a:latin typeface="Aptos" panose="020B0004020202020204" pitchFamily="34" charset="0"/>
                <a:ea typeface="Aptos" panose="020B0004020202020204" pitchFamily="34" charset="0"/>
                <a:cs typeface="Times New Roman" panose="02020603050405020304" pitchFamily="18" charset="0"/>
              </a:rPr>
              <a:t>A New Approach to Developing Independent Living Skills</a:t>
            </a:r>
            <a:endParaRPr lang="en-AU" sz="2800" dirty="0"/>
          </a:p>
        </p:txBody>
      </p:sp>
      <p:sp>
        <p:nvSpPr>
          <p:cNvPr id="3" name="Subtitle 2">
            <a:extLst>
              <a:ext uri="{FF2B5EF4-FFF2-40B4-BE49-F238E27FC236}">
                <a16:creationId xmlns:a16="http://schemas.microsoft.com/office/drawing/2014/main" id="{737DDB2B-7042-48EF-EDD3-D9584FE6908E}"/>
              </a:ext>
            </a:extLst>
          </p:cNvPr>
          <p:cNvSpPr>
            <a:spLocks noGrp="1"/>
          </p:cNvSpPr>
          <p:nvPr>
            <p:ph type="subTitle" idx="1"/>
          </p:nvPr>
        </p:nvSpPr>
        <p:spPr/>
        <p:txBody>
          <a:bodyPr>
            <a:normAutofit/>
          </a:bodyPr>
          <a:lstStyle/>
          <a:p>
            <a:r>
              <a:rPr lang="en-AU" kern="100" dirty="0">
                <a:effectLst/>
                <a:latin typeface="Aptos" panose="020B0004020202020204" pitchFamily="34" charset="0"/>
                <a:ea typeface="Aptos" panose="020B0004020202020204" pitchFamily="34" charset="0"/>
                <a:cs typeface="Times New Roman" panose="02020603050405020304" pitchFamily="18" charset="0"/>
              </a:rPr>
              <a:t>By Cass Embling</a:t>
            </a:r>
          </a:p>
        </p:txBody>
      </p:sp>
    </p:spTree>
    <p:extLst>
      <p:ext uri="{BB962C8B-B14F-4D97-AF65-F5344CB8AC3E}">
        <p14:creationId xmlns:p14="http://schemas.microsoft.com/office/powerpoint/2010/main" val="1775015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7C7C1-0D6D-4198-BEBE-B8AE82FBA009}"/>
              </a:ext>
            </a:extLst>
          </p:cNvPr>
          <p:cNvSpPr>
            <a:spLocks noGrp="1"/>
          </p:cNvSpPr>
          <p:nvPr>
            <p:ph type="title"/>
          </p:nvPr>
        </p:nvSpPr>
        <p:spPr>
          <a:xfrm>
            <a:off x="913795" y="619874"/>
            <a:ext cx="10353761" cy="1326321"/>
          </a:xfrm>
        </p:spPr>
        <p:txBody>
          <a:bodyPr>
            <a:normAutofit/>
          </a:bodyPr>
          <a:lstStyle/>
          <a:p>
            <a:r>
              <a:rPr lang="en-AU" sz="2600" dirty="0">
                <a:effectLst/>
                <a:latin typeface="Aptos" panose="020B0004020202020204" pitchFamily="34" charset="0"/>
                <a:ea typeface="Aptos" panose="020B0004020202020204" pitchFamily="34" charset="0"/>
                <a:cs typeface="Times New Roman" panose="02020603050405020304" pitchFamily="18" charset="0"/>
              </a:rPr>
              <a:t>Program Focuses</a:t>
            </a:r>
            <a:endParaRPr lang="en-AU" sz="2600" dirty="0"/>
          </a:p>
        </p:txBody>
      </p:sp>
      <p:sp>
        <p:nvSpPr>
          <p:cNvPr id="3" name="Content Placeholder 2">
            <a:extLst>
              <a:ext uri="{FF2B5EF4-FFF2-40B4-BE49-F238E27FC236}">
                <a16:creationId xmlns:a16="http://schemas.microsoft.com/office/drawing/2014/main" id="{997D181D-D9C9-FD5F-D343-E5C9C0E58CC1}"/>
              </a:ext>
            </a:extLst>
          </p:cNvPr>
          <p:cNvSpPr>
            <a:spLocks noGrp="1"/>
          </p:cNvSpPr>
          <p:nvPr>
            <p:ph idx="1"/>
          </p:nvPr>
        </p:nvSpPr>
        <p:spPr/>
        <p:txBody>
          <a:bodyPr>
            <a:normAutofit/>
          </a:bodyPr>
          <a:lstStyle/>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Social/Recreational Focus:</a:t>
            </a:r>
          </a:p>
          <a:p>
            <a:pPr lvl="1">
              <a:lnSpc>
                <a:spcPct val="115000"/>
              </a:lnSpc>
              <a:spcAft>
                <a:spcPts val="800"/>
              </a:spcAft>
              <a:buFont typeface="Courier New" panose="02070309020205020404" pitchFamily="49" charset="0"/>
              <a:buChar char="o"/>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Create opportunities to have fun/interact with peers</a:t>
            </a:r>
          </a:p>
          <a:p>
            <a:pPr lvl="1">
              <a:lnSpc>
                <a:spcPct val="115000"/>
              </a:lnSpc>
              <a:spcAft>
                <a:spcPts val="800"/>
              </a:spcAft>
              <a:buFont typeface="Courier New" panose="02070309020205020404" pitchFamily="49" charset="0"/>
              <a:buChar char="o"/>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Serve food for students</a:t>
            </a:r>
          </a:p>
          <a:p>
            <a:pPr lvl="1">
              <a:lnSpc>
                <a:spcPct val="115000"/>
              </a:lnSpc>
              <a:spcAft>
                <a:spcPts val="800"/>
              </a:spcAft>
              <a:buFont typeface="Courier New" panose="02070309020205020404" pitchFamily="49" charset="0"/>
              <a:buChar char="o"/>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Offer human guide and/or handrails for navigating</a:t>
            </a:r>
          </a:p>
          <a:p>
            <a:pPr marL="0" indent="0">
              <a:lnSpc>
                <a:spcPct val="115000"/>
              </a:lnSpc>
              <a:spcAft>
                <a:spcPts val="800"/>
              </a:spcAft>
              <a:buNone/>
            </a:pPr>
            <a:endParaRPr lang="en-AU"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None/>
            </a:pPr>
            <a:endParaRPr lang="en-AU"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380019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96241-8C1B-EAF1-1A6C-7AB46B0502A9}"/>
              </a:ext>
            </a:extLst>
          </p:cNvPr>
          <p:cNvSpPr>
            <a:spLocks noGrp="1"/>
          </p:cNvSpPr>
          <p:nvPr>
            <p:ph type="title"/>
          </p:nvPr>
        </p:nvSpPr>
        <p:spPr>
          <a:xfrm>
            <a:off x="903521" y="609600"/>
            <a:ext cx="10353761" cy="1326321"/>
          </a:xfrm>
        </p:spPr>
        <p:txBody>
          <a:bodyPr/>
          <a:lstStyle/>
          <a:p>
            <a:r>
              <a:rPr kumimoji="0" lang="en-AU" sz="2600" i="0" u="none" strike="noStrike" kern="1200" cap="all" spc="0" normalizeH="0" baseline="0" noProof="0" dirty="0">
                <a:ln>
                  <a:noFill/>
                </a:ln>
                <a:solidFill>
                  <a:prstClr val="white"/>
                </a:solidFill>
                <a:effectLst/>
                <a:uLnTx/>
                <a:uFillTx/>
                <a:latin typeface="Aptos" panose="020B0004020202020204" pitchFamily="34" charset="0"/>
                <a:ea typeface="Aptos" panose="020B0004020202020204" pitchFamily="34" charset="0"/>
                <a:cs typeface="Times New Roman" panose="02020603050405020304" pitchFamily="18" charset="0"/>
              </a:rPr>
              <a:t>Program Focuses (Cont.</a:t>
            </a:r>
            <a:r>
              <a:rPr lang="en-AU" sz="2600" dirty="0">
                <a:solidFill>
                  <a:prstClr val="white"/>
                </a:solidFill>
                <a:effectLst/>
                <a:latin typeface="Aptos" panose="020B0004020202020204" pitchFamily="34" charset="0"/>
                <a:ea typeface="Aptos" panose="020B0004020202020204" pitchFamily="34" charset="0"/>
                <a:cs typeface="Times New Roman" panose="02020603050405020304" pitchFamily="18" charset="0"/>
              </a:rPr>
              <a:t>)</a:t>
            </a:r>
            <a:endParaRPr lang="en-AU" dirty="0"/>
          </a:p>
        </p:txBody>
      </p:sp>
      <p:sp>
        <p:nvSpPr>
          <p:cNvPr id="3" name="Content Placeholder 2">
            <a:extLst>
              <a:ext uri="{FF2B5EF4-FFF2-40B4-BE49-F238E27FC236}">
                <a16:creationId xmlns:a16="http://schemas.microsoft.com/office/drawing/2014/main" id="{F55B41C8-A504-5352-B8BC-C3DF500D150B}"/>
              </a:ext>
            </a:extLst>
          </p:cNvPr>
          <p:cNvSpPr>
            <a:spLocks noGrp="1"/>
          </p:cNvSpPr>
          <p:nvPr>
            <p:ph idx="1"/>
          </p:nvPr>
        </p:nvSpPr>
        <p:spPr>
          <a:xfrm>
            <a:off x="913795" y="2106338"/>
            <a:ext cx="10353762" cy="3695136"/>
          </a:xfrm>
        </p:spPr>
        <p:txBody>
          <a:bodyPr>
            <a:normAutofit fontScale="92500" lnSpcReduction="20000"/>
          </a:bodyPr>
          <a:lstStyle/>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Independence Focus:</a:t>
            </a:r>
          </a:p>
          <a:p>
            <a:pPr lvl="1">
              <a:lnSpc>
                <a:spcPct val="115000"/>
              </a:lnSpc>
              <a:spcAft>
                <a:spcPts val="800"/>
              </a:spcAft>
              <a:buFont typeface="Courier New" panose="02070309020205020404" pitchFamily="49" charset="0"/>
              <a:buChar char="o"/>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Challenge students out of their comfort zones</a:t>
            </a:r>
          </a:p>
          <a:p>
            <a:pPr lvl="1">
              <a:lnSpc>
                <a:spcPct val="115000"/>
              </a:lnSpc>
              <a:spcAft>
                <a:spcPts val="800"/>
              </a:spcAft>
              <a:buFont typeface="Courier New" panose="02070309020205020404" pitchFamily="49" charset="0"/>
              <a:buChar char="o"/>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Encourage the use of sleep shades for training</a:t>
            </a:r>
          </a:p>
          <a:p>
            <a:pPr lvl="1">
              <a:lnSpc>
                <a:spcPct val="115000"/>
              </a:lnSpc>
              <a:spcAft>
                <a:spcPts val="800"/>
              </a:spcAft>
              <a:buFont typeface="Courier New" panose="02070309020205020404" pitchFamily="49" charset="0"/>
              <a:buChar char="o"/>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Set challenging graduation tasks</a:t>
            </a:r>
          </a:p>
          <a:p>
            <a:pPr lvl="1">
              <a:lnSpc>
                <a:spcPct val="115000"/>
              </a:lnSpc>
              <a:spcAft>
                <a:spcPts val="800"/>
              </a:spcAft>
              <a:buFont typeface="Courier New" panose="02070309020205020404" pitchFamily="49" charset="0"/>
              <a:buChar char="o"/>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Believe greater independence leads to greater employability</a:t>
            </a:r>
          </a:p>
          <a:p>
            <a:pPr lvl="1">
              <a:lnSpc>
                <a:spcPct val="115000"/>
              </a:lnSpc>
              <a:spcAft>
                <a:spcPts val="800"/>
              </a:spcAft>
              <a:buFont typeface="Courier New" panose="02070309020205020404" pitchFamily="49" charset="0"/>
              <a:buChar char="o"/>
            </a:pPr>
            <a:r>
              <a:rPr lang="en-AU" sz="2400" kern="100" dirty="0">
                <a:effectLst/>
                <a:latin typeface="Aptos" panose="020B0004020202020204" pitchFamily="34" charset="0"/>
                <a:cs typeface="Times New Roman" panose="02020603050405020304" pitchFamily="18" charset="0"/>
              </a:rPr>
              <a:t>Embed social/recreational opportunities within a robust curriculum</a:t>
            </a:r>
          </a:p>
          <a:p>
            <a:pPr lvl="1">
              <a:lnSpc>
                <a:spcPct val="115000"/>
              </a:lnSpc>
              <a:spcAft>
                <a:spcPts val="800"/>
              </a:spcAft>
              <a:buFont typeface="Courier New" panose="02070309020205020404" pitchFamily="49" charset="0"/>
              <a:buChar char="o"/>
            </a:pPr>
            <a:r>
              <a:rPr lang="en-AU" sz="2400" kern="100" dirty="0">
                <a:effectLst/>
                <a:latin typeface="Aptos" panose="020B0004020202020204" pitchFamily="34" charset="0"/>
                <a:cs typeface="Times New Roman" panose="02020603050405020304" pitchFamily="18" charset="0"/>
              </a:rPr>
              <a:t>Follow a structured discovery approach which involves </a:t>
            </a:r>
            <a:r>
              <a:rPr lang="en-AU" sz="2400" kern="100" dirty="0">
                <a:effectLst/>
                <a:latin typeface="Aptos" panose="020B0004020202020204" pitchFamily="34" charset="0"/>
                <a:ea typeface="Aptos" panose="020B0004020202020204" pitchFamily="34" charset="0"/>
                <a:cs typeface="Times New Roman" panose="02020603050405020304" pitchFamily="18" charset="0"/>
              </a:rPr>
              <a:t>developing generalised skills rather than memorising specific routes or tasks</a:t>
            </a:r>
            <a:endParaRPr lang="en-AU" sz="2400" dirty="0"/>
          </a:p>
        </p:txBody>
      </p:sp>
    </p:spTree>
    <p:extLst>
      <p:ext uri="{BB962C8B-B14F-4D97-AF65-F5344CB8AC3E}">
        <p14:creationId xmlns:p14="http://schemas.microsoft.com/office/powerpoint/2010/main" val="4896803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BAB90-33E8-6B79-F4DB-5CFC1DF10B01}"/>
              </a:ext>
            </a:extLst>
          </p:cNvPr>
          <p:cNvSpPr>
            <a:spLocks noGrp="1"/>
          </p:cNvSpPr>
          <p:nvPr>
            <p:ph type="title"/>
          </p:nvPr>
        </p:nvSpPr>
        <p:spPr>
          <a:xfrm>
            <a:off x="913795" y="599326"/>
            <a:ext cx="10353761" cy="1326321"/>
          </a:xfrm>
        </p:spPr>
        <p:txBody>
          <a:bodyPr>
            <a:normAutofit/>
          </a:bodyPr>
          <a:lstStyle/>
          <a:p>
            <a:r>
              <a:rPr lang="en-AU" sz="2600" dirty="0">
                <a:effectLst/>
                <a:latin typeface="Aptos" panose="020B0004020202020204" pitchFamily="34" charset="0"/>
                <a:ea typeface="Aptos" panose="020B0004020202020204" pitchFamily="34" charset="0"/>
                <a:cs typeface="Times New Roman" panose="02020603050405020304" pitchFamily="18" charset="0"/>
              </a:rPr>
              <a:t>Example Graduation Tasks</a:t>
            </a:r>
            <a:endParaRPr lang="en-AU" sz="2600" dirty="0"/>
          </a:p>
        </p:txBody>
      </p:sp>
      <p:sp>
        <p:nvSpPr>
          <p:cNvPr id="3" name="Content Placeholder 2">
            <a:extLst>
              <a:ext uri="{FF2B5EF4-FFF2-40B4-BE49-F238E27FC236}">
                <a16:creationId xmlns:a16="http://schemas.microsoft.com/office/drawing/2014/main" id="{29E6363F-DF30-6C76-160F-E97D95DDC89A}"/>
              </a:ext>
            </a:extLst>
          </p:cNvPr>
          <p:cNvSpPr>
            <a:spLocks noGrp="1"/>
          </p:cNvSpPr>
          <p:nvPr>
            <p:ph idx="1"/>
          </p:nvPr>
        </p:nvSpPr>
        <p:spPr>
          <a:xfrm>
            <a:off x="827926" y="1821121"/>
            <a:ext cx="10515600" cy="4351338"/>
          </a:xfrm>
        </p:spPr>
        <p:txBody>
          <a:bodyPr>
            <a:normAutofit/>
          </a:bodyPr>
          <a:lstStyle/>
          <a:p>
            <a:pPr marL="342900" indent="-342900">
              <a:lnSpc>
                <a:spcPct val="115000"/>
              </a:lnSpc>
              <a:buFont typeface="+mj-lt"/>
              <a:buAutoNum type="arabicPeriod"/>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Independent Drop: Students are "dropped off" in an undisclosed location. They must then independently navigate back to the centre asking only a single question of a passer-by and no technology.</a:t>
            </a:r>
          </a:p>
          <a:p>
            <a:pPr marL="342900" lvl="0" indent="-342900">
              <a:lnSpc>
                <a:spcPct val="115000"/>
              </a:lnSpc>
              <a:spcAft>
                <a:spcPts val="800"/>
              </a:spcAft>
              <a:buFont typeface="+mj-lt"/>
              <a:buAutoNum type="arabicPeriod"/>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Monster Route: Students must independently travel to four unfamiliar destinations, each in a different suburb, within a single day.</a:t>
            </a:r>
          </a:p>
          <a:p>
            <a:pPr marL="342900" indent="-342900">
              <a:lnSpc>
                <a:spcPct val="115000"/>
              </a:lnSpc>
              <a:spcAft>
                <a:spcPts val="800"/>
              </a:spcAft>
              <a:buFont typeface="+mj-lt"/>
              <a:buAutoNum type="arabicPeriod"/>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Graduation Meal: Students plan and execute a three-course meal for 60 guests on a limited budget. This includes menu design, guest invitations (in different formats), grocery shopping, meal preparation, service and cleanup.</a:t>
            </a:r>
          </a:p>
        </p:txBody>
      </p:sp>
    </p:spTree>
    <p:extLst>
      <p:ext uri="{BB962C8B-B14F-4D97-AF65-F5344CB8AC3E}">
        <p14:creationId xmlns:p14="http://schemas.microsoft.com/office/powerpoint/2010/main" val="15010387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4257C-8FEC-65AC-0330-BD7CC9C5B195}"/>
              </a:ext>
            </a:extLst>
          </p:cNvPr>
          <p:cNvSpPr>
            <a:spLocks noGrp="1"/>
          </p:cNvSpPr>
          <p:nvPr>
            <p:ph type="title"/>
          </p:nvPr>
        </p:nvSpPr>
        <p:spPr/>
        <p:txBody>
          <a:bodyPr/>
          <a:lstStyle/>
          <a:p>
            <a:r>
              <a:rPr lang="en-AU" sz="2600" dirty="0">
                <a:effectLst/>
                <a:latin typeface="Aptos" panose="020B0004020202020204" pitchFamily="34" charset="0"/>
                <a:cs typeface="Times New Roman" panose="02020603050405020304" pitchFamily="18" charset="0"/>
              </a:rPr>
              <a:t>Example Graduation Tasks (Cont.)</a:t>
            </a:r>
          </a:p>
        </p:txBody>
      </p:sp>
      <p:sp>
        <p:nvSpPr>
          <p:cNvPr id="3" name="Content Placeholder 2">
            <a:extLst>
              <a:ext uri="{FF2B5EF4-FFF2-40B4-BE49-F238E27FC236}">
                <a16:creationId xmlns:a16="http://schemas.microsoft.com/office/drawing/2014/main" id="{CBB300CB-696C-12ED-E283-D356C351700F}"/>
              </a:ext>
            </a:extLst>
          </p:cNvPr>
          <p:cNvSpPr>
            <a:spLocks noGrp="1"/>
          </p:cNvSpPr>
          <p:nvPr>
            <p:ph idx="1"/>
          </p:nvPr>
        </p:nvSpPr>
        <p:spPr>
          <a:xfrm>
            <a:off x="838200" y="1794085"/>
            <a:ext cx="10515600" cy="4351338"/>
          </a:xfrm>
        </p:spPr>
        <p:txBody>
          <a:bodyPr>
            <a:normAutofit/>
          </a:bodyPr>
          <a:lstStyle/>
          <a:p>
            <a:pPr>
              <a:lnSpc>
                <a:spcPct val="115000"/>
              </a:lnSpc>
              <a:spcAft>
                <a:spcPts val="800"/>
              </a:spcAft>
            </a:pPr>
            <a:r>
              <a:rPr lang="en-AU" sz="2300" kern="100" dirty="0">
                <a:effectLst/>
                <a:latin typeface="Aptos" panose="020B0004020202020204" pitchFamily="34" charset="0"/>
                <a:ea typeface="Aptos" panose="020B0004020202020204" pitchFamily="34" charset="0"/>
                <a:cs typeface="Times New Roman" panose="02020603050405020304" pitchFamily="18" charset="0"/>
              </a:rPr>
              <a:t>These graduation tasks may seem extreme, but they do illustrate what is possible if: </a:t>
            </a:r>
          </a:p>
          <a:p>
            <a:pPr>
              <a:lnSpc>
                <a:spcPct val="115000"/>
              </a:lnSpc>
              <a:spcAft>
                <a:spcPts val="800"/>
              </a:spcAft>
              <a:buFont typeface="Courier New" panose="02070309020205020404" pitchFamily="49" charset="0"/>
              <a:buChar char="o"/>
            </a:pPr>
            <a:r>
              <a:rPr lang="en-AU" sz="2300" kern="100" dirty="0">
                <a:effectLst/>
                <a:latin typeface="Aptos" panose="020B0004020202020204" pitchFamily="34" charset="0"/>
                <a:ea typeface="Aptos" panose="020B0004020202020204" pitchFamily="34" charset="0"/>
                <a:cs typeface="Times New Roman" panose="02020603050405020304" pitchFamily="18" charset="0"/>
              </a:rPr>
              <a:t>We want to push ourselves</a:t>
            </a:r>
          </a:p>
          <a:p>
            <a:pPr>
              <a:lnSpc>
                <a:spcPct val="115000"/>
              </a:lnSpc>
              <a:spcAft>
                <a:spcPts val="800"/>
              </a:spcAft>
              <a:buFont typeface="Courier New" panose="02070309020205020404" pitchFamily="49" charset="0"/>
              <a:buChar char="o"/>
            </a:pPr>
            <a:r>
              <a:rPr lang="en-AU" sz="2300" kern="100" dirty="0">
                <a:effectLst/>
                <a:latin typeface="Aptos" panose="020B0004020202020204" pitchFamily="34" charset="0"/>
                <a:ea typeface="Aptos" panose="020B0004020202020204" pitchFamily="34" charset="0"/>
                <a:cs typeface="Times New Roman" panose="02020603050405020304" pitchFamily="18" charset="0"/>
              </a:rPr>
              <a:t>We have the right support and right opportunities to reach our potential</a:t>
            </a:r>
          </a:p>
        </p:txBody>
      </p:sp>
    </p:spTree>
    <p:extLst>
      <p:ext uri="{BB962C8B-B14F-4D97-AF65-F5344CB8AC3E}">
        <p14:creationId xmlns:p14="http://schemas.microsoft.com/office/powerpoint/2010/main" val="1636943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56ABBC-D637-4700-C367-B51490699C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26F837-48CD-8EE4-AE6F-BF9A33BB3DB7}"/>
              </a:ext>
            </a:extLst>
          </p:cNvPr>
          <p:cNvSpPr>
            <a:spLocks noGrp="1"/>
          </p:cNvSpPr>
          <p:nvPr>
            <p:ph type="title"/>
          </p:nvPr>
        </p:nvSpPr>
        <p:spPr/>
        <p:txBody>
          <a:bodyPr>
            <a:normAutofit/>
          </a:bodyPr>
          <a:lstStyle/>
          <a:p>
            <a:r>
              <a:rPr lang="en-AU" sz="2600" dirty="0">
                <a:effectLst/>
                <a:latin typeface="Aptos" panose="020B0004020202020204" pitchFamily="34" charset="0"/>
                <a:cs typeface="Times New Roman" panose="02020603050405020304" pitchFamily="18" charset="0"/>
              </a:rPr>
              <a:t>Advantages of a Residential Program</a:t>
            </a:r>
          </a:p>
        </p:txBody>
      </p:sp>
      <p:sp>
        <p:nvSpPr>
          <p:cNvPr id="3" name="Content Placeholder 2">
            <a:extLst>
              <a:ext uri="{FF2B5EF4-FFF2-40B4-BE49-F238E27FC236}">
                <a16:creationId xmlns:a16="http://schemas.microsoft.com/office/drawing/2014/main" id="{DED775AC-0B91-D109-8D06-AB5BA985A8F0}"/>
              </a:ext>
            </a:extLst>
          </p:cNvPr>
          <p:cNvSpPr>
            <a:spLocks noGrp="1"/>
          </p:cNvSpPr>
          <p:nvPr>
            <p:ph idx="1"/>
          </p:nvPr>
        </p:nvSpPr>
        <p:spPr>
          <a:xfrm>
            <a:off x="838200" y="1838151"/>
            <a:ext cx="10515600" cy="4351338"/>
          </a:xfrm>
        </p:spPr>
        <p:txBody>
          <a:bodyPr>
            <a:noAutofit/>
          </a:bodyPr>
          <a:lstStyle/>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Students progress faster due to frequent classes (8-10 hours per week for core subjects)</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Students develop their independence in different areas concurrently</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Students can focus on their own learning without external pressures</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Students can participate regardless of where they live</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Students can learn from blind staff and interact with blind peers</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Students can trial a wide range of equipment</a:t>
            </a:r>
          </a:p>
        </p:txBody>
      </p:sp>
    </p:spTree>
    <p:extLst>
      <p:ext uri="{BB962C8B-B14F-4D97-AF65-F5344CB8AC3E}">
        <p14:creationId xmlns:p14="http://schemas.microsoft.com/office/powerpoint/2010/main" val="36382601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AF4D653-8048-D2CD-9EE9-54A9B8B07EBE}"/>
              </a:ext>
            </a:extLst>
          </p:cNvPr>
          <p:cNvSpPr>
            <a:spLocks noGrp="1"/>
          </p:cNvSpPr>
          <p:nvPr>
            <p:ph type="title"/>
          </p:nvPr>
        </p:nvSpPr>
        <p:spPr/>
        <p:txBody>
          <a:bodyPr/>
          <a:lstStyle/>
          <a:p>
            <a:r>
              <a:rPr lang="en-AU" dirty="0"/>
              <a:t>Steps to Mitigate Risks in a Residential Program</a:t>
            </a:r>
          </a:p>
        </p:txBody>
      </p:sp>
      <p:sp>
        <p:nvSpPr>
          <p:cNvPr id="7" name="Content Placeholder 6">
            <a:extLst>
              <a:ext uri="{FF2B5EF4-FFF2-40B4-BE49-F238E27FC236}">
                <a16:creationId xmlns:a16="http://schemas.microsoft.com/office/drawing/2014/main" id="{D64452A5-7263-07D0-543F-B264BFD19E07}"/>
              </a:ext>
            </a:extLst>
          </p:cNvPr>
          <p:cNvSpPr>
            <a:spLocks noGrp="1"/>
          </p:cNvSpPr>
          <p:nvPr>
            <p:ph idx="1"/>
          </p:nvPr>
        </p:nvSpPr>
        <p:spPr>
          <a:xfrm>
            <a:off x="913795" y="2096064"/>
            <a:ext cx="10353762" cy="3695136"/>
          </a:xfrm>
        </p:spPr>
        <p:txBody>
          <a:bodyPr>
            <a:noAutofit/>
          </a:bodyPr>
          <a:lstStyle/>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Adhere to strict eligibility criteria and follow a thorough admissions process</a:t>
            </a:r>
          </a:p>
          <a:p>
            <a:pPr>
              <a:lnSpc>
                <a:spcPct val="115000"/>
              </a:lnSpc>
              <a:spcAft>
                <a:spcPts val="800"/>
              </a:spcAft>
            </a:pPr>
            <a:r>
              <a:rPr lang="en-GB" sz="2400" kern="100" dirty="0">
                <a:effectLst/>
                <a:latin typeface="Aptos" panose="020B0004020202020204" pitchFamily="34" charset="0"/>
                <a:ea typeface="Aptos" panose="020B0004020202020204" pitchFamily="34" charset="0"/>
                <a:cs typeface="Times New Roman" panose="02020603050405020304" pitchFamily="18" charset="0"/>
              </a:rPr>
              <a:t>Ensure two staff/ volunteers are present wherever possible</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Conduct all classes in groups, in the community or in rooms with open doors and windows</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Ensure a staff member is on-site 24/7</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Install security cameras in public areas</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Employ a counsellor to provide mental health support to students</a:t>
            </a:r>
          </a:p>
          <a:p>
            <a:pPr>
              <a:lnSpc>
                <a:spcPct val="115000"/>
              </a:lnSpc>
              <a:spcAft>
                <a:spcPts val="800"/>
              </a:spcAft>
            </a:pPr>
            <a:endParaRPr lang="en-AU"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98802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5BBBD2-F53F-CBCB-884C-922B887FAF6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AED478E-DE08-0D08-B49A-1C57D77D3C63}"/>
              </a:ext>
            </a:extLst>
          </p:cNvPr>
          <p:cNvSpPr>
            <a:spLocks noGrp="1"/>
          </p:cNvSpPr>
          <p:nvPr>
            <p:ph type="title"/>
          </p:nvPr>
        </p:nvSpPr>
        <p:spPr/>
        <p:txBody>
          <a:bodyPr/>
          <a:lstStyle/>
          <a:p>
            <a:r>
              <a:rPr lang="en-AU" dirty="0"/>
              <a:t>Funding</a:t>
            </a:r>
          </a:p>
        </p:txBody>
      </p:sp>
      <p:sp>
        <p:nvSpPr>
          <p:cNvPr id="7" name="Content Placeholder 6">
            <a:extLst>
              <a:ext uri="{FF2B5EF4-FFF2-40B4-BE49-F238E27FC236}">
                <a16:creationId xmlns:a16="http://schemas.microsoft.com/office/drawing/2014/main" id="{C7709CC1-E1BF-11AD-E8D4-9534478AC39F}"/>
              </a:ext>
            </a:extLst>
          </p:cNvPr>
          <p:cNvSpPr>
            <a:spLocks noGrp="1"/>
          </p:cNvSpPr>
          <p:nvPr>
            <p:ph idx="1"/>
          </p:nvPr>
        </p:nvSpPr>
        <p:spPr>
          <a:xfrm>
            <a:off x="913795" y="2096064"/>
            <a:ext cx="10353762" cy="3695136"/>
          </a:xfrm>
        </p:spPr>
        <p:txBody>
          <a:bodyPr>
            <a:noAutofit/>
          </a:bodyPr>
          <a:lstStyle/>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The NDIS should fund participation as a reasonable and necessary capacity building support for participants</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The Department of Health and Aged Care should introduce capacity building supports for older Australians in line with the NDIS</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Other departments (such as the Department of Veterans’ Affairs or state-based accident compensation schemes) should fund participation for people who rely on their support</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Alternative funding avenues should be explored to ensure people who are not eligible for government funding can still participate</a:t>
            </a:r>
          </a:p>
        </p:txBody>
      </p:sp>
    </p:spTree>
    <p:extLst>
      <p:ext uri="{BB962C8B-B14F-4D97-AF65-F5344CB8AC3E}">
        <p14:creationId xmlns:p14="http://schemas.microsoft.com/office/powerpoint/2010/main" val="2012864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548F23-D0DA-1FE6-D231-AD740E6E055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E3CC652-A09A-8091-C19A-F6888C1C1A51}"/>
              </a:ext>
            </a:extLst>
          </p:cNvPr>
          <p:cNvSpPr>
            <a:spLocks noGrp="1"/>
          </p:cNvSpPr>
          <p:nvPr>
            <p:ph type="title"/>
          </p:nvPr>
        </p:nvSpPr>
        <p:spPr/>
        <p:txBody>
          <a:bodyPr/>
          <a:lstStyle/>
          <a:p>
            <a:r>
              <a:rPr lang="en-AU" dirty="0"/>
              <a:t>Other Considerations</a:t>
            </a:r>
          </a:p>
        </p:txBody>
      </p:sp>
      <p:sp>
        <p:nvSpPr>
          <p:cNvPr id="7" name="Content Placeholder 6">
            <a:extLst>
              <a:ext uri="{FF2B5EF4-FFF2-40B4-BE49-F238E27FC236}">
                <a16:creationId xmlns:a16="http://schemas.microsoft.com/office/drawing/2014/main" id="{742D4F39-8B73-E708-0365-2E42C9E0D265}"/>
              </a:ext>
            </a:extLst>
          </p:cNvPr>
          <p:cNvSpPr>
            <a:spLocks noGrp="1"/>
          </p:cNvSpPr>
          <p:nvPr>
            <p:ph idx="1"/>
          </p:nvPr>
        </p:nvSpPr>
        <p:spPr>
          <a:xfrm>
            <a:off x="913795" y="2096064"/>
            <a:ext cx="10353762" cy="3695136"/>
          </a:xfrm>
        </p:spPr>
        <p:txBody>
          <a:bodyPr>
            <a:noAutofit/>
          </a:bodyPr>
          <a:lstStyle/>
          <a:p>
            <a:pPr>
              <a:lnSpc>
                <a:spcPct val="115000"/>
              </a:lnSpc>
              <a:spcAft>
                <a:spcPts val="800"/>
              </a:spcAft>
            </a:pPr>
            <a:r>
              <a:rPr lang="en-GB" dirty="0"/>
              <a:t>A residential program should be established in Australia to teach blind adults independent living skills, as this is where the greatest need is currently</a:t>
            </a:r>
          </a:p>
          <a:p>
            <a:pPr>
              <a:lnSpc>
                <a:spcPct val="115000"/>
              </a:lnSpc>
              <a:spcAft>
                <a:spcPts val="800"/>
              </a:spcAft>
            </a:pPr>
            <a:r>
              <a:rPr lang="en-AU" kern="100" dirty="0">
                <a:effectLst/>
                <a:latin typeface="Aptos" panose="020B0004020202020204" pitchFamily="34" charset="0"/>
                <a:ea typeface="Aptos" panose="020B0004020202020204" pitchFamily="34" charset="0"/>
                <a:cs typeface="Times New Roman" panose="02020603050405020304" pitchFamily="18" charset="0"/>
              </a:rPr>
              <a:t>Students should work towards agreed outcomes during their time in the program, and both quantitative and qualitative measures should be used to track progress</a:t>
            </a:r>
          </a:p>
          <a:p>
            <a:pPr>
              <a:lnSpc>
                <a:spcPct val="115000"/>
              </a:lnSpc>
              <a:spcAft>
                <a:spcPts val="800"/>
              </a:spcAft>
            </a:pPr>
            <a:r>
              <a:rPr lang="en-GB" kern="100" dirty="0">
                <a:effectLst/>
                <a:latin typeface="Aptos" panose="020B0004020202020204" pitchFamily="34" charset="0"/>
                <a:ea typeface="Aptos" panose="020B0004020202020204" pitchFamily="34" charset="0"/>
                <a:cs typeface="Times New Roman" panose="02020603050405020304" pitchFamily="18" charset="0"/>
              </a:rPr>
              <a:t>The program should complement, and integrate with, existing service providers where appropriate, and not seek to replace them</a:t>
            </a:r>
          </a:p>
          <a:p>
            <a:pPr>
              <a:lnSpc>
                <a:spcPct val="115000"/>
              </a:lnSpc>
              <a:spcAft>
                <a:spcPts val="800"/>
              </a:spcAft>
            </a:pPr>
            <a:r>
              <a:rPr lang="en-GB" kern="100" dirty="0">
                <a:effectLst/>
                <a:latin typeface="Aptos" panose="020B0004020202020204" pitchFamily="34" charset="0"/>
                <a:ea typeface="Aptos" panose="020B0004020202020204" pitchFamily="34" charset="0"/>
                <a:cs typeface="Times New Roman" panose="02020603050405020304" pitchFamily="18" charset="0"/>
              </a:rPr>
              <a:t>Students should be supported to transition out of the program, including connecting them with other resources, providers or information that they may require</a:t>
            </a:r>
          </a:p>
          <a:p>
            <a:pPr>
              <a:lnSpc>
                <a:spcPct val="115000"/>
              </a:lnSpc>
              <a:spcAft>
                <a:spcPts val="800"/>
              </a:spcAft>
            </a:pPr>
            <a:r>
              <a:rPr lang="en-GB" kern="100" dirty="0">
                <a:effectLst/>
                <a:latin typeface="Aptos" panose="020B0004020202020204" pitchFamily="34" charset="0"/>
                <a:ea typeface="Aptos" panose="020B0004020202020204" pitchFamily="34" charset="0"/>
                <a:cs typeface="Times New Roman" panose="02020603050405020304" pitchFamily="18" charset="0"/>
              </a:rPr>
              <a:t>It is important to recognise that a residential program will not appeal to or be suitable for everyone</a:t>
            </a:r>
          </a:p>
          <a:p>
            <a:pPr>
              <a:lnSpc>
                <a:spcPct val="115000"/>
              </a:lnSpc>
              <a:spcAft>
                <a:spcPts val="800"/>
              </a:spcAft>
            </a:pPr>
            <a:endParaRPr lang="en-GB"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9660839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9547D-3B40-3FF0-7FCC-1F688F392C6B}"/>
              </a:ext>
            </a:extLst>
          </p:cNvPr>
          <p:cNvSpPr>
            <a:spLocks noGrp="1"/>
          </p:cNvSpPr>
          <p:nvPr>
            <p:ph type="title"/>
          </p:nvPr>
        </p:nvSpPr>
        <p:spPr>
          <a:xfrm>
            <a:off x="913795" y="640422"/>
            <a:ext cx="10353761" cy="1326321"/>
          </a:xfrm>
        </p:spPr>
        <p:txBody>
          <a:bodyPr>
            <a:normAutofit/>
          </a:bodyPr>
          <a:lstStyle/>
          <a:p>
            <a:r>
              <a:rPr lang="en-AU" sz="2600" dirty="0">
                <a:effectLst/>
                <a:latin typeface="Aptos" panose="020B0004020202020204" pitchFamily="34"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C84E1569-9004-22BC-4F40-4E55851264D8}"/>
              </a:ext>
            </a:extLst>
          </p:cNvPr>
          <p:cNvSpPr>
            <a:spLocks noGrp="1"/>
          </p:cNvSpPr>
          <p:nvPr>
            <p:ph idx="1"/>
          </p:nvPr>
        </p:nvSpPr>
        <p:spPr>
          <a:xfrm>
            <a:off x="903521" y="2085790"/>
            <a:ext cx="10353762" cy="3695136"/>
          </a:xfrm>
        </p:spPr>
        <p:txBody>
          <a:bodyPr>
            <a:normAutofit lnSpcReduction="10000"/>
          </a:bodyPr>
          <a:lstStyle/>
          <a:p>
            <a:pPr>
              <a:lnSpc>
                <a:spcPct val="115000"/>
              </a:lnSpc>
              <a:spcAft>
                <a:spcPts val="800"/>
              </a:spcAft>
            </a:pPr>
            <a:r>
              <a:rPr lang="en-AU" sz="1800" kern="100" dirty="0">
                <a:effectLst/>
                <a:latin typeface="Aptos" panose="020B0004020202020204" pitchFamily="34" charset="0"/>
                <a:ea typeface="Aptos" panose="020B0004020202020204" pitchFamily="34" charset="0"/>
                <a:cs typeface="Times New Roman" panose="02020603050405020304" pitchFamily="18" charset="0"/>
              </a:rPr>
              <a:t>Developing the skills and confidence to become truly independent takes time</a:t>
            </a:r>
          </a:p>
          <a:p>
            <a:pPr>
              <a:lnSpc>
                <a:spcPct val="115000"/>
              </a:lnSpc>
              <a:spcAft>
                <a:spcPts val="800"/>
              </a:spcAft>
            </a:pPr>
            <a:r>
              <a:rPr lang="en-AU" sz="1800" kern="100" dirty="0">
                <a:effectLst/>
                <a:latin typeface="Aptos" panose="020B0004020202020204" pitchFamily="34" charset="0"/>
                <a:ea typeface="Aptos" panose="020B0004020202020204" pitchFamily="34" charset="0"/>
                <a:cs typeface="Times New Roman" panose="02020603050405020304" pitchFamily="18" charset="0"/>
              </a:rPr>
              <a:t>The commitment to develop independence is an investment in the future that has significant social and economic benefits for individuals and society</a:t>
            </a:r>
          </a:p>
          <a:p>
            <a:pPr>
              <a:lnSpc>
                <a:spcPct val="115000"/>
              </a:lnSpc>
              <a:spcAft>
                <a:spcPts val="800"/>
              </a:spcAft>
            </a:pPr>
            <a:r>
              <a:rPr lang="en-AU" sz="1800" kern="100" dirty="0">
                <a:effectLst/>
                <a:latin typeface="Aptos" panose="020B0004020202020204" pitchFamily="34" charset="0"/>
                <a:ea typeface="Aptos" panose="020B0004020202020204" pitchFamily="34" charset="0"/>
                <a:cs typeface="Times New Roman" panose="02020603050405020304" pitchFamily="18" charset="0"/>
              </a:rPr>
              <a:t>A residential program offers an immersive and intensive environment that is ideal for developing independence</a:t>
            </a:r>
          </a:p>
          <a:p>
            <a:pPr>
              <a:lnSpc>
                <a:spcPct val="115000"/>
              </a:lnSpc>
              <a:spcAft>
                <a:spcPts val="800"/>
              </a:spcAft>
            </a:pPr>
            <a:r>
              <a:rPr lang="en-AU" sz="1800"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Graduates are self-sufficient and confident in their ability to do anything they put their mind to, problem-solve any situations that arise and apply what they have learnt in any setting</a:t>
            </a:r>
            <a:endParaRPr lang="en-AU" sz="1800" dirty="0">
              <a:effectLst/>
            </a:endParaRPr>
          </a:p>
          <a:p>
            <a:pPr>
              <a:lnSpc>
                <a:spcPct val="115000"/>
              </a:lnSpc>
              <a:spcAft>
                <a:spcPts val="800"/>
              </a:spcAft>
            </a:pPr>
            <a:r>
              <a:rPr lang="en-AU" sz="1800" kern="100" dirty="0">
                <a:effectLst/>
                <a:latin typeface="Aptos" panose="020B0004020202020204" pitchFamily="34" charset="0"/>
                <a:ea typeface="Aptos" panose="020B0004020202020204" pitchFamily="34" charset="0"/>
                <a:cs typeface="Times New Roman" panose="02020603050405020304" pitchFamily="18" charset="0"/>
              </a:rPr>
              <a:t>Families, teachers, professionals and others play a crucial role in empowering blind people and supporting their journey to independence</a:t>
            </a:r>
          </a:p>
        </p:txBody>
      </p:sp>
    </p:spTree>
    <p:extLst>
      <p:ext uri="{BB962C8B-B14F-4D97-AF65-F5344CB8AC3E}">
        <p14:creationId xmlns:p14="http://schemas.microsoft.com/office/powerpoint/2010/main" val="12460268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F2848-2A96-6FA1-FEE0-2B69E157FDEE}"/>
              </a:ext>
            </a:extLst>
          </p:cNvPr>
          <p:cNvSpPr>
            <a:spLocks noGrp="1"/>
          </p:cNvSpPr>
          <p:nvPr>
            <p:ph type="title"/>
          </p:nvPr>
        </p:nvSpPr>
        <p:spPr>
          <a:xfrm>
            <a:off x="913795" y="630148"/>
            <a:ext cx="10353761" cy="1326321"/>
          </a:xfrm>
        </p:spPr>
        <p:txBody>
          <a:bodyPr>
            <a:normAutofit/>
          </a:bodyPr>
          <a:lstStyle/>
          <a:p>
            <a:r>
              <a:rPr lang="en-AU" sz="2600" dirty="0">
                <a:effectLst/>
                <a:latin typeface="Aptos" panose="020B0004020202020204" pitchFamily="34" charset="0"/>
                <a:cs typeface="Times New Roman" panose="02020603050405020304" pitchFamily="18" charset="0"/>
              </a:rPr>
              <a:t>Thank You</a:t>
            </a:r>
          </a:p>
        </p:txBody>
      </p:sp>
      <p:sp>
        <p:nvSpPr>
          <p:cNvPr id="3" name="Content Placeholder 2">
            <a:extLst>
              <a:ext uri="{FF2B5EF4-FFF2-40B4-BE49-F238E27FC236}">
                <a16:creationId xmlns:a16="http://schemas.microsoft.com/office/drawing/2014/main" id="{E9118FA5-05BA-DA59-60CD-42F03690ECED}"/>
              </a:ext>
            </a:extLst>
          </p:cNvPr>
          <p:cNvSpPr>
            <a:spLocks noGrp="1"/>
          </p:cNvSpPr>
          <p:nvPr>
            <p:ph idx="1"/>
          </p:nvPr>
        </p:nvSpPr>
        <p:spPr>
          <a:xfrm>
            <a:off x="838200" y="2816552"/>
            <a:ext cx="10515600" cy="1224895"/>
          </a:xfrm>
        </p:spPr>
        <p:txBody>
          <a:bodyPr>
            <a:normAutofit fontScale="85000" lnSpcReduction="20000"/>
          </a:bodyPr>
          <a:lstStyle/>
          <a:p>
            <a:pPr>
              <a:lnSpc>
                <a:spcPct val="115000"/>
              </a:lnSpc>
              <a:spcAft>
                <a:spcPts val="800"/>
              </a:spcAft>
            </a:pPr>
            <a:r>
              <a:rPr lang="en-AU" sz="1800" kern="100" dirty="0">
                <a:effectLst/>
                <a:latin typeface="Aptos" panose="020B0004020202020204" pitchFamily="34" charset="0"/>
                <a:ea typeface="Aptos" panose="020B0004020202020204" pitchFamily="34" charset="0"/>
                <a:cs typeface="Times New Roman" panose="02020603050405020304" pitchFamily="18" charset="0"/>
              </a:rPr>
              <a:t>Fellow’s profile: </a:t>
            </a:r>
            <a:r>
              <a:rPr lang="en-AU" sz="1800" kern="100" dirty="0">
                <a:effectLst/>
                <a:latin typeface="Aptos" panose="020B0004020202020204" pitchFamily="34" charset="0"/>
                <a:ea typeface="Aptos" panose="020B0004020202020204" pitchFamily="34" charset="0"/>
                <a:cs typeface="Times New Roman" panose="02020603050405020304" pitchFamily="18" charset="0"/>
                <a:hlinkClick r:id="rId3"/>
              </a:rPr>
              <a:t>https://www.churchilltrust.com.au/fellow/cassandra-embling-vic-2023/</a:t>
            </a:r>
            <a:endParaRPr lang="en-AU"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AU" sz="1800" kern="100" dirty="0">
                <a:effectLst/>
                <a:latin typeface="Aptos" panose="020B0004020202020204" pitchFamily="34" charset="0"/>
                <a:ea typeface="Aptos" panose="020B0004020202020204" pitchFamily="34" charset="0"/>
                <a:cs typeface="Times New Roman" panose="02020603050405020304" pitchFamily="18" charset="0"/>
              </a:rPr>
              <a:t>LinkedIn: </a:t>
            </a:r>
            <a:r>
              <a:rPr lang="en-AU" sz="1800" kern="100" dirty="0">
                <a:effectLst/>
                <a:latin typeface="Aptos" panose="020B0004020202020204" pitchFamily="34" charset="0"/>
                <a:ea typeface="Aptos" panose="020B0004020202020204" pitchFamily="34" charset="0"/>
                <a:cs typeface="Times New Roman" panose="02020603050405020304" pitchFamily="18" charset="0"/>
                <a:hlinkClick r:id="rId4"/>
              </a:rPr>
              <a:t>https://au.linkedin.com/in/cembling</a:t>
            </a:r>
            <a:endParaRPr lang="en-AU"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AU" sz="1800" kern="100" dirty="0">
                <a:effectLst/>
                <a:latin typeface="Aptos" panose="020B0004020202020204" pitchFamily="34" charset="0"/>
                <a:ea typeface="Aptos" panose="020B0004020202020204" pitchFamily="34" charset="0"/>
                <a:cs typeface="Times New Roman" panose="02020603050405020304" pitchFamily="18" charset="0"/>
              </a:rPr>
              <a:t>Email: </a:t>
            </a:r>
            <a:r>
              <a:rPr lang="en-AU" sz="1800" kern="100" dirty="0">
                <a:effectLst/>
                <a:latin typeface="Aptos" panose="020B0004020202020204" pitchFamily="34" charset="0"/>
                <a:ea typeface="Aptos" panose="020B0004020202020204" pitchFamily="34" charset="0"/>
                <a:cs typeface="Times New Roman" panose="02020603050405020304" pitchFamily="18" charset="0"/>
                <a:hlinkClick r:id="rId5"/>
              </a:rPr>
              <a:t>cassie.embling@gmail.com</a:t>
            </a:r>
            <a:endParaRPr lang="en-AU"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658866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53E68-20B0-9D6E-02C5-8F96143316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3842B2-77D4-E898-F29D-CF4DAF3964D0}"/>
              </a:ext>
            </a:extLst>
          </p:cNvPr>
          <p:cNvSpPr>
            <a:spLocks noGrp="1"/>
          </p:cNvSpPr>
          <p:nvPr>
            <p:ph type="title"/>
          </p:nvPr>
        </p:nvSpPr>
        <p:spPr/>
        <p:txBody>
          <a:bodyPr>
            <a:normAutofit/>
          </a:bodyPr>
          <a:lstStyle/>
          <a:p>
            <a:r>
              <a:rPr lang="en-AU" sz="2600" dirty="0">
                <a:effectLst/>
                <a:latin typeface="Aptos" panose="020B0004020202020204" pitchFamily="34" charset="0"/>
              </a:rPr>
              <a:t>Content Warning</a:t>
            </a:r>
          </a:p>
        </p:txBody>
      </p:sp>
      <p:sp>
        <p:nvSpPr>
          <p:cNvPr id="3" name="Content Placeholder 2">
            <a:extLst>
              <a:ext uri="{FF2B5EF4-FFF2-40B4-BE49-F238E27FC236}">
                <a16:creationId xmlns:a16="http://schemas.microsoft.com/office/drawing/2014/main" id="{2069DFC3-ACD8-D01B-A5B3-3350E1BE3272}"/>
              </a:ext>
            </a:extLst>
          </p:cNvPr>
          <p:cNvSpPr>
            <a:spLocks noGrp="1"/>
          </p:cNvSpPr>
          <p:nvPr>
            <p:ph idx="1"/>
          </p:nvPr>
        </p:nvSpPr>
        <p:spPr>
          <a:xfrm>
            <a:off x="1477124" y="2474074"/>
            <a:ext cx="9247652" cy="3327400"/>
          </a:xfrm>
          <a:ln>
            <a:noFill/>
          </a:ln>
        </p:spPr>
        <p:txBody>
          <a:bodyPr>
            <a:normAutofit/>
          </a:bodyPr>
          <a:lstStyle/>
          <a:p>
            <a:pPr marL="0" indent="0">
              <a:buNone/>
            </a:pPr>
            <a:r>
              <a:rPr lang="en-AU" sz="2400" dirty="0"/>
              <a:t>This presentation discusses blindness-specific residential programs and educational settings, including  strategies for mitigating potential risks of harm for staff and students. </a:t>
            </a:r>
            <a:r>
              <a:rPr lang="en-GB" sz="2400" dirty="0"/>
              <a:t>For some members of our community, these places have not always been the safe and positive places that they should be. </a:t>
            </a:r>
            <a:r>
              <a:rPr lang="en-AU" sz="2400" dirty="0"/>
              <a:t>Please exercise self-care and feel free to step out of the room at any point during my presentation if these topics are not for you today.</a:t>
            </a:r>
          </a:p>
        </p:txBody>
      </p:sp>
    </p:spTree>
    <p:extLst>
      <p:ext uri="{BB962C8B-B14F-4D97-AF65-F5344CB8AC3E}">
        <p14:creationId xmlns:p14="http://schemas.microsoft.com/office/powerpoint/2010/main" val="406781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D9305-A066-0073-FCF6-26C55224788E}"/>
              </a:ext>
            </a:extLst>
          </p:cNvPr>
          <p:cNvSpPr>
            <a:spLocks noGrp="1"/>
          </p:cNvSpPr>
          <p:nvPr>
            <p:ph type="title"/>
          </p:nvPr>
        </p:nvSpPr>
        <p:spPr/>
        <p:txBody>
          <a:bodyPr>
            <a:normAutofit/>
          </a:bodyPr>
          <a:lstStyle/>
          <a:p>
            <a:r>
              <a:rPr lang="en-AU" sz="2600" dirty="0">
                <a:effectLst/>
                <a:latin typeface="Aptos" panose="020B0004020202020204" pitchFamily="34" charset="0"/>
                <a:ea typeface="Aptos" panose="020B0004020202020204" pitchFamily="34" charset="0"/>
                <a:cs typeface="Times New Roman" panose="02020603050405020304" pitchFamily="18" charset="0"/>
              </a:rPr>
              <a:t>Who Am I?</a:t>
            </a:r>
            <a:endParaRPr lang="en-AU" sz="2600" dirty="0"/>
          </a:p>
        </p:txBody>
      </p:sp>
      <p:sp>
        <p:nvSpPr>
          <p:cNvPr id="3" name="Content Placeholder 2">
            <a:extLst>
              <a:ext uri="{FF2B5EF4-FFF2-40B4-BE49-F238E27FC236}">
                <a16:creationId xmlns:a16="http://schemas.microsoft.com/office/drawing/2014/main" id="{628A8EDC-DF00-4CBA-3538-358EB12ADF10}"/>
              </a:ext>
            </a:extLst>
          </p:cNvPr>
          <p:cNvSpPr>
            <a:spLocks noGrp="1"/>
          </p:cNvSpPr>
          <p:nvPr>
            <p:ph idx="1"/>
          </p:nvPr>
        </p:nvSpPr>
        <p:spPr>
          <a:xfrm>
            <a:off x="838200" y="1794725"/>
            <a:ext cx="10515600" cy="4394851"/>
          </a:xfrm>
        </p:spPr>
        <p:txBody>
          <a:bodyPr>
            <a:normAutofit fontScale="92500" lnSpcReduction="10000"/>
          </a:bodyPr>
          <a:lstStyle/>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As a blind person, I struggled to develop my independent living skills</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In 2013-14, I participated in a residential independent living skills program in New Zealand</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This program gave me the skills and confidence to move out of home shortly after returning to Australia</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In 2023, I received a Churchill Fellowship to travel overseas to research other residential independent living skills programs</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Together, these experiences have given me a unique perspective on developing independent living skills</a:t>
            </a:r>
          </a:p>
        </p:txBody>
      </p:sp>
    </p:spTree>
    <p:extLst>
      <p:ext uri="{BB962C8B-B14F-4D97-AF65-F5344CB8AC3E}">
        <p14:creationId xmlns:p14="http://schemas.microsoft.com/office/powerpoint/2010/main" val="2820480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4CF35-29E0-015F-4923-44DAE3305B32}"/>
              </a:ext>
            </a:extLst>
          </p:cNvPr>
          <p:cNvSpPr>
            <a:spLocks noGrp="1"/>
          </p:cNvSpPr>
          <p:nvPr>
            <p:ph type="title"/>
          </p:nvPr>
        </p:nvSpPr>
        <p:spPr>
          <a:xfrm>
            <a:off x="913795" y="619874"/>
            <a:ext cx="10353761" cy="1326321"/>
          </a:xfrm>
        </p:spPr>
        <p:txBody>
          <a:bodyPr>
            <a:normAutofit/>
          </a:bodyPr>
          <a:lstStyle/>
          <a:p>
            <a:r>
              <a:rPr lang="en-AU" sz="2600" dirty="0">
                <a:effectLst/>
                <a:latin typeface="Aptos" panose="020B0004020202020204" pitchFamily="34" charset="0"/>
                <a:ea typeface="Aptos" panose="020B0004020202020204" pitchFamily="34" charset="0"/>
                <a:cs typeface="Times New Roman" panose="02020603050405020304" pitchFamily="18" charset="0"/>
              </a:rPr>
              <a:t>My Fellowship Trip</a:t>
            </a:r>
            <a:endParaRPr lang="en-AU" sz="2600" dirty="0"/>
          </a:p>
        </p:txBody>
      </p:sp>
      <p:sp>
        <p:nvSpPr>
          <p:cNvPr id="3" name="Content Placeholder 2">
            <a:extLst>
              <a:ext uri="{FF2B5EF4-FFF2-40B4-BE49-F238E27FC236}">
                <a16:creationId xmlns:a16="http://schemas.microsoft.com/office/drawing/2014/main" id="{A775CD69-7D7B-FD9A-2E8A-9292280E0C7D}"/>
              </a:ext>
            </a:extLst>
          </p:cNvPr>
          <p:cNvSpPr>
            <a:spLocks noGrp="1"/>
          </p:cNvSpPr>
          <p:nvPr>
            <p:ph idx="1"/>
          </p:nvPr>
        </p:nvSpPr>
        <p:spPr>
          <a:xfrm>
            <a:off x="913795" y="2096064"/>
            <a:ext cx="10353762" cy="3695136"/>
          </a:xfrm>
        </p:spPr>
        <p:txBody>
          <a:bodyPr>
            <a:normAutofit/>
          </a:bodyPr>
          <a:lstStyle/>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Researched “best practice for teaching blind and vision impaired people independent living skills”</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Spent 8 weeks travelling in the US, Canada and New Zealand</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Visited 14 programs (12 of which were in the US)</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Shared what I learnt in my Churchill Fellowship report</a:t>
            </a:r>
          </a:p>
          <a:p>
            <a:pPr>
              <a:lnSpc>
                <a:spcPct val="115000"/>
              </a:lnSpc>
              <a:spcAft>
                <a:spcPts val="800"/>
              </a:spcAft>
            </a:pPr>
            <a:endParaRPr lang="en-AU"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327509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3FF70-8780-1119-7F41-8635BB696337}"/>
              </a:ext>
            </a:extLst>
          </p:cNvPr>
          <p:cNvSpPr>
            <a:spLocks noGrp="1"/>
          </p:cNvSpPr>
          <p:nvPr>
            <p:ph type="title"/>
          </p:nvPr>
        </p:nvSpPr>
        <p:spPr/>
        <p:txBody>
          <a:bodyPr>
            <a:normAutofit/>
          </a:bodyPr>
          <a:lstStyle/>
          <a:p>
            <a:r>
              <a:rPr lang="en-AU" sz="2600" dirty="0">
                <a:effectLst/>
                <a:latin typeface="Aptos" panose="020B0004020202020204" pitchFamily="34" charset="0"/>
              </a:rPr>
              <a:t>Defining Independence</a:t>
            </a:r>
          </a:p>
        </p:txBody>
      </p:sp>
      <p:sp>
        <p:nvSpPr>
          <p:cNvPr id="3" name="Content Placeholder 2">
            <a:extLst>
              <a:ext uri="{FF2B5EF4-FFF2-40B4-BE49-F238E27FC236}">
                <a16:creationId xmlns:a16="http://schemas.microsoft.com/office/drawing/2014/main" id="{2D68DEE8-D7E3-ACA8-45E0-C06173A58DFE}"/>
              </a:ext>
            </a:extLst>
          </p:cNvPr>
          <p:cNvSpPr>
            <a:spLocks noGrp="1"/>
          </p:cNvSpPr>
          <p:nvPr>
            <p:ph idx="1"/>
          </p:nvPr>
        </p:nvSpPr>
        <p:spPr>
          <a:xfrm>
            <a:off x="838200" y="1871225"/>
            <a:ext cx="10515600" cy="4351338"/>
          </a:xfrm>
        </p:spPr>
        <p:txBody>
          <a:bodyPr>
            <a:normAutofit/>
          </a:bodyPr>
          <a:lstStyle/>
          <a:p>
            <a:pPr>
              <a:lnSpc>
                <a:spcPct val="115000"/>
              </a:lnSpc>
              <a:spcAft>
                <a:spcPts val="800"/>
              </a:spcAft>
            </a:pPr>
            <a:r>
              <a:rPr lang="en-AU" kern="100" dirty="0">
                <a:effectLst/>
                <a:latin typeface="Aptos" panose="020B0004020202020204" pitchFamily="34" charset="0"/>
                <a:ea typeface="Aptos" panose="020B0004020202020204" pitchFamily="34" charset="0"/>
                <a:cs typeface="Times New Roman" panose="02020603050405020304" pitchFamily="18" charset="0"/>
              </a:rPr>
              <a:t>“Independence” means something different to everyone:</a:t>
            </a:r>
          </a:p>
          <a:p>
            <a:pPr lvl="1">
              <a:lnSpc>
                <a:spcPct val="115000"/>
              </a:lnSpc>
              <a:spcAft>
                <a:spcPts val="800"/>
              </a:spcAft>
              <a:buFont typeface="Courier New" panose="02070309020205020404" pitchFamily="49" charset="0"/>
              <a:buChar char="o"/>
            </a:pPr>
            <a:r>
              <a:rPr lang="en-AU" sz="2000" kern="100" dirty="0">
                <a:effectLst/>
                <a:latin typeface="Aptos" panose="020B0004020202020204" pitchFamily="34" charset="0"/>
                <a:ea typeface="Aptos" panose="020B0004020202020204" pitchFamily="34" charset="0"/>
                <a:cs typeface="Times New Roman" panose="02020603050405020304" pitchFamily="18" charset="0"/>
              </a:rPr>
              <a:t>My definition: having the freedom to choose how you want to complete a task</a:t>
            </a:r>
          </a:p>
          <a:p>
            <a:pPr lvl="1">
              <a:lnSpc>
                <a:spcPct val="115000"/>
              </a:lnSpc>
              <a:spcAft>
                <a:spcPts val="800"/>
              </a:spcAft>
              <a:buFont typeface="Courier New" panose="02070309020205020404" pitchFamily="49" charset="0"/>
              <a:buChar char="o"/>
            </a:pPr>
            <a:r>
              <a:rPr lang="en-AU" sz="2000" kern="100" dirty="0">
                <a:effectLst/>
                <a:latin typeface="Aptos" panose="020B0004020202020204" pitchFamily="34" charset="0"/>
                <a:ea typeface="Aptos" panose="020B0004020202020204" pitchFamily="34" charset="0"/>
                <a:cs typeface="Times New Roman" panose="02020603050405020304" pitchFamily="18" charset="0"/>
              </a:rPr>
              <a:t>James Omvig’s definition: “Having the ability to do what you want to do, when you want to do it, and doing it without paying such a heavy price – either monetarily or otherwise – that the thing is hardly worth having once you get it”</a:t>
            </a:r>
            <a:endParaRPr lang="en-AU" sz="2000" kern="100" dirty="0">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31403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F517D-052A-7F30-A36B-3680708508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70BCF3-C6B3-41BA-B4AB-A34ABC32A5C8}"/>
              </a:ext>
            </a:extLst>
          </p:cNvPr>
          <p:cNvSpPr>
            <a:spLocks noGrp="1"/>
          </p:cNvSpPr>
          <p:nvPr>
            <p:ph type="title"/>
          </p:nvPr>
        </p:nvSpPr>
        <p:spPr/>
        <p:txBody>
          <a:bodyPr>
            <a:normAutofit/>
          </a:bodyPr>
          <a:lstStyle/>
          <a:p>
            <a:r>
              <a:rPr lang="en-AU" dirty="0"/>
              <a:t>The Role of Support Workers in Our Lives</a:t>
            </a:r>
          </a:p>
        </p:txBody>
      </p:sp>
      <p:sp>
        <p:nvSpPr>
          <p:cNvPr id="3" name="Content Placeholder 2">
            <a:extLst>
              <a:ext uri="{FF2B5EF4-FFF2-40B4-BE49-F238E27FC236}">
                <a16:creationId xmlns:a16="http://schemas.microsoft.com/office/drawing/2014/main" id="{5BE3378D-6171-2756-5DC4-BC5A3869965D}"/>
              </a:ext>
            </a:extLst>
          </p:cNvPr>
          <p:cNvSpPr>
            <a:spLocks noGrp="1"/>
          </p:cNvSpPr>
          <p:nvPr>
            <p:ph idx="1"/>
          </p:nvPr>
        </p:nvSpPr>
        <p:spPr>
          <a:xfrm>
            <a:off x="838200" y="1804350"/>
            <a:ext cx="10515600" cy="4394851"/>
          </a:xfrm>
        </p:spPr>
        <p:txBody>
          <a:bodyPr>
            <a:noAutofit/>
          </a:bodyPr>
          <a:lstStyle/>
          <a:p>
            <a:pPr>
              <a:lnSpc>
                <a:spcPct val="115000"/>
              </a:lnSpc>
              <a:spcAft>
                <a:spcPts val="800"/>
              </a:spcAft>
            </a:pPr>
            <a:r>
              <a:rPr lang="en-AU" kern="100" dirty="0">
                <a:effectLst/>
                <a:latin typeface="Aptos" panose="020B0004020202020204" pitchFamily="34" charset="0"/>
                <a:ea typeface="Aptos" panose="020B0004020202020204" pitchFamily="34" charset="0"/>
                <a:cs typeface="Times New Roman" panose="02020603050405020304" pitchFamily="18" charset="0"/>
              </a:rPr>
              <a:t>For many of us, employing Support Workers has enabled us to do things we couldn’t have done otherwise (e.g. going for beach walks or hikes or attending markets or music festivals)</a:t>
            </a:r>
          </a:p>
          <a:p>
            <a:pPr>
              <a:lnSpc>
                <a:spcPct val="115000"/>
              </a:lnSpc>
              <a:spcAft>
                <a:spcPts val="800"/>
              </a:spcAft>
            </a:pPr>
            <a:r>
              <a:rPr lang="en-AU" kern="100" dirty="0">
                <a:effectLst/>
                <a:latin typeface="Aptos" panose="020B0004020202020204" pitchFamily="34" charset="0"/>
                <a:ea typeface="Aptos" panose="020B0004020202020204" pitchFamily="34" charset="0"/>
                <a:cs typeface="Times New Roman" panose="02020603050405020304" pitchFamily="18" charset="0"/>
              </a:rPr>
              <a:t>What we choose to do with our Support Workers is a personal choice, but here are some questions to ponder:</a:t>
            </a:r>
          </a:p>
          <a:p>
            <a:pPr lvl="2">
              <a:lnSpc>
                <a:spcPct val="115000"/>
              </a:lnSpc>
              <a:spcAft>
                <a:spcPts val="800"/>
              </a:spcAft>
              <a:buFont typeface="Courier New" panose="02070309020205020404" pitchFamily="49" charset="0"/>
              <a:buChar char="o"/>
            </a:pPr>
            <a:r>
              <a:rPr lang="en-AU" kern="100" dirty="0">
                <a:effectLst/>
                <a:latin typeface="Aptos" panose="020B0004020202020204" pitchFamily="34" charset="0"/>
                <a:ea typeface="Aptos" panose="020B0004020202020204" pitchFamily="34" charset="0"/>
                <a:cs typeface="Times New Roman" panose="02020603050405020304" pitchFamily="18" charset="0"/>
              </a:rPr>
              <a:t>Have we let our skills and confidence slip because employing a Support Worker is easier than doing something ourselves?</a:t>
            </a:r>
          </a:p>
          <a:p>
            <a:pPr lvl="2">
              <a:lnSpc>
                <a:spcPct val="115000"/>
              </a:lnSpc>
              <a:spcAft>
                <a:spcPts val="800"/>
              </a:spcAft>
              <a:buFont typeface="Courier New" panose="02070309020205020404" pitchFamily="49" charset="0"/>
              <a:buChar char="o"/>
            </a:pPr>
            <a:r>
              <a:rPr lang="en-AU" kern="100" dirty="0">
                <a:effectLst/>
                <a:latin typeface="Aptos" panose="020B0004020202020204" pitchFamily="34" charset="0"/>
                <a:ea typeface="Aptos" panose="020B0004020202020204" pitchFamily="34" charset="0"/>
                <a:cs typeface="Times New Roman" panose="02020603050405020304" pitchFamily="18" charset="0"/>
              </a:rPr>
              <a:t>Do we employ Support Workers to help us with tasks we haven’t learnt to do ourselves because of systemic barriers or other challenges that prevent us from developing our independence?</a:t>
            </a:r>
          </a:p>
          <a:p>
            <a:pPr lvl="2">
              <a:lnSpc>
                <a:spcPct val="115000"/>
              </a:lnSpc>
              <a:spcAft>
                <a:spcPts val="800"/>
              </a:spcAft>
              <a:buFont typeface="Courier New" panose="02070309020205020404" pitchFamily="49" charset="0"/>
              <a:buChar char="o"/>
            </a:pPr>
            <a:r>
              <a:rPr lang="en-AU" kern="100" dirty="0">
                <a:effectLst/>
                <a:latin typeface="Aptos" panose="020B0004020202020204" pitchFamily="34" charset="0"/>
                <a:ea typeface="Aptos" panose="020B0004020202020204" pitchFamily="34" charset="0"/>
                <a:cs typeface="Times New Roman" panose="02020603050405020304" pitchFamily="18" charset="0"/>
              </a:rPr>
              <a:t>Would we be able to manage if we could no-longer employ Support Workers, or if we had to reduce our shifts with them due to a decrease in funding?</a:t>
            </a:r>
          </a:p>
        </p:txBody>
      </p:sp>
    </p:spTree>
    <p:extLst>
      <p:ext uri="{BB962C8B-B14F-4D97-AF65-F5344CB8AC3E}">
        <p14:creationId xmlns:p14="http://schemas.microsoft.com/office/powerpoint/2010/main" val="881784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77925B-9708-55FA-ECA4-B0CBCB8004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3AA10F-5F68-2F34-CA7B-6F1BAF22612D}"/>
              </a:ext>
            </a:extLst>
          </p:cNvPr>
          <p:cNvSpPr>
            <a:spLocks noGrp="1"/>
          </p:cNvSpPr>
          <p:nvPr>
            <p:ph type="title"/>
          </p:nvPr>
        </p:nvSpPr>
        <p:spPr>
          <a:xfrm>
            <a:off x="913795" y="580725"/>
            <a:ext cx="10353761" cy="1326321"/>
          </a:xfrm>
        </p:spPr>
        <p:txBody>
          <a:bodyPr>
            <a:normAutofit/>
          </a:bodyPr>
          <a:lstStyle/>
          <a:p>
            <a:r>
              <a:rPr lang="en-AU" sz="2600" dirty="0"/>
              <a:t>Possible Barriers to Developing Independence as Blind People</a:t>
            </a:r>
          </a:p>
        </p:txBody>
      </p:sp>
      <p:sp>
        <p:nvSpPr>
          <p:cNvPr id="3" name="Content Placeholder 2">
            <a:extLst>
              <a:ext uri="{FF2B5EF4-FFF2-40B4-BE49-F238E27FC236}">
                <a16:creationId xmlns:a16="http://schemas.microsoft.com/office/drawing/2014/main" id="{02AA0B0B-7FE7-AB7D-66C6-98D67BFFFA64}"/>
              </a:ext>
            </a:extLst>
          </p:cNvPr>
          <p:cNvSpPr>
            <a:spLocks noGrp="1"/>
          </p:cNvSpPr>
          <p:nvPr>
            <p:ph idx="1"/>
          </p:nvPr>
        </p:nvSpPr>
        <p:spPr>
          <a:xfrm>
            <a:off x="838200" y="1815273"/>
            <a:ext cx="10515600" cy="4394851"/>
          </a:xfrm>
        </p:spPr>
        <p:txBody>
          <a:bodyPr>
            <a:normAutofit fontScale="92500"/>
          </a:bodyPr>
          <a:lstStyle/>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We cannot learn through observation</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We often require alternative tools or techniques</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Sighted family members may not have the time, knowledge, experience or understanding to teach us</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Sighted family members may want us to be dependent on them</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Sighted family members can feel uncomfortable about us completing these tasks</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Opportunities to learn and reinforce skills with qualified professionals are too sporadic under an itinerant model</a:t>
            </a:r>
          </a:p>
        </p:txBody>
      </p:sp>
    </p:spTree>
    <p:extLst>
      <p:ext uri="{BB962C8B-B14F-4D97-AF65-F5344CB8AC3E}">
        <p14:creationId xmlns:p14="http://schemas.microsoft.com/office/powerpoint/2010/main" val="11149087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363A9-4F00-927C-A71E-0D448B4C24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888A89-751C-95A4-CC66-B480ED2C53AF}"/>
              </a:ext>
            </a:extLst>
          </p:cNvPr>
          <p:cNvSpPr>
            <a:spLocks noGrp="1"/>
          </p:cNvSpPr>
          <p:nvPr>
            <p:ph type="title"/>
          </p:nvPr>
        </p:nvSpPr>
        <p:spPr>
          <a:xfrm>
            <a:off x="913795" y="609600"/>
            <a:ext cx="10353761" cy="1326321"/>
          </a:xfrm>
        </p:spPr>
        <p:txBody>
          <a:bodyPr>
            <a:normAutofit/>
          </a:bodyPr>
          <a:lstStyle/>
          <a:p>
            <a:r>
              <a:rPr lang="en-AU" sz="2600" dirty="0">
                <a:effectLst/>
                <a:latin typeface="Aptos" panose="020B0004020202020204" pitchFamily="34" charset="0"/>
                <a:ea typeface="Aptos" panose="020B0004020202020204" pitchFamily="34" charset="0"/>
                <a:cs typeface="Times New Roman" panose="02020603050405020304" pitchFamily="18" charset="0"/>
              </a:rPr>
              <a:t>Limitations of the Itinerant Model</a:t>
            </a:r>
            <a:endParaRPr lang="en-AU" sz="2600" dirty="0"/>
          </a:p>
        </p:txBody>
      </p:sp>
      <p:sp>
        <p:nvSpPr>
          <p:cNvPr id="3" name="Content Placeholder 2">
            <a:extLst>
              <a:ext uri="{FF2B5EF4-FFF2-40B4-BE49-F238E27FC236}">
                <a16:creationId xmlns:a16="http://schemas.microsoft.com/office/drawing/2014/main" id="{50BC743F-6525-D039-9521-168BF80DCBD7}"/>
              </a:ext>
            </a:extLst>
          </p:cNvPr>
          <p:cNvSpPr>
            <a:spLocks noGrp="1"/>
          </p:cNvSpPr>
          <p:nvPr>
            <p:ph idx="1"/>
          </p:nvPr>
        </p:nvSpPr>
        <p:spPr>
          <a:xfrm>
            <a:off x="838200" y="1815273"/>
            <a:ext cx="10515600" cy="4394851"/>
          </a:xfrm>
        </p:spPr>
        <p:txBody>
          <a:bodyPr>
            <a:normAutofit/>
          </a:bodyPr>
          <a:lstStyle/>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Sessions are infrequent and narrowly-focused</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Suitably qualified professionals have long wait lists</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There are few people with lived experience teaching independent living skills</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Time and money is lost when travelling to/from clients</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People who live regionally or rurally often go without support</a:t>
            </a: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There is no opportunity for peer support</a:t>
            </a:r>
          </a:p>
        </p:txBody>
      </p:sp>
    </p:spTree>
    <p:extLst>
      <p:ext uri="{BB962C8B-B14F-4D97-AF65-F5344CB8AC3E}">
        <p14:creationId xmlns:p14="http://schemas.microsoft.com/office/powerpoint/2010/main" val="3708825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396A5-E8CA-1F7C-6DBD-57F698D51CF0}"/>
              </a:ext>
            </a:extLst>
          </p:cNvPr>
          <p:cNvSpPr>
            <a:spLocks noGrp="1"/>
          </p:cNvSpPr>
          <p:nvPr>
            <p:ph type="title"/>
          </p:nvPr>
        </p:nvSpPr>
        <p:spPr>
          <a:xfrm>
            <a:off x="913795" y="589052"/>
            <a:ext cx="10353761" cy="1326321"/>
          </a:xfrm>
        </p:spPr>
        <p:txBody>
          <a:bodyPr>
            <a:normAutofit/>
          </a:bodyPr>
          <a:lstStyle/>
          <a:p>
            <a:r>
              <a:rPr lang="en-AU" dirty="0"/>
              <a:t>Residential Programs that Operate Overseas</a:t>
            </a:r>
          </a:p>
        </p:txBody>
      </p:sp>
      <p:sp>
        <p:nvSpPr>
          <p:cNvPr id="3" name="Content Placeholder 2">
            <a:extLst>
              <a:ext uri="{FF2B5EF4-FFF2-40B4-BE49-F238E27FC236}">
                <a16:creationId xmlns:a16="http://schemas.microsoft.com/office/drawing/2014/main" id="{29A81D94-359D-6508-BB6C-D4D23B848538}"/>
              </a:ext>
            </a:extLst>
          </p:cNvPr>
          <p:cNvSpPr>
            <a:spLocks noGrp="1"/>
          </p:cNvSpPr>
          <p:nvPr>
            <p:ph idx="1"/>
          </p:nvPr>
        </p:nvSpPr>
        <p:spPr>
          <a:xfrm>
            <a:off x="838200" y="1777414"/>
            <a:ext cx="10515600" cy="4351338"/>
          </a:xfrm>
        </p:spPr>
        <p:txBody>
          <a:bodyPr>
            <a:normAutofit lnSpcReduction="10000"/>
          </a:bodyPr>
          <a:lstStyle/>
          <a:p>
            <a:pPr>
              <a:lnSpc>
                <a:spcPct val="115000"/>
              </a:lnSpc>
              <a:spcAft>
                <a:spcPts val="800"/>
              </a:spcAft>
            </a:pPr>
            <a:r>
              <a:rPr lang="en-AU" dirty="0"/>
              <a:t>Delivered in dedicated centres which are based in convenient locations and made to feel homely</a:t>
            </a:r>
          </a:p>
          <a:p>
            <a:pPr>
              <a:lnSpc>
                <a:spcPct val="115000"/>
              </a:lnSpc>
              <a:spcAft>
                <a:spcPts val="800"/>
              </a:spcAft>
            </a:pPr>
            <a:r>
              <a:rPr lang="en-AU" dirty="0"/>
              <a:t>Can last for several months depending on the focus (often 6-9 months)</a:t>
            </a:r>
          </a:p>
          <a:p>
            <a:pPr>
              <a:lnSpc>
                <a:spcPct val="115000"/>
              </a:lnSpc>
              <a:spcAft>
                <a:spcPts val="800"/>
              </a:spcAft>
            </a:pPr>
            <a:r>
              <a:rPr lang="en-AU" dirty="0"/>
              <a:t>Comprehensive curriculums that include Braille, Technology, Personal and Home Management, Orientation and Mobility, Home Maintenance, Career Guidance and Recreation and Leisure among other subjects</a:t>
            </a:r>
          </a:p>
          <a:p>
            <a:pPr>
              <a:lnSpc>
                <a:spcPct val="115000"/>
              </a:lnSpc>
              <a:spcAft>
                <a:spcPts val="800"/>
              </a:spcAft>
            </a:pPr>
            <a:r>
              <a:rPr lang="en-AU" dirty="0"/>
              <a:t>Student- focused and tailored to meet the intersectional identities, needs, preferences, values and skillsets of all students</a:t>
            </a:r>
          </a:p>
          <a:p>
            <a:pPr>
              <a:lnSpc>
                <a:spcPct val="115000"/>
              </a:lnSpc>
              <a:spcAft>
                <a:spcPts val="800"/>
              </a:spcAft>
            </a:pPr>
            <a:r>
              <a:rPr lang="en-AU" dirty="0"/>
              <a:t>Largely staffed by blind people, including administration, teaching and management roles</a:t>
            </a:r>
          </a:p>
          <a:p>
            <a:pPr>
              <a:lnSpc>
                <a:spcPct val="115000"/>
              </a:lnSpc>
              <a:spcAft>
                <a:spcPts val="800"/>
              </a:spcAft>
            </a:pPr>
            <a:endParaRPr lang="en-AU" dirty="0"/>
          </a:p>
        </p:txBody>
      </p:sp>
    </p:spTree>
    <p:extLst>
      <p:ext uri="{BB962C8B-B14F-4D97-AF65-F5344CB8AC3E}">
        <p14:creationId xmlns:p14="http://schemas.microsoft.com/office/powerpoint/2010/main" val="9136236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TM04033921[[fn=Damask]]</Template>
  <TotalTime>981</TotalTime>
  <Words>1401</Words>
  <Application>Microsoft Office PowerPoint</Application>
  <PresentationFormat>Widescreen</PresentationFormat>
  <Paragraphs>120</Paragraphs>
  <Slides>19</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Aptos</vt:lpstr>
      <vt:lpstr>Arial</vt:lpstr>
      <vt:lpstr>Bookman Old Style</vt:lpstr>
      <vt:lpstr>Courier New</vt:lpstr>
      <vt:lpstr>Rockwell</vt:lpstr>
      <vt:lpstr>Damask</vt:lpstr>
      <vt:lpstr>Beyond the Itinerant Model: A New Approach to Developing Independent Living Skills</vt:lpstr>
      <vt:lpstr>Content Warning</vt:lpstr>
      <vt:lpstr>Who Am I?</vt:lpstr>
      <vt:lpstr>My Fellowship Trip</vt:lpstr>
      <vt:lpstr>Defining Independence</vt:lpstr>
      <vt:lpstr>The Role of Support Workers in Our Lives</vt:lpstr>
      <vt:lpstr>Possible Barriers to Developing Independence as Blind People</vt:lpstr>
      <vt:lpstr>Limitations of the Itinerant Model</vt:lpstr>
      <vt:lpstr>Residential Programs that Operate Overseas</vt:lpstr>
      <vt:lpstr>Program Focuses</vt:lpstr>
      <vt:lpstr>Program Focuses (Cont.)</vt:lpstr>
      <vt:lpstr>Example Graduation Tasks</vt:lpstr>
      <vt:lpstr>Example Graduation Tasks (Cont.)</vt:lpstr>
      <vt:lpstr>Advantages of a Residential Program</vt:lpstr>
      <vt:lpstr>Steps to Mitigate Risks in a Residential Program</vt:lpstr>
      <vt:lpstr>Funding</vt:lpstr>
      <vt:lpstr>Other Considerations</vt:lpstr>
      <vt:lpstr>Conclusion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Cass Embling</dc:creator>
  <cp:lastModifiedBy>Cass Embling</cp:lastModifiedBy>
  <cp:revision>22</cp:revision>
  <dcterms:created xsi:type="dcterms:W3CDTF">2025-01-05T06:35:00Z</dcterms:created>
  <dcterms:modified xsi:type="dcterms:W3CDTF">2025-05-18T10:46:36Z</dcterms:modified>
</cp:coreProperties>
</file>