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9" r:id="rId3"/>
    <p:sldId id="344" r:id="rId4"/>
    <p:sldId id="325" r:id="rId5"/>
    <p:sldId id="345" r:id="rId6"/>
    <p:sldId id="346" r:id="rId7"/>
    <p:sldId id="352" r:id="rId8"/>
    <p:sldId id="353" r:id="rId9"/>
    <p:sldId id="347" r:id="rId10"/>
    <p:sldId id="348" r:id="rId11"/>
    <p:sldId id="349" r:id="rId12"/>
    <p:sldId id="350" r:id="rId13"/>
    <p:sldId id="351"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E92BC60-DCF6-4491-B9F5-2F07AE79111F}">
          <p14:sldIdLst>
            <p14:sldId id="273"/>
            <p14:sldId id="289"/>
            <p14:sldId id="344"/>
            <p14:sldId id="325"/>
            <p14:sldId id="345"/>
            <p14:sldId id="346"/>
            <p14:sldId id="352"/>
            <p14:sldId id="353"/>
            <p14:sldId id="347"/>
            <p14:sldId id="348"/>
            <p14:sldId id="349"/>
            <p14:sldId id="350"/>
            <p14:sldId id="351"/>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0BBEF70-8847-4A35-B86B-47B831F439BA}" type="datetimeFigureOut">
              <a:rPr lang="en-AU" smtClean="0"/>
              <a:t>19/05/2025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121721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0BBEF70-8847-4A35-B86B-47B831F439BA}" type="datetimeFigureOut">
              <a:rPr lang="en-AU" smtClean="0"/>
              <a:t>19/05/2025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3669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0BBEF70-8847-4A35-B86B-47B831F439BA}" type="datetimeFigureOut">
              <a:rPr lang="en-AU" smtClean="0"/>
              <a:t>19/05/2025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18279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0BBEF70-8847-4A35-B86B-47B831F439BA}" type="datetimeFigureOut">
              <a:rPr lang="en-AU" smtClean="0"/>
              <a:t>19/05/2025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997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BEF70-8847-4A35-B86B-47B831F439BA}" type="datetimeFigureOut">
              <a:rPr lang="en-AU" smtClean="0"/>
              <a:t>19/05/2025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113911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0BBEF70-8847-4A35-B86B-47B831F439BA}" type="datetimeFigureOut">
              <a:rPr lang="en-AU" smtClean="0"/>
              <a:t>19/05/2025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72617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0BBEF70-8847-4A35-B86B-47B831F439BA}" type="datetimeFigureOut">
              <a:rPr lang="en-AU" smtClean="0"/>
              <a:t>19/05/2025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66954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0BBEF70-8847-4A35-B86B-47B831F439BA}" type="datetimeFigureOut">
              <a:rPr lang="en-AU" smtClean="0"/>
              <a:t>19/05/2025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00463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BEF70-8847-4A35-B86B-47B831F439BA}" type="datetimeFigureOut">
              <a:rPr lang="en-AU" smtClean="0"/>
              <a:t>19/05/2025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86213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EF70-8847-4A35-B86B-47B831F439BA}" type="datetimeFigureOut">
              <a:rPr lang="en-AU" smtClean="0"/>
              <a:t>19/05/2025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31081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EF70-8847-4A35-B86B-47B831F439BA}" type="datetimeFigureOut">
              <a:rPr lang="en-AU" smtClean="0"/>
              <a:t>19/05/2025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E96E68-22CC-40E5-AAA0-0AA9E31FDC2A}" type="slidenum">
              <a:rPr lang="en-AU" smtClean="0"/>
              <a:t>‹#›</a:t>
            </a:fld>
            <a:endParaRPr lang="en-AU"/>
          </a:p>
        </p:txBody>
      </p:sp>
    </p:spTree>
    <p:extLst>
      <p:ext uri="{BB962C8B-B14F-4D97-AF65-F5344CB8AC3E}">
        <p14:creationId xmlns:p14="http://schemas.microsoft.com/office/powerpoint/2010/main" val="280303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BEF70-8847-4A35-B86B-47B831F439BA}" type="datetimeFigureOut">
              <a:rPr lang="en-AU" smtClean="0"/>
              <a:t>19/05/2025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96E68-22CC-40E5-AAA0-0AA9E31FDC2A}" type="slidenum">
              <a:rPr lang="en-AU" smtClean="0"/>
              <a:t>‹#›</a:t>
            </a:fld>
            <a:endParaRPr lang="en-AU"/>
          </a:p>
        </p:txBody>
      </p:sp>
    </p:spTree>
    <p:extLst>
      <p:ext uri="{BB962C8B-B14F-4D97-AF65-F5344CB8AC3E}">
        <p14:creationId xmlns:p14="http://schemas.microsoft.com/office/powerpoint/2010/main" val="381122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visionaustralia.org/lifeready"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8" name="TextBox 7" descr="Black slide topped and tailed by green soundwaves. &#10;Text reads: Teaching students to use, modify, and influence audio description as a tool of access and a workplace-relevant skill&#10;&#10;Round Table on Information Access for People with Print Disabilities&#10;2025 Conference &#10;Polly Ellen Goodwin.&#10;pollgwin@gmail.com"/>
          <p:cNvSpPr txBox="1"/>
          <p:nvPr/>
        </p:nvSpPr>
        <p:spPr>
          <a:xfrm>
            <a:off x="318654" y="1659285"/>
            <a:ext cx="11382893" cy="3724096"/>
          </a:xfrm>
          <a:prstGeom prst="rect">
            <a:avLst/>
          </a:prstGeom>
          <a:noFill/>
        </p:spPr>
        <p:txBody>
          <a:bodyPr wrap="square" rtlCol="0">
            <a:spAutoFit/>
          </a:bodyPr>
          <a:lstStyle/>
          <a:p>
            <a:pPr algn="ctr"/>
            <a:r>
              <a:rPr lang="en-AU" sz="4000" dirty="0">
                <a:solidFill>
                  <a:schemeClr val="bg1"/>
                </a:solidFill>
              </a:rPr>
              <a:t>Teaching students to use, modify, and influence audio description as a tool of access and a workplace-relevant skill</a:t>
            </a:r>
            <a:endParaRPr lang="en-US" sz="2800" dirty="0">
              <a:solidFill>
                <a:schemeClr val="bg1"/>
              </a:solidFill>
            </a:endParaRPr>
          </a:p>
          <a:p>
            <a:pPr algn="ctr"/>
            <a:endParaRPr lang="en-US" sz="2800" dirty="0">
              <a:solidFill>
                <a:schemeClr val="bg1"/>
              </a:solidFill>
            </a:endParaRPr>
          </a:p>
          <a:p>
            <a:pPr algn="ctr"/>
            <a:r>
              <a:rPr lang="en-US" sz="2800" i="1" dirty="0">
                <a:solidFill>
                  <a:schemeClr val="bg1"/>
                </a:solidFill>
              </a:rPr>
              <a:t>Round Table on Information Access for People with Print Disabilities</a:t>
            </a:r>
          </a:p>
          <a:p>
            <a:pPr algn="ctr"/>
            <a:r>
              <a:rPr lang="en-US" sz="2800" i="1" dirty="0">
                <a:solidFill>
                  <a:schemeClr val="bg1"/>
                </a:solidFill>
              </a:rPr>
              <a:t>2025 Conference </a:t>
            </a:r>
          </a:p>
          <a:p>
            <a:pPr algn="ctr"/>
            <a:endParaRPr lang="en-AU" sz="3200" dirty="0">
              <a:solidFill>
                <a:schemeClr val="bg1"/>
              </a:solidFill>
            </a:endParaRPr>
          </a:p>
        </p:txBody>
      </p:sp>
      <p:sp>
        <p:nvSpPr>
          <p:cNvPr id="12" name="TextBox 11"/>
          <p:cNvSpPr txBox="1"/>
          <p:nvPr/>
        </p:nvSpPr>
        <p:spPr>
          <a:xfrm>
            <a:off x="964276" y="5228895"/>
            <a:ext cx="10091651" cy="523220"/>
          </a:xfrm>
          <a:prstGeom prst="rect">
            <a:avLst/>
          </a:prstGeom>
          <a:noFill/>
        </p:spPr>
        <p:txBody>
          <a:bodyPr wrap="square" rtlCol="0">
            <a:spAutoFit/>
          </a:bodyPr>
          <a:lstStyle/>
          <a:p>
            <a:pPr algn="ctr"/>
            <a:r>
              <a:rPr lang="en-AU" sz="2800" dirty="0">
                <a:solidFill>
                  <a:schemeClr val="bg1"/>
                </a:solidFill>
              </a:rPr>
              <a:t>Polly Ellen Goodwin                         pollgwin@gmail.com</a:t>
            </a:r>
          </a:p>
        </p:txBody>
      </p:sp>
    </p:spTree>
    <p:extLst>
      <p:ext uri="{BB962C8B-B14F-4D97-AF65-F5344CB8AC3E}">
        <p14:creationId xmlns:p14="http://schemas.microsoft.com/office/powerpoint/2010/main" val="142253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sson 1: Use audio-described material&#10;Lesson 2: Help develop live audio-described material&#10;Lesson 3: Develop AD language skills&#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Lesson 1: Use audio-described material</a:t>
            </a:r>
          </a:p>
          <a:p>
            <a:pPr algn="ctr"/>
            <a:endParaRPr lang="en-AU" sz="3200" dirty="0">
              <a:effectLst/>
              <a:latin typeface="Arial" panose="020B0604020202020204" pitchFamily="34" charset="0"/>
              <a:ea typeface="Calibri" panose="020F0502020204030204" pitchFamily="34" charset="0"/>
            </a:endParaRPr>
          </a:p>
          <a:p>
            <a:pPr algn="ctr"/>
            <a:r>
              <a:rPr lang="en-AU" sz="3200" dirty="0">
                <a:latin typeface="Arial" panose="020B0604020202020204" pitchFamily="34" charset="0"/>
                <a:ea typeface="Calibri" panose="020F0502020204030204" pitchFamily="34" charset="0"/>
              </a:rPr>
              <a:t>Lesson 2: Help develop live audio-described material</a:t>
            </a:r>
          </a:p>
          <a:p>
            <a:pPr algn="ctr"/>
            <a:endParaRPr lang="en-AU" sz="3200" dirty="0">
              <a:latin typeface="Arial" panose="020B0604020202020204" pitchFamily="34" charset="0"/>
              <a:ea typeface="Calibri" panose="020F0502020204030204" pitchFamily="34" charset="0"/>
            </a:endParaRPr>
          </a:p>
          <a:p>
            <a:pPr algn="ctr"/>
            <a:r>
              <a:rPr lang="en-AU" sz="3200" dirty="0">
                <a:latin typeface="Arial" panose="020B0604020202020204" pitchFamily="34" charset="0"/>
                <a:ea typeface="Calibri" panose="020F0502020204030204" pitchFamily="34" charset="0"/>
              </a:rPr>
              <a:t>Lesson 3: Develop AD language skills</a:t>
            </a:r>
            <a:endParaRPr lang="en-AU"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3138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Assessment and Trial"/>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a:effectLst/>
                <a:latin typeface="Arial" panose="020B0604020202020204" pitchFamily="34" charset="0"/>
                <a:ea typeface="Calibri" panose="020F0502020204030204" pitchFamily="34" charset="0"/>
              </a:rPr>
              <a:t>Assessment and Trial</a:t>
            </a:r>
          </a:p>
          <a:p>
            <a:pPr algn="ctr"/>
            <a:endParaRPr lang="en-AU" sz="3200" dirty="0">
              <a:effectLst/>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9436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in order to fully understand the complexities faced by learners with no or low vision, assessors must have at least two years of demonstrated experience of working with persons with low or no vision”&#10;V1 11003NAT Certificate III in Access Technology, November, 2021, pp13&#10;"/>
          <p:cNvSpPr/>
          <p:nvPr/>
        </p:nvSpPr>
        <p:spPr>
          <a:xfrm>
            <a:off x="1113905" y="1879148"/>
            <a:ext cx="9725890" cy="3779780"/>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a:effectLst/>
                <a:latin typeface="Arial" panose="020B0604020202020204" pitchFamily="34" charset="0"/>
                <a:ea typeface="Calibri" panose="020F0502020204030204" pitchFamily="34" charset="0"/>
              </a:rPr>
              <a:t>Assessment and Trial</a:t>
            </a:r>
          </a:p>
          <a:p>
            <a:pPr algn="ctr"/>
            <a:endParaRPr lang="en-AU" sz="3200" dirty="0">
              <a:effectLst/>
              <a:latin typeface="Arial" panose="020B0604020202020204" pitchFamily="34" charset="0"/>
              <a:ea typeface="Calibri" panose="020F0502020204030204" pitchFamily="34" charset="0"/>
            </a:endParaRPr>
          </a:p>
          <a:p>
            <a:pPr algn="ctr"/>
            <a:endParaRPr lang="en-AU" sz="3200" dirty="0">
              <a:effectLst/>
              <a:latin typeface="Arial" panose="020B0604020202020204" pitchFamily="34" charset="0"/>
              <a:ea typeface="Calibri" panose="020F0502020204030204" pitchFamily="34" charset="0"/>
            </a:endParaRPr>
          </a:p>
          <a:p>
            <a:pPr algn="ctr"/>
            <a:r>
              <a:rPr lang="en-AU" sz="3200" dirty="0">
                <a:latin typeface="Arial" panose="020B0604020202020204" pitchFamily="34" charset="0"/>
                <a:ea typeface="Calibri" panose="020F0502020204030204" pitchFamily="34" charset="0"/>
              </a:rPr>
              <a:t>“in order to fully understand the complexities faced by learners with no or low vision, assessors must have at least two years of demonstrated experience of working with persons with low or no vision”</a:t>
            </a:r>
          </a:p>
          <a:p>
            <a:pPr algn="ctr"/>
            <a:endParaRPr lang="en-AU" sz="3200" dirty="0">
              <a:latin typeface="Arial" panose="020B0604020202020204" pitchFamily="34" charset="0"/>
              <a:ea typeface="Calibri" panose="020F0502020204030204" pitchFamily="34" charset="0"/>
            </a:endParaRPr>
          </a:p>
          <a:p>
            <a:pPr algn="ctr"/>
            <a:r>
              <a:rPr lang="en-AU" sz="1800" kern="100" dirty="0">
                <a:effectLst/>
                <a:latin typeface="Verdana" panose="020B0604030504040204" pitchFamily="34" charset="0"/>
                <a:ea typeface="Aptos" panose="020B0004020202020204" pitchFamily="34" charset="0"/>
                <a:cs typeface="Times New Roman" panose="02020603050405020304" pitchFamily="18" charset="0"/>
              </a:rPr>
              <a:t>V1 11003NAT Certificate III in Access Technology, November, 2021, pp13</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2549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Reflections and next steps"/>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a:effectLst/>
                <a:latin typeface="Arial" panose="020B0604020202020204" pitchFamily="34" charset="0"/>
                <a:ea typeface="Calibri" panose="020F0502020204030204" pitchFamily="34" charset="0"/>
              </a:rPr>
              <a:t>Reflections and next steps</a:t>
            </a:r>
          </a:p>
          <a:p>
            <a:pPr algn="ctr"/>
            <a:endParaRPr lang="en-AU" sz="3200" dirty="0">
              <a:effectLst/>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1711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8" name="TextBox 7" descr="Black slide topped and tailed by green soundwaves. &#10;Text reads:Teaching students to use, modify, and influence audio description as a tool of access and a workplace-relevant skill&#10;Some sources consulted:&#10;&#10;&#10;Allman, Lewis (ed), ECC Essentials (2014)&#10;Polly Goodwin, Nat11003005: Use and collaborate in the development of audio-described (AD) materials, part of NAT11003 Certificate III Access Technology&#10;www.visionaustralia.org/lifeready&#10;Project Report, submitted by Dr Melissa Fanshawe to Vision Australia in 2022&#10;Polly Ellen Goodwin. pollgwin@gmail.com&#10;"/>
          <p:cNvSpPr txBox="1"/>
          <p:nvPr/>
        </p:nvSpPr>
        <p:spPr>
          <a:xfrm>
            <a:off x="318654" y="763738"/>
            <a:ext cx="11382893" cy="6063198"/>
          </a:xfrm>
          <a:prstGeom prst="rect">
            <a:avLst/>
          </a:prstGeom>
          <a:noFill/>
        </p:spPr>
        <p:txBody>
          <a:bodyPr wrap="square" rtlCol="0">
            <a:spAutoFit/>
          </a:bodyPr>
          <a:lstStyle/>
          <a:p>
            <a:pPr algn="ctr"/>
            <a:r>
              <a:rPr lang="en-AU" sz="4000" dirty="0">
                <a:solidFill>
                  <a:schemeClr val="bg1"/>
                </a:solidFill>
              </a:rPr>
              <a:t>Teaching students to use, modify, and influence audio description as a tool of access and a workplace-relevant skill</a:t>
            </a:r>
            <a:endParaRPr lang="en-US" sz="2800" dirty="0">
              <a:solidFill>
                <a:schemeClr val="bg1"/>
              </a:solidFill>
            </a:endParaRPr>
          </a:p>
          <a:p>
            <a:pPr algn="ctr"/>
            <a:r>
              <a:rPr lang="en-US" sz="3600" dirty="0">
                <a:solidFill>
                  <a:schemeClr val="bg1"/>
                </a:solidFill>
              </a:rPr>
              <a:t>Some sources consulted:</a:t>
            </a: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Allman, Lewis (ed), ECC Essentials (2014)</a:t>
            </a:r>
          </a:p>
          <a:p>
            <a:pPr algn="ctr"/>
            <a:r>
              <a:rPr lang="en-US" dirty="0">
                <a:solidFill>
                  <a:schemeClr val="bg1"/>
                </a:solidFill>
              </a:rPr>
              <a:t>Polly Goodwin, </a:t>
            </a:r>
            <a:r>
              <a:rPr lang="en-AU" dirty="0">
                <a:solidFill>
                  <a:schemeClr val="bg1"/>
                </a:solidFill>
              </a:rPr>
              <a:t>Nat11003005: Use and collaborate in the development of audio-described (AD) materials, part of NAT11003 Certificate III Access Technology</a:t>
            </a:r>
            <a:endParaRPr lang="en-US" dirty="0">
              <a:solidFill>
                <a:schemeClr val="bg1"/>
              </a:solidFill>
            </a:endParaRPr>
          </a:p>
          <a:p>
            <a:pPr algn="ctr"/>
            <a:r>
              <a:rPr lang="en-US" dirty="0">
                <a:solidFill>
                  <a:schemeClr val="bg1"/>
                </a:solidFill>
                <a:hlinkClick r:id="rId3">
                  <a:extLst>
                    <a:ext uri="{A12FA001-AC4F-418D-AE19-62706E023703}">
                      <ahyp:hlinkClr xmlns:ahyp="http://schemas.microsoft.com/office/drawing/2018/hyperlinkcolor" val="tx"/>
                    </a:ext>
                  </a:extLst>
                </a:hlinkClick>
              </a:rPr>
              <a:t>www.visionaustralia.org/lifeready</a:t>
            </a:r>
            <a:endParaRPr lang="en-US" dirty="0">
              <a:solidFill>
                <a:schemeClr val="bg1"/>
              </a:solidFill>
            </a:endParaRPr>
          </a:p>
          <a:p>
            <a:pPr algn="ctr"/>
            <a:r>
              <a:rPr lang="en-AU" dirty="0">
                <a:solidFill>
                  <a:schemeClr val="bg1"/>
                </a:solidFill>
              </a:rPr>
              <a:t>Project Report, submitted by Dr Melissa Fanshawe to Vision Australia in 2022</a:t>
            </a:r>
          </a:p>
          <a:p>
            <a:pPr algn="ctr"/>
            <a:endParaRPr lang="en-US"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AU" sz="3200" dirty="0">
              <a:solidFill>
                <a:schemeClr val="bg1"/>
              </a:solidFill>
            </a:endParaRPr>
          </a:p>
        </p:txBody>
      </p:sp>
      <p:sp>
        <p:nvSpPr>
          <p:cNvPr id="12" name="TextBox 11"/>
          <p:cNvSpPr txBox="1"/>
          <p:nvPr/>
        </p:nvSpPr>
        <p:spPr>
          <a:xfrm>
            <a:off x="964276" y="5228895"/>
            <a:ext cx="10091651" cy="523220"/>
          </a:xfrm>
          <a:prstGeom prst="rect">
            <a:avLst/>
          </a:prstGeom>
          <a:noFill/>
        </p:spPr>
        <p:txBody>
          <a:bodyPr wrap="square" rtlCol="0">
            <a:spAutoFit/>
          </a:bodyPr>
          <a:lstStyle/>
          <a:p>
            <a:pPr algn="ctr"/>
            <a:r>
              <a:rPr lang="en-AU" sz="2800" dirty="0">
                <a:solidFill>
                  <a:schemeClr val="bg1"/>
                </a:solidFill>
              </a:rPr>
              <a:t>Polly Ellen Goodwin                         pollgwin@gmail.com</a:t>
            </a:r>
          </a:p>
        </p:txBody>
      </p:sp>
    </p:spTree>
    <p:extLst>
      <p:ext uri="{BB962C8B-B14F-4D97-AF65-F5344CB8AC3E}">
        <p14:creationId xmlns:p14="http://schemas.microsoft.com/office/powerpoint/2010/main" val="154060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The Expanded Core Curriculum (ECC) “supports the learning of compensatory skills specific for people who are blind or have low vision to increase participation and agency in education, employment, and the community.”&#10;&#10;Project Report, submitted by Dr Melissa Fanshawe to Vision Australia in 2022&#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The Expanded Core Curriculum (ECC) “supports the learning of compensatory skills specific for people who are blind or have low vision to increase participation and agency in education, employment, and the community.”</a:t>
            </a:r>
          </a:p>
          <a:p>
            <a:pPr algn="ctr"/>
            <a:endParaRPr lang="en-AU" sz="2000" i="1" dirty="0">
              <a:latin typeface="Arial" panose="020B0604020202020204" pitchFamily="34" charset="0"/>
              <a:ea typeface="Calibri" panose="020F0502020204030204" pitchFamily="34" charset="0"/>
            </a:endParaRPr>
          </a:p>
          <a:p>
            <a:pPr algn="ctr"/>
            <a:r>
              <a:rPr lang="en-AU" sz="1800" dirty="0">
                <a:effectLst/>
                <a:latin typeface="Verdana" panose="020B0604030504040204" pitchFamily="34" charset="0"/>
                <a:ea typeface="Aptos" panose="020B0004020202020204" pitchFamily="34" charset="0"/>
                <a:cs typeface="Times New Roman" panose="02020603050405020304" pitchFamily="18" charset="0"/>
              </a:rPr>
              <a:t>Project Report, submitted by Dr Melissa Fanshawe to Vision Australia in 2022</a:t>
            </a:r>
            <a:endParaRPr lang="en-AU" sz="2800" i="1" dirty="0"/>
          </a:p>
        </p:txBody>
      </p:sp>
    </p:spTree>
    <p:extLst>
      <p:ext uri="{BB962C8B-B14F-4D97-AF65-F5344CB8AC3E}">
        <p14:creationId xmlns:p14="http://schemas.microsoft.com/office/powerpoint/2010/main" val="320232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arners required to undergo a course of study to ‘use and collaborate in the development of audio-described materials’&#10;&#10;Nat11003005: Use and collaborate in the development of audio-described (AD) materials, part of NAT11003 Certificate III Access Technology&#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Learners required to undergo a course of study to ‘use and collaborate in the development of audio-described materials’</a:t>
            </a:r>
          </a:p>
          <a:p>
            <a:pPr algn="ctr"/>
            <a:endParaRPr lang="en-AU" sz="2000" i="1" dirty="0">
              <a:latin typeface="Arial" panose="020B0604020202020204" pitchFamily="34" charset="0"/>
              <a:ea typeface="Calibri" panose="020F0502020204030204" pitchFamily="34" charset="0"/>
            </a:endParaRPr>
          </a:p>
          <a:p>
            <a:pPr algn="ctr"/>
            <a:r>
              <a:rPr lang="en-AU" sz="1800" dirty="0">
                <a:effectLst/>
                <a:latin typeface="Verdana" panose="020B0604030504040204" pitchFamily="34" charset="0"/>
                <a:ea typeface="Aptos" panose="020B0004020202020204" pitchFamily="34" charset="0"/>
                <a:cs typeface="Times New Roman" panose="02020603050405020304" pitchFamily="18" charset="0"/>
              </a:rPr>
              <a:t>Nat11003005: Use and collaborate in the development of audio-described (AD) materials, part of NAT11003 Certificate III Access Technology</a:t>
            </a:r>
            <a:endParaRPr lang="en-AU" sz="2800" i="1" dirty="0"/>
          </a:p>
        </p:txBody>
      </p:sp>
    </p:spTree>
    <p:extLst>
      <p:ext uri="{BB962C8B-B14F-4D97-AF65-F5344CB8AC3E}">
        <p14:creationId xmlns:p14="http://schemas.microsoft.com/office/powerpoint/2010/main" val="189705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8" name="TextBox 7"/>
          <p:cNvSpPr txBox="1"/>
          <p:nvPr/>
        </p:nvSpPr>
        <p:spPr>
          <a:xfrm>
            <a:off x="1811547" y="708280"/>
            <a:ext cx="8100203" cy="646331"/>
          </a:xfrm>
          <a:prstGeom prst="rect">
            <a:avLst/>
          </a:prstGeom>
          <a:noFill/>
        </p:spPr>
        <p:txBody>
          <a:bodyPr wrap="square" rtlCol="0">
            <a:spAutoFit/>
          </a:bodyPr>
          <a:lstStyle/>
          <a:p>
            <a:pPr algn="ctr"/>
            <a:r>
              <a:rPr lang="en-US" sz="3600" dirty="0">
                <a:solidFill>
                  <a:schemeClr val="bg1"/>
                </a:solidFill>
              </a:rPr>
              <a:t>Audio Description Logo</a:t>
            </a:r>
            <a:endParaRPr lang="en-AU" sz="3600" dirty="0">
              <a:solidFill>
                <a:schemeClr val="bg1"/>
              </a:solidFill>
            </a:endParaRPr>
          </a:p>
        </p:txBody>
      </p:sp>
      <p:sp>
        <p:nvSpPr>
          <p:cNvPr id="14" name="Rectangle 13" descr="Black slide topped and tailed by green soundwaves. &#10;Text reads: Audio Description Logo - then beneath the logo itself describes it: A capitalised letter ‘A’ leans towards a capital letter ‘D’. Radiating out from the ‘D’s curve are three soundwaves&#10;"/>
          <p:cNvSpPr/>
          <p:nvPr/>
        </p:nvSpPr>
        <p:spPr>
          <a:xfrm>
            <a:off x="1113903" y="4395558"/>
            <a:ext cx="9725891" cy="153941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effectLst/>
                <a:latin typeface="Arial" panose="020B0604020202020204" pitchFamily="34" charset="0"/>
                <a:ea typeface="Calibri" panose="020F0502020204030204" pitchFamily="34" charset="0"/>
              </a:rPr>
              <a:t>A capitalised letter ‘A’ leans towards a capital letter ‘D’. Radiating out from the ‘D’s curve are three soundwaves</a:t>
            </a:r>
            <a:endParaRPr lang="en-AU" sz="2800" dirty="0"/>
          </a:p>
        </p:txBody>
      </p:sp>
      <p:pic>
        <p:nvPicPr>
          <p:cNvPr id="2" name="Picture 1" descr="The Audio Description logo: a capitalised letter ‘A’ leans towards a capital letter ‘D’. Radiating out from the ‘D’s curve are three soundwaves">
            <a:extLst>
              <a:ext uri="{FF2B5EF4-FFF2-40B4-BE49-F238E27FC236}">
                <a16:creationId xmlns:a16="http://schemas.microsoft.com/office/drawing/2014/main" id="{B4559E34-265D-1FDD-F77E-6043BF0A17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267" y="1542195"/>
            <a:ext cx="3466920" cy="2665779"/>
          </a:xfrm>
          <a:prstGeom prst="rect">
            <a:avLst/>
          </a:prstGeom>
          <a:noFill/>
          <a:ln>
            <a:noFill/>
          </a:ln>
        </p:spPr>
      </p:pic>
    </p:spTree>
    <p:extLst>
      <p:ext uri="{BB962C8B-B14F-4D97-AF65-F5344CB8AC3E}">
        <p14:creationId xmlns:p14="http://schemas.microsoft.com/office/powerpoint/2010/main" val="418464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The aim of the AD unit is to equip graduates to become discerning and demanding consumers, with the ability to create a persuasive argument for a workplace to embrace audio description and be armed with the ability to advocate for audio description in a range of situations. &#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The aim of the AD unit is to equip graduates to become discerning and demanding consumers, with the ability to create a persuasive argument for a workplace to embrace audio description and be armed with the ability to advocate for audio description in a range of situations. </a:t>
            </a:r>
            <a:endParaRPr lang="en-AU" sz="2000" i="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4490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sson 1: Use audio-described material&#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Lesson 1: Use audio-described material</a:t>
            </a:r>
          </a:p>
          <a:p>
            <a:pPr algn="ctr"/>
            <a:endParaRPr lang="en-AU" sz="3200" dirty="0">
              <a:effectLst/>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8841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6775F7-9332-5A53-2D33-9969993B9A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FF9FD5-C5E2-0E60-2ACF-125BEB7D6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a:extLst>
              <a:ext uri="{FF2B5EF4-FFF2-40B4-BE49-F238E27FC236}">
                <a16:creationId xmlns:a16="http://schemas.microsoft.com/office/drawing/2014/main" id="{FCAF4A9B-DDEA-AB70-06B7-B3FCFDFC2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sson 1: Use audio-described material&#10;">
            <a:extLst>
              <a:ext uri="{FF2B5EF4-FFF2-40B4-BE49-F238E27FC236}">
                <a16:creationId xmlns:a16="http://schemas.microsoft.com/office/drawing/2014/main" id="{876B7276-0CBE-1577-02EB-6FE3B16187A7}"/>
              </a:ext>
            </a:extLst>
          </p:cNvPr>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Epic Work Fails (no AD)</a:t>
            </a:r>
          </a:p>
          <a:p>
            <a:pPr algn="ctr"/>
            <a:endParaRPr lang="en-AU" sz="3200" dirty="0">
              <a:effectLst/>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pic>
        <p:nvPicPr>
          <p:cNvPr id="2" name="Clip A (to accompany activity 1)">
            <a:hlinkClick r:id="" action="ppaction://media"/>
            <a:extLst>
              <a:ext uri="{FF2B5EF4-FFF2-40B4-BE49-F238E27FC236}">
                <a16:creationId xmlns:a16="http://schemas.microsoft.com/office/drawing/2014/main" id="{26546DDA-015C-14A9-3F59-125AA9D7DD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209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6775F7-9332-5A53-2D33-9969993B9A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FF9FD5-C5E2-0E60-2ACF-125BEB7D6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a:extLst>
              <a:ext uri="{FF2B5EF4-FFF2-40B4-BE49-F238E27FC236}">
                <a16:creationId xmlns:a16="http://schemas.microsoft.com/office/drawing/2014/main" id="{FCAF4A9B-DDEA-AB70-06B7-B3FCFDFC2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sson 1: Use audio-described material&#10;">
            <a:extLst>
              <a:ext uri="{FF2B5EF4-FFF2-40B4-BE49-F238E27FC236}">
                <a16:creationId xmlns:a16="http://schemas.microsoft.com/office/drawing/2014/main" id="{876B7276-0CBE-1577-02EB-6FE3B16187A7}"/>
              </a:ext>
            </a:extLst>
          </p:cNvPr>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Epic Work Fails (with AD)</a:t>
            </a:r>
          </a:p>
          <a:p>
            <a:pPr algn="ctr"/>
            <a:endParaRPr lang="en-AU" sz="3200" dirty="0">
              <a:effectLst/>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pic>
        <p:nvPicPr>
          <p:cNvPr id="4" name="Clip B (to accompany activity 2)">
            <a:hlinkClick r:id="" action="ppaction://media"/>
            <a:extLst>
              <a:ext uri="{FF2B5EF4-FFF2-40B4-BE49-F238E27FC236}">
                <a16:creationId xmlns:a16="http://schemas.microsoft.com/office/drawing/2014/main" id="{C88C163D-FF33-8CAC-1D70-7368429337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729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42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938"/>
            <a:ext cx="12192000" cy="844062"/>
          </a:xfrm>
          <a:prstGeom prst="rect">
            <a:avLst/>
          </a:prstGeom>
        </p:spPr>
      </p:pic>
      <p:sp>
        <p:nvSpPr>
          <p:cNvPr id="3" name="Rectangle 2" descr="Black slide topped and tailed by green soundwaves. &#10;Text reads: Lesson 1: Use audio-described material&#10;Lesson 2: Help develop live audio-described material&#10;"/>
          <p:cNvSpPr/>
          <p:nvPr/>
        </p:nvSpPr>
        <p:spPr>
          <a:xfrm>
            <a:off x="1113905" y="1879148"/>
            <a:ext cx="9725890" cy="3020656"/>
          </a:xfrm>
          <a:prstGeom prst="rect">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effectLst/>
                <a:latin typeface="Arial" panose="020B0604020202020204" pitchFamily="34" charset="0"/>
                <a:ea typeface="Calibri" panose="020F0502020204030204" pitchFamily="34" charset="0"/>
              </a:rPr>
              <a:t>Lesson 1: Use audio-described material</a:t>
            </a:r>
          </a:p>
          <a:p>
            <a:pPr algn="ctr"/>
            <a:endParaRPr lang="en-AU" sz="3200" dirty="0">
              <a:effectLst/>
              <a:latin typeface="Arial" panose="020B0604020202020204" pitchFamily="34" charset="0"/>
              <a:ea typeface="Calibri" panose="020F0502020204030204" pitchFamily="34" charset="0"/>
            </a:endParaRPr>
          </a:p>
          <a:p>
            <a:pPr algn="ctr"/>
            <a:r>
              <a:rPr lang="en-AU" sz="3200" dirty="0">
                <a:latin typeface="Arial" panose="020B0604020202020204" pitchFamily="34" charset="0"/>
                <a:ea typeface="Calibri" panose="020F0502020204030204" pitchFamily="34" charset="0"/>
              </a:rPr>
              <a:t>Lesson 2: Help develop live audio-described material</a:t>
            </a:r>
          </a:p>
          <a:p>
            <a:pPr algn="ctr"/>
            <a:endParaRPr lang="en-AU" sz="3200" dirty="0">
              <a:latin typeface="Arial" panose="020B0604020202020204" pitchFamily="34" charset="0"/>
              <a:ea typeface="Calibri" panose="020F0502020204030204" pitchFamily="34" charset="0"/>
            </a:endParaRPr>
          </a:p>
          <a:p>
            <a:pPr algn="ctr"/>
            <a:endParaRPr lang="en-AU"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27213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412</Words>
  <Application>Microsoft Office PowerPoint</Application>
  <PresentationFormat>Widescreen</PresentationFormat>
  <Paragraphs>50</Paragraphs>
  <Slides>14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Vision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Goodwin</dc:creator>
  <cp:lastModifiedBy>Polly Goodwin</cp:lastModifiedBy>
  <cp:revision>85</cp:revision>
  <dcterms:created xsi:type="dcterms:W3CDTF">2020-11-03T02:32:06Z</dcterms:created>
  <dcterms:modified xsi:type="dcterms:W3CDTF">2025-05-19T05:43:25Z</dcterms:modified>
</cp:coreProperties>
</file>