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9"/>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Lst>
  <p:sldSz cx="9144000" cy="5143500" type="screen16x9"/>
  <p:notesSz cx="6858000" cy="9144000"/>
  <p:embeddedFontLst>
    <p:embeddedFont>
      <p:font typeface="Barlow" panose="00000500000000000000" pitchFamily="2" charset="0"/>
      <p:regular r:id="rId20"/>
      <p:bold r:id="rId21"/>
      <p:italic r:id="rId22"/>
      <p:boldItalic r:id="rId23"/>
    </p:embeddedFont>
    <p:embeddedFont>
      <p:font typeface="Barlow Medium" panose="00000600000000000000" pitchFamily="2" charset="0"/>
      <p:regular r:id="rId24"/>
      <p:bold r:id="rId25"/>
      <p:italic r:id="rId26"/>
      <p:boldItalic r:id="rId27"/>
    </p:embeddedFont>
    <p:embeddedFont>
      <p:font typeface="Barlow SemiBold" panose="00000700000000000000" pitchFamily="2"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Roboto Medium" panose="020000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37060"/>
  </p:normalViewPr>
  <p:slideViewPr>
    <p:cSldViewPr snapToGrid="0">
      <p:cViewPr varScale="1">
        <p:scale>
          <a:sx n="36" d="100"/>
          <a:sy n="36" d="100"/>
        </p:scale>
        <p:origin x="2370" y="2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mailto:Minoli.Perera@monash.edu"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t>Hi everyone, </a:t>
            </a:r>
            <a:r>
              <a:rPr lang="en-AU" dirty="0"/>
              <a:t>I’m Minoli, a PhD student at the Monash Assistive Technology and Society Centre, working under the supervision of Professor Kim Marriott.</a:t>
            </a:r>
            <a:endParaRPr sz="1100" b="0" i="0" u="none" strike="noStrike" cap="none" dirty="0">
              <a:solidFill>
                <a:srgbClr val="000000"/>
              </a:solidFill>
              <a:effectLst/>
              <a:latin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AU" dirty="0"/>
              <a:t>Today, we’ll explore something truly transformative — how Generative AI can enhance the experience of blind users, particularly when working with productivity applications.</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576d6bc567_0_1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3576d6bc567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Our analysis found that AI needs to serve as a supplementary helper, playing four key roles: </a:t>
            </a:r>
          </a:p>
          <a:p>
            <a:pPr marL="228600" lvl="0" indent="-228600" algn="l" rtl="0">
              <a:spcBef>
                <a:spcPts val="0"/>
              </a:spcBef>
              <a:spcAft>
                <a:spcPts val="0"/>
              </a:spcAft>
              <a:buAutoNum type="arabicParenBoth"/>
            </a:pPr>
            <a:r>
              <a:rPr lang="en-GB" dirty="0"/>
              <a:t>information provider, where the AI extracts information </a:t>
            </a:r>
          </a:p>
          <a:p>
            <a:pPr marL="228600" lvl="0" indent="-228600" algn="l" rtl="0">
              <a:spcBef>
                <a:spcPts val="0"/>
              </a:spcBef>
              <a:spcAft>
                <a:spcPts val="0"/>
              </a:spcAft>
              <a:buAutoNum type="arabicParenBoth"/>
            </a:pPr>
            <a:r>
              <a:rPr lang="en-GB" dirty="0"/>
              <a:t>task performer, where the AI executes tasks on users behalf; </a:t>
            </a:r>
          </a:p>
          <a:p>
            <a:pPr marL="228600" lvl="0" indent="-228600" algn="l" rtl="0">
              <a:spcBef>
                <a:spcPts val="0"/>
              </a:spcBef>
              <a:spcAft>
                <a:spcPts val="0"/>
              </a:spcAft>
              <a:buAutoNum type="arabicParenBoth"/>
            </a:pPr>
            <a:r>
              <a:rPr lang="en-GB" dirty="0"/>
              <a:t>user guide, where the AI provides step-by-step instructions for completing tasks using screen readers; and </a:t>
            </a:r>
          </a:p>
          <a:p>
            <a:pPr marL="228600" lvl="0" indent="-228600" algn="l" rtl="0">
              <a:spcBef>
                <a:spcPts val="0"/>
              </a:spcBef>
              <a:spcAft>
                <a:spcPts val="0"/>
              </a:spcAft>
              <a:buAutoNum type="arabicParenBoth"/>
            </a:pPr>
            <a:r>
              <a:rPr lang="en-GB" dirty="0"/>
              <a:t>(4) reviewer, where users complete tasks with their screen reader and ask the AI to identify errors or suggest improvements. </a:t>
            </a:r>
            <a:endParaRPr dirty="0"/>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			</a:t>
            </a:r>
            <a:endParaRPr dirty="0">
              <a:solidFill>
                <a:schemeClr val="dk1"/>
              </a:solidFill>
            </a:endParaRPr>
          </a:p>
          <a:p>
            <a:pPr marL="0" lvl="0" indent="0" algn="l" rtl="0">
              <a:spcBef>
                <a:spcPts val="0"/>
              </a:spcBef>
              <a:spcAft>
                <a:spcPts val="0"/>
              </a:spcAft>
              <a:buNone/>
            </a:pPr>
            <a:endParaRPr sz="900" dirty="0">
              <a:solidFill>
                <a:schemeClr val="dk1"/>
              </a:solidFill>
            </a:endParaRPr>
          </a:p>
          <a:p>
            <a:pPr marL="0" lvl="0" indent="0" algn="l" rtl="0">
              <a:lnSpc>
                <a:spcPct val="115000"/>
              </a:lnSpc>
              <a:spcBef>
                <a:spcPts val="0"/>
              </a:spcBef>
              <a:spcAft>
                <a:spcPts val="0"/>
              </a:spcAft>
              <a:buNone/>
            </a:pPr>
            <a:r>
              <a:rPr lang="en-GB" dirty="0">
                <a:solidFill>
                  <a:schemeClr val="dk1"/>
                </a:solidFill>
              </a:rPr>
              <a:t>				</a:t>
            </a:r>
            <a:endParaRPr dirty="0">
              <a:solidFill>
                <a:schemeClr val="dk1"/>
              </a:solidFill>
            </a:endParaRPr>
          </a:p>
          <a:p>
            <a:pPr marL="0" lvl="0" indent="0" algn="l" rtl="0">
              <a:spcBef>
                <a:spcPts val="0"/>
              </a:spcBef>
              <a:spcAft>
                <a:spcPts val="0"/>
              </a:spcAft>
              <a:buNone/>
            </a:pPr>
            <a:r>
              <a:rPr lang="en-GB" dirty="0">
                <a:solidFill>
                  <a:schemeClr val="dk1"/>
                </a:solidFill>
              </a:rPr>
              <a:t>			</a:t>
            </a:r>
            <a:endParaRPr dirty="0">
              <a:solidFill>
                <a:schemeClr val="dk1"/>
              </a:solidFill>
            </a:endParaRPr>
          </a:p>
          <a:p>
            <a:pPr marL="0" lvl="0" indent="0" algn="l" rtl="0">
              <a:spcBef>
                <a:spcPts val="0"/>
              </a:spcBef>
              <a:spcAft>
                <a:spcPts val="0"/>
              </a:spcAft>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		</a:t>
            </a: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3576d6bc567_0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3576d6bc567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solidFill>
                  <a:schemeClr val="dk1"/>
                </a:solidFill>
              </a:rPr>
              <a:t>All participants highlighted the importance of AI working seamlessly with their SRs. </a:t>
            </a: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Participants had different preferences on how Generative AI should fit into their workflows—whether it should be integrated into their screen reader, the operating system, or directly into the application. </a:t>
            </a: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Majority of participants expressed a preference for a more universal approach of it being integrated to the screen reader or the OS as they valued the consistent interface and the ability to access any document or application.</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 </a:t>
            </a: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3576d6bc567_0_5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3576d6bc567_0_5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solidFill>
                  <a:schemeClr val="dk1"/>
                </a:solidFill>
              </a:rPr>
              <a:t>Now, let’s look at how our participants preferred to interact with Generative AI.</a:t>
            </a: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1.Our participants wanted flexibility in how they give commands to AI. Most preferred having both voice and text options – voice for quick tasks, and text for accuracy when precision matters.</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2. They wanted the ability to access AI responses in both spoken and written formats. Having text output would allow them to review details and check spelling with their screen readers.</a:t>
            </a:r>
          </a:p>
          <a:p>
            <a:pPr marL="0" lvl="0" indent="0" algn="l" rtl="0">
              <a:lnSpc>
                <a:spcPct val="115000"/>
              </a:lnSpc>
              <a:spcBef>
                <a:spcPts val="1200"/>
              </a:spcBef>
              <a:spcAft>
                <a:spcPts val="0"/>
              </a:spcAft>
              <a:buNone/>
            </a:pPr>
            <a:endParaRPr lang="en-GB" dirty="0">
              <a:solidFill>
                <a:schemeClr val="dk1"/>
              </a:solidFill>
            </a:endParaRPr>
          </a:p>
          <a:p>
            <a:pPr marL="0" marR="0" lvl="0" indent="0" algn="l" defTabSz="914400" rtl="0" eaLnBrk="1" fontAlgn="auto" latinLnBrk="0" hangingPunct="1">
              <a:lnSpc>
                <a:spcPct val="115000"/>
              </a:lnSpc>
              <a:spcBef>
                <a:spcPts val="1200"/>
              </a:spcBef>
              <a:spcAft>
                <a:spcPts val="0"/>
              </a:spcAft>
              <a:buClr>
                <a:srgbClr val="000000"/>
              </a:buClr>
              <a:buSzPts val="1100"/>
              <a:buFont typeface="Arial"/>
              <a:buNone/>
              <a:tabLst/>
              <a:defRPr/>
            </a:pPr>
            <a:r>
              <a:rPr lang="en-GB" dirty="0">
                <a:solidFill>
                  <a:schemeClr val="dk1"/>
                </a:solidFill>
              </a:rPr>
              <a:t>3. Their preferences varied when it came to the AI’s voice style. Some preferred a robotic voice (similar to their SRs)--for speed and efficiency, while others liked a more human-like voice that felt easier to understand. They also wanted to adjust the AI’s speech rate based on the context and urgency of the task.</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1200"/>
              </a:spcAft>
              <a:buNone/>
            </a:pPr>
            <a:r>
              <a:rPr lang="en-GB" dirty="0">
                <a:solidFill>
                  <a:schemeClr val="dk1"/>
                </a:solidFill>
              </a:rPr>
              <a:t>4. They valued having multiple ways to activate the AI assistant. Some wanted a keyboard shortcut, others preferred a wake word, and a few wanted it always to be activated in the background for certain tasks.</a:t>
            </a: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576d6bc567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576d6bc567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dirty="0">
                <a:solidFill>
                  <a:schemeClr val="dk1"/>
                </a:solidFill>
              </a:rPr>
              <a:t>All participants raised concerns about Generative AI, with trust being a major issue. They were particularly worried about inaccuracies and hallucinations – situations where the AI provides incorrect or misleading information. </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One participant shared an instance where it gave false information. They said “I took a photo of the husky that we look after. And I said, ‘what’s this picture of?’ It’s a cat lying on the bed. </a:t>
            </a:r>
            <a:r>
              <a:rPr lang="en-GB" sz="1100" dirty="0">
                <a:solidFill>
                  <a:schemeClr val="dk1"/>
                </a:solidFill>
                <a:latin typeface="Barlow"/>
                <a:ea typeface="Barlow"/>
                <a:cs typeface="Barlow"/>
                <a:sym typeface="Barlow"/>
              </a:rPr>
              <a:t>And I went back saying, ‘are you sure it’s not a dog?’ And they said ‘no, by the shape of the ears, shape of the face, texture of the fur, it’s a cat</a:t>
            </a:r>
            <a:r>
              <a:rPr lang="en-GB" dirty="0">
                <a:solidFill>
                  <a:schemeClr val="dk1"/>
                </a:solidFill>
              </a:rPr>
              <a:t>”</a:t>
            </a: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I’m sure many of you here have had similar experiences.</a:t>
            </a:r>
            <a:endParaRPr dirty="0">
              <a:solidFill>
                <a:schemeClr val="dk1"/>
              </a:solidFill>
            </a:endParaRPr>
          </a:p>
          <a:p>
            <a:pPr marL="0" lvl="0" indent="0" algn="l" rtl="0">
              <a:spcBef>
                <a:spcPts val="0"/>
              </a:spcBef>
              <a:spcAft>
                <a:spcPts val="0"/>
              </a:spcAft>
              <a:buNone/>
            </a:pPr>
            <a:r>
              <a:rPr lang="en-GB" dirty="0">
                <a:solidFill>
                  <a:schemeClr val="dk1"/>
                </a:solidFill>
              </a:rPr>
              <a:t>Because of these concerns, our participants found it hard to fully trust these tools, emphasizing the importance of being able to verify AI-generated output.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3576d6bc567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3576d6bc567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solidFill>
                  <a:schemeClr val="dk1"/>
                </a:solidFill>
              </a:rPr>
              <a:t>They identified several potential methods for supporting verification, including:</a:t>
            </a:r>
            <a:endParaRPr dirty="0">
              <a:solidFill>
                <a:schemeClr val="dk1"/>
              </a:solidFill>
            </a:endParaRPr>
          </a:p>
          <a:p>
            <a:pPr marL="0" lvl="0" indent="0" algn="l" rtl="0">
              <a:spcBef>
                <a:spcPts val="1200"/>
              </a:spcBef>
              <a:spcAft>
                <a:spcPts val="0"/>
              </a:spcAft>
              <a:buNone/>
            </a:pPr>
            <a:r>
              <a:rPr lang="en-GB" dirty="0">
                <a:solidFill>
                  <a:schemeClr val="dk1"/>
                </a:solidFill>
              </a:rPr>
              <a:t>Providing detailed information on the task completion. For example, When sorting a column in a spreadsheet, informing users about the sorted column, the sort order, and the first and last entries</a:t>
            </a:r>
            <a:endParaRPr b="1" dirty="0">
              <a:solidFill>
                <a:srgbClr val="980000"/>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Participants suggested using explainable AI features, such as confidence ratings, to help them avoid over-trusting AI outputs. For example, instead of just saying, ‘There’s a cat in this picture,’ the AI could say, ‘There’s a cat in this picture, and I’m 60% sure of it.’</a:t>
            </a:r>
            <a:endParaRPr b="1" dirty="0">
              <a:solidFill>
                <a:srgbClr val="980000"/>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r>
              <a:rPr lang="en-GB" dirty="0">
                <a:solidFill>
                  <a:schemeClr val="dk1"/>
                </a:solidFill>
              </a:rPr>
              <a:t>They also mentioned Cross-checking accuracy of the output by running the same command through multiple models.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Apart from issues with inaccuracies, participants also expressed concerns about biases in AI-generated output and privacy risks of using these tools.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576d6bc567_0_1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576d6bc567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a:solidFill>
                  <a:schemeClr val="dk1"/>
                </a:solidFill>
              </a:rPr>
              <a:t>Overall, despite the considerations around trust, all participants indicated that they would still choose to use Generative AI, as they believed its benefits outweighed the concerns.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GB">
                <a:solidFill>
                  <a:schemeClr val="dk1"/>
                </a:solidFill>
              </a:rPr>
              <a:t>One of our participants said that, “AI is going to change the way we do stuff as blind people. It’s the best thing that ever came out for us”</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lnSpc>
                <a:spcPct val="115000"/>
              </a:lnSpc>
              <a:spcBef>
                <a:spcPts val="0"/>
              </a:spcBef>
              <a:spcAft>
                <a:spcPts val="0"/>
              </a:spcAft>
              <a:buNone/>
            </a:pPr>
            <a:r>
              <a:rPr lang="en-GB">
                <a:solidFill>
                  <a:schemeClr val="dk1"/>
                </a:solidFill>
              </a:rPr>
              <a:t>In summary, Our study revealed that the screen reader community has a positive outlook on the potential of GenAI assistance in productivity applications, believing it could help address many of the challenges they face. They saw GenAI as a complement to their existing workflows rather than a replacement for screen readers.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a:p>
            <a:pPr marL="0" lvl="0" indent="0" algn="l" rtl="0">
              <a:spcBef>
                <a:spcPts val="0"/>
              </a:spcBef>
              <a:spcAft>
                <a:spcPts val="0"/>
              </a:spcAft>
              <a:buClr>
                <a:schemeClr val="dk1"/>
              </a:buClr>
              <a:buSzPts val="1100"/>
              <a:buFont typeface="Arial"/>
              <a:buNone/>
            </a:pPr>
            <a:r>
              <a:rPr lang="en-GB">
                <a:solidFill>
                  <a:schemeClr val="dk1"/>
                </a:solidFill>
              </a:rPr>
              <a:t>If you’re interested in exploring these findings further, we recently published a paper titled, ‘The Sky is the Limit: Understanding How Generative AI can Enhance Screen Reader Users’ Experience with Productivity Applications.’ This paper is open access and you can find it in the ACM digital library. </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5a22350c3c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5a22350c3c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So, what’s next in my PhD journey? Well, as I mentioned earlier, trust is a critical concern for blind users when using Generative AI tools. This is an area we’ve identified as crucial to explore further.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Why?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First, because all Generative AI tools – even the most advanced ones – make it clear that their output may be incorrect, and human oversight is always essential.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Second, because productivity tools are often used in high-stakes environments where accuracy is non-negotiable. A single error could have serious consequences.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We also recognize that blind users have different verification needs compared to sighted users. For example, if we ask an AI tool like </a:t>
            </a:r>
            <a:r>
              <a:rPr lang="en-GB" dirty="0" err="1">
                <a:solidFill>
                  <a:schemeClr val="dk1"/>
                </a:solidFill>
              </a:rPr>
              <a:t>Copilot</a:t>
            </a:r>
            <a:r>
              <a:rPr lang="en-GB" dirty="0">
                <a:solidFill>
                  <a:schemeClr val="dk1"/>
                </a:solidFill>
              </a:rPr>
              <a:t> to apply conditional formatting to a table – like changing cell </a:t>
            </a:r>
            <a:r>
              <a:rPr lang="en-GB" dirty="0" err="1">
                <a:solidFill>
                  <a:schemeClr val="dk1"/>
                </a:solidFill>
              </a:rPr>
              <a:t>colors</a:t>
            </a:r>
            <a:r>
              <a:rPr lang="en-GB" dirty="0">
                <a:solidFill>
                  <a:schemeClr val="dk1"/>
                </a:solidFill>
              </a:rPr>
              <a:t> based on a condition – sighted users can instantly confirm it visually. But for blind users, this means navigating cell by cell with their screen reader and inspecting the cell for </a:t>
            </a:r>
            <a:r>
              <a:rPr lang="en-GB" dirty="0" err="1">
                <a:solidFill>
                  <a:schemeClr val="dk1"/>
                </a:solidFill>
              </a:rPr>
              <a:t>color</a:t>
            </a:r>
            <a:r>
              <a:rPr lang="en-GB" dirty="0">
                <a:solidFill>
                  <a:schemeClr val="dk1"/>
                </a:solidFill>
              </a:rPr>
              <a:t> changes, which is time-consuming and impractical.</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So I’m now focusing my research on exploring better verification methods for blind  users and we are currently conducting user studies to explore this further.</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576d6bc567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6" name="Google Shape;206;g3576d6bc567_0_4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dirty="0"/>
              <a:t>If any of you are interested in participating or would like to share your thoughts, please feel free to contact me at my email: </a:t>
            </a:r>
            <a:r>
              <a:rPr lang="en-GB" u="sng" dirty="0">
                <a:solidFill>
                  <a:schemeClr val="hlink"/>
                </a:solidFill>
                <a:hlinkClick r:id="rId3"/>
              </a:rPr>
              <a:t>Minoli.Perera@monash.edu</a:t>
            </a:r>
            <a:r>
              <a:rPr lang="en-GB" dirty="0"/>
              <a:t>.</a:t>
            </a:r>
            <a:endParaRPr dirty="0"/>
          </a:p>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r>
              <a:rPr lang="en-GB" dirty="0"/>
              <a:t>Your insights can help us shape better solutions and make productivity tools truly accessible for everyone. </a:t>
            </a:r>
            <a:endParaRPr lang="en-GB" sz="1100" b="0" i="0" u="none" strike="noStrike" dirty="0">
              <a:solidFill>
                <a:srgbClr val="000000"/>
              </a:solidFill>
              <a:effectLst/>
              <a:latin typeface="Arial"/>
            </a:endParaRPr>
          </a:p>
          <a:p>
            <a:pPr marL="0" lvl="0" indent="0" algn="l" rtl="0">
              <a:lnSpc>
                <a:spcPct val="100000"/>
              </a:lnSpc>
              <a:spcBef>
                <a:spcPts val="0"/>
              </a:spcBef>
              <a:spcAft>
                <a:spcPts val="0"/>
              </a:spcAft>
              <a:buSzPts val="1100"/>
              <a:buNone/>
            </a:pPr>
            <a:endParaRPr lang="en-GB" sz="1100" b="0" i="0" u="none" strike="noStrike" dirty="0">
              <a:solidFill>
                <a:srgbClr val="000000"/>
              </a:solidFill>
              <a:effectLst/>
              <a:latin typeface="Arial"/>
            </a:endParaRPr>
          </a:p>
          <a:p>
            <a:pPr marL="0" lvl="0" indent="0" algn="l" rtl="0">
              <a:lnSpc>
                <a:spcPct val="100000"/>
              </a:lnSpc>
              <a:spcBef>
                <a:spcPts val="0"/>
              </a:spcBef>
              <a:spcAft>
                <a:spcPts val="0"/>
              </a:spcAft>
              <a:buSzPts val="1100"/>
              <a:buNone/>
            </a:pPr>
            <a:r>
              <a:rPr lang="en-AU" sz="1800" b="0" i="0" u="none" strike="noStrike" dirty="0">
                <a:solidFill>
                  <a:srgbClr val="000000"/>
                </a:solidFill>
                <a:effectLst/>
                <a:latin typeface="Arial" panose="020B0604020202020204" pitchFamily="34" charset="0"/>
              </a:rPr>
              <a:t>So to </a:t>
            </a:r>
            <a:r>
              <a:rPr lang="en-AU" sz="1100" b="0" i="0" u="none" strike="noStrike" cap="none" dirty="0">
                <a:solidFill>
                  <a:srgbClr val="000000"/>
                </a:solidFill>
                <a:effectLst/>
                <a:latin typeface="Arial"/>
                <a:cs typeface="Arial"/>
                <a:sym typeface="Arial"/>
              </a:rPr>
              <a:t>end my presentation, I’d like to share a short poem. It was created by </a:t>
            </a:r>
            <a:r>
              <a:rPr lang="en-AU" sz="1100" b="0" i="0" u="none" strike="noStrike" cap="none" dirty="0" err="1">
                <a:solidFill>
                  <a:srgbClr val="000000"/>
                </a:solidFill>
                <a:effectLst/>
                <a:latin typeface="Arial"/>
                <a:cs typeface="Arial"/>
                <a:sym typeface="Arial"/>
              </a:rPr>
              <a:t>ChatGPT</a:t>
            </a:r>
            <a:r>
              <a:rPr lang="en-AU" sz="1100" b="0" i="0" u="none" strike="noStrike" cap="none" dirty="0">
                <a:solidFill>
                  <a:srgbClr val="000000"/>
                </a:solidFill>
                <a:effectLst/>
                <a:latin typeface="Arial"/>
                <a:cs typeface="Arial"/>
                <a:sym typeface="Arial"/>
              </a:rPr>
              <a:t>, and it’s written from the AI’s perspective. It goes like this. </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I lack your senses, depth, and grace,</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But I can help you navigate space.</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I know that screen readers do their best,</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Yet some tasks still put you to the test.</a:t>
            </a:r>
          </a:p>
          <a:p>
            <a:pPr marL="0" lvl="0" indent="0" algn="l" rtl="0">
              <a:lnSpc>
                <a:spcPct val="100000"/>
              </a:lnSpc>
              <a:spcBef>
                <a:spcPts val="0"/>
              </a:spcBef>
              <a:spcAft>
                <a:spcPts val="0"/>
              </a:spcAft>
              <a:buSzPts val="1100"/>
              <a:buNone/>
            </a:pPr>
            <a:br>
              <a:rPr lang="en-AU" sz="1100" b="0" i="0" u="none" strike="noStrike" cap="none" dirty="0">
                <a:solidFill>
                  <a:srgbClr val="000000"/>
                </a:solidFill>
                <a:effectLst/>
                <a:latin typeface="Arial"/>
                <a:cs typeface="Arial"/>
                <a:sym typeface="Arial"/>
              </a:rPr>
            </a:br>
            <a:r>
              <a:rPr lang="en-AU" sz="1100" b="0" i="0" u="none" strike="noStrike" cap="none" dirty="0">
                <a:solidFill>
                  <a:srgbClr val="000000"/>
                </a:solidFill>
                <a:effectLst/>
                <a:latin typeface="Arial"/>
                <a:cs typeface="Arial"/>
                <a:sym typeface="Arial"/>
              </a:rPr>
              <a:t>Where charts confuse and layouts hide,</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I’m here to walk right by your side.</a:t>
            </a:r>
          </a:p>
          <a:p>
            <a:pPr marL="0" lvl="0" indent="0" algn="l" rtl="0">
              <a:lnSpc>
                <a:spcPct val="100000"/>
              </a:lnSpc>
              <a:spcBef>
                <a:spcPts val="0"/>
              </a:spcBef>
              <a:spcAft>
                <a:spcPts val="0"/>
              </a:spcAft>
              <a:buSzPts val="1100"/>
              <a:buNone/>
            </a:pPr>
            <a:br>
              <a:rPr lang="en-AU" sz="1100" b="0" i="0" u="none" strike="noStrike" cap="none" dirty="0">
                <a:solidFill>
                  <a:srgbClr val="000000"/>
                </a:solidFill>
                <a:effectLst/>
                <a:latin typeface="Arial"/>
                <a:cs typeface="Arial"/>
                <a:sym typeface="Arial"/>
              </a:rPr>
            </a:br>
            <a:r>
              <a:rPr lang="en-AU" sz="1100" b="0" i="0" u="none" strike="noStrike" cap="none" dirty="0">
                <a:solidFill>
                  <a:srgbClr val="000000"/>
                </a:solidFill>
                <a:effectLst/>
                <a:latin typeface="Arial"/>
                <a:cs typeface="Arial"/>
                <a:sym typeface="Arial"/>
              </a:rPr>
              <a:t>I do not lead, but walk beside,</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To read, to write, to help with pride.</a:t>
            </a:r>
          </a:p>
          <a:p>
            <a:pPr marL="0" lvl="0" indent="0" algn="l" rtl="0">
              <a:lnSpc>
                <a:spcPct val="100000"/>
              </a:lnSpc>
              <a:spcBef>
                <a:spcPts val="0"/>
              </a:spcBef>
              <a:spcAft>
                <a:spcPts val="0"/>
              </a:spcAft>
              <a:buSzPts val="1100"/>
              <a:buNone/>
            </a:pPr>
            <a:br>
              <a:rPr lang="en-AU" sz="1100" b="0" i="0" u="none" strike="noStrike" cap="none" dirty="0">
                <a:solidFill>
                  <a:srgbClr val="000000"/>
                </a:solidFill>
                <a:effectLst/>
                <a:latin typeface="Arial"/>
                <a:cs typeface="Arial"/>
                <a:sym typeface="Arial"/>
              </a:rPr>
            </a:br>
            <a:r>
              <a:rPr lang="en-AU" sz="1100" b="0" i="0" u="none" strike="noStrike" cap="none" dirty="0">
                <a:solidFill>
                  <a:srgbClr val="000000"/>
                </a:solidFill>
                <a:effectLst/>
                <a:latin typeface="Arial"/>
                <a:cs typeface="Arial"/>
                <a:sym typeface="Arial"/>
              </a:rPr>
              <a:t>Your voice, your pace — I learn, I wait,</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Not to decide, but to translate.</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I'll speak aloud or type it clear,</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Describe the things that once weren’t near.</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But know this truth: I must be checked,</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For I’m still learning to reflect.</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With every use, I grow and learn —</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But trust is something I must earn.</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So shape me, guide me — show the way,</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And I’ll be better, every day.</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Together, let’s unlock the gate —</a:t>
            </a: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Not for the few, but for the great.</a:t>
            </a:r>
          </a:p>
          <a:p>
            <a:pPr marL="0" lvl="0" indent="0" algn="l" rtl="0">
              <a:lnSpc>
                <a:spcPct val="100000"/>
              </a:lnSpc>
              <a:spcBef>
                <a:spcPts val="0"/>
              </a:spcBef>
              <a:spcAft>
                <a:spcPts val="0"/>
              </a:spcAft>
              <a:buSzPts val="1100"/>
              <a:buNone/>
            </a:pPr>
            <a:endParaRPr lang="en-AU" sz="1100" b="0" i="0" u="none" strike="noStrike" cap="none" dirty="0">
              <a:solidFill>
                <a:srgbClr val="000000"/>
              </a:solidFill>
              <a:effectLst/>
              <a:latin typeface="Arial"/>
              <a:cs typeface="Arial"/>
              <a:sym typeface="Arial"/>
            </a:endParaRPr>
          </a:p>
          <a:p>
            <a:pPr marL="0" lvl="0" indent="0" algn="l" rtl="0">
              <a:lnSpc>
                <a:spcPct val="100000"/>
              </a:lnSpc>
              <a:spcBef>
                <a:spcPts val="0"/>
              </a:spcBef>
              <a:spcAft>
                <a:spcPts val="0"/>
              </a:spcAft>
              <a:buSzPts val="1100"/>
              <a:buNone/>
            </a:pPr>
            <a:r>
              <a:rPr lang="en-AU" sz="1100" b="0" i="0" u="none" strike="noStrike" cap="none" dirty="0">
                <a:solidFill>
                  <a:srgbClr val="000000"/>
                </a:solidFill>
                <a:effectLst/>
                <a:latin typeface="Arial"/>
                <a:cs typeface="Arial"/>
                <a:sym typeface="Arial"/>
              </a:rPr>
              <a:t>Thank you so much.</a:t>
            </a:r>
            <a:br>
              <a:rPr lang="en-AU" sz="1100" b="0" i="0" u="none" strike="noStrike" cap="none" dirty="0">
                <a:solidFill>
                  <a:srgbClr val="000000"/>
                </a:solidFill>
                <a:effectLst/>
                <a:latin typeface="Arial"/>
                <a:cs typeface="Arial"/>
                <a:sym typeface="Arial"/>
              </a:rPr>
            </a:br>
            <a:endParaRPr lang="en-AU" sz="1100" b="0" i="0" u="none" strike="noStrike" cap="none" dirty="0">
              <a:solidFill>
                <a:srgbClr val="000000"/>
              </a:solidFill>
              <a:effectLst/>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576d6bc567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576d6bc56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So, what do I mean by productivity applications? These are applications such as word processors, spreadsheets, and presentation tools. These are essential tools used every day in workplaces, higher education, and personal settings.</a:t>
            </a: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GB" dirty="0">
                <a:solidFill>
                  <a:schemeClr val="dk1"/>
                </a:solidFill>
              </a:rPr>
              <a:t>I’m sure most of you here are aware of how Blind people interact with these applications, but for anyone who is not familiar, blind people primarily use SRs when accessing these applications, SRs reads content on the screen using synthetic speech. And the keyboard is used to navigate the interface and perform actions. </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Now, let me ask you a quick question. Have you ever struggled with a document, spreadsheet, or presentation because it wasn’t accessible enough? If you have faced accessibility issues, could you please raise your hand?</a:t>
            </a:r>
          </a:p>
          <a:p>
            <a:pPr marL="0" lvl="0" indent="0" algn="l" rtl="0">
              <a:lnSpc>
                <a:spcPct val="115000"/>
              </a:lnSpc>
              <a:spcBef>
                <a:spcPts val="1200"/>
              </a:spcBef>
              <a:spcAft>
                <a:spcPts val="0"/>
              </a:spcAft>
              <a:buClr>
                <a:schemeClr val="dk1"/>
              </a:buClr>
              <a:buSzPts val="1100"/>
              <a:buFont typeface="Arial"/>
              <a:buNone/>
            </a:pPr>
            <a:endParaRPr lang="en-GB"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GB" dirty="0">
                <a:solidFill>
                  <a:schemeClr val="dk1"/>
                </a:solidFill>
              </a:rPr>
              <a:t>Thank you.</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576d6bc567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576d6bc567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And that’s exactly the reality we discovered from a online survey with 99 blind users – many respondents, just like you, experience accessibility challenges when working with productivity applications.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If we take a closer look at these issues, the majority of the respondents reported experiencing issues in understanding content specially graphical data such as charts, screenshots, shared screens etc. </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They faced difficulties accessing features due to </a:t>
            </a:r>
            <a:r>
              <a:rPr lang="en-GB" dirty="0" err="1">
                <a:solidFill>
                  <a:schemeClr val="dk1"/>
                </a:solidFill>
              </a:rPr>
              <a:t>unlabeled</a:t>
            </a:r>
            <a:r>
              <a:rPr lang="en-GB" dirty="0">
                <a:solidFill>
                  <a:schemeClr val="dk1"/>
                </a:solidFill>
              </a:rPr>
              <a:t> controls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Difficulties creating and formatting content in documents with proper spacing and element positioning.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Issues navigating content due to improper tagging</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Difficulties tracking changes and collaborating with others.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sz="1050" dirty="0">
                <a:solidFill>
                  <a:srgbClr val="0E0E0E"/>
                </a:solidFill>
              </a:rPr>
              <a:t>The applications with the most reported issues were presentation tools, word processors, and spreadsheets – with more than half of their users reporting issues.</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576d6bc56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576d6bc56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050" dirty="0">
              <a:solidFill>
                <a:srgbClr val="0E0E0E"/>
              </a:solidFill>
            </a:endParaRPr>
          </a:p>
          <a:p>
            <a:pPr marL="0" lvl="0" indent="0" algn="l" rtl="0">
              <a:spcBef>
                <a:spcPts val="0"/>
              </a:spcBef>
              <a:spcAft>
                <a:spcPts val="0"/>
              </a:spcAft>
              <a:buClr>
                <a:schemeClr val="dk1"/>
              </a:buClr>
              <a:buSzPts val="1100"/>
              <a:buFont typeface="Arial"/>
              <a:buNone/>
            </a:pPr>
            <a:r>
              <a:rPr lang="en-GB" dirty="0">
                <a:solidFill>
                  <a:schemeClr val="dk1"/>
                </a:solidFill>
              </a:rPr>
              <a:t>We also found that these issues have a significant negative impact on users’ productivity, independence, employment opportunities, and emotional well-being.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One respondent said, ‘It means that often work opportunities are reduced or removed. It means that often I cannot use computer systems, getting mentally and emotionally frustrated, so I give up and miss out on normal tasks and social interactions in life and in the workplace.’</a:t>
            </a:r>
          </a:p>
          <a:p>
            <a:pPr marL="0" lvl="0" indent="0" algn="l" rtl="0">
              <a:spcBef>
                <a:spcPts val="0"/>
              </a:spcBef>
              <a:spcAft>
                <a:spcPts val="0"/>
              </a:spcAft>
              <a:buClr>
                <a:schemeClr val="dk1"/>
              </a:buClr>
              <a:buSzPts val="1100"/>
              <a:buFont typeface="Arial"/>
              <a:buNone/>
            </a:pPr>
            <a:endParaRPr lang="en-GB"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Recognizing these challenges, we wanted to explore a potential solution. </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3576d6bc567_0_4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3576d6bc567_0_4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Clr>
                <a:schemeClr val="dk1"/>
              </a:buClr>
              <a:buSzPts val="1100"/>
              <a:buFont typeface="Arial"/>
              <a:buNone/>
            </a:pPr>
            <a:r>
              <a:rPr lang="en-GB" dirty="0">
                <a:solidFill>
                  <a:schemeClr val="dk1"/>
                </a:solidFill>
              </a:rPr>
              <a:t>And that led us to an exciting possibility – Generative AI.</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But what exactly is Generative AI? Simply put, Generative AI is a form of artificial intelligence based on large language models. It can generate text, create images, and even produce entire documents based on your instructions. It can summarize documents, extract information and provide answers, describe images, and do so much more.</a:t>
            </a: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It goes beyond traditional AI by not just following rules, but by understanding context and generating human-like responses.</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Generative AI has gained immense popularity in recent years and has been applied across various domains, including accessibility. These tools come in many forms – from web interfaces like </a:t>
            </a:r>
            <a:r>
              <a:rPr lang="en-GB" dirty="0" err="1">
                <a:solidFill>
                  <a:schemeClr val="dk1"/>
                </a:solidFill>
              </a:rPr>
              <a:t>ChatGPT</a:t>
            </a:r>
            <a:r>
              <a:rPr lang="en-GB" dirty="0">
                <a:solidFill>
                  <a:schemeClr val="dk1"/>
                </a:solidFill>
              </a:rPr>
              <a:t> to screen reader integrations like JAWS Picture Smart AI. They’re also available on mobile apps, such as Be My AI, and are even embedded directly into productivity tools like Microsoft </a:t>
            </a:r>
            <a:r>
              <a:rPr lang="en-GB" dirty="0" err="1">
                <a:solidFill>
                  <a:schemeClr val="dk1"/>
                </a:solidFill>
              </a:rPr>
              <a:t>Copilot</a:t>
            </a:r>
            <a:r>
              <a:rPr lang="en-GB" dirty="0">
                <a:solidFill>
                  <a:schemeClr val="dk1"/>
                </a:solidFill>
              </a:rPr>
              <a:t>.</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r>
              <a:rPr lang="en-GB" dirty="0">
                <a:solidFill>
                  <a:schemeClr val="dk1"/>
                </a:solidFill>
              </a:rPr>
              <a:t>How many of you have used any of these Generative AI tools? Can I get a quick show of hands [Great – that’s almost everyone!]</a:t>
            </a: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3576d6bc567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3576d6bc567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GB" dirty="0">
                <a:solidFill>
                  <a:schemeClr val="dk1"/>
                </a:solidFill>
              </a:rPr>
              <a:t>With Generative AI being integrated into various domains, we became curious – how do blind users perceive Generative AI assistance in productivity applications? Do they believe it can help overcome the challenges they currently face?</a:t>
            </a:r>
          </a:p>
          <a:p>
            <a:pPr marL="0" lvl="0" indent="0" algn="l" rtl="0">
              <a:lnSpc>
                <a:spcPct val="115000"/>
              </a:lnSpc>
              <a:spcBef>
                <a:spcPts val="1200"/>
              </a:spcBef>
              <a:spcAft>
                <a:spcPts val="0"/>
              </a:spcAft>
              <a:buNone/>
            </a:pPr>
            <a:endParaRPr b="1" dirty="0">
              <a:solidFill>
                <a:schemeClr val="dk1"/>
              </a:solidFill>
            </a:endParaRPr>
          </a:p>
          <a:p>
            <a:pPr marL="0" lvl="0" indent="0" algn="l" rtl="0">
              <a:lnSpc>
                <a:spcPct val="115000"/>
              </a:lnSpc>
              <a:spcBef>
                <a:spcPts val="1200"/>
              </a:spcBef>
              <a:spcAft>
                <a:spcPts val="0"/>
              </a:spcAft>
              <a:buNone/>
            </a:pPr>
            <a:r>
              <a:rPr lang="en-GB" dirty="0">
                <a:solidFill>
                  <a:schemeClr val="dk1"/>
                </a:solidFill>
              </a:rPr>
              <a:t>So, to better understand this, we conducted interviews with 16 blind users who regularly use productivity applications in work, education, and personal settings. Our goal was to understand how best to apply Generative AI in this context. But we didn’t just want to know about their current experiences. We encouraged our participants to think beyond the existing capabilities of these tools – to imagine what they truly needed and expected from AI.  </a:t>
            </a: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Okay, so what did we find?</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spcBef>
                <a:spcPts val="1200"/>
              </a:spcBef>
              <a:spcAft>
                <a:spcPts val="0"/>
              </a:spcAft>
              <a:buNone/>
            </a:pPr>
            <a:endParaRPr dirty="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576d6bc567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576d6bc567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All participants highlighted that Generative AI assistance, when accurate, would serve as a major time saver and reduce their workload. </a:t>
            </a:r>
            <a:r>
              <a:rPr lang="en-GB" dirty="0"/>
              <a:t>They saw it as a valuable tool for boosting productivity allowing them to perform tasks that were otherwise inaccessible, time-consuming, or extremely difficult to complete using their screen readers.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For example, participants thought AI could help with understanding and applying visual formatting in documents because they experienced difficulties with overlapping elements, alignment, sizing, and styling issues. </a:t>
            </a:r>
            <a:endParaRPr dirty="0"/>
          </a:p>
          <a:p>
            <a:pPr marL="0" lvl="0" indent="0" algn="l" rtl="0">
              <a:spcBef>
                <a:spcPts val="0"/>
              </a:spcBef>
              <a:spcAft>
                <a:spcPts val="0"/>
              </a:spcAft>
              <a:buNone/>
            </a:pPr>
            <a:r>
              <a:rPr lang="en-GB" dirty="0"/>
              <a:t>They expressed a desire for AI to have the capability to explain the layout, identify and correct formatting errors or provide guidance on how to fix them. </a:t>
            </a:r>
            <a:endParaRPr dirty="0"/>
          </a:p>
          <a:p>
            <a:pPr marL="0" lvl="0" indent="0" algn="l" rtl="0">
              <a:spcBef>
                <a:spcPts val="0"/>
              </a:spcBef>
              <a:spcAft>
                <a:spcPts val="0"/>
              </a:spcAft>
              <a:buNone/>
            </a:pPr>
            <a:r>
              <a:rPr lang="en-GB" dirty="0"/>
              <a:t>Some wanted assistance during the document creation process to specify layout preferences, for example when creating a presentation telling it that they need a bulleted list on the right side of the slide.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The ability to describe graphical information was another feature that participants found to be highly beneficial. Some participants already used tools such as Picture Smart AI and Be My AI, they appreciated these tools’ capability to not only generate descriptions but also provide further information and clarifications through follow-up questions. </a:t>
            </a:r>
          </a:p>
          <a:p>
            <a:pPr marL="0" lvl="0" indent="0" algn="l" rtl="0">
              <a:spcBef>
                <a:spcPts val="0"/>
              </a:spcBef>
              <a:spcAft>
                <a:spcPts val="0"/>
              </a:spcAft>
              <a:buNone/>
            </a:pPr>
            <a:endParaRPr dirty="0"/>
          </a:p>
          <a:p>
            <a:pPr marL="0" lvl="0" indent="0" algn="l" rtl="0">
              <a:spcBef>
                <a:spcPts val="0"/>
              </a:spcBef>
              <a:spcAft>
                <a:spcPts val="0"/>
              </a:spcAft>
              <a:buNone/>
            </a:pPr>
            <a:r>
              <a:rPr lang="en-GB" dirty="0"/>
              <a:t>They wanted the ability to generate and insert images based on document content or their prompt, as well as the capability to describe and ask questions about the generated images. One participant said that this feature could enable them to design book covers for their written works, which currently acted as a barrier to publishing, described it as a liberating capability. </a:t>
            </a:r>
          </a:p>
          <a:p>
            <a:pPr marL="0" lvl="0" indent="0" algn="l" rtl="0">
              <a:spcBef>
                <a:spcPts val="0"/>
              </a:spcBef>
              <a:spcAft>
                <a:spcPts val="0"/>
              </a:spcAft>
              <a:buNone/>
            </a:pPr>
            <a:r>
              <a:rPr lang="en-GB" dirty="0"/>
              <a:t>Another participant said that these features would enable them to add images to their presentations to make them visually </a:t>
            </a:r>
            <a:r>
              <a:rPr lang="en-GB" dirty="0" err="1"/>
              <a:t>applealing</a:t>
            </a:r>
            <a:r>
              <a:rPr lang="en-GB" dirty="0"/>
              <a:t>–something they had not typically considered doing before.</a:t>
            </a:r>
            <a:endParaRPr dirty="0"/>
          </a:p>
          <a:p>
            <a:pPr marL="0" lvl="0" indent="0" algn="l" rtl="0">
              <a:spcBef>
                <a:spcPts val="0"/>
              </a:spcBef>
              <a:spcAft>
                <a:spcPts val="0"/>
              </a:spcAft>
              <a:buNone/>
            </a:pPr>
            <a:endParaRPr lang="en-AU"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solidFill>
                  <a:schemeClr val="dk1"/>
                </a:solidFill>
              </a:rPr>
              <a:t>Another area where our participants saw the potential of Generative AI was in document collaboration. They imagined AI providing a clear ‘before and after’ view of changes, offering summaries of edits made while they were away, and even helping them navigate, read, and respond to comments.</a:t>
            </a:r>
          </a:p>
          <a:p>
            <a:pPr marL="0" lvl="0" indent="0" algn="l" rtl="0">
              <a:spcBef>
                <a:spcPts val="0"/>
              </a:spcBef>
              <a:spcAft>
                <a:spcPts val="0"/>
              </a:spcAft>
              <a:buNone/>
            </a:pPr>
            <a:endParaRPr dirty="0"/>
          </a:p>
          <a:p>
            <a:pPr marL="0" lvl="0" indent="0" algn="l" rtl="0">
              <a:spcBef>
                <a:spcPts val="0"/>
              </a:spcBef>
              <a:spcAft>
                <a:spcPts val="0"/>
              </a:spcAft>
              <a:buNone/>
            </a:pPr>
            <a:r>
              <a:rPr lang="en-GB" dirty="0">
                <a:solidFill>
                  <a:schemeClr val="dk1"/>
                </a:solidFill>
              </a:rPr>
              <a:t>Some participants believed that AI could assist them with creating tables and writing formulas in spreadsheets. For example, saying ‘set up a spreadsheet with these columns. This one’s a numeric column, that’s a text column and that one’s a date column.”’ Some participants also mentioned that they would want to create formulas by mentioning the operation and the related data columns. </a:t>
            </a:r>
            <a:endParaRPr dirty="0">
              <a:solidFill>
                <a:schemeClr val="dk1"/>
              </a:solidFill>
            </a:endParaRPr>
          </a:p>
          <a:p>
            <a:pPr marL="0" lvl="0" indent="0" algn="l" rtl="0">
              <a:spcBef>
                <a:spcPts val="0"/>
              </a:spcBef>
              <a:spcAft>
                <a:spcPts val="0"/>
              </a:spcAft>
              <a:buNone/>
            </a:pPr>
            <a:endParaRPr lang="en-GB" b="0" dirty="0">
              <a:solidFill>
                <a:schemeClr val="dk1"/>
              </a:solidFil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AU" b="0" dirty="0"/>
              <a:t>Another key benefit participants highlighted was how Generative AI could help them understand and extract information from large documents. Many expressed a desire for quick summaries of document structure and content. The good news is that </a:t>
            </a:r>
            <a:r>
              <a:rPr lang="en-AU" b="0" dirty="0" err="1"/>
              <a:t>GenAI</a:t>
            </a:r>
            <a:r>
              <a:rPr lang="en-AU" b="0" dirty="0"/>
              <a:t> tools are already starting to offer these capabilities.</a:t>
            </a:r>
            <a:br>
              <a:rPr lang="en-AU" b="0" dirty="0"/>
            </a:br>
            <a:r>
              <a:rPr lang="en-AU" b="0" dirty="0"/>
              <a:t>For example, I uploaded a sales report spreadsheet to </a:t>
            </a:r>
            <a:r>
              <a:rPr lang="en-AU" b="0" dirty="0" err="1"/>
              <a:t>ChatGPT</a:t>
            </a:r>
            <a:r>
              <a:rPr lang="en-AU" b="0" dirty="0"/>
              <a:t>, mentioned that I’m a blind user, and asked for an overview of the sheet. Here’s what is said.</a:t>
            </a:r>
            <a:endParaRPr lang="en-AU" sz="1100" b="0" i="0" u="none" strike="noStrike" cap="none" dirty="0">
              <a:solidFill>
                <a:srgbClr val="000000"/>
              </a:solidFill>
              <a:effectLst/>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GB"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dirty="0"/>
              <a:t>Some participants said that they preferred asking questions about </a:t>
            </a:r>
            <a:r>
              <a:rPr lang="en-GB" dirty="0">
                <a:solidFill>
                  <a:schemeClr val="dk1"/>
                </a:solidFill>
              </a:rPr>
              <a:t>totals, averages, or trends </a:t>
            </a:r>
            <a:r>
              <a:rPr lang="en-GB" dirty="0"/>
              <a:t>rather than using data analysis features like formulas or sorting/filtering due to the </a:t>
            </a:r>
            <a:r>
              <a:rPr lang="en-GB" dirty="0">
                <a:solidFill>
                  <a:schemeClr val="dk1"/>
                </a:solidFill>
              </a:rPr>
              <a:t>multiple steps and complexities of accessing these features. </a:t>
            </a:r>
            <a:endParaRPr dirty="0">
              <a:solidFill>
                <a:schemeClr val="dk1"/>
              </a:solidFill>
            </a:endParaRPr>
          </a:p>
          <a:p>
            <a:pPr marL="0" lvl="0" indent="0" algn="l" rtl="0">
              <a:spcBef>
                <a:spcPts val="0"/>
              </a:spcBef>
              <a:spcAft>
                <a:spcPts val="0"/>
              </a:spcAft>
              <a:buNone/>
            </a:pPr>
            <a:endParaRPr dirty="0"/>
          </a:p>
          <a:p>
            <a:pPr marL="0" lvl="0" indent="0" algn="l" rtl="0">
              <a:spcBef>
                <a:spcPts val="0"/>
              </a:spcBef>
              <a:spcAft>
                <a:spcPts val="0"/>
              </a:spcAft>
              <a:buNone/>
            </a:pPr>
            <a:r>
              <a:rPr lang="en-GB" dirty="0"/>
              <a:t>Beyond supporting individual applications, participants saw AI working seamlessly across multiple tools. One user shared a example – they imagined taking data from an Excel spreadsheet, creating a pie chart, having AI describe its segments, and then inserting it directly into a PowerPoint presentation-all while giving instructions, asking questions and pulling in data as needed. They said that, ‘The sky’s the limit with this.’</a:t>
            </a:r>
            <a:endParaRPr dirty="0"/>
          </a:p>
          <a:p>
            <a:pPr marL="0" lvl="0" indent="0" algn="l" rtl="0">
              <a:spcBef>
                <a:spcPts val="0"/>
              </a:spcBef>
              <a:spcAft>
                <a:spcPts val="0"/>
              </a:spcAft>
              <a:buNone/>
            </a:pPr>
            <a:endParaRPr dirty="0"/>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76d6bc567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76d6bc56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GB">
                <a:solidFill>
                  <a:schemeClr val="dk1"/>
                </a:solidFill>
              </a:rPr>
              <a:t>One participant pointed out that Generative AI could benefit them more than sighted users.  They were excited about its integrations with productivity and said that “for someone that has a lot of disadvantages because of disabilities, it adds a couple more advantages back for them, more so than other people.”  They highlighted that, ‘an AI that can scan and summarize documents really quick could be a game changer.”</a:t>
            </a:r>
            <a:endParaRPr>
              <a:solidFill>
                <a:schemeClr val="dk1"/>
              </a:solidFill>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76d6bc567_0_1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76d6bc567_0_1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solidFill>
                  <a:schemeClr val="dk1"/>
                </a:solidFill>
              </a:rPr>
              <a:t>Our participants also mentioned that Generative AI could help them be more independent by supporting their existing screen reader workflows.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They saw importance of learning to perform tasks and viewed AI as a tool to support this by providing instructions and keyboard commands. </a:t>
            </a:r>
            <a:endParaRPr dirty="0">
              <a:solidFill>
                <a:schemeClr val="dk1"/>
              </a:solidFill>
            </a:endParaRPr>
          </a:p>
          <a:p>
            <a:pPr marL="0" lvl="0" indent="0" algn="l" rtl="0">
              <a:spcBef>
                <a:spcPts val="0"/>
              </a:spcBef>
              <a:spcAft>
                <a:spcPts val="0"/>
              </a:spcAft>
              <a:buNone/>
            </a:pPr>
            <a:r>
              <a:rPr lang="en-GB" dirty="0">
                <a:solidFill>
                  <a:schemeClr val="dk1"/>
                </a:solidFill>
              </a:rPr>
              <a:t>However, they noted that the choice between seeking AI assistance and learning to perform a task depended on how urgent, frequent, and complex the task was.</a:t>
            </a:r>
            <a:endParaRPr dirty="0">
              <a:solidFill>
                <a:schemeClr val="dk1"/>
              </a:solidFill>
            </a:endParaRPr>
          </a:p>
          <a:p>
            <a:pPr marL="0" lvl="0" indent="0" algn="l" rtl="0">
              <a:spcBef>
                <a:spcPts val="0"/>
              </a:spcBef>
              <a:spcAft>
                <a:spcPts val="0"/>
              </a:spcAft>
              <a:buNone/>
            </a:pPr>
            <a:endParaRPr dirty="0">
              <a:solidFill>
                <a:schemeClr val="dk1"/>
              </a:solidFill>
            </a:endParaRPr>
          </a:p>
          <a:p>
            <a:pPr marL="0" lvl="0" indent="0" algn="l" rtl="0">
              <a:spcBef>
                <a:spcPts val="0"/>
              </a:spcBef>
              <a:spcAft>
                <a:spcPts val="0"/>
              </a:spcAft>
              <a:buNone/>
            </a:pPr>
            <a:r>
              <a:rPr lang="en-GB" dirty="0">
                <a:solidFill>
                  <a:schemeClr val="dk1"/>
                </a:solidFill>
              </a:rPr>
              <a:t>They also noted that they frequently received digital documents not designed with accessibility in mind and identified the potential for Generative AI to convert these into accessible formats. </a:t>
            </a:r>
            <a:endParaRPr dirty="0">
              <a:solidFill>
                <a:schemeClr val="dk1"/>
              </a:solidFill>
            </a:endParaRPr>
          </a:p>
          <a:p>
            <a:pPr marL="0" lvl="0" indent="0" algn="l" rtl="0">
              <a:lnSpc>
                <a:spcPct val="115000"/>
              </a:lnSpc>
              <a:spcBef>
                <a:spcPts val="1200"/>
              </a:spcBef>
              <a:spcAft>
                <a:spcPts val="0"/>
              </a:spcAft>
              <a:buNone/>
            </a:pPr>
            <a:r>
              <a:rPr lang="en-GB" dirty="0">
                <a:solidFill>
                  <a:schemeClr val="dk1"/>
                </a:solidFill>
              </a:rPr>
              <a:t>For example, using AI to tag documents with proper headings and converting images of charts and tables into screen reader-friendly formats. However, they also recognized that relying too heavily on these capabilities might discourage the creation of accessible documents, which could negatively impact users who lack access to or cannot afford these tools.</a:t>
            </a:r>
            <a:endParaRPr dirty="0">
              <a:solidFill>
                <a:schemeClr val="dk1"/>
              </a:solidFill>
            </a:endParaRPr>
          </a:p>
          <a:p>
            <a:pPr marL="0" lvl="0" indent="0" algn="l" rtl="0">
              <a:spcBef>
                <a:spcPts val="1200"/>
              </a:spcBef>
              <a:spcAft>
                <a:spcPts val="0"/>
              </a:spcAft>
              <a:buClr>
                <a:schemeClr val="dk1"/>
              </a:buClr>
              <a:buSzPts val="1100"/>
              <a:buFont typeface="Arial"/>
              <a:buNone/>
            </a:pPr>
            <a:endParaRPr dirty="0">
              <a:solidFill>
                <a:schemeClr val="dk1"/>
              </a:solidFill>
            </a:endParaRPr>
          </a:p>
          <a:p>
            <a:pPr marL="0" lvl="0" indent="0" algn="l" rtl="0">
              <a:spcBef>
                <a:spcPts val="0"/>
              </a:spcBef>
              <a:spcAft>
                <a:spcPts val="0"/>
              </a:spcAft>
              <a:buClr>
                <a:schemeClr val="dk1"/>
              </a:buClr>
              <a:buSzPts val="1100"/>
              <a:buFont typeface="Arial"/>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p:nvPr/>
        </p:nvSpPr>
        <p:spPr>
          <a:xfrm flipH="1">
            <a:off x="1175101" y="0"/>
            <a:ext cx="9144000" cy="51435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blipFill rotWithShape="1">
            <a:blip r:embed="rId3">
              <a:alphaModFix/>
            </a:blip>
            <a:stretch>
              <a:fillRect l="-6079" t="-10009" b="-15709"/>
            </a:stretch>
          </a:blipFill>
          <a:ln>
            <a:noFill/>
          </a:ln>
        </p:spPr>
        <p:txBody>
          <a:bodyPr/>
          <a:lstStyle/>
          <a:p>
            <a:endParaRPr lang="en-AU"/>
          </a:p>
        </p:txBody>
      </p:sp>
      <p:sp>
        <p:nvSpPr>
          <p:cNvPr id="55" name="Google Shape;55;p13"/>
          <p:cNvSpPr/>
          <p:nvPr/>
        </p:nvSpPr>
        <p:spPr>
          <a:xfrm>
            <a:off x="-74645" y="0"/>
            <a:ext cx="3278100" cy="5143500"/>
          </a:xfrm>
          <a:prstGeom prst="rect">
            <a:avLst/>
          </a:prstGeom>
          <a:solidFill>
            <a:srgbClr val="030303"/>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alibri"/>
              <a:ea typeface="Calibri"/>
              <a:cs typeface="Calibri"/>
              <a:sym typeface="Calibri"/>
            </a:endParaRPr>
          </a:p>
        </p:txBody>
      </p:sp>
      <p:grpSp>
        <p:nvGrpSpPr>
          <p:cNvPr id="56" name="Google Shape;56;p13"/>
          <p:cNvGrpSpPr/>
          <p:nvPr/>
        </p:nvGrpSpPr>
        <p:grpSpPr>
          <a:xfrm>
            <a:off x="386020" y="1093383"/>
            <a:ext cx="6905518" cy="4380861"/>
            <a:chOff x="-1373586" y="891305"/>
            <a:chExt cx="20743521" cy="11682297"/>
          </a:xfrm>
        </p:grpSpPr>
        <p:sp>
          <p:nvSpPr>
            <p:cNvPr id="57" name="Google Shape;57;p13"/>
            <p:cNvSpPr txBox="1"/>
            <p:nvPr/>
          </p:nvSpPr>
          <p:spPr>
            <a:xfrm>
              <a:off x="-1373586" y="891305"/>
              <a:ext cx="20743500" cy="6606937"/>
            </a:xfrm>
            <a:prstGeom prst="rect">
              <a:avLst/>
            </a:prstGeom>
            <a:noFill/>
            <a:ln>
              <a:noFill/>
            </a:ln>
          </p:spPr>
          <p:txBody>
            <a:bodyPr spcFirstLastPara="1" wrap="square" lIns="0" tIns="0" rIns="0" bIns="0" anchor="t" anchorCtr="0">
              <a:spAutoFit/>
            </a:bodyPr>
            <a:lstStyle/>
            <a:p>
              <a:pPr marL="0" marR="0" lvl="0" indent="0" algn="l" rtl="0">
                <a:lnSpc>
                  <a:spcPct val="115000"/>
                </a:lnSpc>
                <a:spcBef>
                  <a:spcPts val="0"/>
                </a:spcBef>
                <a:spcAft>
                  <a:spcPts val="0"/>
                </a:spcAft>
                <a:buNone/>
              </a:pPr>
              <a:r>
                <a:rPr lang="en-GB" sz="3500" b="1" dirty="0">
                  <a:solidFill>
                    <a:srgbClr val="FFFFFF"/>
                  </a:solidFill>
                  <a:latin typeface="+mj-lt"/>
                  <a:ea typeface="Roboto"/>
                  <a:cs typeface="Roboto"/>
                  <a:sym typeface="Roboto"/>
                </a:rPr>
                <a:t>Exploring How </a:t>
              </a:r>
              <a:endParaRPr sz="3500" b="1" dirty="0">
                <a:solidFill>
                  <a:srgbClr val="FFFFFF"/>
                </a:solidFill>
                <a:latin typeface="+mj-lt"/>
                <a:ea typeface="Roboto"/>
                <a:cs typeface="Roboto"/>
                <a:sym typeface="Roboto"/>
              </a:endParaRPr>
            </a:p>
            <a:p>
              <a:pPr marL="0" marR="0" lvl="0" indent="0" algn="l" rtl="0">
                <a:lnSpc>
                  <a:spcPct val="115000"/>
                </a:lnSpc>
                <a:spcBef>
                  <a:spcPts val="0"/>
                </a:spcBef>
                <a:spcAft>
                  <a:spcPts val="0"/>
                </a:spcAft>
                <a:buNone/>
              </a:pPr>
              <a:r>
                <a:rPr lang="en-GB" sz="3500" b="1" dirty="0">
                  <a:solidFill>
                    <a:srgbClr val="FFFFFF"/>
                  </a:solidFill>
                  <a:latin typeface="+mj-lt"/>
                  <a:ea typeface="Roboto"/>
                  <a:cs typeface="Roboto"/>
                  <a:sym typeface="Roboto"/>
                </a:rPr>
                <a:t>Generative AI can Enhance </a:t>
              </a:r>
              <a:endParaRPr sz="3500" b="1" dirty="0">
                <a:solidFill>
                  <a:srgbClr val="FFFFFF"/>
                </a:solidFill>
                <a:latin typeface="+mj-lt"/>
                <a:ea typeface="Roboto"/>
                <a:cs typeface="Roboto"/>
                <a:sym typeface="Roboto"/>
              </a:endParaRPr>
            </a:p>
            <a:p>
              <a:pPr marL="0" marR="0" lvl="0" indent="0" algn="l" rtl="0">
                <a:lnSpc>
                  <a:spcPct val="115000"/>
                </a:lnSpc>
                <a:spcBef>
                  <a:spcPts val="0"/>
                </a:spcBef>
                <a:spcAft>
                  <a:spcPts val="0"/>
                </a:spcAft>
                <a:buNone/>
              </a:pPr>
              <a:r>
                <a:rPr lang="en-GB" sz="3500" b="1" dirty="0">
                  <a:solidFill>
                    <a:srgbClr val="FFFFFF"/>
                  </a:solidFill>
                  <a:latin typeface="+mj-lt"/>
                  <a:ea typeface="Roboto"/>
                  <a:cs typeface="Roboto"/>
                  <a:sym typeface="Roboto"/>
                </a:rPr>
                <a:t>Blind Users' Experience with Productivity Applications</a:t>
              </a:r>
              <a:endParaRPr sz="3500" dirty="0">
                <a:latin typeface="+mj-lt"/>
              </a:endParaRPr>
            </a:p>
          </p:txBody>
        </p:sp>
        <p:sp>
          <p:nvSpPr>
            <p:cNvPr id="58" name="Google Shape;58;p13"/>
            <p:cNvSpPr txBox="1"/>
            <p:nvPr/>
          </p:nvSpPr>
          <p:spPr>
            <a:xfrm>
              <a:off x="-1373565" y="8455551"/>
              <a:ext cx="20743500" cy="4118051"/>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dirty="0">
                  <a:solidFill>
                    <a:schemeClr val="lt1"/>
                  </a:solidFill>
                  <a:latin typeface="Roboto"/>
                  <a:ea typeface="Roboto"/>
                  <a:cs typeface="Roboto"/>
                  <a:sym typeface="Roboto"/>
                </a:rPr>
                <a:t>Minoli Perera</a:t>
              </a:r>
              <a:endParaRPr sz="2400" dirty="0">
                <a:solidFill>
                  <a:schemeClr val="lt1"/>
                </a:solidFill>
                <a:latin typeface="Roboto"/>
                <a:ea typeface="Roboto"/>
                <a:cs typeface="Roboto"/>
                <a:sym typeface="Roboto"/>
              </a:endParaRPr>
            </a:p>
            <a:p>
              <a:pPr marL="0" marR="0" lvl="0" indent="0" algn="l" rtl="0">
                <a:lnSpc>
                  <a:spcPct val="140000"/>
                </a:lnSpc>
                <a:spcBef>
                  <a:spcPts val="0"/>
                </a:spcBef>
                <a:spcAft>
                  <a:spcPts val="0"/>
                </a:spcAft>
                <a:buNone/>
              </a:pPr>
              <a:r>
                <a:rPr lang="en-GB" sz="2400" dirty="0">
                  <a:solidFill>
                    <a:schemeClr val="lt1"/>
                  </a:solidFill>
                  <a:latin typeface="Roboto"/>
                  <a:ea typeface="Roboto"/>
                  <a:cs typeface="Roboto"/>
                  <a:sym typeface="Roboto"/>
                </a:rPr>
                <a:t>Monash Assistive </a:t>
              </a:r>
              <a:r>
                <a:rPr lang="en-GB" sz="2400" dirty="0">
                  <a:solidFill>
                    <a:schemeClr val="lt1"/>
                  </a:solidFill>
                  <a:latin typeface="+mn-lt"/>
                  <a:ea typeface="Roboto"/>
                  <a:cs typeface="Roboto"/>
                  <a:sym typeface="Roboto"/>
                </a:rPr>
                <a:t>Technology</a:t>
              </a:r>
              <a:r>
                <a:rPr lang="en-GB" sz="2400" dirty="0">
                  <a:solidFill>
                    <a:schemeClr val="lt1"/>
                  </a:solidFill>
                  <a:latin typeface="Roboto"/>
                  <a:ea typeface="Roboto"/>
                  <a:cs typeface="Roboto"/>
                  <a:sym typeface="Roboto"/>
                </a:rPr>
                <a:t> and Society Centre</a:t>
              </a:r>
              <a:endParaRPr sz="2400" dirty="0">
                <a:solidFill>
                  <a:schemeClr val="lt1"/>
                </a:solidFill>
                <a:latin typeface="Roboto"/>
                <a:ea typeface="Roboto"/>
                <a:cs typeface="Roboto"/>
                <a:sym typeface="Roboto"/>
              </a:endParaRPr>
            </a:p>
            <a:p>
              <a:pPr marL="0" lvl="0" indent="0" algn="l" rtl="0">
                <a:lnSpc>
                  <a:spcPct val="115000"/>
                </a:lnSpc>
                <a:spcBef>
                  <a:spcPts val="0"/>
                </a:spcBef>
                <a:spcAft>
                  <a:spcPts val="0"/>
                </a:spcAft>
                <a:buNone/>
              </a:pPr>
              <a:endParaRPr sz="1300" dirty="0">
                <a:solidFill>
                  <a:srgbClr val="B7B7B7"/>
                </a:solidFill>
                <a:latin typeface="Roboto"/>
                <a:ea typeface="Roboto"/>
                <a:cs typeface="Roboto"/>
                <a:sym typeface="Roboto"/>
              </a:endParaRPr>
            </a:p>
            <a:p>
              <a:pPr marL="0" marR="0" lvl="0" indent="0" algn="l" rtl="0">
                <a:lnSpc>
                  <a:spcPct val="140000"/>
                </a:lnSpc>
                <a:spcBef>
                  <a:spcPts val="0"/>
                </a:spcBef>
                <a:spcAft>
                  <a:spcPts val="0"/>
                </a:spcAft>
                <a:buNone/>
              </a:pPr>
              <a:endParaRPr sz="1300" dirty="0">
                <a:solidFill>
                  <a:srgbClr val="FFBE40"/>
                </a:solidFill>
                <a:latin typeface="Roboto"/>
                <a:ea typeface="Roboto"/>
                <a:cs typeface="Roboto"/>
                <a:sym typeface="Roboto"/>
              </a:endParaRPr>
            </a:p>
          </p:txBody>
        </p:sp>
      </p:grpSp>
      <p:pic>
        <p:nvPicPr>
          <p:cNvPr id="59" name="Google Shape;59;p13"/>
          <p:cNvPicPr preferRelativeResize="0"/>
          <p:nvPr/>
        </p:nvPicPr>
        <p:blipFill>
          <a:blip r:embed="rId4">
            <a:alphaModFix/>
          </a:blip>
          <a:stretch>
            <a:fillRect/>
          </a:stretch>
        </p:blipFill>
        <p:spPr>
          <a:xfrm>
            <a:off x="386020" y="285872"/>
            <a:ext cx="1451788" cy="5212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3"/>
          <p:cNvSpPr txBox="1"/>
          <p:nvPr/>
        </p:nvSpPr>
        <p:spPr>
          <a:xfrm>
            <a:off x="587375" y="646600"/>
            <a:ext cx="11816700" cy="1219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Generative AI’s Role in </a:t>
            </a:r>
            <a:endParaRPr sz="3600" b="1">
              <a:solidFill>
                <a:srgbClr val="101010"/>
              </a:solidFill>
            </a:endParaRPr>
          </a:p>
          <a:p>
            <a:pPr marL="0" marR="0" lvl="0" indent="0" algn="l" rtl="0">
              <a:lnSpc>
                <a:spcPct val="120000"/>
              </a:lnSpc>
              <a:spcBef>
                <a:spcPts val="0"/>
              </a:spcBef>
              <a:spcAft>
                <a:spcPts val="0"/>
              </a:spcAft>
              <a:buNone/>
            </a:pPr>
            <a:r>
              <a:rPr lang="en-GB" sz="3600" b="1">
                <a:solidFill>
                  <a:srgbClr val="101010"/>
                </a:solidFill>
              </a:rPr>
              <a:t>Accommodating Existing Workflows</a:t>
            </a:r>
            <a:endParaRPr sz="700"/>
          </a:p>
        </p:txBody>
      </p:sp>
      <p:sp>
        <p:nvSpPr>
          <p:cNvPr id="147" name="Google Shape;147;p23"/>
          <p:cNvSpPr txBox="1"/>
          <p:nvPr/>
        </p:nvSpPr>
        <p:spPr>
          <a:xfrm>
            <a:off x="-76200" y="3690550"/>
            <a:ext cx="29748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dirty="0"/>
              <a:t>Information </a:t>
            </a:r>
            <a:endParaRPr sz="2300" dirty="0"/>
          </a:p>
          <a:p>
            <a:pPr marL="0" lvl="0" indent="0" algn="ctr" rtl="0">
              <a:spcBef>
                <a:spcPts val="0"/>
              </a:spcBef>
              <a:spcAft>
                <a:spcPts val="0"/>
              </a:spcAft>
              <a:buNone/>
            </a:pPr>
            <a:r>
              <a:rPr lang="en-GB" sz="2300" dirty="0"/>
              <a:t>Provider</a:t>
            </a:r>
            <a:endParaRPr sz="2300" dirty="0"/>
          </a:p>
        </p:txBody>
      </p:sp>
      <p:sp>
        <p:nvSpPr>
          <p:cNvPr id="148" name="Google Shape;148;p23"/>
          <p:cNvSpPr/>
          <p:nvPr/>
        </p:nvSpPr>
        <p:spPr>
          <a:xfrm>
            <a:off x="911850" y="2537841"/>
            <a:ext cx="1039200" cy="1039200"/>
          </a:xfrm>
          <a:prstGeom prst="ellipse">
            <a:avLst/>
          </a:prstGeom>
          <a:solidFill>
            <a:srgbClr val="FFF2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49" name="Google Shape;149;p23"/>
          <p:cNvSpPr/>
          <p:nvPr/>
        </p:nvSpPr>
        <p:spPr>
          <a:xfrm>
            <a:off x="3031899" y="2537820"/>
            <a:ext cx="1039200" cy="1039200"/>
          </a:xfrm>
          <a:prstGeom prst="ellipse">
            <a:avLst/>
          </a:prstGeom>
          <a:solidFill>
            <a:srgbClr val="C9DAF8"/>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0" name="Google Shape;150;p23"/>
          <p:cNvSpPr txBox="1"/>
          <p:nvPr/>
        </p:nvSpPr>
        <p:spPr>
          <a:xfrm>
            <a:off x="2372650" y="3687900"/>
            <a:ext cx="2435700" cy="892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t>Task </a:t>
            </a:r>
            <a:endParaRPr sz="2300"/>
          </a:p>
          <a:p>
            <a:pPr marL="0" lvl="0" indent="0" algn="ctr" rtl="0">
              <a:spcBef>
                <a:spcPts val="0"/>
              </a:spcBef>
              <a:spcAft>
                <a:spcPts val="0"/>
              </a:spcAft>
              <a:buNone/>
            </a:pPr>
            <a:r>
              <a:rPr lang="en-GB" sz="2300"/>
              <a:t>Performer</a:t>
            </a:r>
            <a:endParaRPr sz="2300">
              <a:solidFill>
                <a:srgbClr val="000000"/>
              </a:solidFill>
            </a:endParaRPr>
          </a:p>
        </p:txBody>
      </p:sp>
      <p:sp>
        <p:nvSpPr>
          <p:cNvPr id="151" name="Google Shape;151;p23"/>
          <p:cNvSpPr/>
          <p:nvPr/>
        </p:nvSpPr>
        <p:spPr>
          <a:xfrm>
            <a:off x="5249628" y="2537829"/>
            <a:ext cx="1039200" cy="1039200"/>
          </a:xfrm>
          <a:prstGeom prst="ellipse">
            <a:avLst/>
          </a:prstGeom>
          <a:solidFill>
            <a:srgbClr val="EAD1D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2" name="Google Shape;152;p23"/>
          <p:cNvSpPr txBox="1"/>
          <p:nvPr/>
        </p:nvSpPr>
        <p:spPr>
          <a:xfrm>
            <a:off x="4932089" y="3687900"/>
            <a:ext cx="17733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t>User Guide</a:t>
            </a:r>
            <a:endParaRPr sz="2300">
              <a:solidFill>
                <a:srgbClr val="000000"/>
              </a:solidFill>
            </a:endParaRPr>
          </a:p>
        </p:txBody>
      </p:sp>
      <p:sp>
        <p:nvSpPr>
          <p:cNvPr id="153" name="Google Shape;153;p23"/>
          <p:cNvSpPr/>
          <p:nvPr/>
        </p:nvSpPr>
        <p:spPr>
          <a:xfrm>
            <a:off x="7392224" y="2537769"/>
            <a:ext cx="1039200" cy="1039200"/>
          </a:xfrm>
          <a:prstGeom prst="ellipse">
            <a:avLst/>
          </a:prstGeom>
          <a:solidFill>
            <a:srgbClr val="0097A7">
              <a:alpha val="5000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54" name="Google Shape;154;p23"/>
          <p:cNvSpPr txBox="1"/>
          <p:nvPr/>
        </p:nvSpPr>
        <p:spPr>
          <a:xfrm>
            <a:off x="7088625" y="3690550"/>
            <a:ext cx="16476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2300"/>
              <a:t>Reviewer</a:t>
            </a:r>
            <a:endParaRPr sz="2300">
              <a:solidFill>
                <a:srgbClr val="000000"/>
              </a:solidFill>
            </a:endParaRPr>
          </a:p>
        </p:txBody>
      </p:sp>
      <p:pic>
        <p:nvPicPr>
          <p:cNvPr id="155" name="Google Shape;155;p23"/>
          <p:cNvPicPr preferRelativeResize="0"/>
          <p:nvPr/>
        </p:nvPicPr>
        <p:blipFill>
          <a:blip r:embed="rId3">
            <a:alphaModFix/>
          </a:blip>
          <a:stretch>
            <a:fillRect/>
          </a:stretch>
        </p:blipFill>
        <p:spPr>
          <a:xfrm>
            <a:off x="5430198" y="2718370"/>
            <a:ext cx="677958" cy="677964"/>
          </a:xfrm>
          <a:prstGeom prst="rect">
            <a:avLst/>
          </a:prstGeom>
          <a:noFill/>
          <a:ln>
            <a:noFill/>
          </a:ln>
        </p:spPr>
      </p:pic>
      <p:pic>
        <p:nvPicPr>
          <p:cNvPr id="156" name="Google Shape;156;p23"/>
          <p:cNvPicPr preferRelativeResize="0"/>
          <p:nvPr/>
        </p:nvPicPr>
        <p:blipFill>
          <a:blip r:embed="rId4">
            <a:alphaModFix/>
          </a:blip>
          <a:stretch>
            <a:fillRect/>
          </a:stretch>
        </p:blipFill>
        <p:spPr>
          <a:xfrm>
            <a:off x="3261579" y="2767503"/>
            <a:ext cx="579707" cy="579739"/>
          </a:xfrm>
          <a:prstGeom prst="rect">
            <a:avLst/>
          </a:prstGeom>
          <a:noFill/>
          <a:ln>
            <a:noFill/>
          </a:ln>
        </p:spPr>
      </p:pic>
      <p:pic>
        <p:nvPicPr>
          <p:cNvPr id="157" name="Google Shape;157;p23"/>
          <p:cNvPicPr preferRelativeResize="0"/>
          <p:nvPr/>
        </p:nvPicPr>
        <p:blipFill>
          <a:blip r:embed="rId5">
            <a:alphaModFix/>
          </a:blip>
          <a:stretch>
            <a:fillRect/>
          </a:stretch>
        </p:blipFill>
        <p:spPr>
          <a:xfrm>
            <a:off x="1141539" y="2767514"/>
            <a:ext cx="579683" cy="579715"/>
          </a:xfrm>
          <a:prstGeom prst="rect">
            <a:avLst/>
          </a:prstGeom>
          <a:noFill/>
          <a:ln>
            <a:noFill/>
          </a:ln>
        </p:spPr>
      </p:pic>
      <p:pic>
        <p:nvPicPr>
          <p:cNvPr id="158" name="Google Shape;158;p23"/>
          <p:cNvPicPr preferRelativeResize="0"/>
          <p:nvPr/>
        </p:nvPicPr>
        <p:blipFill>
          <a:blip r:embed="rId6">
            <a:alphaModFix/>
          </a:blip>
          <a:stretch>
            <a:fillRect/>
          </a:stretch>
        </p:blipFill>
        <p:spPr>
          <a:xfrm>
            <a:off x="7621997" y="2767543"/>
            <a:ext cx="579657" cy="5796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4"/>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Integrating Generative AI</a:t>
            </a:r>
            <a:endParaRPr sz="3600" b="1">
              <a:solidFill>
                <a:srgbClr val="101010"/>
              </a:solidFill>
            </a:endParaRPr>
          </a:p>
        </p:txBody>
      </p:sp>
      <p:sp>
        <p:nvSpPr>
          <p:cNvPr id="164" name="Google Shape;164;p24"/>
          <p:cNvSpPr txBox="1"/>
          <p:nvPr/>
        </p:nvSpPr>
        <p:spPr>
          <a:xfrm>
            <a:off x="636300" y="1704450"/>
            <a:ext cx="8507700" cy="265919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GB" sz="2400" b="1" dirty="0">
                <a:solidFill>
                  <a:srgbClr val="101010"/>
                </a:solidFill>
              </a:rPr>
              <a:t>Methods for integrating AI into user workflows:</a:t>
            </a:r>
            <a:endParaRPr sz="2400" b="1" dirty="0">
              <a:solidFill>
                <a:srgbClr val="101010"/>
              </a:solidFill>
            </a:endParaRPr>
          </a:p>
          <a:p>
            <a:pPr marL="457200" lvl="0" indent="-381000" algn="l" rtl="0">
              <a:lnSpc>
                <a:spcPct val="200000"/>
              </a:lnSpc>
              <a:spcBef>
                <a:spcPts val="0"/>
              </a:spcBef>
              <a:spcAft>
                <a:spcPts val="0"/>
              </a:spcAft>
              <a:buClr>
                <a:srgbClr val="6D9EEB"/>
              </a:buClr>
              <a:buSzPts val="2400"/>
              <a:buChar char="●"/>
            </a:pPr>
            <a:r>
              <a:rPr lang="en-GB" sz="2400" dirty="0">
                <a:solidFill>
                  <a:srgbClr val="101010"/>
                </a:solidFill>
              </a:rPr>
              <a:t>Integrated into the screen reader</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Integrated into the system independent of the screen reader</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Integrated into the productivity application</a:t>
            </a:r>
            <a:endParaRPr sz="2400" dirty="0">
              <a:solidFill>
                <a:srgbClr val="10101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5"/>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Interaction Styles and Preferences</a:t>
            </a:r>
            <a:endParaRPr sz="3600" b="1">
              <a:solidFill>
                <a:srgbClr val="101010"/>
              </a:solidFill>
            </a:endParaRPr>
          </a:p>
        </p:txBody>
      </p:sp>
      <p:sp>
        <p:nvSpPr>
          <p:cNvPr id="170" name="Google Shape;170;p25"/>
          <p:cNvSpPr txBox="1"/>
          <p:nvPr/>
        </p:nvSpPr>
        <p:spPr>
          <a:xfrm>
            <a:off x="636300" y="1502575"/>
            <a:ext cx="7762500" cy="2806922"/>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2400" b="1" dirty="0">
                <a:solidFill>
                  <a:srgbClr val="101010"/>
                </a:solidFill>
              </a:rPr>
              <a:t>User Preferences for Interacting with Generative AI:</a:t>
            </a:r>
            <a:endParaRPr sz="2400" b="1"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Input Methods: Voice and Text</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Content Output: Text and Speech</a:t>
            </a:r>
          </a:p>
          <a:p>
            <a:pPr marL="457200" indent="-381000">
              <a:lnSpc>
                <a:spcPct val="140000"/>
              </a:lnSpc>
              <a:buClr>
                <a:srgbClr val="6D9EEB"/>
              </a:buClr>
              <a:buSzPts val="2400"/>
              <a:buFont typeface="Arial"/>
              <a:buChar char="●"/>
            </a:pPr>
            <a:r>
              <a:rPr lang="en-GB" sz="2400" dirty="0">
                <a:solidFill>
                  <a:srgbClr val="101010"/>
                </a:solidFill>
              </a:rPr>
              <a:t>Speech Style: Machine vs. Human-like</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Activation Methods: Wake Word, Keyboard shortcut </a:t>
            </a:r>
            <a:endParaRPr sz="2400" dirty="0">
              <a:solidFill>
                <a:srgbClr val="10101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6"/>
          <p:cNvSpPr txBox="1"/>
          <p:nvPr/>
        </p:nvSpPr>
        <p:spPr>
          <a:xfrm>
            <a:off x="587375" y="646600"/>
            <a:ext cx="11816700" cy="1219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Trust in Generative AI</a:t>
            </a:r>
            <a:endParaRPr sz="3600" b="1">
              <a:solidFill>
                <a:srgbClr val="101010"/>
              </a:solidFill>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176" name="Google Shape;176;p26"/>
          <p:cNvSpPr/>
          <p:nvPr/>
        </p:nvSpPr>
        <p:spPr>
          <a:xfrm>
            <a:off x="540200" y="1598218"/>
            <a:ext cx="7875600" cy="2879400"/>
          </a:xfrm>
          <a:prstGeom prst="roundRect">
            <a:avLst>
              <a:gd name="adj" fmla="val 16667"/>
            </a:avLst>
          </a:prstGeom>
          <a:solidFill>
            <a:srgbClr val="D8DEE5">
              <a:alpha val="259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77" name="Google Shape;177;p26"/>
          <p:cNvSpPr txBox="1"/>
          <p:nvPr/>
        </p:nvSpPr>
        <p:spPr>
          <a:xfrm>
            <a:off x="1067725" y="1886868"/>
            <a:ext cx="7077300" cy="23088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300" dirty="0">
                <a:solidFill>
                  <a:schemeClr val="dk1"/>
                </a:solidFill>
                <a:latin typeface="Barlow"/>
                <a:ea typeface="Barlow"/>
                <a:cs typeface="Barlow"/>
                <a:sym typeface="Barlow"/>
              </a:rPr>
              <a:t>I took a photo of the </a:t>
            </a:r>
            <a:r>
              <a:rPr lang="en-GB" sz="2300" dirty="0">
                <a:solidFill>
                  <a:schemeClr val="dk1"/>
                </a:solidFill>
                <a:latin typeface="Barlow SemiBold"/>
                <a:ea typeface="Barlow SemiBold"/>
                <a:cs typeface="Barlow SemiBold"/>
                <a:sym typeface="Barlow SemiBold"/>
              </a:rPr>
              <a:t>husky</a:t>
            </a:r>
            <a:r>
              <a:rPr lang="en-GB" sz="2300" dirty="0">
                <a:solidFill>
                  <a:schemeClr val="dk1"/>
                </a:solidFill>
                <a:latin typeface="Barlow"/>
                <a:ea typeface="Barlow"/>
                <a:cs typeface="Barlow"/>
                <a:sym typeface="Barlow"/>
              </a:rPr>
              <a:t> that we look after and I said, ‘what’s this picture of?’ </a:t>
            </a:r>
            <a:r>
              <a:rPr lang="en-GB" sz="2300" dirty="0">
                <a:solidFill>
                  <a:schemeClr val="dk1"/>
                </a:solidFill>
                <a:latin typeface="Barlow SemiBold"/>
                <a:ea typeface="Barlow SemiBold"/>
                <a:cs typeface="Barlow SemiBold"/>
                <a:sym typeface="Barlow SemiBold"/>
              </a:rPr>
              <a:t>It’s a cat lying on the bed.</a:t>
            </a:r>
            <a:r>
              <a:rPr lang="en-GB" sz="2300" dirty="0">
                <a:solidFill>
                  <a:schemeClr val="dk1"/>
                </a:solidFill>
                <a:latin typeface="Barlow"/>
                <a:ea typeface="Barlow"/>
                <a:cs typeface="Barlow"/>
                <a:sym typeface="Barlow"/>
              </a:rPr>
              <a:t> </a:t>
            </a:r>
            <a:endParaRPr sz="2300" dirty="0">
              <a:solidFill>
                <a:schemeClr val="dk1"/>
              </a:solidFill>
              <a:latin typeface="Barlow"/>
              <a:ea typeface="Barlow"/>
              <a:cs typeface="Barlow"/>
              <a:sym typeface="Barlow"/>
            </a:endParaRPr>
          </a:p>
          <a:p>
            <a:pPr marL="0" lvl="0" indent="0" algn="just" rtl="0">
              <a:spcBef>
                <a:spcPts val="0"/>
              </a:spcBef>
              <a:spcAft>
                <a:spcPts val="0"/>
              </a:spcAft>
              <a:buNone/>
            </a:pPr>
            <a:endParaRPr sz="2300" dirty="0">
              <a:solidFill>
                <a:schemeClr val="dk1"/>
              </a:solidFill>
              <a:latin typeface="Barlow"/>
              <a:ea typeface="Barlow"/>
              <a:cs typeface="Barlow"/>
              <a:sym typeface="Barlow"/>
            </a:endParaRPr>
          </a:p>
          <a:p>
            <a:pPr marL="0" lvl="0" indent="0" algn="just" rtl="0">
              <a:spcBef>
                <a:spcPts val="0"/>
              </a:spcBef>
              <a:spcAft>
                <a:spcPts val="0"/>
              </a:spcAft>
              <a:buNone/>
            </a:pPr>
            <a:r>
              <a:rPr lang="en-GB" sz="2300" dirty="0">
                <a:solidFill>
                  <a:schemeClr val="dk1"/>
                </a:solidFill>
                <a:latin typeface="Barlow"/>
                <a:ea typeface="Barlow"/>
                <a:cs typeface="Barlow"/>
                <a:sym typeface="Barlow"/>
              </a:rPr>
              <a:t>And I went back saying, ‘are you sure it’s not a dog?’ And they said ‘no, by the shape of the ears, shape of the face, texture of the fur, it’s a cat. </a:t>
            </a:r>
            <a:r>
              <a:rPr lang="en-GB" sz="2300" i="1" dirty="0">
                <a:solidFill>
                  <a:schemeClr val="dk1"/>
                </a:solidFill>
                <a:latin typeface="Barlow"/>
                <a:ea typeface="Barlow"/>
                <a:cs typeface="Barlow"/>
                <a:sym typeface="Barlow"/>
              </a:rPr>
              <a:t>(P1)</a:t>
            </a:r>
            <a:r>
              <a:rPr lang="en-GB" sz="2300" dirty="0">
                <a:solidFill>
                  <a:schemeClr val="dk1"/>
                </a:solidFill>
                <a:latin typeface="Barlow"/>
                <a:ea typeface="Barlow"/>
                <a:cs typeface="Barlow"/>
                <a:sym typeface="Barlow"/>
              </a:rPr>
              <a:t> </a:t>
            </a:r>
            <a:endParaRPr sz="2300" i="1" dirty="0">
              <a:solidFill>
                <a:schemeClr val="dk1"/>
              </a:solidFill>
              <a:latin typeface="Barlow"/>
              <a:ea typeface="Barlow"/>
              <a:cs typeface="Barlow"/>
              <a:sym typeface="Barlow"/>
            </a:endParaRPr>
          </a:p>
        </p:txBody>
      </p:sp>
      <p:pic>
        <p:nvPicPr>
          <p:cNvPr id="178" name="Google Shape;178;p26"/>
          <p:cNvPicPr preferRelativeResize="0"/>
          <p:nvPr/>
        </p:nvPicPr>
        <p:blipFill>
          <a:blip r:embed="rId3">
            <a:alphaModFix/>
          </a:blip>
          <a:stretch>
            <a:fillRect/>
          </a:stretch>
        </p:blipFill>
        <p:spPr>
          <a:xfrm rot="10800000">
            <a:off x="730851" y="1740993"/>
            <a:ext cx="260675" cy="260675"/>
          </a:xfrm>
          <a:prstGeom prst="rect">
            <a:avLst/>
          </a:prstGeom>
          <a:noFill/>
          <a:ln>
            <a:noFill/>
          </a:ln>
        </p:spPr>
      </p:pic>
      <p:pic>
        <p:nvPicPr>
          <p:cNvPr id="179" name="Google Shape;179;p26"/>
          <p:cNvPicPr preferRelativeResize="0"/>
          <p:nvPr/>
        </p:nvPicPr>
        <p:blipFill>
          <a:blip r:embed="rId3">
            <a:alphaModFix/>
          </a:blip>
          <a:stretch>
            <a:fillRect/>
          </a:stretch>
        </p:blipFill>
        <p:spPr>
          <a:xfrm>
            <a:off x="7815250" y="3934993"/>
            <a:ext cx="260675" cy="260675"/>
          </a:xfrm>
          <a:prstGeom prst="rect">
            <a:avLst/>
          </a:prstGeom>
          <a:noFill/>
          <a:ln>
            <a:noFill/>
          </a:ln>
        </p:spPr>
      </p:pic>
      <p:sp>
        <p:nvSpPr>
          <p:cNvPr id="180" name="Google Shape;180;p26"/>
          <p:cNvSpPr/>
          <p:nvPr/>
        </p:nvSpPr>
        <p:spPr>
          <a:xfrm rot="-5400000">
            <a:off x="279500" y="2310618"/>
            <a:ext cx="260700" cy="260700"/>
          </a:xfrm>
          <a:prstGeom prst="triangle">
            <a:avLst>
              <a:gd name="adj" fmla="val 50000"/>
            </a:avLst>
          </a:prstGeom>
          <a:solidFill>
            <a:srgbClr val="D8DEE5">
              <a:alpha val="259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7"/>
          <p:cNvSpPr txBox="1"/>
          <p:nvPr/>
        </p:nvSpPr>
        <p:spPr>
          <a:xfrm>
            <a:off x="587375" y="646600"/>
            <a:ext cx="11816700" cy="1219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Trust in Generative AI</a:t>
            </a:r>
            <a:endParaRPr sz="3600" b="1">
              <a:solidFill>
                <a:srgbClr val="101010"/>
              </a:solidFill>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186" name="Google Shape;186;p27"/>
          <p:cNvSpPr txBox="1"/>
          <p:nvPr/>
        </p:nvSpPr>
        <p:spPr>
          <a:xfrm>
            <a:off x="587375" y="1470575"/>
            <a:ext cx="8038500" cy="11082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2400" b="1">
                <a:solidFill>
                  <a:srgbClr val="101010"/>
                </a:solidFill>
              </a:rPr>
              <a:t>Potential methods for supporting trust and verification:</a:t>
            </a:r>
            <a:endParaRPr sz="2400">
              <a:solidFill>
                <a:srgbClr val="101010"/>
              </a:solidFill>
            </a:endParaRPr>
          </a:p>
          <a:p>
            <a:pPr marL="457200" marR="0" lvl="0" indent="-381000" algn="l" rtl="0">
              <a:lnSpc>
                <a:spcPct val="140000"/>
              </a:lnSpc>
              <a:spcBef>
                <a:spcPts val="0"/>
              </a:spcBef>
              <a:spcAft>
                <a:spcPts val="0"/>
              </a:spcAft>
              <a:buClr>
                <a:srgbClr val="6D9EEB"/>
              </a:buClr>
              <a:buSzPts val="2400"/>
              <a:buChar char="●"/>
            </a:pPr>
            <a:r>
              <a:rPr lang="en-GB" sz="2400">
                <a:solidFill>
                  <a:srgbClr val="101010"/>
                </a:solidFill>
              </a:rPr>
              <a:t>Providing contextual feedback on tasks performed by AI</a:t>
            </a:r>
            <a:endParaRPr sz="2400" b="1" i="1">
              <a:solidFill>
                <a:srgbClr val="101010"/>
              </a:solidFill>
            </a:endParaRPr>
          </a:p>
        </p:txBody>
      </p:sp>
      <p:sp>
        <p:nvSpPr>
          <p:cNvPr id="187" name="Google Shape;187;p27"/>
          <p:cNvSpPr txBox="1"/>
          <p:nvPr/>
        </p:nvSpPr>
        <p:spPr>
          <a:xfrm>
            <a:off x="587375" y="2455763"/>
            <a:ext cx="8038500" cy="116970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sz="1600">
              <a:solidFill>
                <a:srgbClr val="101010"/>
              </a:solidFill>
              <a:latin typeface="Roboto"/>
              <a:ea typeface="Roboto"/>
              <a:cs typeface="Roboto"/>
              <a:sym typeface="Roboto"/>
            </a:endParaRPr>
          </a:p>
          <a:p>
            <a:pPr marL="457200" marR="0" lvl="0" indent="-381000" algn="l" rtl="0">
              <a:lnSpc>
                <a:spcPct val="140000"/>
              </a:lnSpc>
              <a:spcBef>
                <a:spcPts val="0"/>
              </a:spcBef>
              <a:spcAft>
                <a:spcPts val="0"/>
              </a:spcAft>
              <a:buClr>
                <a:srgbClr val="6D9EEB"/>
              </a:buClr>
              <a:buSzPts val="2400"/>
              <a:buChar char="●"/>
            </a:pPr>
            <a:r>
              <a:rPr lang="en-GB" sz="2400">
                <a:solidFill>
                  <a:srgbClr val="101010"/>
                </a:solidFill>
              </a:rPr>
              <a:t>Communicating confidence levels and uncertainty</a:t>
            </a:r>
            <a:endParaRPr sz="2400">
              <a:solidFill>
                <a:srgbClr val="101010"/>
              </a:solidFill>
            </a:endParaRPr>
          </a:p>
          <a:p>
            <a:pPr marL="0" marR="0" lvl="0" indent="0" algn="l" rtl="0">
              <a:lnSpc>
                <a:spcPct val="140000"/>
              </a:lnSpc>
              <a:spcBef>
                <a:spcPts val="0"/>
              </a:spcBef>
              <a:spcAft>
                <a:spcPts val="0"/>
              </a:spcAft>
              <a:buNone/>
            </a:pPr>
            <a:endParaRPr sz="2000" b="1" i="1">
              <a:solidFill>
                <a:srgbClr val="101010"/>
              </a:solidFill>
              <a:latin typeface="Roboto"/>
              <a:ea typeface="Roboto"/>
              <a:cs typeface="Roboto"/>
              <a:sym typeface="Roboto"/>
            </a:endParaRPr>
          </a:p>
        </p:txBody>
      </p:sp>
      <p:sp>
        <p:nvSpPr>
          <p:cNvPr id="188" name="Google Shape;188;p27"/>
          <p:cNvSpPr txBox="1"/>
          <p:nvPr/>
        </p:nvSpPr>
        <p:spPr>
          <a:xfrm>
            <a:off x="587375" y="3389650"/>
            <a:ext cx="8038500" cy="369300"/>
          </a:xfrm>
          <a:prstGeom prst="rect">
            <a:avLst/>
          </a:prstGeom>
          <a:noFill/>
          <a:ln>
            <a:noFill/>
          </a:ln>
        </p:spPr>
        <p:txBody>
          <a:bodyPr spcFirstLastPara="1" wrap="square" lIns="0" tIns="0" rIns="0" bIns="0" anchor="t" anchorCtr="0">
            <a:spAutoFit/>
          </a:bodyPr>
          <a:lstStyle/>
          <a:p>
            <a:pPr marL="457200" marR="0" lvl="0" indent="-381000" algn="l" rtl="0">
              <a:lnSpc>
                <a:spcPct val="140000"/>
              </a:lnSpc>
              <a:spcBef>
                <a:spcPts val="0"/>
              </a:spcBef>
              <a:spcAft>
                <a:spcPts val="0"/>
              </a:spcAft>
              <a:buClr>
                <a:srgbClr val="6D9EEB"/>
              </a:buClr>
              <a:buSzPts val="2400"/>
              <a:buChar char="●"/>
            </a:pPr>
            <a:r>
              <a:rPr lang="en-GB" sz="2400">
                <a:solidFill>
                  <a:srgbClr val="101010"/>
                </a:solidFill>
              </a:rPr>
              <a:t>Cross-checking accuracy between models</a:t>
            </a:r>
            <a:endParaRPr sz="2400" b="1" i="1">
              <a:solidFill>
                <a:srgbClr val="10101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p:nvPr/>
        </p:nvSpPr>
        <p:spPr>
          <a:xfrm>
            <a:off x="25" y="0"/>
            <a:ext cx="9144000" cy="5143500"/>
          </a:xfrm>
          <a:prstGeom prst="rect">
            <a:avLst/>
          </a:prstGeom>
          <a:solidFill>
            <a:srgbClr val="D8DEE5">
              <a:alpha val="259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4" name="Google Shape;194;p28"/>
          <p:cNvSpPr txBox="1"/>
          <p:nvPr/>
        </p:nvSpPr>
        <p:spPr>
          <a:xfrm>
            <a:off x="1198375" y="863250"/>
            <a:ext cx="6989100" cy="1569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3000">
                <a:solidFill>
                  <a:schemeClr val="dk1"/>
                </a:solidFill>
                <a:latin typeface="Barlow"/>
                <a:ea typeface="Barlow"/>
                <a:cs typeface="Barlow"/>
                <a:sym typeface="Barlow"/>
              </a:rPr>
              <a:t>AI is going to change the way we do stuff as blind people. It’s </a:t>
            </a:r>
            <a:r>
              <a:rPr lang="en-GB" sz="3000">
                <a:solidFill>
                  <a:schemeClr val="dk1"/>
                </a:solidFill>
                <a:latin typeface="Barlow Medium"/>
                <a:ea typeface="Barlow Medium"/>
                <a:cs typeface="Barlow Medium"/>
                <a:sym typeface="Barlow Medium"/>
              </a:rPr>
              <a:t>the best thing that ever came out for us.</a:t>
            </a:r>
            <a:r>
              <a:rPr lang="en-GB" sz="3000">
                <a:solidFill>
                  <a:schemeClr val="dk1"/>
                </a:solidFill>
                <a:latin typeface="Barlow"/>
                <a:ea typeface="Barlow"/>
                <a:cs typeface="Barlow"/>
                <a:sym typeface="Barlow"/>
              </a:rPr>
              <a:t> </a:t>
            </a:r>
            <a:r>
              <a:rPr lang="en-GB" sz="3000" i="1">
                <a:solidFill>
                  <a:schemeClr val="dk1"/>
                </a:solidFill>
                <a:latin typeface="Barlow"/>
                <a:ea typeface="Barlow"/>
                <a:cs typeface="Barlow"/>
                <a:sym typeface="Barlow"/>
              </a:rPr>
              <a:t>(P12)</a:t>
            </a:r>
            <a:r>
              <a:rPr lang="en-GB" sz="3000">
                <a:solidFill>
                  <a:schemeClr val="dk1"/>
                </a:solidFill>
                <a:latin typeface="Barlow"/>
                <a:ea typeface="Barlow"/>
                <a:cs typeface="Barlow"/>
                <a:sym typeface="Barlow"/>
              </a:rPr>
              <a:t> </a:t>
            </a:r>
            <a:endParaRPr sz="3000" i="1">
              <a:solidFill>
                <a:schemeClr val="dk1"/>
              </a:solidFill>
              <a:latin typeface="Barlow"/>
              <a:ea typeface="Barlow"/>
              <a:cs typeface="Barlow"/>
              <a:sym typeface="Barlow"/>
            </a:endParaRPr>
          </a:p>
        </p:txBody>
      </p:sp>
      <p:sp>
        <p:nvSpPr>
          <p:cNvPr id="195" name="Google Shape;195;p28"/>
          <p:cNvSpPr txBox="1"/>
          <p:nvPr/>
        </p:nvSpPr>
        <p:spPr>
          <a:xfrm>
            <a:off x="7220175" y="4137675"/>
            <a:ext cx="12954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400" i="1">
              <a:solidFill>
                <a:srgbClr val="666666"/>
              </a:solidFill>
              <a:latin typeface="Roboto Medium"/>
              <a:ea typeface="Roboto Medium"/>
              <a:cs typeface="Roboto Medium"/>
              <a:sym typeface="Roboto Medium"/>
            </a:endParaRPr>
          </a:p>
        </p:txBody>
      </p:sp>
      <p:pic>
        <p:nvPicPr>
          <p:cNvPr id="196" name="Google Shape;196;p28"/>
          <p:cNvPicPr preferRelativeResize="0"/>
          <p:nvPr/>
        </p:nvPicPr>
        <p:blipFill>
          <a:blip r:embed="rId3">
            <a:alphaModFix/>
          </a:blip>
          <a:stretch>
            <a:fillRect/>
          </a:stretch>
        </p:blipFill>
        <p:spPr>
          <a:xfrm>
            <a:off x="7698775" y="1988375"/>
            <a:ext cx="338200" cy="338200"/>
          </a:xfrm>
          <a:prstGeom prst="rect">
            <a:avLst/>
          </a:prstGeom>
          <a:noFill/>
          <a:ln>
            <a:noFill/>
          </a:ln>
        </p:spPr>
      </p:pic>
      <p:pic>
        <p:nvPicPr>
          <p:cNvPr id="197" name="Google Shape;197;p28"/>
          <p:cNvPicPr preferRelativeResize="0"/>
          <p:nvPr/>
        </p:nvPicPr>
        <p:blipFill>
          <a:blip r:embed="rId3">
            <a:alphaModFix/>
          </a:blip>
          <a:stretch>
            <a:fillRect/>
          </a:stretch>
        </p:blipFill>
        <p:spPr>
          <a:xfrm rot="10800000">
            <a:off x="860175" y="863250"/>
            <a:ext cx="338200" cy="3382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29"/>
          <p:cNvSpPr txBox="1"/>
          <p:nvPr/>
        </p:nvSpPr>
        <p:spPr>
          <a:xfrm>
            <a:off x="587375" y="646600"/>
            <a:ext cx="11816700" cy="1219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What’s Next: Supporting Verification</a:t>
            </a:r>
            <a:endParaRPr sz="3600" b="1">
              <a:solidFill>
                <a:srgbClr val="101010"/>
              </a:solidFill>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203" name="Google Shape;203;p29"/>
          <p:cNvSpPr txBox="1"/>
          <p:nvPr/>
        </p:nvSpPr>
        <p:spPr>
          <a:xfrm>
            <a:off x="587375" y="1470575"/>
            <a:ext cx="8038500" cy="26598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2400" b="1">
                <a:solidFill>
                  <a:srgbClr val="101010"/>
                </a:solidFill>
              </a:rPr>
              <a:t>Important area to explore because:</a:t>
            </a:r>
            <a:endParaRPr sz="2400">
              <a:solidFill>
                <a:srgbClr val="101010"/>
              </a:solidFill>
            </a:endParaRPr>
          </a:p>
          <a:p>
            <a:pPr marL="457200" marR="0" lvl="0" indent="-381000" algn="l" rtl="0">
              <a:lnSpc>
                <a:spcPct val="140000"/>
              </a:lnSpc>
              <a:spcBef>
                <a:spcPts val="0"/>
              </a:spcBef>
              <a:spcAft>
                <a:spcPts val="0"/>
              </a:spcAft>
              <a:buClr>
                <a:srgbClr val="6D9EEB"/>
              </a:buClr>
              <a:buSzPts val="2400"/>
              <a:buChar char="●"/>
            </a:pPr>
            <a:r>
              <a:rPr lang="en-GB" sz="2400">
                <a:solidFill>
                  <a:srgbClr val="101010"/>
                </a:solidFill>
              </a:rPr>
              <a:t>Generative AI tools highlight human oversight is essential to ensure accuracy.</a:t>
            </a:r>
            <a:endParaRPr sz="2400">
              <a:solidFill>
                <a:srgbClr val="101010"/>
              </a:solidFill>
            </a:endParaRPr>
          </a:p>
          <a:p>
            <a:pPr marL="457200" marR="0" lvl="0" indent="-381000" algn="l" rtl="0">
              <a:lnSpc>
                <a:spcPct val="140000"/>
              </a:lnSpc>
              <a:spcBef>
                <a:spcPts val="0"/>
              </a:spcBef>
              <a:spcAft>
                <a:spcPts val="0"/>
              </a:spcAft>
              <a:buClr>
                <a:srgbClr val="6D9EEB"/>
              </a:buClr>
              <a:buSzPts val="2400"/>
              <a:buChar char="●"/>
            </a:pPr>
            <a:r>
              <a:rPr lang="en-GB" sz="2400">
                <a:solidFill>
                  <a:srgbClr val="101010"/>
                </a:solidFill>
              </a:rPr>
              <a:t>Blind users may have different verification needs compared to sighted users.</a:t>
            </a:r>
            <a:endParaRPr sz="2400">
              <a:solidFill>
                <a:srgbClr val="10101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0"/>
          <p:cNvSpPr txBox="1"/>
          <p:nvPr/>
        </p:nvSpPr>
        <p:spPr>
          <a:xfrm>
            <a:off x="534670" y="1714387"/>
            <a:ext cx="91440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Clr>
                <a:srgbClr val="000000"/>
              </a:buClr>
              <a:buSzPts val="3600"/>
              <a:buFont typeface="Arial"/>
              <a:buNone/>
            </a:pPr>
            <a:r>
              <a:rPr lang="en-GB" sz="3600" b="1" i="0" u="none" strike="noStrike" cap="none">
                <a:solidFill>
                  <a:srgbClr val="101010"/>
                </a:solidFill>
                <a:latin typeface="Arial"/>
                <a:ea typeface="Arial"/>
                <a:cs typeface="Arial"/>
                <a:sym typeface="Arial"/>
              </a:rPr>
              <a:t>Thank you!</a:t>
            </a:r>
            <a:endParaRPr/>
          </a:p>
        </p:txBody>
      </p:sp>
      <p:sp>
        <p:nvSpPr>
          <p:cNvPr id="209" name="Google Shape;209;p30"/>
          <p:cNvSpPr txBox="1"/>
          <p:nvPr/>
        </p:nvSpPr>
        <p:spPr>
          <a:xfrm>
            <a:off x="534669" y="2732619"/>
            <a:ext cx="45720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Minoli Perera</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Monash University</a:t>
            </a:r>
            <a:endParaRPr/>
          </a:p>
        </p:txBody>
      </p:sp>
      <p:pic>
        <p:nvPicPr>
          <p:cNvPr id="210" name="Google Shape;210;p30"/>
          <p:cNvPicPr preferRelativeResize="0"/>
          <p:nvPr/>
        </p:nvPicPr>
        <p:blipFill rotWithShape="1">
          <a:blip r:embed="rId3">
            <a:alphaModFix/>
          </a:blip>
          <a:srcRect/>
          <a:stretch/>
        </p:blipFill>
        <p:spPr>
          <a:xfrm>
            <a:off x="534670" y="279399"/>
            <a:ext cx="1916431" cy="1064682"/>
          </a:xfrm>
          <a:prstGeom prst="rect">
            <a:avLst/>
          </a:prstGeom>
          <a:noFill/>
          <a:ln>
            <a:noFill/>
          </a:ln>
        </p:spPr>
      </p:pic>
      <p:sp>
        <p:nvSpPr>
          <p:cNvPr id="211" name="Google Shape;211;p30"/>
          <p:cNvSpPr txBox="1"/>
          <p:nvPr/>
        </p:nvSpPr>
        <p:spPr>
          <a:xfrm>
            <a:off x="4737100" y="1714387"/>
            <a:ext cx="19848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LinkedIn</a:t>
            </a:r>
            <a:endParaRPr/>
          </a:p>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minoli-perera</a:t>
            </a:r>
            <a:endParaRPr sz="2400" b="0" i="0" u="none" strike="noStrike" cap="none">
              <a:solidFill>
                <a:srgbClr val="000000"/>
              </a:solidFill>
              <a:latin typeface="Arial"/>
              <a:ea typeface="Arial"/>
              <a:cs typeface="Arial"/>
              <a:sym typeface="Arial"/>
            </a:endParaRPr>
          </a:p>
        </p:txBody>
      </p:sp>
      <p:sp>
        <p:nvSpPr>
          <p:cNvPr id="212" name="Google Shape;212;p30"/>
          <p:cNvSpPr txBox="1"/>
          <p:nvPr/>
        </p:nvSpPr>
        <p:spPr>
          <a:xfrm>
            <a:off x="4737099" y="2806587"/>
            <a:ext cx="39759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400" b="1" i="0" u="none" strike="noStrike" cap="none">
                <a:solidFill>
                  <a:srgbClr val="000000"/>
                </a:solidFill>
                <a:latin typeface="Arial"/>
                <a:ea typeface="Arial"/>
                <a:cs typeface="Arial"/>
                <a:sym typeface="Arial"/>
              </a:rPr>
              <a:t>Email</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GB" sz="2400" b="0" i="0" u="none" strike="noStrike" cap="none">
                <a:solidFill>
                  <a:srgbClr val="000000"/>
                </a:solidFill>
                <a:latin typeface="Arial"/>
                <a:ea typeface="Arial"/>
                <a:cs typeface="Arial"/>
                <a:sym typeface="Arial"/>
              </a:rPr>
              <a:t>minoli.perera@monash.edu</a:t>
            </a:r>
            <a:endParaRPr sz="2400" b="0" i="0" u="none" strike="noStrike" cap="none">
              <a:solidFill>
                <a:srgbClr val="000000"/>
              </a:solidFill>
              <a:latin typeface="Arial"/>
              <a:ea typeface="Arial"/>
              <a:cs typeface="Arial"/>
              <a:sym typeface="Arial"/>
            </a:endParaRPr>
          </a:p>
        </p:txBody>
      </p:sp>
      <p:cxnSp>
        <p:nvCxnSpPr>
          <p:cNvPr id="213" name="Google Shape;213;p30"/>
          <p:cNvCxnSpPr/>
          <p:nvPr/>
        </p:nvCxnSpPr>
        <p:spPr>
          <a:xfrm>
            <a:off x="4747672" y="2698750"/>
            <a:ext cx="3570900" cy="0"/>
          </a:xfrm>
          <a:prstGeom prst="straightConnector1">
            <a:avLst/>
          </a:prstGeom>
          <a:noFill/>
          <a:ln w="22225" cap="flat" cmpd="sng">
            <a:solidFill>
              <a:srgbClr val="BCBCBC"/>
            </a:solidFill>
            <a:prstDash val="solid"/>
            <a:round/>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Background</a:t>
            </a:r>
            <a:endParaRPr sz="700"/>
          </a:p>
        </p:txBody>
      </p:sp>
      <p:sp>
        <p:nvSpPr>
          <p:cNvPr id="65" name="Google Shape;65;p14"/>
          <p:cNvSpPr txBox="1"/>
          <p:nvPr/>
        </p:nvSpPr>
        <p:spPr>
          <a:xfrm>
            <a:off x="587375" y="1457125"/>
            <a:ext cx="8038500" cy="3323987"/>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GB" sz="2400" b="1" dirty="0">
                <a:solidFill>
                  <a:srgbClr val="101010"/>
                </a:solidFill>
              </a:rPr>
              <a:t>Productivity applications</a:t>
            </a:r>
            <a:r>
              <a:rPr lang="en-GB" sz="2400" dirty="0">
                <a:solidFill>
                  <a:srgbClr val="101010"/>
                </a:solidFill>
              </a:rPr>
              <a:t> </a:t>
            </a:r>
            <a:endParaRPr sz="2400" dirty="0">
              <a:solidFill>
                <a:srgbClr val="101010"/>
              </a:solidFill>
            </a:endParaRPr>
          </a:p>
          <a:p>
            <a:pPr marL="457200" marR="0" lvl="0" indent="-381000" algn="l" rtl="0">
              <a:lnSpc>
                <a:spcPct val="140000"/>
              </a:lnSpc>
              <a:spcBef>
                <a:spcPts val="0"/>
              </a:spcBef>
              <a:spcAft>
                <a:spcPts val="0"/>
              </a:spcAft>
              <a:buClr>
                <a:srgbClr val="6D9EEB"/>
              </a:buClr>
              <a:buSzPts val="2400"/>
              <a:buChar char="●"/>
            </a:pPr>
            <a:r>
              <a:rPr lang="en-GB" sz="2400" dirty="0">
                <a:solidFill>
                  <a:srgbClr val="101010"/>
                </a:solidFill>
              </a:rPr>
              <a:t>Word processors, spreadsheets, and presentation tools.</a:t>
            </a:r>
            <a:endParaRPr sz="2400" dirty="0">
              <a:solidFill>
                <a:srgbClr val="101010"/>
              </a:solidFill>
            </a:endParaRPr>
          </a:p>
          <a:p>
            <a:pPr marL="0" lvl="0" indent="0" algn="l" rtl="0">
              <a:lnSpc>
                <a:spcPct val="200000"/>
              </a:lnSpc>
              <a:spcBef>
                <a:spcPts val="0"/>
              </a:spcBef>
              <a:spcAft>
                <a:spcPts val="0"/>
              </a:spcAft>
              <a:buClr>
                <a:schemeClr val="dk1"/>
              </a:buClr>
              <a:buSzPts val="1100"/>
              <a:buFont typeface="Arial"/>
              <a:buNone/>
            </a:pPr>
            <a:r>
              <a:rPr lang="en-GB" sz="2400" b="1" dirty="0">
                <a:solidFill>
                  <a:srgbClr val="101010"/>
                </a:solidFill>
              </a:rPr>
              <a:t>Screen reader</a:t>
            </a:r>
            <a:endParaRPr sz="2400" b="1" dirty="0">
              <a:solidFill>
                <a:schemeClr val="dk1"/>
              </a:solidFill>
            </a:endParaRPr>
          </a:p>
          <a:p>
            <a:pPr marL="457200" marR="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A</a:t>
            </a:r>
            <a:r>
              <a:rPr lang="en-GB" sz="2400" dirty="0">
                <a:solidFill>
                  <a:schemeClr val="dk1"/>
                </a:solidFill>
              </a:rPr>
              <a:t> software program that enable blind people to </a:t>
            </a:r>
            <a:r>
              <a:rPr lang="en-GB" sz="2400" dirty="0">
                <a:solidFill>
                  <a:srgbClr val="101010"/>
                </a:solidFill>
              </a:rPr>
              <a:t>access productivity applications. </a:t>
            </a:r>
            <a:endParaRPr sz="2400" dirty="0">
              <a:solidFill>
                <a:srgbClr val="101010"/>
              </a:solidFill>
            </a:endParaRPr>
          </a:p>
          <a:p>
            <a:pPr marL="457200" marR="0" lvl="0" indent="-381000" algn="l" rtl="0">
              <a:lnSpc>
                <a:spcPct val="140000"/>
              </a:lnSpc>
              <a:spcBef>
                <a:spcPts val="0"/>
              </a:spcBef>
              <a:spcAft>
                <a:spcPts val="0"/>
              </a:spcAft>
              <a:buClr>
                <a:srgbClr val="6D9EEB"/>
              </a:buClr>
              <a:buSzPts val="2400"/>
              <a:buFont typeface="Roboto"/>
              <a:buChar char="●"/>
            </a:pPr>
            <a:r>
              <a:rPr lang="en-GB" sz="2400" dirty="0">
                <a:solidFill>
                  <a:schemeClr val="dk1"/>
                </a:solidFill>
              </a:rPr>
              <a:t>Reads content on the screen using synthetic speech.</a:t>
            </a:r>
            <a:endParaRPr sz="2400" i="1" dirty="0">
              <a:solidFill>
                <a:srgbClr val="10101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p:nvPr/>
        </p:nvSpPr>
        <p:spPr>
          <a:xfrm>
            <a:off x="587375" y="646600"/>
            <a:ext cx="7974900" cy="6647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dirty="0">
                <a:solidFill>
                  <a:srgbClr val="101010"/>
                </a:solidFill>
              </a:rPr>
              <a:t>Challenges Faced by Blind Users</a:t>
            </a:r>
            <a:endParaRPr sz="700" dirty="0"/>
          </a:p>
        </p:txBody>
      </p:sp>
      <p:sp>
        <p:nvSpPr>
          <p:cNvPr id="71" name="Google Shape;71;p15"/>
          <p:cNvSpPr txBox="1"/>
          <p:nvPr/>
        </p:nvSpPr>
        <p:spPr>
          <a:xfrm>
            <a:off x="587375" y="1331690"/>
            <a:ext cx="8373300" cy="31770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2400" b="1" dirty="0">
                <a:solidFill>
                  <a:srgbClr val="101010"/>
                </a:solidFill>
              </a:rPr>
              <a:t>Users encountered difficulties in</a:t>
            </a:r>
            <a:endParaRPr sz="2400" b="1" dirty="0">
              <a:solidFill>
                <a:srgbClr val="101010"/>
              </a:solidFill>
            </a:endParaRPr>
          </a:p>
          <a:p>
            <a:pPr marL="45720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Understanding graphical data </a:t>
            </a:r>
            <a:endParaRPr sz="2400" dirty="0">
              <a:solidFill>
                <a:srgbClr val="101010"/>
              </a:solidFill>
            </a:endParaRPr>
          </a:p>
          <a:p>
            <a:pPr marL="45720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Accessing features </a:t>
            </a:r>
            <a:endParaRPr sz="2400" dirty="0">
              <a:solidFill>
                <a:srgbClr val="101010"/>
              </a:solidFill>
            </a:endParaRPr>
          </a:p>
          <a:p>
            <a:pPr marL="45720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Creating and formatting content </a:t>
            </a:r>
            <a:endParaRPr sz="2400" dirty="0">
              <a:solidFill>
                <a:srgbClr val="101010"/>
              </a:solidFill>
            </a:endParaRPr>
          </a:p>
          <a:p>
            <a:pPr marL="45720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Navigating content </a:t>
            </a:r>
            <a:endParaRPr sz="2400" dirty="0">
              <a:solidFill>
                <a:srgbClr val="101010"/>
              </a:solidFill>
            </a:endParaRPr>
          </a:p>
          <a:p>
            <a:pPr marL="457200" lvl="0" indent="-381000" algn="l" rtl="0">
              <a:lnSpc>
                <a:spcPct val="140000"/>
              </a:lnSpc>
              <a:spcBef>
                <a:spcPts val="0"/>
              </a:spcBef>
              <a:spcAft>
                <a:spcPts val="0"/>
              </a:spcAft>
              <a:buClr>
                <a:srgbClr val="6D9EEB"/>
              </a:buClr>
              <a:buSzPts val="2400"/>
              <a:buFont typeface="Roboto"/>
              <a:buChar char="●"/>
            </a:pPr>
            <a:r>
              <a:rPr lang="en-GB" sz="2400" dirty="0">
                <a:solidFill>
                  <a:srgbClr val="101010"/>
                </a:solidFill>
              </a:rPr>
              <a:t>Tracking changes </a:t>
            </a:r>
            <a:endParaRPr sz="2400" dirty="0">
              <a:solidFill>
                <a:srgbClr val="10101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p:nvPr/>
        </p:nvSpPr>
        <p:spPr>
          <a:xfrm>
            <a:off x="540200" y="1432175"/>
            <a:ext cx="7872000" cy="3018600"/>
          </a:xfrm>
          <a:prstGeom prst="roundRect">
            <a:avLst>
              <a:gd name="adj" fmla="val 16667"/>
            </a:avLst>
          </a:prstGeom>
          <a:solidFill>
            <a:srgbClr val="D8DEE5">
              <a:alpha val="259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77" name="Google Shape;77;p16"/>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Impact of Accessibility Challenges</a:t>
            </a:r>
            <a:endParaRPr sz="3600" b="1">
              <a:solidFill>
                <a:srgbClr val="101010"/>
              </a:solidFill>
            </a:endParaRPr>
          </a:p>
        </p:txBody>
      </p:sp>
      <p:sp>
        <p:nvSpPr>
          <p:cNvPr id="78" name="Google Shape;78;p16"/>
          <p:cNvSpPr txBox="1"/>
          <p:nvPr/>
        </p:nvSpPr>
        <p:spPr>
          <a:xfrm>
            <a:off x="991525" y="1867075"/>
            <a:ext cx="7077300" cy="24012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400">
                <a:solidFill>
                  <a:schemeClr val="dk1"/>
                </a:solidFill>
              </a:rPr>
              <a:t>It means that often </a:t>
            </a:r>
            <a:r>
              <a:rPr lang="en-GB" sz="2400" b="1">
                <a:solidFill>
                  <a:schemeClr val="dk1"/>
                </a:solidFill>
              </a:rPr>
              <a:t>work opportunities are reduced or removed</a:t>
            </a:r>
            <a:r>
              <a:rPr lang="en-GB" sz="2400">
                <a:solidFill>
                  <a:schemeClr val="dk1"/>
                </a:solidFill>
              </a:rPr>
              <a:t>. It means that often I cannot use computer systems, getting </a:t>
            </a:r>
            <a:r>
              <a:rPr lang="en-GB" sz="2400" b="1">
                <a:solidFill>
                  <a:schemeClr val="dk1"/>
                </a:solidFill>
              </a:rPr>
              <a:t>mentally and emotionally frustrated</a:t>
            </a:r>
            <a:r>
              <a:rPr lang="en-GB" sz="2400">
                <a:solidFill>
                  <a:schemeClr val="dk1"/>
                </a:solidFill>
              </a:rPr>
              <a:t>, so I give up and miss out on normal tasks and social interactions in life and in the workplace.</a:t>
            </a:r>
            <a:r>
              <a:rPr lang="en-GB" sz="2000">
                <a:solidFill>
                  <a:schemeClr val="dk1"/>
                </a:solidFill>
              </a:rPr>
              <a:t> </a:t>
            </a:r>
            <a:endParaRPr sz="2000" i="1">
              <a:solidFill>
                <a:schemeClr val="dk1"/>
              </a:solidFill>
            </a:endParaRPr>
          </a:p>
        </p:txBody>
      </p:sp>
      <p:pic>
        <p:nvPicPr>
          <p:cNvPr id="79" name="Google Shape;79;p16"/>
          <p:cNvPicPr preferRelativeResize="0"/>
          <p:nvPr/>
        </p:nvPicPr>
        <p:blipFill>
          <a:blip r:embed="rId3">
            <a:alphaModFix/>
          </a:blip>
          <a:stretch>
            <a:fillRect/>
          </a:stretch>
        </p:blipFill>
        <p:spPr>
          <a:xfrm rot="10800000">
            <a:off x="730851" y="1679050"/>
            <a:ext cx="260675" cy="260675"/>
          </a:xfrm>
          <a:prstGeom prst="rect">
            <a:avLst/>
          </a:prstGeom>
          <a:noFill/>
          <a:ln>
            <a:noFill/>
          </a:ln>
        </p:spPr>
      </p:pic>
      <p:pic>
        <p:nvPicPr>
          <p:cNvPr id="80" name="Google Shape;80;p16"/>
          <p:cNvPicPr preferRelativeResize="0"/>
          <p:nvPr/>
        </p:nvPicPr>
        <p:blipFill>
          <a:blip r:embed="rId3">
            <a:alphaModFix/>
          </a:blip>
          <a:stretch>
            <a:fillRect/>
          </a:stretch>
        </p:blipFill>
        <p:spPr>
          <a:xfrm>
            <a:off x="7709275" y="3931400"/>
            <a:ext cx="260675" cy="260675"/>
          </a:xfrm>
          <a:prstGeom prst="rect">
            <a:avLst/>
          </a:prstGeom>
          <a:noFill/>
          <a:ln>
            <a:noFill/>
          </a:ln>
        </p:spPr>
      </p:pic>
      <p:sp>
        <p:nvSpPr>
          <p:cNvPr id="81" name="Google Shape;81;p16"/>
          <p:cNvSpPr/>
          <p:nvPr/>
        </p:nvSpPr>
        <p:spPr>
          <a:xfrm rot="-5400000">
            <a:off x="279500" y="2127750"/>
            <a:ext cx="260700" cy="260700"/>
          </a:xfrm>
          <a:prstGeom prst="triangle">
            <a:avLst>
              <a:gd name="adj" fmla="val 50000"/>
            </a:avLst>
          </a:prstGeom>
          <a:solidFill>
            <a:srgbClr val="D8DEE5">
              <a:alpha val="259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7"/>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Generative AI</a:t>
            </a:r>
            <a:endParaRPr sz="700"/>
          </a:p>
        </p:txBody>
      </p:sp>
      <p:sp>
        <p:nvSpPr>
          <p:cNvPr id="87" name="Google Shape;87;p17"/>
          <p:cNvSpPr txBox="1"/>
          <p:nvPr/>
        </p:nvSpPr>
        <p:spPr>
          <a:xfrm>
            <a:off x="587375" y="1351000"/>
            <a:ext cx="8421600" cy="3472500"/>
          </a:xfrm>
          <a:prstGeom prst="rect">
            <a:avLst/>
          </a:prstGeom>
          <a:noFill/>
          <a:ln>
            <a:noFill/>
          </a:ln>
        </p:spPr>
        <p:txBody>
          <a:bodyPr spcFirstLastPara="1" wrap="square" lIns="0" tIns="0" rIns="0" bIns="0" anchor="t" anchorCtr="0">
            <a:spAutoFit/>
          </a:bodyPr>
          <a:lstStyle/>
          <a:p>
            <a:pPr marL="457200" marR="0" lvl="0" indent="-381000" algn="l" rtl="0">
              <a:lnSpc>
                <a:spcPct val="140000"/>
              </a:lnSpc>
              <a:spcBef>
                <a:spcPts val="0"/>
              </a:spcBef>
              <a:spcAft>
                <a:spcPts val="0"/>
              </a:spcAft>
              <a:buClr>
                <a:srgbClr val="6D9EEB"/>
              </a:buClr>
              <a:buSzPts val="2400"/>
              <a:buChar char="●"/>
            </a:pPr>
            <a:r>
              <a:rPr lang="en-GB" sz="2400" dirty="0">
                <a:solidFill>
                  <a:srgbClr val="101010"/>
                </a:solidFill>
              </a:rPr>
              <a:t>Form of AI based on Large Language Models (LLMs) that can create text, images, summarise documents, describe images etc.</a:t>
            </a:r>
            <a:endParaRPr sz="2400" dirty="0">
              <a:solidFill>
                <a:srgbClr val="101010"/>
              </a:solidFill>
            </a:endParaRPr>
          </a:p>
          <a:p>
            <a:pPr marL="457200" marR="0" lvl="0" indent="-381000" algn="l" rtl="0">
              <a:lnSpc>
                <a:spcPct val="140000"/>
              </a:lnSpc>
              <a:spcBef>
                <a:spcPts val="0"/>
              </a:spcBef>
              <a:spcAft>
                <a:spcPts val="0"/>
              </a:spcAft>
              <a:buClr>
                <a:srgbClr val="6D9EEB"/>
              </a:buClr>
              <a:buSzPts val="2400"/>
              <a:buChar char="●"/>
            </a:pPr>
            <a:r>
              <a:rPr lang="en-GB" sz="2400" dirty="0">
                <a:solidFill>
                  <a:srgbClr val="101010"/>
                </a:solidFill>
              </a:rPr>
              <a:t>Ability to understand context and generate human-like responses.</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Have gained immense popularity and have been incorporated into various domains.</a:t>
            </a:r>
            <a:endParaRPr sz="2400" dirty="0">
              <a:solidFill>
                <a:srgbClr val="10101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p:nvPr/>
        </p:nvSpPr>
        <p:spPr>
          <a:xfrm>
            <a:off x="587375" y="646600"/>
            <a:ext cx="11816700" cy="5541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Interview Study</a:t>
            </a:r>
            <a:endParaRPr sz="3600"/>
          </a:p>
        </p:txBody>
      </p:sp>
      <p:sp>
        <p:nvSpPr>
          <p:cNvPr id="93" name="Google Shape;93;p18"/>
          <p:cNvSpPr txBox="1"/>
          <p:nvPr/>
        </p:nvSpPr>
        <p:spPr>
          <a:xfrm>
            <a:off x="587375" y="1303675"/>
            <a:ext cx="8135400" cy="2869200"/>
          </a:xfrm>
          <a:prstGeom prst="rect">
            <a:avLst/>
          </a:prstGeom>
          <a:noFill/>
          <a:ln>
            <a:noFill/>
          </a:ln>
        </p:spPr>
        <p:txBody>
          <a:bodyPr spcFirstLastPara="1" wrap="square" lIns="0" tIns="0" rIns="0" bIns="0" anchor="t" anchorCtr="0">
            <a:spAutoFit/>
          </a:bodyPr>
          <a:lstStyle/>
          <a:p>
            <a:pPr marL="0" lvl="0" indent="0" algn="l" rtl="0">
              <a:lnSpc>
                <a:spcPct val="140000"/>
              </a:lnSpc>
              <a:spcBef>
                <a:spcPts val="0"/>
              </a:spcBef>
              <a:spcAft>
                <a:spcPts val="0"/>
              </a:spcAft>
              <a:buNone/>
            </a:pPr>
            <a:endParaRPr sz="2000" dirty="0">
              <a:solidFill>
                <a:srgbClr val="101010"/>
              </a:solidFill>
              <a:latin typeface="Roboto"/>
              <a:ea typeface="Roboto"/>
              <a:cs typeface="Roboto"/>
              <a:sym typeface="Roboto"/>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Conducted with 16 blind productivity application users.</a:t>
            </a:r>
            <a:endParaRPr sz="2400" dirty="0">
              <a:solidFill>
                <a:srgbClr val="101010"/>
              </a:solidFill>
            </a:endParaRPr>
          </a:p>
          <a:p>
            <a:pPr marL="0" lvl="0" indent="0" algn="l" rtl="0">
              <a:lnSpc>
                <a:spcPct val="140000"/>
              </a:lnSpc>
              <a:spcBef>
                <a:spcPts val="0"/>
              </a:spcBef>
              <a:spcAft>
                <a:spcPts val="0"/>
              </a:spcAft>
              <a:buNone/>
            </a:pP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To gain an in-depth understanding of how Generative AI can be used to mitigate challenges and enhance user experience.</a:t>
            </a:r>
            <a:endParaRPr sz="2400" dirty="0">
              <a:solidFill>
                <a:srgbClr val="10101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p:nvPr/>
        </p:nvSpPr>
        <p:spPr>
          <a:xfrm>
            <a:off x="587375" y="646600"/>
            <a:ext cx="11816700" cy="17364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200" b="1">
                <a:solidFill>
                  <a:srgbClr val="101010"/>
                </a:solidFill>
              </a:rPr>
              <a:t>Enhancing Workflow Efficiency and </a:t>
            </a:r>
            <a:endParaRPr sz="3200" b="1">
              <a:solidFill>
                <a:srgbClr val="101010"/>
              </a:solidFill>
            </a:endParaRPr>
          </a:p>
          <a:p>
            <a:pPr marL="0" marR="0" lvl="0" indent="0" algn="l" rtl="0">
              <a:lnSpc>
                <a:spcPct val="120000"/>
              </a:lnSpc>
              <a:spcBef>
                <a:spcPts val="0"/>
              </a:spcBef>
              <a:spcAft>
                <a:spcPts val="0"/>
              </a:spcAft>
              <a:buNone/>
            </a:pPr>
            <a:r>
              <a:rPr lang="en-GB" sz="3200" b="1">
                <a:solidFill>
                  <a:srgbClr val="101010"/>
                </a:solidFill>
              </a:rPr>
              <a:t>Productivity</a:t>
            </a:r>
            <a:endParaRPr sz="3200" b="1">
              <a:solidFill>
                <a:srgbClr val="101010"/>
              </a:solidFill>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124" name="Google Shape;124;p20"/>
          <p:cNvSpPr txBox="1"/>
          <p:nvPr/>
        </p:nvSpPr>
        <p:spPr>
          <a:xfrm>
            <a:off x="587375" y="1860050"/>
            <a:ext cx="7762500" cy="3656386"/>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GB" sz="2400" b="1" dirty="0">
                <a:solidFill>
                  <a:srgbClr val="101010"/>
                </a:solidFill>
              </a:rPr>
              <a:t>Useful for tasks such as:</a:t>
            </a:r>
            <a:endParaRPr sz="2400" b="1"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Applying visual formatting in documents</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Understanding and generating graphics</a:t>
            </a:r>
            <a:endParaRPr sz="2400"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Tracking changes made by others</a:t>
            </a:r>
          </a:p>
          <a:p>
            <a:pPr marL="457200" indent="-381000">
              <a:lnSpc>
                <a:spcPct val="140000"/>
              </a:lnSpc>
              <a:buClr>
                <a:srgbClr val="6D9EEB"/>
              </a:buClr>
              <a:buSzPts val="2400"/>
              <a:buFont typeface="Arial"/>
              <a:buChar char="●"/>
            </a:pPr>
            <a:r>
              <a:rPr lang="en-GB" sz="2400" dirty="0">
                <a:solidFill>
                  <a:srgbClr val="101010"/>
                </a:solidFill>
              </a:rPr>
              <a:t>Creating tables and writing formulas</a:t>
            </a:r>
          </a:p>
          <a:p>
            <a:pPr marL="457200" indent="-381000">
              <a:lnSpc>
                <a:spcPct val="140000"/>
              </a:lnSpc>
              <a:buClr>
                <a:srgbClr val="6D9EEB"/>
              </a:buClr>
              <a:buSzPts val="2400"/>
              <a:buFont typeface="Arial"/>
              <a:buChar char="●"/>
            </a:pPr>
            <a:r>
              <a:rPr lang="en-GB" sz="2400" dirty="0">
                <a:solidFill>
                  <a:srgbClr val="101010"/>
                </a:solidFill>
              </a:rPr>
              <a:t>Extracting information from large documents</a:t>
            </a:r>
          </a:p>
          <a:p>
            <a:pPr marL="457200" lvl="0" indent="-381000" algn="l" rtl="0">
              <a:lnSpc>
                <a:spcPct val="140000"/>
              </a:lnSpc>
              <a:spcBef>
                <a:spcPts val="0"/>
              </a:spcBef>
              <a:spcAft>
                <a:spcPts val="0"/>
              </a:spcAft>
              <a:buClr>
                <a:srgbClr val="6D9EEB"/>
              </a:buClr>
              <a:buSzPts val="2400"/>
              <a:buChar char="●"/>
            </a:pPr>
            <a:endParaRPr sz="2400" dirty="0">
              <a:solidFill>
                <a:srgbClr val="101010"/>
              </a:solidFill>
            </a:endParaRPr>
          </a:p>
        </p:txBody>
      </p:sp>
      <p:pic>
        <p:nvPicPr>
          <p:cNvPr id="2" name="chatgpt.m4a">
            <a:hlinkClick r:id="" action="ppaction://media"/>
            <a:extLst>
              <a:ext uri="{FF2B5EF4-FFF2-40B4-BE49-F238E27FC236}">
                <a16:creationId xmlns:a16="http://schemas.microsoft.com/office/drawing/2014/main" id="{89B784CD-0381-FFA0-C507-396542E3EC36}"/>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79256" y="4311471"/>
            <a:ext cx="812800" cy="812800"/>
          </a:xfrm>
          <a:prstGeom prst="rect">
            <a:avLst/>
          </a:prstGeom>
        </p:spPr>
      </p:pic>
    </p:spTree>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1"/>
          <p:cNvSpPr/>
          <p:nvPr/>
        </p:nvSpPr>
        <p:spPr>
          <a:xfrm>
            <a:off x="433676" y="1927174"/>
            <a:ext cx="8370699" cy="3024835"/>
          </a:xfrm>
          <a:prstGeom prst="roundRect">
            <a:avLst>
              <a:gd name="adj" fmla="val 8208"/>
            </a:avLst>
          </a:prstGeom>
          <a:solidFill>
            <a:srgbClr val="D8DEE5">
              <a:alpha val="2595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30" name="Google Shape;130;p21"/>
          <p:cNvSpPr txBox="1"/>
          <p:nvPr/>
        </p:nvSpPr>
        <p:spPr>
          <a:xfrm>
            <a:off x="587375" y="646600"/>
            <a:ext cx="11816700" cy="18840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latin typeface="Roboto"/>
                <a:ea typeface="Roboto"/>
                <a:cs typeface="Roboto"/>
                <a:sym typeface="Roboto"/>
              </a:rPr>
              <a:t>Enhancing Workflow Efficiency and </a:t>
            </a:r>
            <a:endParaRPr sz="3600" b="1">
              <a:solidFill>
                <a:srgbClr val="101010"/>
              </a:solidFill>
              <a:latin typeface="Roboto"/>
              <a:ea typeface="Roboto"/>
              <a:cs typeface="Roboto"/>
              <a:sym typeface="Roboto"/>
            </a:endParaRPr>
          </a:p>
          <a:p>
            <a:pPr marL="0" marR="0" lvl="0" indent="0" algn="l" rtl="0">
              <a:lnSpc>
                <a:spcPct val="120000"/>
              </a:lnSpc>
              <a:spcBef>
                <a:spcPts val="0"/>
              </a:spcBef>
              <a:spcAft>
                <a:spcPts val="0"/>
              </a:spcAft>
              <a:buNone/>
            </a:pPr>
            <a:r>
              <a:rPr lang="en-GB" sz="3600" b="1">
                <a:solidFill>
                  <a:srgbClr val="101010"/>
                </a:solidFill>
                <a:latin typeface="Roboto"/>
                <a:ea typeface="Roboto"/>
                <a:cs typeface="Roboto"/>
                <a:sym typeface="Roboto"/>
              </a:rPr>
              <a:t>Productivity</a:t>
            </a:r>
            <a:endParaRPr sz="3600" b="1">
              <a:solidFill>
                <a:srgbClr val="101010"/>
              </a:solidFill>
              <a:latin typeface="Roboto"/>
              <a:ea typeface="Roboto"/>
              <a:cs typeface="Roboto"/>
              <a:sym typeface="Roboto"/>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131" name="Google Shape;131;p21"/>
          <p:cNvSpPr txBox="1"/>
          <p:nvPr/>
        </p:nvSpPr>
        <p:spPr>
          <a:xfrm>
            <a:off x="684463" y="2050795"/>
            <a:ext cx="7872162" cy="2893069"/>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GB" sz="2200" dirty="0">
                <a:solidFill>
                  <a:schemeClr val="dk1"/>
                </a:solidFill>
                <a:latin typeface="Barlow"/>
                <a:ea typeface="Barlow"/>
                <a:cs typeface="Barlow"/>
                <a:sym typeface="Barlow"/>
              </a:rPr>
              <a:t>I’m excited to see the integrations with productivity, specifically for disabled individuals [...] I think that, specially </a:t>
            </a:r>
            <a:r>
              <a:rPr lang="en-GB" sz="2200" dirty="0">
                <a:solidFill>
                  <a:schemeClr val="dk1"/>
                </a:solidFill>
                <a:latin typeface="Barlow Medium"/>
                <a:ea typeface="Barlow Medium"/>
                <a:cs typeface="Barlow Medium"/>
                <a:sym typeface="Barlow Medium"/>
              </a:rPr>
              <a:t>for</a:t>
            </a:r>
            <a:r>
              <a:rPr lang="en-GB" sz="2200" dirty="0">
                <a:solidFill>
                  <a:schemeClr val="dk1"/>
                </a:solidFill>
                <a:latin typeface="Barlow"/>
                <a:ea typeface="Barlow"/>
                <a:cs typeface="Barlow"/>
                <a:sym typeface="Barlow"/>
              </a:rPr>
              <a:t> </a:t>
            </a:r>
            <a:r>
              <a:rPr lang="en-GB" sz="2200" dirty="0">
                <a:solidFill>
                  <a:schemeClr val="dk1"/>
                </a:solidFill>
                <a:latin typeface="Barlow Medium"/>
                <a:ea typeface="Barlow Medium"/>
                <a:cs typeface="Barlow Medium"/>
                <a:sym typeface="Barlow Medium"/>
              </a:rPr>
              <a:t>someone that has a lot of disadvantages because of disabilities, it adds a couple more advantages back for me</a:t>
            </a:r>
            <a:r>
              <a:rPr lang="en-GB" sz="2200" dirty="0">
                <a:solidFill>
                  <a:schemeClr val="dk1"/>
                </a:solidFill>
                <a:latin typeface="Barlow"/>
                <a:ea typeface="Barlow"/>
                <a:cs typeface="Barlow"/>
                <a:sym typeface="Barlow"/>
              </a:rPr>
              <a:t>, more so than other people. Other people might be able to just visually scan that document–no problem, whereas an </a:t>
            </a:r>
            <a:r>
              <a:rPr lang="en-GB" sz="2200" dirty="0">
                <a:solidFill>
                  <a:schemeClr val="dk1"/>
                </a:solidFill>
                <a:latin typeface="Barlow Medium"/>
                <a:ea typeface="Barlow Medium"/>
                <a:cs typeface="Barlow Medium"/>
                <a:sym typeface="Barlow Medium"/>
              </a:rPr>
              <a:t>AI that can scan and summarize that document really quick for me could be a game changer.</a:t>
            </a:r>
            <a:r>
              <a:rPr lang="en-GB" sz="2200" dirty="0">
                <a:solidFill>
                  <a:schemeClr val="dk1"/>
                </a:solidFill>
                <a:latin typeface="Barlow"/>
                <a:ea typeface="Barlow"/>
                <a:cs typeface="Barlow"/>
                <a:sym typeface="Barlow"/>
              </a:rPr>
              <a:t> </a:t>
            </a:r>
            <a:r>
              <a:rPr lang="en-GB" sz="2200" i="1" dirty="0">
                <a:solidFill>
                  <a:schemeClr val="dk1"/>
                </a:solidFill>
                <a:latin typeface="Barlow"/>
                <a:ea typeface="Barlow"/>
                <a:cs typeface="Barlow"/>
                <a:sym typeface="Barlow"/>
              </a:rPr>
              <a:t>(P16)</a:t>
            </a:r>
            <a:r>
              <a:rPr lang="en-GB" sz="2200" dirty="0">
                <a:solidFill>
                  <a:schemeClr val="dk1"/>
                </a:solidFill>
                <a:latin typeface="Barlow"/>
                <a:ea typeface="Barlow"/>
                <a:cs typeface="Barlow"/>
                <a:sym typeface="Barlow"/>
              </a:rPr>
              <a:t> </a:t>
            </a:r>
            <a:endParaRPr sz="2200" i="1" dirty="0">
              <a:solidFill>
                <a:schemeClr val="dk1"/>
              </a:solidFill>
              <a:latin typeface="Barlow"/>
              <a:ea typeface="Barlow"/>
              <a:cs typeface="Barlow"/>
              <a:sym typeface="Barlow"/>
            </a:endParaRPr>
          </a:p>
        </p:txBody>
      </p:sp>
      <p:pic>
        <p:nvPicPr>
          <p:cNvPr id="132" name="Google Shape;132;p21"/>
          <p:cNvPicPr preferRelativeResize="0"/>
          <p:nvPr/>
        </p:nvPicPr>
        <p:blipFill>
          <a:blip r:embed="rId3">
            <a:alphaModFix/>
          </a:blip>
          <a:stretch>
            <a:fillRect/>
          </a:stretch>
        </p:blipFill>
        <p:spPr>
          <a:xfrm rot="10800000">
            <a:off x="547716" y="2004140"/>
            <a:ext cx="188100" cy="188100"/>
          </a:xfrm>
          <a:prstGeom prst="rect">
            <a:avLst/>
          </a:prstGeom>
          <a:noFill/>
          <a:ln>
            <a:noFill/>
          </a:ln>
        </p:spPr>
      </p:pic>
      <p:pic>
        <p:nvPicPr>
          <p:cNvPr id="133" name="Google Shape;133;p21"/>
          <p:cNvPicPr preferRelativeResize="0"/>
          <p:nvPr/>
        </p:nvPicPr>
        <p:blipFill>
          <a:blip r:embed="rId3">
            <a:alphaModFix/>
          </a:blip>
          <a:stretch>
            <a:fillRect/>
          </a:stretch>
        </p:blipFill>
        <p:spPr>
          <a:xfrm>
            <a:off x="8459537" y="4641628"/>
            <a:ext cx="188100" cy="188100"/>
          </a:xfrm>
          <a:prstGeom prst="rect">
            <a:avLst/>
          </a:prstGeom>
          <a:noFill/>
          <a:ln>
            <a:noFill/>
          </a:ln>
        </p:spPr>
      </p:pic>
      <p:sp>
        <p:nvSpPr>
          <p:cNvPr id="134" name="Google Shape;134;p21"/>
          <p:cNvSpPr/>
          <p:nvPr/>
        </p:nvSpPr>
        <p:spPr>
          <a:xfrm rot="-5400000">
            <a:off x="184487" y="3053398"/>
            <a:ext cx="260700" cy="268853"/>
          </a:xfrm>
          <a:prstGeom prst="triangle">
            <a:avLst>
              <a:gd name="adj" fmla="val 50000"/>
            </a:avLst>
          </a:prstGeom>
          <a:solidFill>
            <a:srgbClr val="D8DEE5">
              <a:alpha val="25950"/>
            </a:srgbClr>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p:nvPr/>
        </p:nvSpPr>
        <p:spPr>
          <a:xfrm>
            <a:off x="587375" y="646600"/>
            <a:ext cx="11816700" cy="1219200"/>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GB" sz="3600" b="1">
                <a:solidFill>
                  <a:srgbClr val="101010"/>
                </a:solidFill>
              </a:rPr>
              <a:t>Supporting Independence</a:t>
            </a:r>
            <a:endParaRPr sz="3600" b="1">
              <a:solidFill>
                <a:srgbClr val="101010"/>
              </a:solidFill>
            </a:endParaRPr>
          </a:p>
          <a:p>
            <a:pPr marL="0" marR="0" lvl="0" indent="0" algn="l" rtl="0">
              <a:lnSpc>
                <a:spcPct val="120000"/>
              </a:lnSpc>
              <a:spcBef>
                <a:spcPts val="0"/>
              </a:spcBef>
              <a:spcAft>
                <a:spcPts val="0"/>
              </a:spcAft>
              <a:buNone/>
            </a:pPr>
            <a:endParaRPr sz="3600" b="1">
              <a:solidFill>
                <a:srgbClr val="101010"/>
              </a:solidFill>
              <a:latin typeface="Roboto"/>
              <a:ea typeface="Roboto"/>
              <a:cs typeface="Roboto"/>
              <a:sym typeface="Roboto"/>
            </a:endParaRPr>
          </a:p>
        </p:txBody>
      </p:sp>
      <p:sp>
        <p:nvSpPr>
          <p:cNvPr id="140" name="Google Shape;140;p22"/>
          <p:cNvSpPr txBox="1"/>
          <p:nvPr/>
        </p:nvSpPr>
        <p:spPr>
          <a:xfrm>
            <a:off x="636300" y="1419443"/>
            <a:ext cx="7762500" cy="1625400"/>
          </a:xfrm>
          <a:prstGeom prst="rect">
            <a:avLst/>
          </a:prstGeom>
          <a:noFill/>
          <a:ln>
            <a:noFill/>
          </a:ln>
        </p:spPr>
        <p:txBody>
          <a:bodyPr spcFirstLastPara="1" wrap="square" lIns="0" tIns="0" rIns="0" bIns="0" anchor="t" anchorCtr="0">
            <a:spAutoFit/>
          </a:bodyPr>
          <a:lstStyle/>
          <a:p>
            <a:pPr marL="0" marR="0" lvl="0" indent="0" algn="l" rtl="0">
              <a:lnSpc>
                <a:spcPct val="200000"/>
              </a:lnSpc>
              <a:spcBef>
                <a:spcPts val="0"/>
              </a:spcBef>
              <a:spcAft>
                <a:spcPts val="0"/>
              </a:spcAft>
              <a:buNone/>
            </a:pPr>
            <a:r>
              <a:rPr lang="en-GB" sz="2400" b="1" dirty="0">
                <a:solidFill>
                  <a:srgbClr val="101010"/>
                </a:solidFill>
              </a:rPr>
              <a:t>Supporting screen reader use by:</a:t>
            </a:r>
            <a:endParaRPr sz="2400" b="1" dirty="0">
              <a:solidFill>
                <a:srgbClr val="101010"/>
              </a:solidFill>
            </a:endParaRPr>
          </a:p>
          <a:p>
            <a:pPr marL="457200" lvl="0" indent="-381000" algn="l" rtl="0">
              <a:lnSpc>
                <a:spcPct val="140000"/>
              </a:lnSpc>
              <a:spcBef>
                <a:spcPts val="0"/>
              </a:spcBef>
              <a:spcAft>
                <a:spcPts val="0"/>
              </a:spcAft>
              <a:buClr>
                <a:srgbClr val="6D9EEB"/>
              </a:buClr>
              <a:buSzPts val="2400"/>
              <a:buChar char="●"/>
            </a:pPr>
            <a:r>
              <a:rPr lang="en-GB" sz="2400" dirty="0">
                <a:solidFill>
                  <a:srgbClr val="101010"/>
                </a:solidFill>
              </a:rPr>
              <a:t>Helping to learning to perform tasks </a:t>
            </a:r>
            <a:endParaRPr sz="2400" dirty="0">
              <a:solidFill>
                <a:srgbClr val="101010"/>
              </a:solidFill>
            </a:endParaRPr>
          </a:p>
          <a:p>
            <a:pPr marL="914400" lvl="1" indent="-381000" algn="l" rtl="0">
              <a:lnSpc>
                <a:spcPct val="140000"/>
              </a:lnSpc>
              <a:spcBef>
                <a:spcPts val="0"/>
              </a:spcBef>
              <a:spcAft>
                <a:spcPts val="0"/>
              </a:spcAft>
              <a:buClr>
                <a:srgbClr val="101010"/>
              </a:buClr>
              <a:buSzPts val="2400"/>
              <a:buChar char="○"/>
            </a:pPr>
            <a:r>
              <a:rPr lang="en-GB" sz="2400" dirty="0">
                <a:solidFill>
                  <a:srgbClr val="101010"/>
                </a:solidFill>
              </a:rPr>
              <a:t>Providing instructions and keyboard shortcuts</a:t>
            </a:r>
            <a:endParaRPr sz="2400" dirty="0">
              <a:solidFill>
                <a:srgbClr val="101010"/>
              </a:solidFill>
            </a:endParaRPr>
          </a:p>
        </p:txBody>
      </p:sp>
      <p:sp>
        <p:nvSpPr>
          <p:cNvPr id="141" name="Google Shape;141;p22"/>
          <p:cNvSpPr txBox="1"/>
          <p:nvPr/>
        </p:nvSpPr>
        <p:spPr>
          <a:xfrm>
            <a:off x="636300" y="3185993"/>
            <a:ext cx="8507700" cy="1403700"/>
          </a:xfrm>
          <a:prstGeom prst="rect">
            <a:avLst/>
          </a:prstGeom>
          <a:noFill/>
          <a:ln>
            <a:noFill/>
          </a:ln>
        </p:spPr>
        <p:txBody>
          <a:bodyPr spcFirstLastPara="1" wrap="square" lIns="0" tIns="0" rIns="0" bIns="0" anchor="t" anchorCtr="0">
            <a:spAutoFit/>
          </a:bodyPr>
          <a:lstStyle/>
          <a:p>
            <a:pPr marL="457200" lvl="0" indent="-381000" algn="l" rtl="0">
              <a:lnSpc>
                <a:spcPct val="140000"/>
              </a:lnSpc>
              <a:spcBef>
                <a:spcPts val="0"/>
              </a:spcBef>
              <a:spcAft>
                <a:spcPts val="0"/>
              </a:spcAft>
              <a:buClr>
                <a:srgbClr val="6D9EEB"/>
              </a:buClr>
              <a:buSzPts val="2400"/>
              <a:buChar char="●"/>
            </a:pPr>
            <a:r>
              <a:rPr lang="en-GB" sz="2400">
                <a:solidFill>
                  <a:srgbClr val="101010"/>
                </a:solidFill>
              </a:rPr>
              <a:t>Transforming inaccessible content into accessible formats</a:t>
            </a:r>
            <a:endParaRPr sz="2400">
              <a:solidFill>
                <a:srgbClr val="101010"/>
              </a:solidFill>
            </a:endParaRPr>
          </a:p>
          <a:p>
            <a:pPr marL="914400" lvl="1" indent="-381000" algn="l" rtl="0">
              <a:lnSpc>
                <a:spcPct val="140000"/>
              </a:lnSpc>
              <a:spcBef>
                <a:spcPts val="0"/>
              </a:spcBef>
              <a:spcAft>
                <a:spcPts val="0"/>
              </a:spcAft>
              <a:buClr>
                <a:srgbClr val="101010"/>
              </a:buClr>
              <a:buSzPts val="2400"/>
              <a:buChar char="○"/>
            </a:pPr>
            <a:r>
              <a:rPr lang="en-GB" sz="2400">
                <a:solidFill>
                  <a:srgbClr val="101010"/>
                </a:solidFill>
              </a:rPr>
              <a:t>Tagging documents with proper headings, converting images of charts and tables to accessible formats</a:t>
            </a:r>
            <a:endParaRPr sz="2400">
              <a:solidFill>
                <a:srgbClr val="101010"/>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TotalTime>
  <Words>3567</Words>
  <Application>Microsoft Office PowerPoint</Application>
  <PresentationFormat>On-screen Show (16:9)</PresentationFormat>
  <Paragraphs>279</Paragraphs>
  <Slides>17</Slides>
  <Notes>17</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Barlow</vt:lpstr>
      <vt:lpstr>Arial</vt:lpstr>
      <vt:lpstr>Calibri</vt:lpstr>
      <vt:lpstr>Roboto Medium</vt:lpstr>
      <vt:lpstr>Barlow Medium</vt:lpstr>
      <vt:lpstr>Roboto</vt:lpstr>
      <vt:lpstr>Barlow SemiBold</vt:lpstr>
      <vt:lpstr>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David Vosnacos</cp:lastModifiedBy>
  <cp:revision>10</cp:revision>
  <dcterms:modified xsi:type="dcterms:W3CDTF">2025-05-25T04:36:26Z</dcterms:modified>
</cp:coreProperties>
</file>