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ona Holloway"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470" autoAdjust="0"/>
    <p:restoredTop sz="90293" autoAdjust="0"/>
  </p:normalViewPr>
  <p:slideViewPr>
    <p:cSldViewPr snapToGrid="0">
      <p:cViewPr varScale="1">
        <p:scale>
          <a:sx n="77" d="100"/>
          <a:sy n="77" d="100"/>
        </p:scale>
        <p:origin x="612"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makerworld.com/en/models/192166-the-eiffel-tower-as-seen-and-designed-by-a-blind-p#profileId-212262"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makerworld.com/en/models/1102918-kitchen-organizer-designed-by-a-fully-blind-person#profileId-1098363"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drive.google.com/drive/folders/1GI0qTLhSL5m_1VVmSGnZvzxElUYPJUgb?usp=drive_link"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prusa3d.com/" TargetMode="External"/><Relationship Id="rId2" Type="http://schemas.openxmlformats.org/officeDocument/2006/relationships/slide" Target="../slides/slide25.xml"/><Relationship Id="rId1" Type="http://schemas.openxmlformats.org/officeDocument/2006/relationships/notesMaster" Target="../notesMasters/notesMaster1.xml"/><Relationship Id="rId6" Type="http://schemas.openxmlformats.org/officeDocument/2006/relationships/hyperlink" Target="https://au.store.bambulab.com/collections/3d-printer" TargetMode="External"/><Relationship Id="rId5" Type="http://schemas.openxmlformats.org/officeDocument/2006/relationships/hyperlink" Target="https://www.ankermake.com/" TargetMode="External"/><Relationship Id="rId4" Type="http://schemas.openxmlformats.org/officeDocument/2006/relationships/hyperlink" Target="https://connect.prusa3d.com/"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4707f33b42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4707f33b42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800">
                <a:solidFill>
                  <a:srgbClr val="595959"/>
                </a:solidFill>
              </a:rPr>
              <a:t>Sarah- Embryo development, LP protractor</a:t>
            </a:r>
            <a:endParaRPr sz="1800">
              <a:solidFill>
                <a:srgbClr val="595959"/>
              </a:solidFill>
            </a:endParaRPr>
          </a:p>
          <a:p>
            <a:pPr marL="0" lvl="0" indent="0" algn="l" rtl="0">
              <a:lnSpc>
                <a:spcPct val="115000"/>
              </a:lnSpc>
              <a:spcBef>
                <a:spcPts val="1200"/>
              </a:spcBef>
              <a:spcAft>
                <a:spcPts val="0"/>
              </a:spcAft>
              <a:buClr>
                <a:schemeClr val="dk1"/>
              </a:buClr>
              <a:buSzPts val="1100"/>
              <a:buFont typeface="Arial"/>
              <a:buNone/>
            </a:pPr>
            <a:r>
              <a:rPr lang="en-GB" sz="1800">
                <a:solidFill>
                  <a:srgbClr val="595959"/>
                </a:solidFill>
              </a:rPr>
              <a:t>Leona - biology cells (from Thingiverse, of various qualities), Eiffel tower (</a:t>
            </a:r>
            <a:r>
              <a:rPr lang="en-GB" sz="1800" u="sng">
                <a:solidFill>
                  <a:schemeClr val="hlink"/>
                </a:solidFill>
                <a:hlinkClick r:id="rId3"/>
              </a:rPr>
              <a:t>designed by BLV using AI</a:t>
            </a:r>
            <a:r>
              <a:rPr lang="en-GB" sz="1800">
                <a:solidFill>
                  <a:srgbClr val="595959"/>
                </a:solidFill>
              </a:rPr>
              <a:t>), kitchen rack (</a:t>
            </a:r>
            <a:r>
              <a:rPr lang="en-GB" sz="1800" u="sng">
                <a:solidFill>
                  <a:schemeClr val="hlink"/>
                </a:solidFill>
                <a:hlinkClick r:id="rId4"/>
              </a:rPr>
              <a:t>designed by BLV using OpenSCAD</a:t>
            </a:r>
            <a:r>
              <a:rPr lang="en-GB" sz="1800">
                <a:solidFill>
                  <a:srgbClr val="595959"/>
                </a:solidFill>
              </a:rPr>
              <a:t>)</a:t>
            </a:r>
            <a:endParaRPr sz="1800">
              <a:solidFill>
                <a:srgbClr val="595959"/>
              </a:solidFill>
            </a:endParaRPr>
          </a:p>
          <a:p>
            <a:pPr marL="0" lvl="0" indent="0" algn="l" rtl="0">
              <a:lnSpc>
                <a:spcPct val="115000"/>
              </a:lnSpc>
              <a:spcBef>
                <a:spcPts val="1200"/>
              </a:spcBef>
              <a:spcAft>
                <a:spcPts val="0"/>
              </a:spcAft>
              <a:buNone/>
            </a:pPr>
            <a:r>
              <a:rPr lang="en-GB" sz="1800">
                <a:solidFill>
                  <a:srgbClr val="595959"/>
                </a:solidFill>
              </a:rPr>
              <a:t>Adrian - Cup progression</a:t>
            </a:r>
            <a:endParaRPr sz="1800">
              <a:solidFill>
                <a:srgbClr val="595959"/>
              </a:solidFill>
            </a:endParaRPr>
          </a:p>
          <a:p>
            <a:pPr marL="0" lvl="0" indent="0" algn="l" rtl="0">
              <a:lnSpc>
                <a:spcPct val="115000"/>
              </a:lnSpc>
              <a:spcBef>
                <a:spcPts val="1200"/>
              </a:spcBef>
              <a:spcAft>
                <a:spcPts val="1200"/>
              </a:spcAft>
              <a:buClr>
                <a:schemeClr val="dk1"/>
              </a:buClr>
              <a:buSzPts val="1100"/>
              <a:buFont typeface="Arial"/>
              <a:buNone/>
            </a:pPr>
            <a:r>
              <a:rPr lang="en-GB" sz="1800">
                <a:solidFill>
                  <a:srgbClr val="595959"/>
                </a:solidFill>
              </a:rPr>
              <a:t>3D Makers - Tom Babinski, Judy Dixon, Ka Li, Chancey Fleet, Edis</a:t>
            </a:r>
            <a:endParaRPr sz="1800">
              <a:solidFill>
                <a:srgbClr val="595959"/>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182839384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182839384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solidFill>
                  <a:schemeClr val="dk1"/>
                </a:solidFill>
              </a:rPr>
              <a:t>An activity file is available at</a:t>
            </a:r>
            <a:r>
              <a:rPr lang="en-GB">
                <a:solidFill>
                  <a:schemeClr val="dk1"/>
                </a:solidFill>
                <a:uFill>
                  <a:noFill/>
                </a:uFill>
                <a:hlinkClick r:id="rId3">
                  <a:extLst>
                    <a:ext uri="{A12FA001-AC4F-418D-AE19-62706E023703}">
                      <ahyp:hlinkClr xmlns:ahyp="http://schemas.microsoft.com/office/drawing/2018/hyperlinkcolor" val="tx"/>
                    </a:ext>
                  </a:extLst>
                </a:hlinkClick>
              </a:rPr>
              <a:t> </a:t>
            </a:r>
            <a:r>
              <a:rPr lang="en-GB" u="sng">
                <a:solidFill>
                  <a:schemeClr val="hlink"/>
                </a:solidFill>
                <a:hlinkClick r:id="rId3"/>
              </a:rPr>
              <a:t>Dice activity roundtable</a:t>
            </a:r>
            <a:r>
              <a:rPr lang="en-GB">
                <a:solidFill>
                  <a:schemeClr val="dk1"/>
                </a:solidFill>
              </a:rPr>
              <a:t>. Open the file in a text reader or OpenSCAD. It contains the code to render a 6-sided dice with dots on 4 faces. Can you make sense of the code? Can you complete the remaining faces on the dice?</a:t>
            </a:r>
            <a:br>
              <a:rPr lang="en-GB">
                <a:solidFill>
                  <a:schemeClr val="dk1"/>
                </a:solidFill>
              </a:rPr>
            </a:br>
            <a:endParaRPr>
              <a:solidFill>
                <a:schemeClr val="dk1"/>
              </a:solidFill>
            </a:endParaRPr>
          </a:p>
          <a:p>
            <a:pPr marL="0" lvl="0" indent="0" algn="l" rtl="0">
              <a:spcBef>
                <a:spcPts val="1200"/>
              </a:spcBef>
              <a:spcAft>
                <a:spcPts val="0"/>
              </a:spcAft>
              <a:buNone/>
            </a:pPr>
            <a:endParaRPr>
              <a:solidFill>
                <a:schemeClr val="dk1"/>
              </a:solidFill>
              <a:highlight>
                <a:schemeClr val="lt1"/>
              </a:highlight>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4707f33b42_1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34707f33b42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solidFill>
                  <a:schemeClr val="dk1"/>
                </a:solidFill>
              </a:rPr>
              <a:t>3D printers are provided to allow for touch (and visual) exploration of a 3D printer. Filament (on a reel at the back or top of the printer) is fed into a heated printing head. The filament is extruded through the head (which moves back and forth and side to side) in thin layers onto the printing bed, which moves down slightly for each new layer. Some small 3D model files have been pre-sliced for selection and printing. Choose from a TactIcon (small 3D icon for a map) or a tactile graphic, which can be printed onto paper.</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a:solidFill>
                  <a:schemeClr val="dk1"/>
                </a:solidFill>
              </a:rPr>
              <a:t>While the printer is running, think about non-visual methods for monitoring the print:</a:t>
            </a:r>
            <a:endParaRPr>
              <a:solidFill>
                <a:schemeClr val="dk1"/>
              </a:solidFill>
            </a:endParaRPr>
          </a:p>
          <a:p>
            <a:pPr marL="457200" lvl="0" indent="-298450" algn="l" rtl="0">
              <a:lnSpc>
                <a:spcPct val="115000"/>
              </a:lnSpc>
              <a:spcBef>
                <a:spcPts val="1200"/>
              </a:spcBef>
              <a:spcAft>
                <a:spcPts val="0"/>
              </a:spcAft>
              <a:buClr>
                <a:schemeClr val="dk1"/>
              </a:buClr>
              <a:buSzPts val="1100"/>
              <a:buChar char="●"/>
            </a:pPr>
            <a:r>
              <a:rPr lang="en-GB">
                <a:solidFill>
                  <a:schemeClr val="dk1"/>
                </a:solidFill>
              </a:rPr>
              <a:t>Loose filament tends to move around on the plate, making a high-pitched ticking sound that indicates a printing error.</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GB">
                <a:solidFill>
                  <a:schemeClr val="dk1"/>
                </a:solidFill>
              </a:rPr>
              <a:t>Raised corners due to adhesion problems cause a scraping sound when the nozzle passes over that area.</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GB">
                <a:solidFill>
                  <a:schemeClr val="dk1"/>
                </a:solidFill>
              </a:rPr>
              <a:t>Depending on the printer, the filament spool may make a noise as it turns, confirming that there is no blockage.</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GB">
                <a:solidFill>
                  <a:schemeClr val="dk1"/>
                </a:solidFill>
              </a:rPr>
              <a:t>The filament can be touched as it enters the feed tube to check that it is moving.</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GB">
                <a:solidFill>
                  <a:schemeClr val="dk1"/>
                </a:solidFill>
              </a:rPr>
              <a:t>It is safe to pause the print and touch the partially completed model. If well familiarised with the printer, adults may check a print in progress by using one hand to track where the print head is working and the other hand to gently touch a part of the model that is not currently being printed. However, it is generally best not to touch the printing area as the nozzle is extremely hot, the printing head can be easily moved and oils on the skin can interfere with adhesion.</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f1ff7b2c8c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f1ff7b2c8c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4707f33b4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4707f33b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4707f33b42_2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4707f33b42_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f1ff7b2c8c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2f1ff7b2c8c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4c2ec28c02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34c2ec28c0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4707f33b42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34707f33b4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34707f33b42_2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34707f33b42_2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f1ff7b2c8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f1ff7b2c8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488cbd9828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488cbd9828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4707f33b42_2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4707f33b42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3402ccec8db_1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3402ccec8db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b="1"/>
              <a:t>Bambu slicer</a:t>
            </a:r>
            <a:endParaRPr/>
          </a:p>
          <a:p>
            <a:pPr marL="0" lvl="0" indent="0" algn="l" rtl="0">
              <a:spcBef>
                <a:spcPts val="0"/>
              </a:spcBef>
              <a:spcAft>
                <a:spcPts val="0"/>
              </a:spcAft>
              <a:buNone/>
            </a:pPr>
            <a:r>
              <a:rPr lang="en-GB"/>
              <a:t>Sighted assistance is required to set up default print settings, after which the slicer and printer can be used independently. </a:t>
            </a:r>
            <a:endParaRPr/>
          </a:p>
          <a:p>
            <a:pPr marL="457200" lvl="0" indent="-298450" algn="l" rtl="0">
              <a:spcBef>
                <a:spcPts val="0"/>
              </a:spcBef>
              <a:spcAft>
                <a:spcPts val="0"/>
              </a:spcAft>
              <a:buSzPts val="1100"/>
              <a:buAutoNum type="arabicPeriod"/>
            </a:pPr>
            <a:r>
              <a:rPr lang="en-GB"/>
              <a:t>Open the context menu on an STL file &gt; Open with &gt; Bambu Studio. Wait 5-10 seconds.</a:t>
            </a:r>
            <a:endParaRPr/>
          </a:p>
          <a:p>
            <a:pPr marL="457200" lvl="0" indent="-298450" algn="l" rtl="0">
              <a:spcBef>
                <a:spcPts val="0"/>
              </a:spcBef>
              <a:spcAft>
                <a:spcPts val="0"/>
              </a:spcAft>
              <a:buSzPts val="1100"/>
              <a:buAutoNum type="arabicPeriod"/>
            </a:pPr>
            <a:r>
              <a:rPr lang="en-GB"/>
              <a:t>Once Bambu Studio is open, press Ctrl-R to slice. Wait 5-30 seconds. </a:t>
            </a:r>
            <a:endParaRPr/>
          </a:p>
          <a:p>
            <a:pPr marL="457200" lvl="0" indent="-298450" algn="l" rtl="0">
              <a:spcBef>
                <a:spcPts val="0"/>
              </a:spcBef>
              <a:spcAft>
                <a:spcPts val="0"/>
              </a:spcAft>
              <a:buSzPts val="1100"/>
              <a:buAutoNum type="arabicPeriod"/>
            </a:pPr>
            <a:r>
              <a:rPr lang="en-GB"/>
              <a:t>Ctrl-Shift-G to send to the printer. If slicing is ready, you will hear a dialog popping up. </a:t>
            </a:r>
            <a:endParaRPr/>
          </a:p>
          <a:p>
            <a:pPr marL="457200" lvl="0" indent="-298450" algn="l" rtl="0">
              <a:spcBef>
                <a:spcPts val="0"/>
              </a:spcBef>
              <a:spcAft>
                <a:spcPts val="0"/>
              </a:spcAft>
              <a:buSzPts val="1100"/>
              <a:buAutoNum type="arabicPeriod"/>
            </a:pPr>
            <a:r>
              <a:rPr lang="en-GB"/>
              <a:t>Tab to the second button which is labelled and press enter.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40b6b536f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340b6b536f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34707f33b42_2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34707f33b42_2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402ccec8db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402ccec8d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14325" algn="l" rtl="0">
              <a:lnSpc>
                <a:spcPct val="171429"/>
              </a:lnSpc>
              <a:spcBef>
                <a:spcPts val="0"/>
              </a:spcBef>
              <a:spcAft>
                <a:spcPts val="0"/>
              </a:spcAft>
              <a:buClr>
                <a:schemeClr val="dk1"/>
              </a:buClr>
              <a:buSzPts val="1350"/>
              <a:buChar char="●"/>
            </a:pPr>
            <a:r>
              <a:rPr lang="en-GB" sz="1350" u="sng">
                <a:solidFill>
                  <a:srgbClr val="0000FF"/>
                </a:solidFill>
                <a:highlight>
                  <a:srgbClr val="FFFFFF"/>
                </a:highlight>
                <a:hlinkClick r:id="rId3">
                  <a:extLst>
                    <a:ext uri="{A12FA001-AC4F-418D-AE19-62706E023703}">
                      <ahyp:hlinkClr xmlns:ahyp="http://schemas.microsoft.com/office/drawing/2018/hyperlinkcolor" val="tx"/>
                    </a:ext>
                  </a:extLst>
                </a:hlinkClick>
              </a:rPr>
              <a:t>Prusa</a:t>
            </a:r>
            <a:r>
              <a:rPr lang="en-GB" sz="1350">
                <a:solidFill>
                  <a:schemeClr val="dk1"/>
                </a:solidFill>
                <a:highlight>
                  <a:srgbClr val="FFFFFF"/>
                </a:highlight>
              </a:rPr>
              <a:t> 3D printers have a sound assist mode that plays a beep when you land on an item and when you reach the top/bottom of a menu as you turn a physical click knob. It is possible to memorize the menu items (or list them beside the printer) and then count to select the desired item using the physical click knob. </a:t>
            </a:r>
            <a:r>
              <a:rPr lang="en-GB" sz="1350" u="sng">
                <a:solidFill>
                  <a:srgbClr val="0000FF"/>
                </a:solidFill>
                <a:highlight>
                  <a:srgbClr val="FFFFFF"/>
                </a:highlight>
                <a:hlinkClick r:id="rId4">
                  <a:extLst>
                    <a:ext uri="{A12FA001-AC4F-418D-AE19-62706E023703}">
                      <ahyp:hlinkClr xmlns:ahyp="http://schemas.microsoft.com/office/drawing/2018/hyperlinkcolor" val="tx"/>
                    </a:ext>
                  </a:extLst>
                </a:hlinkClick>
              </a:rPr>
              <a:t>Prusa Connect</a:t>
            </a:r>
            <a:r>
              <a:rPr lang="en-GB" sz="1350">
                <a:solidFill>
                  <a:schemeClr val="dk1"/>
                </a:solidFill>
                <a:highlight>
                  <a:srgbClr val="FFFFFF"/>
                </a:highlight>
              </a:rPr>
              <a:t> is a cloud service for controlling the printer, including uploading and starting prints.</a:t>
            </a:r>
            <a:endParaRPr sz="1350">
              <a:solidFill>
                <a:schemeClr val="dk1"/>
              </a:solidFill>
              <a:highlight>
                <a:srgbClr val="FFFFFF"/>
              </a:highlight>
            </a:endParaRPr>
          </a:p>
          <a:p>
            <a:pPr marL="457200" lvl="0" indent="-314325" algn="l" rtl="0">
              <a:lnSpc>
                <a:spcPct val="171429"/>
              </a:lnSpc>
              <a:spcBef>
                <a:spcPts val="0"/>
              </a:spcBef>
              <a:spcAft>
                <a:spcPts val="0"/>
              </a:spcAft>
              <a:buClr>
                <a:schemeClr val="dk1"/>
              </a:buClr>
              <a:buSzPts val="1350"/>
              <a:buChar char="●"/>
            </a:pPr>
            <a:r>
              <a:rPr lang="en-GB" sz="1350" u="sng">
                <a:solidFill>
                  <a:srgbClr val="0000FF"/>
                </a:solidFill>
                <a:highlight>
                  <a:srgbClr val="FFFFFF"/>
                </a:highlight>
                <a:hlinkClick r:id="rId5">
                  <a:extLst>
                    <a:ext uri="{A12FA001-AC4F-418D-AE19-62706E023703}">
                      <ahyp:hlinkClr xmlns:ahyp="http://schemas.microsoft.com/office/drawing/2018/hyperlinkcolor" val="tx"/>
                    </a:ext>
                  </a:extLst>
                </a:hlinkClick>
              </a:rPr>
              <a:t>AnkerMake</a:t>
            </a:r>
            <a:r>
              <a:rPr lang="en-GB" sz="1350">
                <a:solidFill>
                  <a:schemeClr val="dk1"/>
                </a:solidFill>
                <a:highlight>
                  <a:srgbClr val="FFFFFF"/>
                </a:highlight>
              </a:rPr>
              <a:t> 3D printers have a touchscreen that can be used by adding a template over the screen. The printer beeps with every action on the touchscreen and the printer beeps when it is ready and when it is finished. The iOS app is mostly accessible but the desktop software is not.</a:t>
            </a:r>
            <a:endParaRPr sz="1350">
              <a:solidFill>
                <a:schemeClr val="dk1"/>
              </a:solidFill>
              <a:highlight>
                <a:srgbClr val="FFFFFF"/>
              </a:highlight>
            </a:endParaRPr>
          </a:p>
          <a:p>
            <a:pPr marL="457200" lvl="0" indent="-314325" algn="l" rtl="0">
              <a:lnSpc>
                <a:spcPct val="171429"/>
              </a:lnSpc>
              <a:spcBef>
                <a:spcPts val="0"/>
              </a:spcBef>
              <a:spcAft>
                <a:spcPts val="0"/>
              </a:spcAft>
              <a:buClr>
                <a:schemeClr val="dk1"/>
              </a:buClr>
              <a:buSzPts val="1350"/>
              <a:buChar char="●"/>
            </a:pPr>
            <a:r>
              <a:rPr lang="en-GB" sz="1350">
                <a:solidFill>
                  <a:schemeClr val="dk1"/>
                </a:solidFill>
                <a:highlight>
                  <a:srgbClr val="FFFFFF"/>
                </a:highlight>
              </a:rPr>
              <a:t>The </a:t>
            </a:r>
            <a:r>
              <a:rPr lang="en-GB" sz="1350" u="sng">
                <a:solidFill>
                  <a:srgbClr val="0000FF"/>
                </a:solidFill>
                <a:highlight>
                  <a:srgbClr val="FFFFFF"/>
                </a:highlight>
                <a:hlinkClick r:id="rId6">
                  <a:extLst>
                    <a:ext uri="{A12FA001-AC4F-418D-AE19-62706E023703}">
                      <ahyp:hlinkClr xmlns:ahyp="http://schemas.microsoft.com/office/drawing/2018/hyperlinkcolor" val="tx"/>
                    </a:ext>
                  </a:extLst>
                </a:hlinkClick>
              </a:rPr>
              <a:t>Bambu</a:t>
            </a:r>
            <a:r>
              <a:rPr lang="en-GB" sz="1350">
                <a:solidFill>
                  <a:schemeClr val="dk1"/>
                </a:solidFill>
                <a:highlight>
                  <a:srgbClr val="FFFFFF"/>
                </a:highlight>
              </a:rPr>
              <a:t> P1P and P1S have buttons rather than a touchscreen and are compatible with Simplify3D slicing software.</a:t>
            </a:r>
            <a:endParaRPr sz="1350">
              <a:solidFill>
                <a:schemeClr val="dk1"/>
              </a:solidFill>
              <a:highlight>
                <a:srgbClr val="FFFFFF"/>
              </a:highlight>
            </a:endParaRPr>
          </a:p>
          <a:p>
            <a:pPr marL="0" lvl="0" indent="0" algn="l" rtl="0">
              <a:spcBef>
                <a:spcPts val="210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f1ff7b2c8c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f1ff7b2c8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Leona</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4707f33b42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4707f33b42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We are now beginning to master the art of 3D printing FOR people with print disabilities, with most accessible format production agencies in Australia and New Zealand now providing 3D printing as one of their standard formats. </a:t>
            </a:r>
            <a:endParaRPr/>
          </a:p>
          <a:p>
            <a:pPr marL="0" lvl="0" indent="0" algn="l" rtl="0">
              <a:spcBef>
                <a:spcPts val="0"/>
              </a:spcBef>
              <a:spcAft>
                <a:spcPts val="0"/>
              </a:spcAft>
              <a:buNone/>
            </a:pPr>
            <a:r>
              <a:rPr lang="en-GB"/>
              <a:t>However, there still remain barriers to 3D design and printing BY people with print disabilities. In Australia and New Zealand we do not have any official supports for 3D printing accessibility and very few people doing it in practice, as they are forced to figure it out for themselves. </a:t>
            </a:r>
            <a:endParaRPr/>
          </a:p>
          <a:p>
            <a:pPr marL="0" lvl="0" indent="0" algn="l" rtl="0">
              <a:spcBef>
                <a:spcPts val="0"/>
              </a:spcBef>
              <a:spcAft>
                <a:spcPts val="0"/>
              </a:spcAft>
              <a:buNone/>
            </a:pPr>
            <a:r>
              <a:rPr lang="en-GB"/>
              <a:t>At the same time, 3D printing accessibility is of huge interest to the print disability community. 3D model design and printing is valuable for 2 main reasons: </a:t>
            </a:r>
            <a:endParaRPr/>
          </a:p>
          <a:p>
            <a:pPr marL="457200" lvl="0" indent="-298450" algn="l" rtl="0">
              <a:spcBef>
                <a:spcPts val="0"/>
              </a:spcBef>
              <a:spcAft>
                <a:spcPts val="0"/>
              </a:spcAft>
              <a:buSzPts val="1100"/>
              <a:buAutoNum type="arabicPeriod"/>
            </a:pPr>
            <a:r>
              <a:rPr lang="en-GB"/>
              <a:t>Participation and inclusion in STEM learning, as a stepping stone towards becoming designers and makers of the future. </a:t>
            </a:r>
            <a:endParaRPr/>
          </a:p>
          <a:p>
            <a:pPr marL="457200" lvl="0" indent="-298450" algn="l" rtl="0">
              <a:spcBef>
                <a:spcPts val="0"/>
              </a:spcBef>
              <a:spcAft>
                <a:spcPts val="0"/>
              </a:spcAft>
              <a:buSzPts val="1100"/>
              <a:buAutoNum type="arabicPeriod"/>
            </a:pPr>
            <a:r>
              <a:rPr lang="en-GB"/>
              <a:t>As a DIY method of creating your own solutions for </a:t>
            </a:r>
            <a:endParaRPr/>
          </a:p>
          <a:p>
            <a:pPr marL="914400" lvl="1" indent="-298450" algn="l" rtl="0">
              <a:spcBef>
                <a:spcPts val="0"/>
              </a:spcBef>
              <a:spcAft>
                <a:spcPts val="0"/>
              </a:spcAft>
              <a:buSzPts val="1100"/>
              <a:buAutoNum type="alphaLcPeriod"/>
            </a:pPr>
            <a:r>
              <a:rPr lang="en-GB"/>
              <a:t>access, e.g. what does that famous building look like?</a:t>
            </a:r>
            <a:endParaRPr/>
          </a:p>
          <a:p>
            <a:pPr marL="914400" lvl="1" indent="-298450" algn="l" rtl="0">
              <a:spcBef>
                <a:spcPts val="0"/>
              </a:spcBef>
              <a:spcAft>
                <a:spcPts val="0"/>
              </a:spcAft>
              <a:buSzPts val="1100"/>
              <a:buAutoNum type="alphaLcPeriod"/>
            </a:pPr>
            <a:r>
              <a:rPr lang="en-GB"/>
              <a:t>Customised assistive devices, e.g. kitchen gadgets</a:t>
            </a:r>
            <a:endParaRPr/>
          </a:p>
          <a:p>
            <a:pPr marL="914400" lvl="1" indent="-298450" algn="l" rtl="0">
              <a:spcBef>
                <a:spcPts val="0"/>
              </a:spcBef>
              <a:spcAft>
                <a:spcPts val="0"/>
              </a:spcAft>
              <a:buSzPts val="1100"/>
              <a:buAutoNum type="alphaLcPeriod"/>
            </a:pPr>
            <a:r>
              <a:rPr lang="en-GB"/>
              <a:t>Fun</a:t>
            </a:r>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f1ff7b2c8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f1ff7b2c8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We do not have time to cover all of the details regarding the 3D printing process, however it is worthwhile giving a very brief overview. </a:t>
            </a:r>
            <a:endParaRPr/>
          </a:p>
          <a:p>
            <a:pPr marL="0" lvl="0" indent="0" algn="l" rtl="0">
              <a:spcBef>
                <a:spcPts val="0"/>
              </a:spcBef>
              <a:spcAft>
                <a:spcPts val="0"/>
              </a:spcAft>
              <a:buNone/>
            </a:pPr>
            <a:r>
              <a:rPr lang="en-GB"/>
              <a:t>FDM printers, which are the most common type, print one thin layer at a time, each building up on the last. </a:t>
            </a:r>
            <a:endParaRPr/>
          </a:p>
          <a:p>
            <a:pPr marL="0" lvl="0" indent="0" algn="l" rtl="0">
              <a:spcBef>
                <a:spcPts val="0"/>
              </a:spcBef>
              <a:spcAft>
                <a:spcPts val="0"/>
              </a:spcAft>
              <a:buNone/>
            </a:pPr>
            <a:r>
              <a:rPr lang="en-GB"/>
              <a:t>The first step of the process is to obtain a 3D model file. This can be done by either searching for an existing file or making your own. </a:t>
            </a:r>
            <a:endParaRPr/>
          </a:p>
          <a:p>
            <a:pPr marL="0" lvl="0" indent="0" algn="l" rtl="0">
              <a:spcBef>
                <a:spcPts val="0"/>
              </a:spcBef>
              <a:spcAft>
                <a:spcPts val="0"/>
              </a:spcAft>
              <a:buNone/>
            </a:pPr>
            <a:r>
              <a:rPr lang="en-GB"/>
              <a:t>Step 2 is to check the model to make sure that it shows what you want, is suitable for touch access, and is suitable for 3D printing. </a:t>
            </a:r>
            <a:endParaRPr/>
          </a:p>
          <a:p>
            <a:pPr marL="0" lvl="0" indent="0" algn="l" rtl="0">
              <a:spcBef>
                <a:spcPts val="0"/>
              </a:spcBef>
              <a:spcAft>
                <a:spcPts val="0"/>
              </a:spcAft>
              <a:buNone/>
            </a:pPr>
            <a:r>
              <a:rPr lang="en-GB"/>
              <a:t>Step 3 is to “slice” the model - this uses specialised slicing software to give the printer instructions about how to print the model, e.g. which way up the model should be positioned, how thick each layer should be, and whether it needs any supporting materials to be added while printing. </a:t>
            </a:r>
            <a:endParaRPr/>
          </a:p>
          <a:p>
            <a:pPr marL="0" lvl="0" indent="0" algn="l" rtl="0">
              <a:spcBef>
                <a:spcPts val="0"/>
              </a:spcBef>
              <a:spcAft>
                <a:spcPts val="0"/>
              </a:spcAft>
              <a:buNone/>
            </a:pPr>
            <a:r>
              <a:rPr lang="en-GB"/>
              <a:t>Step 4 is operating the 3D printer. This means loading the materials, sending the file to the printer, checking for errors, and fixing any problems. </a:t>
            </a:r>
            <a:endParaRPr/>
          </a:p>
          <a:p>
            <a:pPr marL="0" lvl="0" indent="0" algn="l" rtl="0">
              <a:spcBef>
                <a:spcPts val="0"/>
              </a:spcBef>
              <a:spcAft>
                <a:spcPts val="0"/>
              </a:spcAft>
              <a:buNone/>
            </a:pPr>
            <a:r>
              <a:rPr lang="en-GB"/>
              <a:t>[Image description: Flow chart with five boxes. </a:t>
            </a:r>
            <a:endParaRPr/>
          </a:p>
          <a:p>
            <a:pPr marL="0" lvl="0" indent="0" algn="l" rtl="0">
              <a:spcBef>
                <a:spcPts val="0"/>
              </a:spcBef>
              <a:spcAft>
                <a:spcPts val="0"/>
              </a:spcAft>
              <a:buNone/>
            </a:pPr>
            <a:r>
              <a:rPr lang="en-GB"/>
              <a:t>Box 1: Find a 3D printing file (.stl). </a:t>
            </a:r>
            <a:endParaRPr/>
          </a:p>
          <a:p>
            <a:pPr marL="0" lvl="0" indent="0" algn="l" rtl="0">
              <a:spcBef>
                <a:spcPts val="0"/>
              </a:spcBef>
              <a:spcAft>
                <a:spcPts val="0"/>
              </a:spcAft>
              <a:buNone/>
            </a:pPr>
            <a:r>
              <a:rPr lang="en-GB"/>
              <a:t>Box 2: Design your own 3D model.</a:t>
            </a:r>
            <a:endParaRPr/>
          </a:p>
          <a:p>
            <a:pPr marL="0" lvl="0" indent="0" algn="l" rtl="0">
              <a:spcBef>
                <a:spcPts val="0"/>
              </a:spcBef>
              <a:spcAft>
                <a:spcPts val="0"/>
              </a:spcAft>
              <a:buNone/>
            </a:pPr>
            <a:r>
              <a:rPr lang="en-GB"/>
              <a:t>Arrows from 1 &amp; 2 to Box 3. </a:t>
            </a:r>
            <a:endParaRPr/>
          </a:p>
          <a:p>
            <a:pPr marL="0" lvl="0" indent="0" algn="l" rtl="0">
              <a:spcBef>
                <a:spcPts val="0"/>
              </a:spcBef>
              <a:spcAft>
                <a:spcPts val="0"/>
              </a:spcAft>
              <a:buNone/>
            </a:pPr>
            <a:r>
              <a:rPr lang="en-GB"/>
              <a:t>Box 3: Check the model. Arrow to Box 4.</a:t>
            </a:r>
            <a:endParaRPr/>
          </a:p>
          <a:p>
            <a:pPr marL="0" lvl="0" indent="0" algn="l" rtl="0">
              <a:spcBef>
                <a:spcPts val="0"/>
              </a:spcBef>
              <a:spcAft>
                <a:spcPts val="0"/>
              </a:spcAft>
              <a:buNone/>
            </a:pPr>
            <a:r>
              <a:rPr lang="en-GB"/>
              <a:t>Box 4: Slice (printer settings). Arrow to Box 5.</a:t>
            </a:r>
            <a:endParaRPr/>
          </a:p>
          <a:p>
            <a:pPr marL="0" lvl="0" indent="0" algn="l" rtl="0">
              <a:spcBef>
                <a:spcPts val="0"/>
              </a:spcBef>
              <a:spcAft>
                <a:spcPts val="0"/>
              </a:spcAft>
              <a:buNone/>
            </a:pPr>
            <a:r>
              <a:rPr lang="en-GB"/>
              <a:t>Box 5: 3D print.]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31499c351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31499c351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Adrian - With </a:t>
            </a:r>
            <a:r>
              <a:rPr lang="en-GB">
                <a:solidFill>
                  <a:schemeClr val="dk1"/>
                </a:solidFill>
              </a:rPr>
              <a:t>access to designing your own 3D model being dependent on knowledge of CAD processes and concepts with programs that often require high levels of visual access and input and the basics of CAD and program coding now being taught in primary schools across the Australia as part of Digital Technologies, at SASSVI, as a primary school setting, we have a 3D printing club that has been running since 2018 (?) as part of the 3D Printing in Primary Schools project by the SA Department for Education. This was started as a way to include students with vision impairment in the process of 3D making using CAD. Initially this was using Makers Empire just with students with low vision, but as this was not inclusive of our tactile learners we explored options for better access at a primary school appropriate level and landed on using Codeblocks within the Tinkercad program the last 2 years.</a:t>
            </a:r>
            <a:endParaRPr>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None/>
            </a:pPr>
            <a:r>
              <a:rPr lang="en-GB">
                <a:solidFill>
                  <a:schemeClr val="dk1"/>
                </a:solidFill>
              </a:rPr>
              <a:t>Being a primary school setting the focus is on building conceptual understanding for further accessible 3D printing as part of digital technologies as it advances in High School. This includes building spatial and geometric understanding of 3D shapes, understanding how translations and rotations affect a 3D shape, and understanding of 3D axes, coordinates and planes. It is also an opportunity to reinforce learning around measurement, metric conversion, and measurement of angles. In addition students work through the sequencing of an algorithm, inputting basic instructions to build coding concepts.</a:t>
            </a:r>
            <a:endParaRPr>
              <a:solidFill>
                <a:schemeClr val="dk1"/>
              </a:solidFill>
            </a:endParaRPr>
          </a:p>
          <a:p>
            <a:pPr marL="0" lvl="0" indent="0" algn="l" rtl="0">
              <a:lnSpc>
                <a:spcPct val="115000"/>
              </a:lnSpc>
              <a:spcBef>
                <a:spcPts val="1200"/>
              </a:spcBef>
              <a:spcAft>
                <a:spcPts val="0"/>
              </a:spcAft>
              <a:buNone/>
            </a:pPr>
            <a:r>
              <a:rPr lang="en-GB">
                <a:solidFill>
                  <a:schemeClr val="dk1"/>
                </a:solidFill>
              </a:rPr>
              <a:t>Tinkercad is a free, online operated application for simple visual design. However, Tinkercad itself is not accessible with a screen reader, so I have had to make some adaptations to make it usable.</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5851e2d7ee_2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5851e2d7ee_2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GB">
                <a:solidFill>
                  <a:schemeClr val="dk1"/>
                </a:solidFill>
              </a:rPr>
              <a:t>Using the simple structure of its Codeblocks design feature students are able to select shapes and write out coded instructions, into a document or text note, in the same format at presented in Tinkercad. For example, the students decided that they wanted a 10cm high mug that was 7cm wide. They chose the “tube” shape to create the main body of the mug and based on the parameters provided in the instruction. The the first instruction of this algorithm students write out “add tube, radius=35, wall thickness=3, H=100, sides=64, edges=0, edge steps=1”. The following instructions are then completed on individual lines underneath the previous instruction. This builds an algorithm that can then be easily transcribed into Tinkercad to create the 3D model.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GB">
                <a:solidFill>
                  <a:schemeClr val="dk1"/>
                </a:solidFill>
              </a:rPr>
              <a:t>For review of the design I have been printing the model after each instruction is added. This is obviously time consuming but aims to build understanding of how each instruction affects the design.</a:t>
            </a:r>
            <a:endParaRPr>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Clr>
                <a:schemeClr val="dk1"/>
              </a:buClr>
              <a:buSzPts val="1100"/>
              <a:buFont typeface="Arial"/>
              <a:buNone/>
            </a:pPr>
            <a:r>
              <a:rPr lang="en-GB">
                <a:solidFill>
                  <a:schemeClr val="dk1"/>
                </a:solidFill>
              </a:rPr>
              <a:t>The aim is that learners can then take these skills and concepts through to more independently accessible options such as openSCAD.</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f1ff7b2c8c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f1ff7b2c8c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a:solidFill>
                  <a:schemeClr val="dk1"/>
                </a:solidFill>
              </a:rPr>
              <a:t>Share some 3D prints designed by people who are BLV, including Judy Dixon’s models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4707f33b42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4707f33b42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 There is only one hearing loop available in the room, attached to the lectern. Ask if there is anyone using the hearing loop. If there is more than one, ask if they can coordinate to go to the same stations together.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magedescriber.onlin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books.org/wiki/OpenSCAD_User_Manual"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hyperlink" Target="https://drive.google.com/drive/folders/1GI0qTLhSL5m_1VVmSGnZvzxElUYPJUgb?usp=drive_link" TargetMode="External"/><Relationship Id="rId4" Type="http://schemas.openxmlformats.org/officeDocument/2006/relationships/hyperlink" Target="https://www.accessiblestem.or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rive.google.com/drive/folders/1GI0qTLhSL5m_1VVmSGnZvzxElUYPJUgb?usp=sharing" TargetMode="External"/><Relationship Id="rId7" Type="http://schemas.openxmlformats.org/officeDocument/2006/relationships/hyperlink" Target="mailto:leona.holloway@monash.edu"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https://printdisability.org/about-us/accessible-graphics/3d-printing/blvmakers/" TargetMode="External"/><Relationship Id="rId5" Type="http://schemas.openxmlformats.org/officeDocument/2006/relationships/hyperlink" Target="https://printdisability.org/about-us/accessible-graphics/3d-printing/printing/" TargetMode="External"/><Relationship Id="rId4" Type="http://schemas.openxmlformats.org/officeDocument/2006/relationships/hyperlink" Target="https://printdisability.org/about-us/accessible-graphics/3d-printing/repositorie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printdisability.org/about-us/accessible-graphics/3d-printing/blvmakers/"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hyperlink" Target="https://www.youtube.com/watch?v=KCrYGqgOjN0" TargetMode="External"/><Relationship Id="rId4" Type="http://schemas.openxmlformats.org/officeDocument/2006/relationships/hyperlink" Target="https://www.accessiblestem.org/"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leona.holloway@monash.edu"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www.reddit.com/r/BlindMakers/" TargetMode="External"/><Relationship Id="rId5" Type="http://schemas.openxmlformats.org/officeDocument/2006/relationships/hyperlink" Target="https://www.facebook.com/groups/blv3p" TargetMode="External"/><Relationship Id="rId4" Type="http://schemas.openxmlformats.org/officeDocument/2006/relationships/hyperlink" Target="https://groups.io/g/3d-Printing-Access"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thingiverse.com/"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hyperlink" Target="https://btactile.com/" TargetMode="External"/><Relationship Id="rId4" Type="http://schemas.openxmlformats.org/officeDocument/2006/relationships/hyperlink" Target="https://www.stlfinder.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hyperlink" Target="https://medien.augenbit.de/category/modelle/" TargetMode="External"/><Relationship Id="rId3" Type="http://schemas.openxmlformats.org/officeDocument/2006/relationships/hyperlink" Target="https://www.myminifactory.com/users/MiniWorld" TargetMode="External"/><Relationship Id="rId7" Type="http://schemas.openxmlformats.org/officeDocument/2006/relationships/hyperlink" Target="https://tactileuniverse.org"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hyperlink" Target="https://nasa3d.arc.nasa.gov/" TargetMode="External"/><Relationship Id="rId5" Type="http://schemas.openxmlformats.org/officeDocument/2006/relationships/hyperlink" Target="http://www.nonscriptum.com/geometry" TargetMode="External"/><Relationship Id="rId4" Type="http://schemas.openxmlformats.org/officeDocument/2006/relationships/hyperlink" Target="https://www.myminifactory.com/scantheworld/full-collection" TargetMode="External"/><Relationship Id="rId9" Type="http://schemas.openxmlformats.org/officeDocument/2006/relationships/hyperlink" Target="https://sites.google.com/view/microbiologyfortheblind"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lumalabs.ai/genie?view=create" TargetMode="External"/><Relationship Id="rId3" Type="http://schemas.openxmlformats.org/officeDocument/2006/relationships/hyperlink" Target="https://www.openscad.org/" TargetMode="External"/><Relationship Id="rId7" Type="http://schemas.openxmlformats.org/officeDocument/2006/relationships/hyperlink" Target="https://www.kiriengine.app/"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https://touch-mapper.org/en/" TargetMode="External"/><Relationship Id="rId5" Type="http://schemas.openxmlformats.org/officeDocument/2006/relationships/hyperlink" Target="https://jthatch.com/Terrain2STL/" TargetMode="External"/><Relationship Id="rId4" Type="http://schemas.openxmlformats.org/officeDocument/2006/relationships/hyperlink" Target="https://1drv.ms/u/c/eda2fb7048597669/EY2RBbO7xGVMvl40FmpyEW4BDwyEsddx9kl1afZmVt2RoQ?e=yvt9yN"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simplify3d.com/"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hyperlink" Target="https://octoprint.org/#full-remote-control-and-monitoring" TargetMode="External"/><Relationship Id="rId4" Type="http://schemas.openxmlformats.org/officeDocument/2006/relationships/hyperlink" Target="https://slic3r.org/"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github.com/tdeck/3dmake"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hyperlink" Target="https://www.youtube.com/watch?v=OCyDKVi6wAc"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see3d.org/" TargetMode="External"/><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hyperlink" Target="https://evengrounds.com/3d-buildings/"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tinkercad.com/"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744575"/>
            <a:ext cx="8520600" cy="12030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GB" sz="4400"/>
              <a:t>ANZAGG</a:t>
            </a:r>
            <a:br>
              <a:rPr lang="en-GB" sz="4400"/>
            </a:br>
            <a:r>
              <a:rPr lang="en-GB" sz="4400"/>
              <a:t>Accessible 3D Printing Workshop</a:t>
            </a:r>
            <a:endParaRPr sz="4400"/>
          </a:p>
        </p:txBody>
      </p:sp>
      <p:sp>
        <p:nvSpPr>
          <p:cNvPr id="55" name="Google Shape;55;p13"/>
          <p:cNvSpPr txBox="1">
            <a:spLocks noGrp="1"/>
          </p:cNvSpPr>
          <p:nvPr>
            <p:ph type="subTitle" idx="1"/>
          </p:nvPr>
        </p:nvSpPr>
        <p:spPr>
          <a:xfrm>
            <a:off x="311700" y="2834125"/>
            <a:ext cx="8520600" cy="1557900"/>
          </a:xfrm>
          <a:prstGeom prst="rect">
            <a:avLst/>
          </a:prstGeom>
        </p:spPr>
        <p:txBody>
          <a:bodyPr spcFirstLastPara="1" wrap="square" lIns="91425" tIns="91425" rIns="91425" bIns="91425" anchor="t" anchorCtr="0">
            <a:normAutofit/>
          </a:bodyPr>
          <a:lstStyle/>
          <a:p>
            <a:pPr marL="0" lvl="0" indent="0" algn="ctr" rtl="0">
              <a:lnSpc>
                <a:spcPct val="100000"/>
              </a:lnSpc>
              <a:spcBef>
                <a:spcPts val="0"/>
              </a:spcBef>
              <a:spcAft>
                <a:spcPts val="0"/>
              </a:spcAft>
              <a:buSzPts val="935"/>
              <a:buNone/>
            </a:pPr>
            <a:r>
              <a:rPr lang="en-GB" sz="2180"/>
              <a:t>Round Table Conference 2025 Workshop, Melbourne Australia</a:t>
            </a:r>
            <a:endParaRPr sz="2180"/>
          </a:p>
          <a:p>
            <a:pPr marL="0" lvl="0" indent="0" algn="ctr" rtl="0">
              <a:lnSpc>
                <a:spcPct val="100000"/>
              </a:lnSpc>
              <a:spcBef>
                <a:spcPts val="0"/>
              </a:spcBef>
              <a:spcAft>
                <a:spcPts val="0"/>
              </a:spcAft>
              <a:buSzPts val="935"/>
              <a:buNone/>
            </a:pPr>
            <a:r>
              <a:rPr lang="en-GB" sz="2180"/>
              <a:t>Australia and New Zealand Accessible Graphics Group (ANZAGG)</a:t>
            </a:r>
            <a:endParaRPr sz="2180"/>
          </a:p>
          <a:p>
            <a:pPr marL="0" lvl="0" indent="0" algn="ctr" rtl="0">
              <a:lnSpc>
                <a:spcPct val="100000"/>
              </a:lnSpc>
              <a:spcBef>
                <a:spcPts val="0"/>
              </a:spcBef>
              <a:spcAft>
                <a:spcPts val="0"/>
              </a:spcAft>
              <a:buSzPts val="935"/>
              <a:buNone/>
            </a:pPr>
            <a:r>
              <a:rPr lang="en-GB" sz="2180"/>
              <a:t>Facilitated by Leona Holloway, Sarah Hayman, Adrian Riessen</a:t>
            </a:r>
            <a:endParaRPr sz="218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1. 3D model examples</a:t>
            </a:r>
            <a:endParaRPr/>
          </a:p>
        </p:txBody>
      </p:sp>
      <p:sp>
        <p:nvSpPr>
          <p:cNvPr id="124" name="Google Shape;124;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GB"/>
              <a:t>Explore the models</a:t>
            </a:r>
            <a:endParaRPr/>
          </a:p>
          <a:p>
            <a:pPr marL="457200" lvl="0" indent="-342900" algn="l" rtl="0">
              <a:spcBef>
                <a:spcPts val="0"/>
              </a:spcBef>
              <a:spcAft>
                <a:spcPts val="0"/>
              </a:spcAft>
              <a:buSzPts val="1800"/>
              <a:buChar char="●"/>
            </a:pPr>
            <a:r>
              <a:rPr lang="en-GB"/>
              <a:t>Consider the source of the models - 3D printing repositories and example models designed by people with a print disability.</a:t>
            </a:r>
            <a:endParaRPr/>
          </a:p>
          <a:p>
            <a:pPr marL="457200" lvl="0" indent="-342900" algn="l" rtl="0">
              <a:spcBef>
                <a:spcPts val="0"/>
              </a:spcBef>
              <a:spcAft>
                <a:spcPts val="0"/>
              </a:spcAft>
              <a:buSzPts val="1800"/>
              <a:buChar char="●"/>
            </a:pPr>
            <a:r>
              <a:rPr lang="en-GB"/>
              <a:t>Use AI to describe original model images - how do these compare to the actual model?</a:t>
            </a:r>
            <a:endParaRPr/>
          </a:p>
          <a:p>
            <a:pPr marL="914400" lvl="1" indent="-317500" algn="l" rtl="0">
              <a:spcBef>
                <a:spcPts val="0"/>
              </a:spcBef>
              <a:spcAft>
                <a:spcPts val="0"/>
              </a:spcAft>
              <a:buSzPts val="1400"/>
              <a:buChar char="○"/>
            </a:pPr>
            <a:r>
              <a:rPr lang="en-GB" sz="1800" u="sng">
                <a:solidFill>
                  <a:schemeClr val="hlink"/>
                </a:solidFill>
                <a:hlinkClick r:id="rId3"/>
              </a:rPr>
              <a:t>https://imagedescriber.online/</a:t>
            </a:r>
            <a:endParaRPr sz="1800"/>
          </a:p>
          <a:p>
            <a:pPr marL="914400" lvl="1" indent="-342900" algn="l" rtl="0">
              <a:spcBef>
                <a:spcPts val="0"/>
              </a:spcBef>
              <a:spcAft>
                <a:spcPts val="0"/>
              </a:spcAft>
              <a:buSzPts val="1800"/>
              <a:buChar char="○"/>
            </a:pPr>
            <a:r>
              <a:rPr lang="en-GB" sz="1800"/>
              <a:t>BeMyEyes</a:t>
            </a:r>
            <a:endParaRPr sz="1800"/>
          </a:p>
          <a:p>
            <a:pPr marL="914400" lvl="1" indent="-342900" algn="l" rtl="0">
              <a:spcBef>
                <a:spcPts val="0"/>
              </a:spcBef>
              <a:spcAft>
                <a:spcPts val="0"/>
              </a:spcAft>
              <a:buSzPts val="1800"/>
              <a:buChar char="○"/>
            </a:pPr>
            <a:r>
              <a:rPr lang="en-GB" sz="1800"/>
              <a:t>SeeingAI</a:t>
            </a:r>
            <a:endParaRPr sz="1800"/>
          </a:p>
          <a:p>
            <a:pPr marL="914400" lvl="1" indent="-342900" algn="l" rtl="0">
              <a:spcBef>
                <a:spcPts val="0"/>
              </a:spcBef>
              <a:spcAft>
                <a:spcPts val="0"/>
              </a:spcAft>
              <a:buSzPts val="1800"/>
              <a:buChar char="○"/>
            </a:pPr>
            <a:r>
              <a:rPr lang="en-GB" sz="1800"/>
              <a:t>ChatGPT</a:t>
            </a:r>
            <a:endParaRPr sz="1800"/>
          </a:p>
          <a:p>
            <a:pPr marL="457200" lvl="0" indent="-342900" algn="l" rtl="0">
              <a:spcBef>
                <a:spcPts val="0"/>
              </a:spcBef>
              <a:spcAft>
                <a:spcPts val="0"/>
              </a:spcAft>
              <a:buSzPts val="1800"/>
              <a:buChar char="●"/>
            </a:pPr>
            <a:r>
              <a:rPr lang="en-GB"/>
              <a:t>Think about how you might design these models yourself. What basic shapes make up the model?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2. OpenSCAD</a:t>
            </a:r>
            <a:endParaRPr/>
          </a:p>
        </p:txBody>
      </p:sp>
      <p:sp>
        <p:nvSpPr>
          <p:cNvPr id="130" name="Google Shape;130;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OpenSCAD is an open-source text-based 3D design software.</a:t>
            </a:r>
            <a:endParaRPr/>
          </a:p>
          <a:p>
            <a:pPr marL="457200" lvl="0" indent="-342900" algn="l" rtl="0">
              <a:spcBef>
                <a:spcPts val="0"/>
              </a:spcBef>
              <a:spcAft>
                <a:spcPts val="0"/>
              </a:spcAft>
              <a:buSzPts val="1800"/>
              <a:buChar char="●"/>
            </a:pPr>
            <a:r>
              <a:rPr lang="en-GB"/>
              <a:t>Objects are created and then placed in 3D space using various commands, often based on vectors. Measurements are in millimetres.</a:t>
            </a:r>
            <a:endParaRPr/>
          </a:p>
          <a:p>
            <a:pPr marL="457200" lvl="0" indent="-342900" algn="l" rtl="0">
              <a:spcBef>
                <a:spcPts val="0"/>
              </a:spcBef>
              <a:spcAft>
                <a:spcPts val="0"/>
              </a:spcAft>
              <a:buSzPts val="1800"/>
              <a:buChar char="●"/>
            </a:pPr>
            <a:r>
              <a:rPr lang="en-GB"/>
              <a:t>An excellent resource is the </a:t>
            </a:r>
            <a:r>
              <a:rPr lang="en-GB" u="sng">
                <a:solidFill>
                  <a:schemeClr val="hlink"/>
                </a:solidFill>
                <a:hlinkClick r:id="rId3"/>
              </a:rPr>
              <a:t>OpenSCAD User Manual on Wikibooks</a:t>
            </a:r>
            <a:r>
              <a:rPr lang="en-GB"/>
              <a:t>.</a:t>
            </a:r>
            <a:endParaRPr/>
          </a:p>
          <a:p>
            <a:pPr marL="457200" lvl="0" indent="-342900" algn="l" rtl="0">
              <a:spcBef>
                <a:spcPts val="0"/>
              </a:spcBef>
              <a:spcAft>
                <a:spcPts val="0"/>
              </a:spcAft>
              <a:buSzPts val="1800"/>
              <a:buChar char="●"/>
            </a:pPr>
            <a:r>
              <a:rPr lang="en-GB"/>
              <a:t>Lesson plans for blind students are available from </a:t>
            </a:r>
            <a:r>
              <a:rPr lang="en-GB" u="sng">
                <a:solidFill>
                  <a:schemeClr val="hlink"/>
                </a:solidFill>
                <a:hlinkClick r:id="rId4"/>
              </a:rPr>
              <a:t>https://www.accessiblestem.org/</a:t>
            </a:r>
            <a:r>
              <a:rPr lang="en-GB"/>
              <a:t>. </a:t>
            </a:r>
            <a:endParaRPr/>
          </a:p>
          <a:p>
            <a:pPr marL="457200" lvl="0" indent="-342900" algn="l" rtl="0">
              <a:spcBef>
                <a:spcPts val="0"/>
              </a:spcBef>
              <a:spcAft>
                <a:spcPts val="0"/>
              </a:spcAft>
              <a:buSzPts val="1800"/>
              <a:buChar char="●"/>
            </a:pPr>
            <a:r>
              <a:rPr lang="en-GB" u="sng">
                <a:solidFill>
                  <a:schemeClr val="hlink"/>
                </a:solidFill>
                <a:hlinkClick r:id="rId5"/>
              </a:rPr>
              <a:t>D</a:t>
            </a:r>
            <a:r>
              <a:rPr lang="en-GB" u="sng">
                <a:solidFill>
                  <a:schemeClr val="hlink"/>
                </a:solidFill>
                <a:hlinkClick r:id="rId5"/>
              </a:rPr>
              <a:t>ice activity roundtable</a:t>
            </a:r>
            <a:r>
              <a:rPr lang="en-GB"/>
              <a:t>. Complete the remaining faces on the dice.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3. 3D Printers</a:t>
            </a:r>
            <a:endParaRPr/>
          </a:p>
        </p:txBody>
      </p:sp>
      <p:sp>
        <p:nvSpPr>
          <p:cNvPr id="136" name="Google Shape;136;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rabicPeriod"/>
            </a:pPr>
            <a:r>
              <a:rPr lang="en-GB"/>
              <a:t>Explore a 3D printer</a:t>
            </a:r>
            <a:endParaRPr/>
          </a:p>
          <a:p>
            <a:pPr marL="457200" lvl="0" indent="-342900" algn="l" rtl="0">
              <a:spcBef>
                <a:spcPts val="0"/>
              </a:spcBef>
              <a:spcAft>
                <a:spcPts val="0"/>
              </a:spcAft>
              <a:buSzPts val="1800"/>
              <a:buAutoNum type="arabicPeriod"/>
            </a:pPr>
            <a:r>
              <a:rPr lang="en-GB"/>
              <a:t>Start printing a simple model (tacticons or 3D printed tactile graphics)</a:t>
            </a:r>
            <a:endParaRPr/>
          </a:p>
          <a:p>
            <a:pPr marL="457200" lvl="0" indent="-342900" algn="l" rtl="0">
              <a:spcBef>
                <a:spcPts val="0"/>
              </a:spcBef>
              <a:spcAft>
                <a:spcPts val="0"/>
              </a:spcAft>
              <a:buSzPts val="1800"/>
              <a:buAutoNum type="arabicPeriod"/>
            </a:pPr>
            <a:r>
              <a:rPr lang="en-GB"/>
              <a:t>Observe the process of printing</a:t>
            </a:r>
            <a:endParaRPr/>
          </a:p>
          <a:p>
            <a:pPr marL="457200" lvl="0" indent="-342900" algn="l" rtl="0">
              <a:spcBef>
                <a:spcPts val="0"/>
              </a:spcBef>
              <a:spcAft>
                <a:spcPts val="0"/>
              </a:spcAft>
              <a:buSzPts val="1800"/>
              <a:buAutoNum type="arabicPeriod"/>
            </a:pPr>
            <a:r>
              <a:rPr lang="en-GB"/>
              <a:t>Check the finished print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t>Discussion time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Discussion prompts</a:t>
            </a:r>
            <a:endParaRPr/>
          </a:p>
        </p:txBody>
      </p:sp>
      <p:sp>
        <p:nvSpPr>
          <p:cNvPr id="147" name="Google Shape;147;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Do you have any questions?</a:t>
            </a:r>
            <a:endParaRPr/>
          </a:p>
          <a:p>
            <a:pPr marL="457200" lvl="0" indent="-342900" algn="l" rtl="0">
              <a:spcBef>
                <a:spcPts val="0"/>
              </a:spcBef>
              <a:spcAft>
                <a:spcPts val="0"/>
              </a:spcAft>
              <a:buSzPts val="1800"/>
              <a:buChar char="●"/>
            </a:pPr>
            <a:r>
              <a:rPr lang="en-GB"/>
              <a:t>What new insights have you gained today?</a:t>
            </a:r>
            <a:endParaRPr/>
          </a:p>
          <a:p>
            <a:pPr marL="457200" lvl="0" indent="-342900" algn="l" rtl="0">
              <a:spcBef>
                <a:spcPts val="0"/>
              </a:spcBef>
              <a:spcAft>
                <a:spcPts val="0"/>
              </a:spcAft>
              <a:buSzPts val="1800"/>
              <a:buChar char="●"/>
            </a:pPr>
            <a:r>
              <a:rPr lang="en-GB"/>
              <a:t>How can you apply learnings from today’s workshop to your own practice?</a:t>
            </a:r>
            <a:endParaRPr/>
          </a:p>
          <a:p>
            <a:pPr marL="457200" lvl="0" indent="-342900" algn="l" rtl="0">
              <a:spcBef>
                <a:spcPts val="0"/>
              </a:spcBef>
              <a:spcAft>
                <a:spcPts val="0"/>
              </a:spcAft>
              <a:buSzPts val="1800"/>
              <a:buChar char="●"/>
            </a:pPr>
            <a:r>
              <a:rPr lang="en-GB"/>
              <a:t>Will you start to design/download your own models after today?</a:t>
            </a:r>
            <a:endParaRPr/>
          </a:p>
          <a:p>
            <a:pPr marL="457200" lvl="0" indent="-342900" algn="l" rtl="0">
              <a:spcBef>
                <a:spcPts val="0"/>
              </a:spcBef>
              <a:spcAft>
                <a:spcPts val="0"/>
              </a:spcAft>
              <a:buSzPts val="1800"/>
              <a:buChar char="●"/>
            </a:pPr>
            <a:r>
              <a:rPr lang="en-GB"/>
              <a:t>What more would you like to learn (using further resources or via future ANZAGG activities)?</a:t>
            </a:r>
            <a:endParaRPr/>
          </a:p>
          <a:p>
            <a:pPr marL="0" lvl="0" indent="0" algn="l" rtl="0">
              <a:spcBef>
                <a:spcPts val="1200"/>
              </a:spcBef>
              <a:spcAft>
                <a:spcPts val="12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t>Further Resources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ANZAGG resources</a:t>
            </a:r>
            <a:endParaRPr/>
          </a:p>
        </p:txBody>
      </p:sp>
      <p:sp>
        <p:nvSpPr>
          <p:cNvPr id="158" name="Google Shape;158;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GB"/>
              <a:t>ANZAGG 2025 workshop resources </a:t>
            </a:r>
            <a:r>
              <a:rPr lang="en-GB" u="sng">
                <a:solidFill>
                  <a:schemeClr val="hlink"/>
                </a:solidFill>
                <a:hlinkClick r:id="rId3"/>
              </a:rPr>
              <a:t>https://drive.google.com/drive/folders/1GI0qTLhSL5m_1VVmSGnZvzxElUYPJUgb?usp=sharing</a:t>
            </a:r>
            <a:r>
              <a:rPr lang="en-GB"/>
              <a:t> </a:t>
            </a:r>
            <a:endParaRPr/>
          </a:p>
          <a:p>
            <a:pPr marL="457200" lvl="0" indent="-342900" algn="l" rtl="0">
              <a:spcBef>
                <a:spcPts val="0"/>
              </a:spcBef>
              <a:spcAft>
                <a:spcPts val="0"/>
              </a:spcAft>
              <a:buSzPts val="1800"/>
              <a:buChar char="●"/>
            </a:pPr>
            <a:r>
              <a:rPr lang="en-GB"/>
              <a:t>Round Table Guidelines for Producing Accessible 3D Prints </a:t>
            </a:r>
            <a:endParaRPr/>
          </a:p>
          <a:p>
            <a:pPr marL="914400" lvl="1" indent="-317500" algn="l" rtl="0">
              <a:spcBef>
                <a:spcPts val="0"/>
              </a:spcBef>
              <a:spcAft>
                <a:spcPts val="0"/>
              </a:spcAft>
              <a:buSzPts val="1400"/>
              <a:buChar char="○"/>
            </a:pPr>
            <a:r>
              <a:rPr lang="en-GB"/>
              <a:t>3D model repositories </a:t>
            </a:r>
            <a:r>
              <a:rPr lang="en-GB" u="sng">
                <a:solidFill>
                  <a:schemeClr val="hlink"/>
                </a:solidFill>
                <a:hlinkClick r:id="rId4"/>
              </a:rPr>
              <a:t>https://printdisability.org/about-us/accessible-graphics/3d-printing/repositories/</a:t>
            </a:r>
            <a:r>
              <a:rPr lang="en-GB"/>
              <a:t> </a:t>
            </a:r>
            <a:endParaRPr/>
          </a:p>
          <a:p>
            <a:pPr marL="914400" lvl="1" indent="-317500" algn="l" rtl="0">
              <a:spcBef>
                <a:spcPts val="0"/>
              </a:spcBef>
              <a:spcAft>
                <a:spcPts val="0"/>
              </a:spcAft>
              <a:buSzPts val="1400"/>
              <a:buChar char="○"/>
            </a:pPr>
            <a:r>
              <a:rPr lang="en-GB"/>
              <a:t>The 3D printing process </a:t>
            </a:r>
            <a:r>
              <a:rPr lang="en-GB" sz="1400" u="sng">
                <a:solidFill>
                  <a:schemeClr val="hlink"/>
                </a:solidFill>
                <a:hlinkClick r:id="rId5"/>
              </a:rPr>
              <a:t>https://printdisability.org/about-us/accessible-graphics/3d-printing/printing/</a:t>
            </a:r>
            <a:r>
              <a:rPr lang="en-GB" sz="1400"/>
              <a:t> </a:t>
            </a:r>
            <a:endParaRPr sz="1400"/>
          </a:p>
          <a:p>
            <a:pPr marL="914400" lvl="1" indent="-317500" algn="l" rtl="0">
              <a:spcBef>
                <a:spcPts val="0"/>
              </a:spcBef>
              <a:spcAft>
                <a:spcPts val="0"/>
              </a:spcAft>
              <a:buSzPts val="1400"/>
              <a:buChar char="○"/>
            </a:pPr>
            <a:r>
              <a:rPr lang="en-GB"/>
              <a:t>3D printing accessibility </a:t>
            </a:r>
            <a:r>
              <a:rPr lang="en-GB" u="sng">
                <a:solidFill>
                  <a:schemeClr val="hlink"/>
                </a:solidFill>
                <a:hlinkClick r:id="rId6"/>
              </a:rPr>
              <a:t>https://printdisability.org/about-us/accessible-graphics/3d-printing/blvmakers/</a:t>
            </a:r>
            <a:r>
              <a:rPr lang="en-GB"/>
              <a:t> </a:t>
            </a:r>
            <a:endParaRPr/>
          </a:p>
          <a:p>
            <a:pPr marL="457200" lvl="0" indent="-342900" algn="l" rtl="0">
              <a:spcBef>
                <a:spcPts val="0"/>
              </a:spcBef>
              <a:spcAft>
                <a:spcPts val="0"/>
              </a:spcAft>
              <a:buSzPts val="1800"/>
              <a:buChar char="●"/>
            </a:pPr>
            <a:r>
              <a:rPr lang="en-GB"/>
              <a:t>3D printing group - meets monthly for discussion and guest speakers. Contact </a:t>
            </a:r>
            <a:r>
              <a:rPr lang="en-GB" u="sng">
                <a:solidFill>
                  <a:schemeClr val="hlink"/>
                </a:solidFill>
                <a:hlinkClick r:id="rId7"/>
              </a:rPr>
              <a:t>leona.holloway@monash.edu</a:t>
            </a:r>
            <a:r>
              <a:rPr lang="en-GB"/>
              <a:t> to join.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Guidelines, Tutorials and Lesson plans</a:t>
            </a:r>
            <a:endParaRPr/>
          </a:p>
        </p:txBody>
      </p:sp>
      <p:sp>
        <p:nvSpPr>
          <p:cNvPr id="164" name="Google Shape;164;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GB" b="1"/>
              <a:t>Round Table  guidelines</a:t>
            </a:r>
            <a:r>
              <a:rPr lang="en-GB"/>
              <a:t> </a:t>
            </a:r>
            <a:r>
              <a:rPr lang="en-GB" b="1"/>
              <a:t> </a:t>
            </a:r>
            <a:r>
              <a:rPr lang="en-GB" u="sng">
                <a:solidFill>
                  <a:schemeClr val="hlink"/>
                </a:solidFill>
                <a:hlinkClick r:id="rId3"/>
              </a:rPr>
              <a:t>https://printdisability.org/about-us/accessible-graphics/3d-printing/blvmakers/</a:t>
            </a:r>
            <a:r>
              <a:rPr lang="en-GB"/>
              <a:t> </a:t>
            </a:r>
            <a:endParaRPr/>
          </a:p>
          <a:p>
            <a:pPr marL="457200" lvl="0" indent="0" algn="l" rtl="0">
              <a:spcBef>
                <a:spcPts val="1200"/>
              </a:spcBef>
              <a:spcAft>
                <a:spcPts val="0"/>
              </a:spcAft>
              <a:buNone/>
            </a:pPr>
            <a:endParaRPr/>
          </a:p>
          <a:p>
            <a:pPr marL="457200" lvl="0" indent="-342900" algn="l" rtl="0">
              <a:spcBef>
                <a:spcPts val="1200"/>
              </a:spcBef>
              <a:spcAft>
                <a:spcPts val="0"/>
              </a:spcAft>
              <a:buSzPts val="1800"/>
              <a:buChar char="●"/>
            </a:pPr>
            <a:r>
              <a:rPr lang="en-GB" b="1">
                <a:solidFill>
                  <a:schemeClr val="dk1"/>
                </a:solidFill>
              </a:rPr>
              <a:t>Accessible STEM</a:t>
            </a:r>
            <a:r>
              <a:rPr lang="en-GB">
                <a:solidFill>
                  <a:schemeClr val="dk1"/>
                </a:solidFill>
              </a:rPr>
              <a:t> lesson plans for blind and low vision students to create their own 3D models using OpenSCAD and command line to send their files to the 3D printers.</a:t>
            </a:r>
            <a:r>
              <a:rPr lang="en-GB">
                <a:solidFill>
                  <a:schemeClr val="dk1"/>
                </a:solidFill>
                <a:uFill>
                  <a:noFill/>
                </a:uFill>
                <a:hlinkClick r:id="rId4">
                  <a:extLst>
                    <a:ext uri="{A12FA001-AC4F-418D-AE19-62706E023703}">
                      <ahyp:hlinkClr xmlns:ahyp="http://schemas.microsoft.com/office/drawing/2018/hyperlinkcolor" val="tx"/>
                    </a:ext>
                  </a:extLst>
                </a:hlinkClick>
              </a:rPr>
              <a:t> </a:t>
            </a:r>
            <a:r>
              <a:rPr lang="en-GB" u="sng">
                <a:solidFill>
                  <a:schemeClr val="hlink"/>
                </a:solidFill>
                <a:hlinkClick r:id="rId4"/>
              </a:rPr>
              <a:t>https://www.accessiblestem.org/</a:t>
            </a:r>
            <a:endParaRPr/>
          </a:p>
          <a:p>
            <a:pPr marL="457200" lvl="0" indent="0" algn="l" rtl="0">
              <a:spcBef>
                <a:spcPts val="1200"/>
              </a:spcBef>
              <a:spcAft>
                <a:spcPts val="0"/>
              </a:spcAft>
              <a:buNone/>
            </a:pPr>
            <a:endParaRPr/>
          </a:p>
          <a:p>
            <a:pPr marL="457200" lvl="0" indent="-342900" algn="l" rtl="0">
              <a:spcBef>
                <a:spcPts val="1200"/>
              </a:spcBef>
              <a:spcAft>
                <a:spcPts val="0"/>
              </a:spcAft>
              <a:buSzPts val="1800"/>
              <a:buChar char="●"/>
            </a:pPr>
            <a:r>
              <a:rPr lang="en-GB" b="1"/>
              <a:t>Accessible 3D</a:t>
            </a:r>
            <a:r>
              <a:rPr lang="en-GB"/>
              <a:t> demonstration of non-visual design in OpenSCAD and printing. </a:t>
            </a:r>
            <a:r>
              <a:rPr lang="en-GB" u="sng">
                <a:solidFill>
                  <a:schemeClr val="accent5"/>
                </a:solidFill>
                <a:hlinkClick r:id="rId5">
                  <a:extLst>
                    <a:ext uri="{A12FA001-AC4F-418D-AE19-62706E023703}">
                      <ahyp:hlinkClr xmlns:ahyp="http://schemas.microsoft.com/office/drawing/2018/hyperlinkcolor" val="tx"/>
                    </a:ext>
                  </a:extLst>
                </a:hlinkClick>
              </a:rPr>
              <a:t>https://www.youtube.com/watch?v=KCrYGqgOjN0</a:t>
            </a:r>
            <a:r>
              <a:rPr lang="en-GB"/>
              <a: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Groups</a:t>
            </a:r>
            <a:endParaRPr/>
          </a:p>
        </p:txBody>
      </p:sp>
      <p:sp>
        <p:nvSpPr>
          <p:cNvPr id="170" name="Google Shape;170;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ANZAGG 3D Printing Group - meets monthly via Zoom. Contact </a:t>
            </a:r>
            <a:r>
              <a:rPr lang="en-GB" u="sng">
                <a:solidFill>
                  <a:schemeClr val="hlink"/>
                </a:solidFill>
                <a:hlinkClick r:id="rId3"/>
              </a:rPr>
              <a:t>leona.holloway@monash.edu</a:t>
            </a:r>
            <a:r>
              <a:rPr lang="en-GB"/>
              <a:t> to join. </a:t>
            </a:r>
            <a:endParaRPr/>
          </a:p>
          <a:p>
            <a:pPr marL="457200" lvl="0" indent="-342900" algn="l" rtl="0">
              <a:spcBef>
                <a:spcPts val="0"/>
              </a:spcBef>
              <a:spcAft>
                <a:spcPts val="0"/>
              </a:spcAft>
              <a:buSzPts val="1800"/>
              <a:buChar char="●"/>
            </a:pPr>
            <a:r>
              <a:rPr lang="en-GB"/>
              <a:t>Accessible 3D printing listserv </a:t>
            </a:r>
            <a:r>
              <a:rPr lang="en-GB" u="sng">
                <a:solidFill>
                  <a:schemeClr val="hlink"/>
                </a:solidFill>
                <a:hlinkClick r:id="rId4"/>
              </a:rPr>
              <a:t>https://groups.io/g/3d-Printing-Access</a:t>
            </a:r>
            <a:r>
              <a:rPr lang="en-GB"/>
              <a:t> </a:t>
            </a:r>
            <a:endParaRPr/>
          </a:p>
          <a:p>
            <a:pPr marL="457200" lvl="0" indent="-342900" algn="l" rtl="0">
              <a:spcBef>
                <a:spcPts val="0"/>
              </a:spcBef>
              <a:spcAft>
                <a:spcPts val="0"/>
              </a:spcAft>
              <a:buSzPts val="1800"/>
              <a:buChar char="●"/>
            </a:pPr>
            <a:r>
              <a:rPr lang="en-GB"/>
              <a:t>Blind &amp; Low Vision 3D Printing Facebook group </a:t>
            </a:r>
            <a:r>
              <a:rPr lang="en-GB" u="sng">
                <a:solidFill>
                  <a:schemeClr val="hlink"/>
                </a:solidFill>
                <a:hlinkClick r:id="rId5"/>
              </a:rPr>
              <a:t>https://www.facebook.com/groups/blv3p</a:t>
            </a:r>
            <a:r>
              <a:rPr lang="en-GB"/>
              <a:t> </a:t>
            </a:r>
            <a:endParaRPr/>
          </a:p>
          <a:p>
            <a:pPr marL="457200" lvl="0" indent="-342900" algn="l" rtl="0">
              <a:spcBef>
                <a:spcPts val="0"/>
              </a:spcBef>
              <a:spcAft>
                <a:spcPts val="0"/>
              </a:spcAft>
              <a:buSzPts val="1800"/>
              <a:buChar char="●"/>
            </a:pPr>
            <a:r>
              <a:rPr lang="en-GB"/>
              <a:t>r/BlindMakers reddit group </a:t>
            </a:r>
            <a:r>
              <a:rPr lang="en-GB" u="sng">
                <a:solidFill>
                  <a:schemeClr val="hlink"/>
                </a:solidFill>
                <a:hlinkClick r:id="rId6"/>
              </a:rPr>
              <a:t>https://www.reddit.com/r/BlindMakers/</a:t>
            </a:r>
            <a:r>
              <a:rPr lang="en-GB"/>
              <a:t>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Model repositories - general</a:t>
            </a:r>
            <a:endParaRPr/>
          </a:p>
        </p:txBody>
      </p:sp>
      <p:sp>
        <p:nvSpPr>
          <p:cNvPr id="176" name="Google Shape;176;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GB" b="1"/>
              <a:t>Thingiverse</a:t>
            </a:r>
            <a:r>
              <a:rPr lang="en-GB"/>
              <a:t> - largest repository of 3D models, including collections by ANZAGG, SVRC, NSW Department of Education (BLPS), NextSense and See3D (see3dprinting) </a:t>
            </a:r>
            <a:r>
              <a:rPr lang="en-GB" u="sng">
                <a:solidFill>
                  <a:schemeClr val="hlink"/>
                </a:solidFill>
                <a:hlinkClick r:id="rId3"/>
              </a:rPr>
              <a:t>https://www.thingiverse.com/</a:t>
            </a:r>
            <a:r>
              <a:rPr lang="en-GB"/>
              <a:t> </a:t>
            </a:r>
            <a:endParaRPr/>
          </a:p>
          <a:p>
            <a:pPr marL="457200" lvl="0" indent="-342900" algn="l" rtl="0">
              <a:spcBef>
                <a:spcPts val="0"/>
              </a:spcBef>
              <a:spcAft>
                <a:spcPts val="0"/>
              </a:spcAft>
              <a:buSzPts val="1800"/>
              <a:buChar char="●"/>
            </a:pPr>
            <a:r>
              <a:rPr lang="en-GB" b="1"/>
              <a:t>STLFinder</a:t>
            </a:r>
            <a:r>
              <a:rPr lang="en-GB"/>
              <a:t> - search engine for 3D printing models </a:t>
            </a:r>
            <a:r>
              <a:rPr lang="en-GB" u="sng">
                <a:solidFill>
                  <a:schemeClr val="hlink"/>
                </a:solidFill>
                <a:hlinkClick r:id="rId4"/>
              </a:rPr>
              <a:t>https://www.stlfinder.com/</a:t>
            </a:r>
            <a:r>
              <a:rPr lang="en-GB"/>
              <a:t> </a:t>
            </a:r>
            <a:endParaRPr/>
          </a:p>
          <a:p>
            <a:pPr marL="0" lvl="0" indent="0" algn="l" rtl="0">
              <a:spcBef>
                <a:spcPts val="1200"/>
              </a:spcBef>
              <a:spcAft>
                <a:spcPts val="0"/>
              </a:spcAft>
              <a:buNone/>
            </a:pPr>
            <a:r>
              <a:rPr lang="en-GB" b="1"/>
              <a:t>For touch readers:</a:t>
            </a:r>
            <a:endParaRPr b="1"/>
          </a:p>
          <a:p>
            <a:pPr marL="457200" lvl="0" indent="-342900" algn="l" rtl="0">
              <a:spcBef>
                <a:spcPts val="1200"/>
              </a:spcBef>
              <a:spcAft>
                <a:spcPts val="0"/>
              </a:spcAft>
              <a:buSzPts val="1800"/>
              <a:buChar char="●"/>
            </a:pPr>
            <a:r>
              <a:rPr lang="en-GB" b="1"/>
              <a:t>BTactile </a:t>
            </a:r>
            <a:r>
              <a:rPr lang="en-GB"/>
              <a:t>- metalibrary for tactile graphics and touch-friendly 3D models </a:t>
            </a:r>
            <a:r>
              <a:rPr lang="en-GB" u="sng">
                <a:solidFill>
                  <a:schemeClr val="hlink"/>
                </a:solidFill>
                <a:hlinkClick r:id="rId5"/>
              </a:rPr>
              <a:t>https://btactile.com/</a:t>
            </a:r>
            <a:r>
              <a:rPr lang="en-GB"/>
              <a:t> </a:t>
            </a:r>
            <a:endParaRPr/>
          </a:p>
          <a:p>
            <a:pPr marL="457200" lvl="0" indent="-342900" algn="l" rtl="0">
              <a:spcBef>
                <a:spcPts val="0"/>
              </a:spcBef>
              <a:spcAft>
                <a:spcPts val="0"/>
              </a:spcAft>
              <a:buSzPts val="1800"/>
              <a:buChar char="●"/>
            </a:pPr>
            <a:r>
              <a:rPr lang="en-GB" b="1"/>
              <a:t>Tactiles.eu - </a:t>
            </a:r>
            <a:r>
              <a:rPr lang="en-GB"/>
              <a:t>European project with repository designed for accessibility</a:t>
            </a:r>
            <a:endParaRPr/>
          </a:p>
          <a:p>
            <a:pPr marL="0" lvl="0" indent="0" algn="l" rtl="0">
              <a:spcBef>
                <a:spcPts val="120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Workshop outline</a:t>
            </a:r>
            <a:endParaRPr/>
          </a:p>
        </p:txBody>
      </p:sp>
      <p:sp>
        <p:nvSpPr>
          <p:cNvPr id="61" name="Google Shape;61;p14"/>
          <p:cNvSpPr txBox="1">
            <a:spLocks noGrp="1"/>
          </p:cNvSpPr>
          <p:nvPr>
            <p:ph type="body" idx="1"/>
          </p:nvPr>
        </p:nvSpPr>
        <p:spPr>
          <a:xfrm>
            <a:off x="311700" y="1152475"/>
            <a:ext cx="8520600" cy="37977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Introduction to the workshop</a:t>
            </a:r>
            <a:endParaRPr/>
          </a:p>
          <a:p>
            <a:pPr marL="457200" lvl="0" indent="-342900" algn="l" rtl="0">
              <a:spcBef>
                <a:spcPts val="0"/>
              </a:spcBef>
              <a:spcAft>
                <a:spcPts val="0"/>
              </a:spcAft>
              <a:buSzPts val="1800"/>
              <a:buChar char="●"/>
            </a:pPr>
            <a:r>
              <a:rPr lang="en-GB"/>
              <a:t>Case study: 3D makers club designing a mug at SASSVI</a:t>
            </a:r>
            <a:endParaRPr/>
          </a:p>
          <a:p>
            <a:pPr marL="457200" lvl="0" indent="-342900" algn="l" rtl="0">
              <a:spcBef>
                <a:spcPts val="0"/>
              </a:spcBef>
              <a:spcAft>
                <a:spcPts val="0"/>
              </a:spcAft>
              <a:buSzPts val="1800"/>
              <a:buChar char="●"/>
            </a:pPr>
            <a:r>
              <a:rPr lang="en-GB"/>
              <a:t>Choose-your-own adventure activity stations:</a:t>
            </a:r>
            <a:endParaRPr/>
          </a:p>
          <a:p>
            <a:pPr marL="914400" lvl="1" indent="-317500" algn="l" rtl="0">
              <a:spcBef>
                <a:spcPts val="0"/>
              </a:spcBef>
              <a:spcAft>
                <a:spcPts val="0"/>
              </a:spcAft>
              <a:buSzPts val="1400"/>
              <a:buAutoNum type="alphaLcPeriod"/>
            </a:pPr>
            <a:r>
              <a:rPr lang="en-GB"/>
              <a:t>Exploring 3D printers - hands on access and printing icons and tactile graphics</a:t>
            </a:r>
            <a:endParaRPr/>
          </a:p>
          <a:p>
            <a:pPr marL="914400" lvl="1" indent="-317500" algn="l" rtl="0">
              <a:spcBef>
                <a:spcPts val="0"/>
              </a:spcBef>
              <a:spcAft>
                <a:spcPts val="0"/>
              </a:spcAft>
              <a:buSzPts val="1400"/>
              <a:buAutoNum type="alphaLcPeriod"/>
            </a:pPr>
            <a:r>
              <a:rPr lang="en-GB"/>
              <a:t>3D model examples - samples from different repositories and examples of models by blind designers</a:t>
            </a:r>
            <a:endParaRPr/>
          </a:p>
          <a:p>
            <a:pPr marL="914400" lvl="1" indent="-317500" algn="l" rtl="0">
              <a:spcBef>
                <a:spcPts val="0"/>
              </a:spcBef>
              <a:spcAft>
                <a:spcPts val="0"/>
              </a:spcAft>
              <a:buSzPts val="1400"/>
              <a:buAutoNum type="alphaLcPeriod"/>
            </a:pPr>
            <a:r>
              <a:rPr lang="en-GB"/>
              <a:t>Accessible 3D Design - design a 3D dice by coding in OpenSCAD</a:t>
            </a:r>
            <a:endParaRPr/>
          </a:p>
          <a:p>
            <a:pPr marL="457200" lvl="0" indent="-342900" algn="l" rtl="0">
              <a:spcBef>
                <a:spcPts val="0"/>
              </a:spcBef>
              <a:spcAft>
                <a:spcPts val="0"/>
              </a:spcAft>
              <a:buSzPts val="1800"/>
              <a:buChar char="●"/>
            </a:pPr>
            <a:r>
              <a:rPr lang="en-GB"/>
              <a:t>Discussion time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Model repositories - specialist topics</a:t>
            </a:r>
            <a:endParaRPr/>
          </a:p>
        </p:txBody>
      </p:sp>
      <p:sp>
        <p:nvSpPr>
          <p:cNvPr id="182" name="Google Shape;182;p32"/>
          <p:cNvSpPr txBox="1">
            <a:spLocks noGrp="1"/>
          </p:cNvSpPr>
          <p:nvPr>
            <p:ph type="body" idx="1"/>
          </p:nvPr>
        </p:nvSpPr>
        <p:spPr>
          <a:xfrm>
            <a:off x="311700" y="1152475"/>
            <a:ext cx="8520600" cy="3878700"/>
          </a:xfrm>
          <a:prstGeom prst="rect">
            <a:avLst/>
          </a:prstGeom>
        </p:spPr>
        <p:txBody>
          <a:bodyPr spcFirstLastPara="1" wrap="square" lIns="91425" tIns="91425" rIns="91425" bIns="91425" anchor="t" anchorCtr="0">
            <a:normAutofit fontScale="85000" lnSpcReduction="10000"/>
          </a:bodyPr>
          <a:lstStyle/>
          <a:p>
            <a:pPr marL="457200" lvl="0" indent="-325755" algn="l" rtl="0">
              <a:spcBef>
                <a:spcPts val="0"/>
              </a:spcBef>
              <a:spcAft>
                <a:spcPts val="0"/>
              </a:spcAft>
              <a:buSzPct val="100000"/>
              <a:buChar char="●"/>
            </a:pPr>
            <a:r>
              <a:rPr lang="en-GB" b="1"/>
              <a:t>MiniWorld3D</a:t>
            </a:r>
            <a:r>
              <a:rPr lang="en-GB"/>
              <a:t> - buildings and landmarks </a:t>
            </a:r>
            <a:r>
              <a:rPr lang="en-GB" u="sng">
                <a:solidFill>
                  <a:schemeClr val="hlink"/>
                </a:solidFill>
                <a:hlinkClick r:id="rId3"/>
              </a:rPr>
              <a:t>https://www.myminifactory.com/users/MiniWorld</a:t>
            </a:r>
            <a:r>
              <a:rPr lang="en-GB"/>
              <a:t> </a:t>
            </a:r>
            <a:endParaRPr/>
          </a:p>
          <a:p>
            <a:pPr marL="457200" lvl="0" indent="-325755" algn="l" rtl="0">
              <a:spcBef>
                <a:spcPts val="0"/>
              </a:spcBef>
              <a:spcAft>
                <a:spcPts val="0"/>
              </a:spcAft>
              <a:buSzPct val="100000"/>
              <a:buChar char="●"/>
            </a:pPr>
            <a:r>
              <a:rPr lang="en-GB" b="1"/>
              <a:t>Scan the World </a:t>
            </a:r>
            <a:r>
              <a:rPr lang="en-GB"/>
              <a:t>- museum and cultural arefacts </a:t>
            </a:r>
            <a:r>
              <a:rPr lang="en-GB" u="sng">
                <a:solidFill>
                  <a:schemeClr val="hlink"/>
                </a:solidFill>
                <a:hlinkClick r:id="rId4"/>
              </a:rPr>
              <a:t>https://www.myminifactory.com/scantheworld/full-collection</a:t>
            </a:r>
            <a:r>
              <a:rPr lang="en-GB"/>
              <a:t> </a:t>
            </a:r>
            <a:endParaRPr/>
          </a:p>
          <a:p>
            <a:pPr marL="457200" lvl="0" indent="-325755" algn="l" rtl="0">
              <a:spcBef>
                <a:spcPts val="0"/>
              </a:spcBef>
              <a:spcAft>
                <a:spcPts val="0"/>
              </a:spcAft>
              <a:buSzPct val="100000"/>
              <a:buChar char="●"/>
            </a:pPr>
            <a:r>
              <a:rPr lang="en-GB" b="1"/>
              <a:t>Nonscriptum </a:t>
            </a:r>
            <a:r>
              <a:rPr lang="en-GB"/>
              <a:t>- maths models with lesson plans </a:t>
            </a:r>
            <a:r>
              <a:rPr lang="en-GB" u="sng">
                <a:solidFill>
                  <a:schemeClr val="accent5"/>
                </a:solidFill>
                <a:hlinkClick r:id="rId5">
                  <a:extLst>
                    <a:ext uri="{A12FA001-AC4F-418D-AE19-62706E023703}">
                      <ahyp:hlinkClr xmlns:ahyp="http://schemas.microsoft.com/office/drawing/2018/hyperlinkcolor" val="tx"/>
                    </a:ext>
                  </a:extLst>
                </a:hlinkClick>
              </a:rPr>
              <a:t>http://www.nonscriptum.com/geometry</a:t>
            </a:r>
            <a:r>
              <a:rPr lang="en-GB"/>
              <a:t> </a:t>
            </a:r>
            <a:endParaRPr/>
          </a:p>
          <a:p>
            <a:pPr marL="0" lvl="0" indent="0" algn="l" rtl="0">
              <a:spcBef>
                <a:spcPts val="1200"/>
              </a:spcBef>
              <a:spcAft>
                <a:spcPts val="0"/>
              </a:spcAft>
              <a:buNone/>
            </a:pPr>
            <a:r>
              <a:rPr lang="en-GB"/>
              <a:t>For touch readers: </a:t>
            </a:r>
            <a:endParaRPr/>
          </a:p>
          <a:p>
            <a:pPr marL="457200" lvl="0" indent="-325755" algn="l" rtl="0">
              <a:spcBef>
                <a:spcPts val="1200"/>
              </a:spcBef>
              <a:spcAft>
                <a:spcPts val="0"/>
              </a:spcAft>
              <a:buSzPct val="100000"/>
              <a:buChar char="●"/>
            </a:pPr>
            <a:r>
              <a:rPr lang="en-GB" b="1"/>
              <a:t>NASA 3D resources</a:t>
            </a:r>
            <a:r>
              <a:rPr lang="en-GB"/>
              <a:t> - space models, including some with braille labels </a:t>
            </a:r>
            <a:r>
              <a:rPr lang="en-GB" u="sng">
                <a:solidFill>
                  <a:schemeClr val="hlink"/>
                </a:solidFill>
                <a:hlinkClick r:id="rId6"/>
              </a:rPr>
              <a:t>https://nasa3d.arc.nasa.gov/</a:t>
            </a:r>
            <a:r>
              <a:rPr lang="en-GB"/>
              <a:t> </a:t>
            </a:r>
            <a:endParaRPr/>
          </a:p>
          <a:p>
            <a:pPr marL="457200" lvl="0" indent="-325755" algn="l" rtl="0">
              <a:spcBef>
                <a:spcPts val="0"/>
              </a:spcBef>
              <a:spcAft>
                <a:spcPts val="0"/>
              </a:spcAft>
              <a:buSzPct val="100000"/>
              <a:buChar char="●"/>
            </a:pPr>
            <a:r>
              <a:rPr lang="en-GB" b="1"/>
              <a:t>Tactile Universe </a:t>
            </a:r>
            <a:r>
              <a:rPr lang="en-GB"/>
              <a:t>- accessible astronomy models with lesson plans </a:t>
            </a:r>
            <a:r>
              <a:rPr lang="en-GB" u="sng">
                <a:solidFill>
                  <a:schemeClr val="hlink"/>
                </a:solidFill>
                <a:hlinkClick r:id="rId7"/>
              </a:rPr>
              <a:t>https://tactileuniverse.org</a:t>
            </a:r>
            <a:r>
              <a:rPr lang="en-GB"/>
              <a:t> </a:t>
            </a:r>
            <a:endParaRPr/>
          </a:p>
          <a:p>
            <a:pPr marL="457200" lvl="0" indent="-325755" algn="l" rtl="0">
              <a:spcBef>
                <a:spcPts val="0"/>
              </a:spcBef>
              <a:spcAft>
                <a:spcPts val="0"/>
              </a:spcAft>
              <a:buSzPct val="100000"/>
              <a:buChar char="●"/>
            </a:pPr>
            <a:r>
              <a:rPr lang="en-GB" b="1"/>
              <a:t>Medien Augenbit</a:t>
            </a:r>
            <a:r>
              <a:rPr lang="en-GB"/>
              <a:t> - maths and science models for touch readers </a:t>
            </a:r>
            <a:r>
              <a:rPr lang="en-GB" u="sng">
                <a:solidFill>
                  <a:schemeClr val="hlink"/>
                </a:solidFill>
                <a:hlinkClick r:id="rId8"/>
              </a:rPr>
              <a:t>https://medien.augenbit.de/category/modelle/</a:t>
            </a:r>
            <a:r>
              <a:rPr lang="en-GB"/>
              <a:t> </a:t>
            </a:r>
            <a:endParaRPr/>
          </a:p>
          <a:p>
            <a:pPr marL="457200" lvl="0" indent="-325755" algn="l" rtl="0">
              <a:spcBef>
                <a:spcPts val="0"/>
              </a:spcBef>
              <a:spcAft>
                <a:spcPts val="0"/>
              </a:spcAft>
              <a:buSzPct val="100000"/>
              <a:buChar char="●"/>
            </a:pPr>
            <a:r>
              <a:rPr lang="en-GB" b="1"/>
              <a:t>Microbiology for the Blind and Visually Impaired </a:t>
            </a:r>
            <a:r>
              <a:rPr lang="en-GB"/>
              <a:t>- with lesson plans </a:t>
            </a:r>
            <a:r>
              <a:rPr lang="en-GB" u="sng">
                <a:solidFill>
                  <a:schemeClr val="hlink"/>
                </a:solidFill>
                <a:hlinkClick r:id="rId9"/>
              </a:rPr>
              <a:t>https://sites.google.com/view/microbiologyfortheblind</a:t>
            </a:r>
            <a:r>
              <a:rPr lang="en-GB"/>
              <a: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3D Design Software</a:t>
            </a:r>
            <a:endParaRPr/>
          </a:p>
        </p:txBody>
      </p:sp>
      <p:sp>
        <p:nvSpPr>
          <p:cNvPr id="188" name="Google Shape;188;p33"/>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GB" b="1"/>
              <a:t>OpenSCAD </a:t>
            </a:r>
            <a:r>
              <a:rPr lang="en-GB"/>
              <a:t>- Open source software for designing 3D models via coding</a:t>
            </a:r>
            <a:r>
              <a:rPr lang="en-GB" b="1"/>
              <a:t> </a:t>
            </a:r>
            <a:r>
              <a:rPr lang="en-GB" u="sng">
                <a:solidFill>
                  <a:schemeClr val="hlink"/>
                </a:solidFill>
                <a:hlinkClick r:id="rId3"/>
              </a:rPr>
              <a:t>https://www.openscad.org/</a:t>
            </a:r>
            <a:r>
              <a:rPr lang="en-GB"/>
              <a:t> </a:t>
            </a:r>
            <a:endParaRPr/>
          </a:p>
          <a:p>
            <a:pPr marL="457200" lvl="0" indent="-342900" algn="l" rtl="0">
              <a:spcBef>
                <a:spcPts val="0"/>
              </a:spcBef>
              <a:spcAft>
                <a:spcPts val="0"/>
              </a:spcAft>
              <a:buSzPts val="1800"/>
              <a:buChar char="●"/>
            </a:pPr>
            <a:r>
              <a:rPr lang="en-GB" b="1" u="sng">
                <a:solidFill>
                  <a:schemeClr val="hlink"/>
                </a:solidFill>
                <a:hlinkClick r:id="rId4"/>
              </a:rPr>
              <a:t>Braille Gen 7.1</a:t>
            </a:r>
            <a:r>
              <a:rPr lang="en-GB"/>
              <a:t> - generate 3D printable braille labels from print text </a:t>
            </a:r>
            <a:endParaRPr/>
          </a:p>
          <a:p>
            <a:pPr marL="457200" lvl="0" indent="-342900" algn="l" rtl="0">
              <a:spcBef>
                <a:spcPts val="0"/>
              </a:spcBef>
              <a:spcAft>
                <a:spcPts val="0"/>
              </a:spcAft>
              <a:buSzPts val="1800"/>
              <a:buChar char="●"/>
            </a:pPr>
            <a:r>
              <a:rPr lang="en-GB" b="1"/>
              <a:t>Terrain2STL</a:t>
            </a:r>
            <a:r>
              <a:rPr lang="en-GB"/>
              <a:t> - menu-based web page allowing you to specify an area to convert into a topographic map </a:t>
            </a:r>
            <a:r>
              <a:rPr lang="en-GB" u="sng">
                <a:solidFill>
                  <a:schemeClr val="hlink"/>
                </a:solidFill>
                <a:hlinkClick r:id="rId5"/>
              </a:rPr>
              <a:t>https://jthatch.com/Terrain2STL/</a:t>
            </a:r>
            <a:r>
              <a:rPr lang="en-GB"/>
              <a:t> </a:t>
            </a:r>
            <a:endParaRPr/>
          </a:p>
          <a:p>
            <a:pPr marL="457200" lvl="0" indent="-342900" algn="l" rtl="0">
              <a:spcBef>
                <a:spcPts val="0"/>
              </a:spcBef>
              <a:spcAft>
                <a:spcPts val="0"/>
              </a:spcAft>
              <a:buSzPts val="1800"/>
              <a:buChar char="●"/>
            </a:pPr>
            <a:r>
              <a:rPr lang="en-GB" b="1"/>
              <a:t>TouchMapper </a:t>
            </a:r>
            <a:r>
              <a:rPr lang="en-GB"/>
              <a:t>- menu-based web page allowing you to specify an area to produce a street map </a:t>
            </a:r>
            <a:r>
              <a:rPr lang="en-GB" u="sng">
                <a:solidFill>
                  <a:schemeClr val="hlink"/>
                </a:solidFill>
                <a:hlinkClick r:id="rId6"/>
              </a:rPr>
              <a:t>https://touch-mapper.org/en/</a:t>
            </a:r>
            <a:r>
              <a:rPr lang="en-GB"/>
              <a:t> </a:t>
            </a:r>
            <a:endParaRPr/>
          </a:p>
          <a:p>
            <a:pPr marL="457200" lvl="0" indent="-342900" algn="l" rtl="0">
              <a:spcBef>
                <a:spcPts val="0"/>
              </a:spcBef>
              <a:spcAft>
                <a:spcPts val="0"/>
              </a:spcAft>
              <a:buSzPts val="1800"/>
              <a:buChar char="●"/>
            </a:pPr>
            <a:r>
              <a:rPr lang="en-GB" b="1"/>
              <a:t>KIRI engine</a:t>
            </a:r>
            <a:r>
              <a:rPr lang="en-GB"/>
              <a:t> - iOS 3D scanner app that can be used with VoiceOver to take a picture of an object (or handmade model) and convert it into a 3D file. </a:t>
            </a:r>
            <a:r>
              <a:rPr lang="en-GB" u="sng">
                <a:solidFill>
                  <a:schemeClr val="hlink"/>
                </a:solidFill>
                <a:hlinkClick r:id="rId7"/>
              </a:rPr>
              <a:t>https://www.kiriengine.app/</a:t>
            </a:r>
            <a:r>
              <a:rPr lang="en-GB"/>
              <a:t>  </a:t>
            </a:r>
            <a:endParaRPr/>
          </a:p>
          <a:p>
            <a:pPr marL="457200" lvl="0" indent="-342900" algn="l" rtl="0">
              <a:spcBef>
                <a:spcPts val="0"/>
              </a:spcBef>
              <a:spcAft>
                <a:spcPts val="0"/>
              </a:spcAft>
              <a:buSzPts val="1800"/>
              <a:buChar char="●"/>
            </a:pPr>
            <a:r>
              <a:rPr lang="en-GB" b="1"/>
              <a:t>AI</a:t>
            </a:r>
            <a:r>
              <a:rPr lang="en-GB"/>
              <a:t> - e.g. ask </a:t>
            </a:r>
            <a:r>
              <a:rPr lang="en-GB" b="1"/>
              <a:t>ChatGPT</a:t>
            </a:r>
            <a:r>
              <a:rPr lang="en-GB"/>
              <a:t> to write OpenSCAD code or use </a:t>
            </a:r>
            <a:r>
              <a:rPr lang="en-GB" b="1"/>
              <a:t>Luma Genie</a:t>
            </a:r>
            <a:r>
              <a:rPr lang="en-GB"/>
              <a:t> to generate the STL for a 3D model based on your prompt </a:t>
            </a:r>
            <a:r>
              <a:rPr lang="en-GB" u="sng">
                <a:solidFill>
                  <a:schemeClr val="hlink"/>
                </a:solidFill>
                <a:hlinkClick r:id="rId8"/>
              </a:rPr>
              <a:t>h</a:t>
            </a:r>
            <a:r>
              <a:rPr lang="en-GB" u="sng">
                <a:solidFill>
                  <a:schemeClr val="hlink"/>
                </a:solidFill>
                <a:hlinkClick r:id="rId8"/>
              </a:rPr>
              <a:t>ttps://lumalabs.ai/genie</a:t>
            </a:r>
            <a:r>
              <a:rPr lang="en-GB"/>
              <a:t>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Slicing Software</a:t>
            </a:r>
            <a:endParaRPr/>
          </a:p>
        </p:txBody>
      </p:sp>
      <p:sp>
        <p:nvSpPr>
          <p:cNvPr id="194" name="Google Shape;194;p34"/>
          <p:cNvSpPr txBox="1">
            <a:spLocks noGrp="1"/>
          </p:cNvSpPr>
          <p:nvPr>
            <p:ph type="body" idx="1"/>
          </p:nvPr>
        </p:nvSpPr>
        <p:spPr>
          <a:xfrm>
            <a:off x="311700" y="1152475"/>
            <a:ext cx="8520600" cy="39909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Simplify 3D (paid) accessible slicer </a:t>
            </a:r>
            <a:r>
              <a:rPr lang="en-GB" u="sng">
                <a:solidFill>
                  <a:schemeClr val="hlink"/>
                </a:solidFill>
                <a:hlinkClick r:id="rId3"/>
              </a:rPr>
              <a:t>https://www.simplify3d.com/</a:t>
            </a:r>
            <a:r>
              <a:rPr lang="en-GB"/>
              <a:t> </a:t>
            </a:r>
            <a:endParaRPr/>
          </a:p>
          <a:p>
            <a:pPr marL="457200" lvl="0" indent="-342900" algn="l" rtl="0">
              <a:spcBef>
                <a:spcPts val="0"/>
              </a:spcBef>
              <a:spcAft>
                <a:spcPts val="0"/>
              </a:spcAft>
              <a:buSzPts val="1800"/>
              <a:buChar char="●"/>
            </a:pPr>
            <a:r>
              <a:rPr lang="en-GB"/>
              <a:t>Slic3r </a:t>
            </a:r>
            <a:r>
              <a:rPr lang="en-GB" u="sng">
                <a:solidFill>
                  <a:schemeClr val="hlink"/>
                </a:solidFill>
                <a:hlinkClick r:id="rId4"/>
              </a:rPr>
              <a:t>https://slic3r.org/</a:t>
            </a:r>
            <a:r>
              <a:rPr lang="en-GB"/>
              <a:t> </a:t>
            </a:r>
            <a:endParaRPr/>
          </a:p>
          <a:p>
            <a:pPr marL="457200" lvl="0" indent="-342900" algn="l" rtl="0">
              <a:spcBef>
                <a:spcPts val="0"/>
              </a:spcBef>
              <a:spcAft>
                <a:spcPts val="0"/>
              </a:spcAft>
              <a:buSzPts val="1800"/>
              <a:buChar char="●"/>
            </a:pPr>
            <a:r>
              <a:rPr lang="en-GB"/>
              <a:t>OctoPrint </a:t>
            </a:r>
            <a:r>
              <a:rPr lang="en-GB" u="sng">
                <a:solidFill>
                  <a:schemeClr val="hlink"/>
                </a:solidFill>
                <a:hlinkClick r:id="rId5"/>
              </a:rPr>
              <a:t>https://octoprint.org/#full-remote-control-and-monitoring</a:t>
            </a:r>
            <a:r>
              <a:rPr lang="en-GB"/>
              <a:t> </a:t>
            </a:r>
            <a:endParaRPr/>
          </a:p>
          <a:p>
            <a:pPr marL="457200" lvl="0" indent="-342900" algn="l" rtl="0">
              <a:spcBef>
                <a:spcPts val="0"/>
              </a:spcBef>
              <a:spcAft>
                <a:spcPts val="0"/>
              </a:spcAft>
              <a:buSzPts val="1800"/>
              <a:buChar char="●"/>
            </a:pPr>
            <a:r>
              <a:rPr lang="en-GB"/>
              <a:t>3D Make software (next slide)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3D Make software</a:t>
            </a:r>
            <a:endParaRPr/>
          </a:p>
        </p:txBody>
      </p:sp>
      <p:sp>
        <p:nvSpPr>
          <p:cNvPr id="200" name="Google Shape;200;p35"/>
          <p:cNvSpPr txBox="1">
            <a:spLocks noGrp="1"/>
          </p:cNvSpPr>
          <p:nvPr>
            <p:ph type="body" idx="1"/>
          </p:nvPr>
        </p:nvSpPr>
        <p:spPr>
          <a:xfrm>
            <a:off x="311700" y="1152475"/>
            <a:ext cx="8520600" cy="3803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GB"/>
              <a:t>3D Make software is in development, with feedback warmly invited and further documentation underway. </a:t>
            </a:r>
            <a:br>
              <a:rPr lang="en-GB"/>
            </a:br>
            <a:r>
              <a:rPr lang="en-GB" u="sng">
                <a:solidFill>
                  <a:schemeClr val="hlink"/>
                </a:solidFill>
                <a:hlinkClick r:id="rId3"/>
              </a:rPr>
              <a:t>https://github.com/tdeck/3dmake</a:t>
            </a:r>
            <a:r>
              <a:rPr lang="en-GB"/>
              <a:t> </a:t>
            </a:r>
            <a:endParaRPr/>
          </a:p>
          <a:p>
            <a:pPr marL="0" lvl="0" indent="0" algn="l" rtl="0">
              <a:spcBef>
                <a:spcPts val="1200"/>
              </a:spcBef>
              <a:spcAft>
                <a:spcPts val="0"/>
              </a:spcAft>
              <a:buNone/>
            </a:pPr>
            <a:r>
              <a:rPr lang="en-GB"/>
              <a:t>Command line interface for: </a:t>
            </a:r>
            <a:endParaRPr/>
          </a:p>
          <a:p>
            <a:pPr marL="457200" lvl="0" indent="-342900" algn="l" rtl="0">
              <a:spcBef>
                <a:spcPts val="1200"/>
              </a:spcBef>
              <a:spcAft>
                <a:spcPts val="0"/>
              </a:spcAft>
              <a:buSzPts val="1800"/>
              <a:buChar char="●"/>
            </a:pPr>
            <a:r>
              <a:rPr lang="en-GB"/>
              <a:t>OpenSCAD coding</a:t>
            </a:r>
            <a:endParaRPr/>
          </a:p>
          <a:p>
            <a:pPr marL="457200" lvl="0" indent="-342900" algn="l" rtl="0">
              <a:spcBef>
                <a:spcPts val="0"/>
              </a:spcBef>
              <a:spcAft>
                <a:spcPts val="0"/>
              </a:spcAft>
              <a:buSzPts val="1800"/>
              <a:buChar char="●"/>
            </a:pPr>
            <a:r>
              <a:rPr lang="en-GB"/>
              <a:t>Checking your design</a:t>
            </a:r>
            <a:endParaRPr/>
          </a:p>
          <a:p>
            <a:pPr marL="914400" lvl="1" indent="-317500" algn="l" rtl="0">
              <a:spcBef>
                <a:spcPts val="0"/>
              </a:spcBef>
              <a:spcAft>
                <a:spcPts val="0"/>
              </a:spcAft>
              <a:buSzPts val="1400"/>
              <a:buChar char="○"/>
            </a:pPr>
            <a:r>
              <a:rPr lang="en-GB"/>
              <a:t>AI description of your design</a:t>
            </a:r>
            <a:endParaRPr/>
          </a:p>
          <a:p>
            <a:pPr marL="914400" lvl="1" indent="-317500" algn="l" rtl="0">
              <a:spcBef>
                <a:spcPts val="0"/>
              </a:spcBef>
              <a:spcAft>
                <a:spcPts val="0"/>
              </a:spcAft>
              <a:buSzPts val="1400"/>
              <a:buChar char="○"/>
            </a:pPr>
            <a:r>
              <a:rPr lang="en-GB"/>
              <a:t>Export a 3D-printed line drawing of a plane from your design</a:t>
            </a:r>
            <a:endParaRPr/>
          </a:p>
          <a:p>
            <a:pPr marL="457200" lvl="0" indent="-342900" algn="l" rtl="0">
              <a:spcBef>
                <a:spcPts val="0"/>
              </a:spcBef>
              <a:spcAft>
                <a:spcPts val="0"/>
              </a:spcAft>
              <a:buSzPts val="1800"/>
              <a:buChar char="●"/>
            </a:pPr>
            <a:r>
              <a:rPr lang="en-GB"/>
              <a:t>Slicing</a:t>
            </a:r>
            <a:endParaRPr/>
          </a:p>
          <a:p>
            <a:pPr marL="457200" lvl="0" indent="-342900" algn="l" rtl="0">
              <a:spcBef>
                <a:spcPts val="0"/>
              </a:spcBef>
              <a:spcAft>
                <a:spcPts val="0"/>
              </a:spcAft>
              <a:buSzPts val="1800"/>
              <a:buChar char="●"/>
            </a:pPr>
            <a:r>
              <a:rPr lang="en-GB"/>
              <a:t>Printing</a:t>
            </a:r>
            <a:endParaRPr/>
          </a:p>
          <a:p>
            <a:pPr marL="0" lvl="0" indent="0" algn="l" rtl="0">
              <a:spcBef>
                <a:spcPts val="1200"/>
              </a:spcBef>
              <a:spcAft>
                <a:spcPts val="1200"/>
              </a:spcAft>
              <a:buNone/>
            </a:pPr>
            <a:r>
              <a:rPr lang="en-GB"/>
              <a:t>Demonstration video at </a:t>
            </a:r>
            <a:r>
              <a:rPr lang="en-GB" u="sng">
                <a:solidFill>
                  <a:schemeClr val="hlink"/>
                </a:solidFill>
                <a:hlinkClick r:id="rId4"/>
              </a:rPr>
              <a:t>https://www.youtube.com/watch?v=OCyDKVi6wAc</a:t>
            </a:r>
            <a:r>
              <a:rPr lang="en-GB"/>
              <a:t>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 3D Printing Services</a:t>
            </a:r>
            <a:endParaRPr/>
          </a:p>
        </p:txBody>
      </p:sp>
      <p:sp>
        <p:nvSpPr>
          <p:cNvPr id="206" name="Google Shape;206;p3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Blindness Organisations: NextSense &amp; Vision Australia</a:t>
            </a:r>
            <a:endParaRPr/>
          </a:p>
          <a:p>
            <a:pPr marL="457200" lvl="0" indent="-342900" algn="l" rtl="0">
              <a:spcBef>
                <a:spcPts val="0"/>
              </a:spcBef>
              <a:spcAft>
                <a:spcPts val="0"/>
              </a:spcAft>
              <a:buSzPts val="1800"/>
              <a:buChar char="●"/>
            </a:pPr>
            <a:r>
              <a:rPr lang="en-GB"/>
              <a:t>Education Departments: Victoria, Canberra, NSW, South Australia, WA, BLENNZ</a:t>
            </a:r>
            <a:endParaRPr/>
          </a:p>
          <a:p>
            <a:pPr marL="457200" lvl="0" indent="-342900" algn="l" rtl="0">
              <a:spcBef>
                <a:spcPts val="0"/>
              </a:spcBef>
              <a:spcAft>
                <a:spcPts val="0"/>
              </a:spcAft>
              <a:buSzPts val="1800"/>
              <a:buChar char="●"/>
            </a:pPr>
            <a:r>
              <a:rPr lang="en-GB"/>
              <a:t>Local libraries</a:t>
            </a:r>
            <a:endParaRPr/>
          </a:p>
          <a:p>
            <a:pPr marL="457200" lvl="0" indent="-342900" algn="l" rtl="0">
              <a:spcBef>
                <a:spcPts val="0"/>
              </a:spcBef>
              <a:spcAft>
                <a:spcPts val="0"/>
              </a:spcAft>
              <a:buSzPts val="1800"/>
              <a:buChar char="●"/>
            </a:pPr>
            <a:r>
              <a:rPr lang="en-GB"/>
              <a:t>See3D - free service for people with print disabilities, relying on an international network of volunteer designers and producers. </a:t>
            </a:r>
            <a:r>
              <a:rPr lang="en-GB" u="sng">
                <a:solidFill>
                  <a:schemeClr val="hlink"/>
                </a:solidFill>
                <a:hlinkClick r:id="rId3"/>
              </a:rPr>
              <a:t>https://see3d.org/</a:t>
            </a:r>
            <a:r>
              <a:rPr lang="en-GB"/>
              <a:t> </a:t>
            </a:r>
            <a:endParaRPr/>
          </a:p>
          <a:p>
            <a:pPr marL="457200" lvl="0" indent="-342900" algn="l" rtl="0">
              <a:spcBef>
                <a:spcPts val="0"/>
              </a:spcBef>
              <a:spcAft>
                <a:spcPts val="0"/>
              </a:spcAft>
              <a:buSzPts val="1800"/>
              <a:buChar char="●"/>
            </a:pPr>
            <a:r>
              <a:rPr lang="en-GB" u="sng">
                <a:solidFill>
                  <a:schemeClr val="hlink"/>
                </a:solidFill>
                <a:hlinkClick r:id="rId4"/>
              </a:rPr>
              <a:t>EvenGrounds</a:t>
            </a:r>
            <a:r>
              <a:rPr lang="en-GB"/>
              <a:t> - 3D printed building models for purchase.</a:t>
            </a:r>
            <a:endParaRPr/>
          </a:p>
          <a:p>
            <a:pPr marL="457200" lvl="0" indent="-342900" algn="l" rtl="0">
              <a:spcBef>
                <a:spcPts val="0"/>
              </a:spcBef>
              <a:spcAft>
                <a:spcPts val="0"/>
              </a:spcAft>
              <a:buSzPts val="1800"/>
              <a:buChar char="●"/>
            </a:pPr>
            <a:r>
              <a:rPr lang="en-GB"/>
              <a:t>Ask around - friends and family</a:t>
            </a:r>
            <a:endParaRPr/>
          </a:p>
          <a:p>
            <a:pPr marL="457200" lvl="0" indent="-342900" algn="l" rtl="0">
              <a:spcBef>
                <a:spcPts val="0"/>
              </a:spcBef>
              <a:spcAft>
                <a:spcPts val="0"/>
              </a:spcAft>
              <a:buSzPts val="1800"/>
              <a:buChar char="●"/>
            </a:pPr>
            <a:r>
              <a:rPr lang="en-GB"/>
              <a:t>Commercial providers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Accessible 3D Printers</a:t>
            </a:r>
            <a:endParaRPr/>
          </a:p>
        </p:txBody>
      </p:sp>
      <p:sp>
        <p:nvSpPr>
          <p:cNvPr id="212" name="Google Shape;212;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dirty="0"/>
              <a:t>No 3D printers have been designed specifically for accessibility, however these printers include some “accidentally accessible” features: </a:t>
            </a:r>
            <a:endParaRPr dirty="0"/>
          </a:p>
          <a:p>
            <a:pPr marL="457200" lvl="0" indent="-342900" algn="l" rtl="0">
              <a:spcBef>
                <a:spcPts val="1200"/>
              </a:spcBef>
              <a:spcAft>
                <a:spcPts val="0"/>
              </a:spcAft>
              <a:buSzPts val="1800"/>
              <a:buChar char="●"/>
            </a:pPr>
            <a:r>
              <a:rPr lang="en-GB" b="1" dirty="0" err="1"/>
              <a:t>Prusa</a:t>
            </a:r>
            <a:r>
              <a:rPr lang="en-GB"/>
              <a:t>, used in combination with </a:t>
            </a:r>
            <a:r>
              <a:rPr lang="en-GB" b="1" dirty="0" err="1"/>
              <a:t>Prusa</a:t>
            </a:r>
            <a:r>
              <a:rPr lang="en-GB" b="1" dirty="0"/>
              <a:t> Connect</a:t>
            </a:r>
            <a:r>
              <a:rPr lang="en-GB" dirty="0"/>
              <a:t> cloud service </a:t>
            </a:r>
            <a:endParaRPr dirty="0"/>
          </a:p>
          <a:p>
            <a:pPr marL="457200" lvl="0" indent="-342900" algn="l" rtl="0">
              <a:spcBef>
                <a:spcPts val="0"/>
              </a:spcBef>
              <a:spcAft>
                <a:spcPts val="0"/>
              </a:spcAft>
              <a:buSzPts val="1800"/>
              <a:buChar char="●"/>
            </a:pPr>
            <a:r>
              <a:rPr lang="en-GB" b="1" dirty="0" err="1"/>
              <a:t>AnkerMake</a:t>
            </a:r>
            <a:r>
              <a:rPr lang="en-GB" dirty="0"/>
              <a:t>, used in combination with the </a:t>
            </a:r>
            <a:r>
              <a:rPr lang="en-GB" b="1" dirty="0"/>
              <a:t>iOS app</a:t>
            </a:r>
            <a:r>
              <a:rPr lang="en-GB" dirty="0"/>
              <a:t>. A template needs to be added over the touchscreen. The printer beeps with every action on the touchscreen. </a:t>
            </a:r>
            <a:endParaRPr dirty="0"/>
          </a:p>
          <a:p>
            <a:pPr marL="457200" lvl="0" indent="-342900" algn="l" rtl="0">
              <a:spcBef>
                <a:spcPts val="0"/>
              </a:spcBef>
              <a:spcAft>
                <a:spcPts val="0"/>
              </a:spcAft>
              <a:buSzPts val="1800"/>
              <a:buChar char="●"/>
            </a:pPr>
            <a:r>
              <a:rPr lang="en-GB" b="1" dirty="0" err="1"/>
              <a:t>Bambu</a:t>
            </a:r>
            <a:r>
              <a:rPr lang="en-GB" b="1" dirty="0"/>
              <a:t> PS1</a:t>
            </a:r>
            <a:r>
              <a:rPr lang="en-GB" dirty="0"/>
              <a:t> and </a:t>
            </a:r>
            <a:r>
              <a:rPr lang="en-GB" b="1" dirty="0"/>
              <a:t>PS2</a:t>
            </a:r>
            <a:r>
              <a:rPr lang="en-GB" dirty="0"/>
              <a:t> have control buttons and are compatible with </a:t>
            </a:r>
            <a:r>
              <a:rPr lang="en-GB" b="1" dirty="0"/>
              <a:t>Simplify3D</a:t>
            </a:r>
            <a:endParaRP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t>Introduction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Accessible 3D printing - 3D printing BY people with print disabilities</a:t>
            </a:r>
            <a:endParaRPr/>
          </a:p>
        </p:txBody>
      </p:sp>
      <p:sp>
        <p:nvSpPr>
          <p:cNvPr id="72" name="Google Shape;72;p16"/>
          <p:cNvSpPr txBox="1">
            <a:spLocks noGrp="1"/>
          </p:cNvSpPr>
          <p:nvPr>
            <p:ph type="body" idx="1"/>
          </p:nvPr>
        </p:nvSpPr>
        <p:spPr>
          <a:xfrm>
            <a:off x="311700" y="14260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STEM learning</a:t>
            </a:r>
            <a:endParaRPr/>
          </a:p>
          <a:p>
            <a:pPr marL="457200" lvl="0" indent="-342900" algn="l" rtl="0">
              <a:spcBef>
                <a:spcPts val="0"/>
              </a:spcBef>
              <a:spcAft>
                <a:spcPts val="0"/>
              </a:spcAft>
              <a:buSzPts val="1800"/>
              <a:buChar char="●"/>
            </a:pPr>
            <a:r>
              <a:rPr lang="en-GB"/>
              <a:t>Becoming the designers/makers of the future</a:t>
            </a:r>
            <a:endParaRPr/>
          </a:p>
          <a:p>
            <a:pPr marL="457200" lvl="0" indent="-342900" algn="l" rtl="0">
              <a:spcBef>
                <a:spcPts val="0"/>
              </a:spcBef>
              <a:spcAft>
                <a:spcPts val="0"/>
              </a:spcAft>
              <a:buSzPts val="1800"/>
              <a:buChar char="●"/>
            </a:pPr>
            <a:r>
              <a:rPr lang="en-GB"/>
              <a:t>DIY creation of your own solutions for </a:t>
            </a:r>
            <a:endParaRPr/>
          </a:p>
          <a:p>
            <a:pPr marL="914400" lvl="1" indent="-317500" algn="l" rtl="0">
              <a:spcBef>
                <a:spcPts val="0"/>
              </a:spcBef>
              <a:spcAft>
                <a:spcPts val="0"/>
              </a:spcAft>
              <a:buSzPts val="1400"/>
              <a:buChar char="○"/>
            </a:pPr>
            <a:r>
              <a:rPr lang="en-GB"/>
              <a:t>Access</a:t>
            </a:r>
            <a:endParaRPr/>
          </a:p>
          <a:p>
            <a:pPr marL="914400" lvl="1" indent="-317500" algn="l" rtl="0">
              <a:spcBef>
                <a:spcPts val="0"/>
              </a:spcBef>
              <a:spcAft>
                <a:spcPts val="0"/>
              </a:spcAft>
              <a:buSzPts val="1400"/>
              <a:buChar char="○"/>
            </a:pPr>
            <a:r>
              <a:rPr lang="en-GB"/>
              <a:t>Customised assistive devices</a:t>
            </a:r>
            <a:endParaRPr/>
          </a:p>
          <a:p>
            <a:pPr marL="914400" lvl="1" indent="-317500" algn="l" rtl="0">
              <a:spcBef>
                <a:spcPts val="0"/>
              </a:spcBef>
              <a:spcAft>
                <a:spcPts val="0"/>
              </a:spcAft>
              <a:buSzPts val="1400"/>
              <a:buChar char="○"/>
            </a:pPr>
            <a:r>
              <a:rPr lang="en-GB"/>
              <a:t>Fun!</a:t>
            </a:r>
            <a:endParaRPr/>
          </a:p>
          <a:p>
            <a:pPr marL="0" lvl="0" indent="0" algn="l" rtl="0">
              <a:spcBef>
                <a:spcPts val="120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The 3D Printing Process</a:t>
            </a:r>
            <a:endParaRPr/>
          </a:p>
        </p:txBody>
      </p:sp>
      <p:sp>
        <p:nvSpPr>
          <p:cNvPr id="78" name="Google Shape;78;p17"/>
          <p:cNvSpPr/>
          <p:nvPr/>
        </p:nvSpPr>
        <p:spPr>
          <a:xfrm>
            <a:off x="470550" y="1309038"/>
            <a:ext cx="2169600" cy="8355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Find a 3D printing file (.stl)</a:t>
            </a:r>
            <a:endParaRPr/>
          </a:p>
        </p:txBody>
      </p:sp>
      <p:sp>
        <p:nvSpPr>
          <p:cNvPr id="79" name="Google Shape;79;p17"/>
          <p:cNvSpPr/>
          <p:nvPr/>
        </p:nvSpPr>
        <p:spPr>
          <a:xfrm>
            <a:off x="470550" y="4125775"/>
            <a:ext cx="2169600" cy="8355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Design your own </a:t>
            </a:r>
            <a:br>
              <a:rPr lang="en-GB"/>
            </a:br>
            <a:r>
              <a:rPr lang="en-GB"/>
              <a:t>3D model</a:t>
            </a:r>
            <a:endParaRPr/>
          </a:p>
        </p:txBody>
      </p:sp>
      <p:sp>
        <p:nvSpPr>
          <p:cNvPr id="80" name="Google Shape;80;p17"/>
          <p:cNvSpPr txBox="1"/>
          <p:nvPr/>
        </p:nvSpPr>
        <p:spPr>
          <a:xfrm>
            <a:off x="1275175" y="2680188"/>
            <a:ext cx="774000" cy="290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chemeClr val="dk2"/>
              </a:solidFill>
            </a:endParaRPr>
          </a:p>
        </p:txBody>
      </p:sp>
      <p:sp>
        <p:nvSpPr>
          <p:cNvPr id="81" name="Google Shape;81;p17"/>
          <p:cNvSpPr/>
          <p:nvPr/>
        </p:nvSpPr>
        <p:spPr>
          <a:xfrm>
            <a:off x="4241600" y="2792400"/>
            <a:ext cx="1740300" cy="8355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t>Slice</a:t>
            </a:r>
            <a:br>
              <a:rPr lang="en-GB" dirty="0"/>
            </a:br>
            <a:r>
              <a:rPr lang="en-GB" dirty="0"/>
              <a:t>(printer settings)</a:t>
            </a:r>
            <a:endParaRPr dirty="0"/>
          </a:p>
        </p:txBody>
      </p:sp>
      <p:sp>
        <p:nvSpPr>
          <p:cNvPr id="82" name="Google Shape;82;p17"/>
          <p:cNvSpPr/>
          <p:nvPr/>
        </p:nvSpPr>
        <p:spPr>
          <a:xfrm>
            <a:off x="1748700" y="2792408"/>
            <a:ext cx="1740300" cy="8355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Check the model</a:t>
            </a:r>
            <a:endParaRPr/>
          </a:p>
        </p:txBody>
      </p:sp>
      <p:sp>
        <p:nvSpPr>
          <p:cNvPr id="83" name="Google Shape;83;p17"/>
          <p:cNvSpPr/>
          <p:nvPr/>
        </p:nvSpPr>
        <p:spPr>
          <a:xfrm>
            <a:off x="6734500" y="2792400"/>
            <a:ext cx="1740300" cy="8355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3D print</a:t>
            </a:r>
            <a:endParaRPr/>
          </a:p>
        </p:txBody>
      </p:sp>
      <p:cxnSp>
        <p:nvCxnSpPr>
          <p:cNvPr id="84" name="Google Shape;84;p17"/>
          <p:cNvCxnSpPr>
            <a:endCxn id="82" idx="0"/>
          </p:cNvCxnSpPr>
          <p:nvPr/>
        </p:nvCxnSpPr>
        <p:spPr>
          <a:xfrm>
            <a:off x="1484850" y="2141408"/>
            <a:ext cx="1134000" cy="651000"/>
          </a:xfrm>
          <a:prstGeom prst="straightConnector1">
            <a:avLst/>
          </a:prstGeom>
          <a:noFill/>
          <a:ln w="38100" cap="flat" cmpd="sng">
            <a:solidFill>
              <a:schemeClr val="dk2"/>
            </a:solidFill>
            <a:prstDash val="solid"/>
            <a:round/>
            <a:headEnd type="none" w="med" len="med"/>
            <a:tailEnd type="triangle" w="med" len="med"/>
          </a:ln>
        </p:spPr>
      </p:cxnSp>
      <p:cxnSp>
        <p:nvCxnSpPr>
          <p:cNvPr id="85" name="Google Shape;85;p17"/>
          <p:cNvCxnSpPr>
            <a:endCxn id="82" idx="2"/>
          </p:cNvCxnSpPr>
          <p:nvPr/>
        </p:nvCxnSpPr>
        <p:spPr>
          <a:xfrm rot="10800000" flipH="1">
            <a:off x="1498350" y="3627908"/>
            <a:ext cx="1120500" cy="498300"/>
          </a:xfrm>
          <a:prstGeom prst="straightConnector1">
            <a:avLst/>
          </a:prstGeom>
          <a:noFill/>
          <a:ln w="38100" cap="flat" cmpd="sng">
            <a:solidFill>
              <a:schemeClr val="dk2"/>
            </a:solidFill>
            <a:prstDash val="solid"/>
            <a:round/>
            <a:headEnd type="none" w="med" len="med"/>
            <a:tailEnd type="triangle" w="med" len="med"/>
          </a:ln>
        </p:spPr>
      </p:cxnSp>
      <p:cxnSp>
        <p:nvCxnSpPr>
          <p:cNvPr id="86" name="Google Shape;86;p17"/>
          <p:cNvCxnSpPr>
            <a:stCxn id="82" idx="3"/>
            <a:endCxn id="81" idx="1"/>
          </p:cNvCxnSpPr>
          <p:nvPr/>
        </p:nvCxnSpPr>
        <p:spPr>
          <a:xfrm>
            <a:off x="3489000" y="3210158"/>
            <a:ext cx="752700" cy="0"/>
          </a:xfrm>
          <a:prstGeom prst="straightConnector1">
            <a:avLst/>
          </a:prstGeom>
          <a:noFill/>
          <a:ln w="38100" cap="flat" cmpd="sng">
            <a:solidFill>
              <a:schemeClr val="dk2"/>
            </a:solidFill>
            <a:prstDash val="solid"/>
            <a:round/>
            <a:headEnd type="none" w="med" len="med"/>
            <a:tailEnd type="triangle" w="med" len="med"/>
          </a:ln>
        </p:spPr>
      </p:cxnSp>
      <p:cxnSp>
        <p:nvCxnSpPr>
          <p:cNvPr id="87" name="Google Shape;87;p17"/>
          <p:cNvCxnSpPr>
            <a:stCxn id="81" idx="3"/>
            <a:endCxn id="83" idx="1"/>
          </p:cNvCxnSpPr>
          <p:nvPr/>
        </p:nvCxnSpPr>
        <p:spPr>
          <a:xfrm>
            <a:off x="5981900" y="3210150"/>
            <a:ext cx="752700" cy="0"/>
          </a:xfrm>
          <a:prstGeom prst="straightConnector1">
            <a:avLst/>
          </a:prstGeom>
          <a:noFill/>
          <a:ln w="38100" cap="flat" cmpd="sng">
            <a:solidFill>
              <a:schemeClr val="dk2"/>
            </a:solidFill>
            <a:prstDash val="solid"/>
            <a:round/>
            <a:headEnd type="none" w="med" len="med"/>
            <a:tailEnd type="triangl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SASSVI 3D Printing Club - Adrian Riessen</a:t>
            </a:r>
            <a:endParaRPr/>
          </a:p>
        </p:txBody>
      </p:sp>
      <p:sp>
        <p:nvSpPr>
          <p:cNvPr id="93" name="Google Shape;93;p18"/>
          <p:cNvSpPr txBox="1">
            <a:spLocks noGrp="1"/>
          </p:cNvSpPr>
          <p:nvPr>
            <p:ph type="body" idx="1"/>
          </p:nvPr>
        </p:nvSpPr>
        <p:spPr>
          <a:xfrm>
            <a:off x="311700" y="1152475"/>
            <a:ext cx="48915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About the club</a:t>
            </a:r>
            <a:endParaRPr/>
          </a:p>
          <a:p>
            <a:pPr marL="457200" lvl="0" indent="-342900" algn="l" rtl="0">
              <a:spcBef>
                <a:spcPts val="0"/>
              </a:spcBef>
              <a:spcAft>
                <a:spcPts val="0"/>
              </a:spcAft>
              <a:buSzPts val="1800"/>
              <a:buChar char="●"/>
            </a:pPr>
            <a:r>
              <a:rPr lang="en-GB"/>
              <a:t>TinkerCAD</a:t>
            </a:r>
            <a:endParaRPr/>
          </a:p>
          <a:p>
            <a:pPr marL="0" lvl="0" indent="0" algn="l" rtl="0">
              <a:spcBef>
                <a:spcPts val="1200"/>
              </a:spcBef>
              <a:spcAft>
                <a:spcPts val="1200"/>
              </a:spcAft>
              <a:buNone/>
            </a:pPr>
            <a:r>
              <a:rPr lang="en-GB"/>
              <a:t>TinkerCAD is a free, online software for simple visual design.  </a:t>
            </a:r>
            <a:br>
              <a:rPr lang="en-GB"/>
            </a:br>
            <a:r>
              <a:rPr lang="en-GB" u="sng">
                <a:solidFill>
                  <a:schemeClr val="accent5"/>
                </a:solidFill>
                <a:hlinkClick r:id="rId3">
                  <a:extLst>
                    <a:ext uri="{A12FA001-AC4F-418D-AE19-62706E023703}">
                      <ahyp:hlinkClr xmlns:ahyp="http://schemas.microsoft.com/office/drawing/2018/hyperlinkcolor" val="tx"/>
                    </a:ext>
                  </a:extLst>
                </a:hlinkClick>
              </a:rPr>
              <a:t>https://www.tinkercad.com/</a:t>
            </a:r>
            <a:r>
              <a:rPr lang="en-GB"/>
              <a:t> </a:t>
            </a:r>
            <a:endParaRPr/>
          </a:p>
        </p:txBody>
      </p:sp>
      <p:pic>
        <p:nvPicPr>
          <p:cNvPr id="94" name="Google Shape;94;p18" descr="Simple mug design with cylinder, base and handle"/>
          <p:cNvPicPr preferRelativeResize="0"/>
          <p:nvPr/>
        </p:nvPicPr>
        <p:blipFill rotWithShape="1">
          <a:blip r:embed="rId4">
            <a:alphaModFix/>
          </a:blip>
          <a:srcRect l="13696" t="5336" r="29141" b="7464"/>
          <a:stretch/>
        </p:blipFill>
        <p:spPr>
          <a:xfrm>
            <a:off x="5623657" y="1017725"/>
            <a:ext cx="2986639" cy="34163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GB"/>
              <a:t>SASSVI 3D Printing Club</a:t>
            </a:r>
            <a:endParaRPr/>
          </a:p>
        </p:txBody>
      </p:sp>
      <p:sp>
        <p:nvSpPr>
          <p:cNvPr id="100" name="Google Shape;100;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Brief TinkerCAD methods</a:t>
            </a:r>
            <a:endParaRPr/>
          </a:p>
          <a:p>
            <a:pPr marL="457200" lvl="0" indent="-342900" algn="l" rtl="0">
              <a:spcBef>
                <a:spcPts val="0"/>
              </a:spcBef>
              <a:spcAft>
                <a:spcPts val="0"/>
              </a:spcAft>
              <a:buSzPts val="1800"/>
              <a:buChar char="●"/>
            </a:pPr>
            <a:r>
              <a:rPr lang="en-GB"/>
              <a:t>Example project - design a mug</a:t>
            </a:r>
            <a:endParaRPr/>
          </a:p>
        </p:txBody>
      </p:sp>
      <p:pic>
        <p:nvPicPr>
          <p:cNvPr id="101" name="Google Shape;101;p19" descr="Screenshot from Codeblocks showing clearprint coded instructions"/>
          <p:cNvPicPr preferRelativeResize="0"/>
          <p:nvPr/>
        </p:nvPicPr>
        <p:blipFill>
          <a:blip r:embed="rId3">
            <a:alphaModFix/>
          </a:blip>
          <a:stretch>
            <a:fillRect/>
          </a:stretch>
        </p:blipFill>
        <p:spPr>
          <a:xfrm>
            <a:off x="4235824" y="445025"/>
            <a:ext cx="4596475" cy="3283524"/>
          </a:xfrm>
          <a:prstGeom prst="rect">
            <a:avLst/>
          </a:prstGeom>
          <a:noFill/>
          <a:ln>
            <a:noFill/>
          </a:ln>
        </p:spPr>
      </p:pic>
      <p:pic>
        <p:nvPicPr>
          <p:cNvPr id="102" name="Google Shape;102;p19" descr="Close-up of screenshot from Codeblocks showing clearprint coded instructions"/>
          <p:cNvPicPr preferRelativeResize="0"/>
          <p:nvPr/>
        </p:nvPicPr>
        <p:blipFill rotWithShape="1">
          <a:blip r:embed="rId3">
            <a:alphaModFix/>
          </a:blip>
          <a:srcRect l="28652" t="36164" r="2272" b="29409"/>
          <a:stretch/>
        </p:blipFill>
        <p:spPr>
          <a:xfrm>
            <a:off x="311700" y="2411025"/>
            <a:ext cx="6060600" cy="215784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t>Activity stations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Activity stations</a:t>
            </a:r>
            <a:endParaRPr/>
          </a:p>
        </p:txBody>
      </p:sp>
      <p:sp>
        <p:nvSpPr>
          <p:cNvPr id="113" name="Google Shape;11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a:t>Please choose your own adventure - choose one or more stations to visit (30 minutes)</a:t>
            </a:r>
            <a:endParaRPr/>
          </a:p>
          <a:p>
            <a:pPr marL="457200" lvl="0" indent="-342900" algn="l" rtl="0">
              <a:spcBef>
                <a:spcPts val="1200"/>
              </a:spcBef>
              <a:spcAft>
                <a:spcPts val="0"/>
              </a:spcAft>
              <a:buSzPts val="1800"/>
              <a:buAutoNum type="arabicPeriod"/>
            </a:pPr>
            <a:r>
              <a:rPr lang="en-GB"/>
              <a:t>3D model examples and using AI to check designs </a:t>
            </a:r>
            <a:endParaRPr/>
          </a:p>
          <a:p>
            <a:pPr marL="457200" lvl="0" indent="-342900" algn="l" rtl="0">
              <a:spcBef>
                <a:spcPts val="0"/>
              </a:spcBef>
              <a:spcAft>
                <a:spcPts val="0"/>
              </a:spcAft>
              <a:buSzPts val="1800"/>
              <a:buAutoNum type="arabicPeriod"/>
            </a:pPr>
            <a:r>
              <a:rPr lang="en-GB"/>
              <a:t>OpenSCAD designing</a:t>
            </a:r>
            <a:endParaRPr/>
          </a:p>
          <a:p>
            <a:pPr marL="457200" lvl="0" indent="-342900" algn="l" rtl="0">
              <a:spcBef>
                <a:spcPts val="0"/>
              </a:spcBef>
              <a:spcAft>
                <a:spcPts val="0"/>
              </a:spcAft>
              <a:buSzPts val="1800"/>
              <a:buAutoNum type="arabicPeriod"/>
            </a:pPr>
            <a:r>
              <a:rPr lang="en-GB"/>
              <a:t>3D printers</a:t>
            </a:r>
            <a:endParaRPr/>
          </a:p>
        </p:txBody>
      </p:sp>
      <p:pic>
        <p:nvPicPr>
          <p:cNvPr id="114" name="Google Shape;114;p21" descr="Stations labelled on a flowchart illustrating the process for 3D printing. &#10;Station 1: Finding a 3D printing file (.stl) and Checking the model.&#10;Station 2: Design your own 3D model. &#10;Station 3: 3D print.  "/>
          <p:cNvPicPr preferRelativeResize="0"/>
          <p:nvPr/>
        </p:nvPicPr>
        <p:blipFill>
          <a:blip r:embed="rId3">
            <a:alphaModFix/>
          </a:blip>
          <a:stretch>
            <a:fillRect/>
          </a:stretch>
        </p:blipFill>
        <p:spPr>
          <a:xfrm>
            <a:off x="3170010" y="2571750"/>
            <a:ext cx="5281290" cy="2571750"/>
          </a:xfrm>
          <a:prstGeom prst="rect">
            <a:avLst/>
          </a:prstGeom>
          <a:noFill/>
          <a:ln>
            <a:noFill/>
          </a:ln>
        </p:spPr>
      </p:pic>
      <p:sp>
        <p:nvSpPr>
          <p:cNvPr id="115" name="Google Shape;115;p21"/>
          <p:cNvSpPr/>
          <p:nvPr/>
        </p:nvSpPr>
        <p:spPr>
          <a:xfrm>
            <a:off x="2759600" y="2751625"/>
            <a:ext cx="410400" cy="408600"/>
          </a:xfrm>
          <a:prstGeom prst="ellipse">
            <a:avLst/>
          </a:prstGeom>
          <a:solidFill>
            <a:schemeClr val="lt1"/>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1</a:t>
            </a:r>
            <a:endParaRPr/>
          </a:p>
        </p:txBody>
      </p:sp>
      <p:sp>
        <p:nvSpPr>
          <p:cNvPr id="116" name="Google Shape;116;p21"/>
          <p:cNvSpPr/>
          <p:nvPr/>
        </p:nvSpPr>
        <p:spPr>
          <a:xfrm>
            <a:off x="3559700" y="3653325"/>
            <a:ext cx="410400" cy="408600"/>
          </a:xfrm>
          <a:prstGeom prst="ellipse">
            <a:avLst/>
          </a:prstGeom>
          <a:solidFill>
            <a:schemeClr val="lt1"/>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1</a:t>
            </a:r>
            <a:endParaRPr/>
          </a:p>
        </p:txBody>
      </p:sp>
      <p:sp>
        <p:nvSpPr>
          <p:cNvPr id="117" name="Google Shape;117;p21"/>
          <p:cNvSpPr/>
          <p:nvPr/>
        </p:nvSpPr>
        <p:spPr>
          <a:xfrm>
            <a:off x="2759600" y="4568875"/>
            <a:ext cx="410400" cy="408600"/>
          </a:xfrm>
          <a:prstGeom prst="ellipse">
            <a:avLst/>
          </a:prstGeom>
          <a:solidFill>
            <a:schemeClr val="lt1"/>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2</a:t>
            </a:r>
            <a:endParaRPr/>
          </a:p>
        </p:txBody>
      </p:sp>
      <p:sp>
        <p:nvSpPr>
          <p:cNvPr id="118" name="Google Shape;118;p21"/>
          <p:cNvSpPr/>
          <p:nvPr/>
        </p:nvSpPr>
        <p:spPr>
          <a:xfrm>
            <a:off x="8493650" y="3653325"/>
            <a:ext cx="410400" cy="408600"/>
          </a:xfrm>
          <a:prstGeom prst="ellipse">
            <a:avLst/>
          </a:prstGeom>
          <a:solidFill>
            <a:schemeClr val="lt1"/>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t>3</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1718</TotalTime>
  <Words>3075</Words>
  <Application>Microsoft Office PowerPoint</Application>
  <PresentationFormat>On-screen Show (16:9)</PresentationFormat>
  <Paragraphs>190</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Times New Roman</vt:lpstr>
      <vt:lpstr>Simple Light</vt:lpstr>
      <vt:lpstr>ANZAGG Accessible 3D Printing Workshop</vt:lpstr>
      <vt:lpstr>Workshop outline</vt:lpstr>
      <vt:lpstr>Introduction</vt:lpstr>
      <vt:lpstr>Accessible 3D printing - 3D printing BY people with print disabilities</vt:lpstr>
      <vt:lpstr>The 3D Printing Process</vt:lpstr>
      <vt:lpstr>SASSVI 3D Printing Club - Adrian Riessen</vt:lpstr>
      <vt:lpstr>SASSVI 3D Printing Club</vt:lpstr>
      <vt:lpstr>Activity stations</vt:lpstr>
      <vt:lpstr>Activity stations</vt:lpstr>
      <vt:lpstr>1. 3D model examples</vt:lpstr>
      <vt:lpstr>2. OpenSCAD</vt:lpstr>
      <vt:lpstr>3. 3D Printers</vt:lpstr>
      <vt:lpstr>Discussion time</vt:lpstr>
      <vt:lpstr>Discussion prompts</vt:lpstr>
      <vt:lpstr>Further Resources</vt:lpstr>
      <vt:lpstr>ANZAGG resources</vt:lpstr>
      <vt:lpstr>Guidelines, Tutorials and Lesson plans</vt:lpstr>
      <vt:lpstr>Groups</vt:lpstr>
      <vt:lpstr>Model repositories - general</vt:lpstr>
      <vt:lpstr>Model repositories - specialist topics</vt:lpstr>
      <vt:lpstr>3D Design Software</vt:lpstr>
      <vt:lpstr>Slicing Software</vt:lpstr>
      <vt:lpstr>3D Make software</vt:lpstr>
      <vt:lpstr> 3D Printing Services</vt:lpstr>
      <vt:lpstr>Accessible 3D Printers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ANZAGG Accessible 3D Printing Workshop</dc:title>
  <cp:lastModifiedBy>Leona Holloway</cp:lastModifiedBy>
  <cp:revision>2</cp:revision>
  <dcterms:modified xsi:type="dcterms:W3CDTF">2025-05-22T01:39:05Z</dcterms:modified>
</cp:coreProperties>
</file>