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414" r:id="rId3"/>
    <p:sldId id="278" r:id="rId4"/>
    <p:sldId id="264" r:id="rId5"/>
    <p:sldId id="277" r:id="rId6"/>
    <p:sldId id="411" r:id="rId7"/>
    <p:sldId id="284" r:id="rId8"/>
    <p:sldId id="280" r:id="rId9"/>
    <p:sldId id="413" r:id="rId10"/>
    <p:sldId id="412" r:id="rId11"/>
    <p:sldId id="260"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37C73-DACF-41E4-9E2F-9AC24A6631E9}" v="330" dt="2025-05-22T21:19:30.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8" autoAdjust="0"/>
    <p:restoredTop sz="73611" autoAdjust="0"/>
  </p:normalViewPr>
  <p:slideViewPr>
    <p:cSldViewPr snapToGrid="0">
      <p:cViewPr varScale="1">
        <p:scale>
          <a:sx n="57" d="100"/>
          <a:sy n="57" d="100"/>
        </p:scale>
        <p:origin x="4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Izzard" userId="86b1e372-48d5-41d4-b36c-f677215269ec" providerId="ADAL" clId="{6E437C73-DACF-41E4-9E2F-9AC24A6631E9}"/>
    <pc:docChg chg="undo redo custSel addSld delSld modSld sldOrd">
      <pc:chgData name="Patricia Izzard" userId="86b1e372-48d5-41d4-b36c-f677215269ec" providerId="ADAL" clId="{6E437C73-DACF-41E4-9E2F-9AC24A6631E9}" dt="2025-05-22T21:19:30.512" v="1608"/>
      <pc:docMkLst>
        <pc:docMk/>
      </pc:docMkLst>
      <pc:sldChg chg="modSp mod modAnim modNotesTx">
        <pc:chgData name="Patricia Izzard" userId="86b1e372-48d5-41d4-b36c-f677215269ec" providerId="ADAL" clId="{6E437C73-DACF-41E4-9E2F-9AC24A6631E9}" dt="2025-05-22T21:09:10.500" v="1579"/>
        <pc:sldMkLst>
          <pc:docMk/>
          <pc:sldMk cId="2662688538" sldId="256"/>
        </pc:sldMkLst>
        <pc:spChg chg="mod">
          <ac:chgData name="Patricia Izzard" userId="86b1e372-48d5-41d4-b36c-f677215269ec" providerId="ADAL" clId="{6E437C73-DACF-41E4-9E2F-9AC24A6631E9}" dt="2025-05-22T21:08:19.908" v="1578" actId="20577"/>
          <ac:spMkLst>
            <pc:docMk/>
            <pc:sldMk cId="2662688538" sldId="256"/>
            <ac:spMk id="3" creationId="{085829A7-00E4-08A4-B5E7-F1F4517E1603}"/>
          </ac:spMkLst>
        </pc:spChg>
      </pc:sldChg>
      <pc:sldChg chg="addSp delSp modSp mod setBg modAnim">
        <pc:chgData name="Patricia Izzard" userId="86b1e372-48d5-41d4-b36c-f677215269ec" providerId="ADAL" clId="{6E437C73-DACF-41E4-9E2F-9AC24A6631E9}" dt="2025-05-22T21:19:30.512" v="1608"/>
        <pc:sldMkLst>
          <pc:docMk/>
          <pc:sldMk cId="4132255516" sldId="260"/>
        </pc:sldMkLst>
        <pc:spChg chg="mod">
          <ac:chgData name="Patricia Izzard" userId="86b1e372-48d5-41d4-b36c-f677215269ec" providerId="ADAL" clId="{6E437C73-DACF-41E4-9E2F-9AC24A6631E9}" dt="2025-05-13T01:53:09.091" v="57" actId="26606"/>
          <ac:spMkLst>
            <pc:docMk/>
            <pc:sldMk cId="4132255516" sldId="260"/>
            <ac:spMk id="2" creationId="{A8BF7C2A-0994-B1F9-499F-23C69A41CBE8}"/>
          </ac:spMkLst>
        </pc:spChg>
        <pc:spChg chg="mod">
          <ac:chgData name="Patricia Izzard" userId="86b1e372-48d5-41d4-b36c-f677215269ec" providerId="ADAL" clId="{6E437C73-DACF-41E4-9E2F-9AC24A6631E9}" dt="2025-05-21T04:28:58.051" v="921" actId="6549"/>
          <ac:spMkLst>
            <pc:docMk/>
            <pc:sldMk cId="4132255516" sldId="260"/>
            <ac:spMk id="3" creationId="{F32F3D25-E0CB-C218-7DE0-2A075C7E320C}"/>
          </ac:spMkLst>
        </pc:spChg>
      </pc:sldChg>
      <pc:sldChg chg="modSp mod modAnim modNotesTx">
        <pc:chgData name="Patricia Izzard" userId="86b1e372-48d5-41d4-b36c-f677215269ec" providerId="ADAL" clId="{6E437C73-DACF-41E4-9E2F-9AC24A6631E9}" dt="2025-05-22T21:18:26.626" v="1594"/>
        <pc:sldMkLst>
          <pc:docMk/>
          <pc:sldMk cId="2253607899" sldId="264"/>
        </pc:sldMkLst>
        <pc:picChg chg="mod">
          <ac:chgData name="Patricia Izzard" userId="86b1e372-48d5-41d4-b36c-f677215269ec" providerId="ADAL" clId="{6E437C73-DACF-41E4-9E2F-9AC24A6631E9}" dt="2025-05-13T02:05:34.754" v="417" actId="962"/>
          <ac:picMkLst>
            <pc:docMk/>
            <pc:sldMk cId="2253607899" sldId="264"/>
            <ac:picMk id="5" creationId="{EDCCEEE9-CC2B-2DB5-24FD-1AA34CB8394E}"/>
          </ac:picMkLst>
        </pc:picChg>
        <pc:picChg chg="mod">
          <ac:chgData name="Patricia Izzard" userId="86b1e372-48d5-41d4-b36c-f677215269ec" providerId="ADAL" clId="{6E437C73-DACF-41E4-9E2F-9AC24A6631E9}" dt="2025-05-13T02:05:45.629" v="457" actId="962"/>
          <ac:picMkLst>
            <pc:docMk/>
            <pc:sldMk cId="2253607899" sldId="264"/>
            <ac:picMk id="6" creationId="{FC6AAAC4-D67D-ED6A-7F70-8BCAA6FB3679}"/>
          </ac:picMkLst>
        </pc:picChg>
      </pc:sldChg>
      <pc:sldChg chg="modSp mod">
        <pc:chgData name="Patricia Izzard" userId="86b1e372-48d5-41d4-b36c-f677215269ec" providerId="ADAL" clId="{6E437C73-DACF-41E4-9E2F-9AC24A6631E9}" dt="2025-05-21T07:29:57.371" v="1481" actId="207"/>
        <pc:sldMkLst>
          <pc:docMk/>
          <pc:sldMk cId="316749239" sldId="272"/>
        </pc:sldMkLst>
        <pc:spChg chg="mod">
          <ac:chgData name="Patricia Izzard" userId="86b1e372-48d5-41d4-b36c-f677215269ec" providerId="ADAL" clId="{6E437C73-DACF-41E4-9E2F-9AC24A6631E9}" dt="2025-05-21T07:29:57.371" v="1481" actId="207"/>
          <ac:spMkLst>
            <pc:docMk/>
            <pc:sldMk cId="316749239" sldId="272"/>
            <ac:spMk id="4" creationId="{4E1A031F-E887-3B76-FE22-728C09283590}"/>
          </ac:spMkLst>
        </pc:spChg>
      </pc:sldChg>
      <pc:sldChg chg="modNotesTx">
        <pc:chgData name="Patricia Izzard" userId="86b1e372-48d5-41d4-b36c-f677215269ec" providerId="ADAL" clId="{6E437C73-DACF-41E4-9E2F-9AC24A6631E9}" dt="2025-05-21T04:01:40.936" v="668" actId="20577"/>
        <pc:sldMkLst>
          <pc:docMk/>
          <pc:sldMk cId="3983861148" sldId="277"/>
        </pc:sldMkLst>
      </pc:sldChg>
      <pc:sldChg chg="modSp modAnim">
        <pc:chgData name="Patricia Izzard" userId="86b1e372-48d5-41d4-b36c-f677215269ec" providerId="ADAL" clId="{6E437C73-DACF-41E4-9E2F-9AC24A6631E9}" dt="2025-05-22T21:13:02.889" v="1592" actId="20577"/>
        <pc:sldMkLst>
          <pc:docMk/>
          <pc:sldMk cId="3806285704" sldId="278"/>
        </pc:sldMkLst>
        <pc:spChg chg="mod">
          <ac:chgData name="Patricia Izzard" userId="86b1e372-48d5-41d4-b36c-f677215269ec" providerId="ADAL" clId="{6E437C73-DACF-41E4-9E2F-9AC24A6631E9}" dt="2025-05-22T21:13:02.889" v="1592" actId="20577"/>
          <ac:spMkLst>
            <pc:docMk/>
            <pc:sldMk cId="3806285704" sldId="278"/>
            <ac:spMk id="3" creationId="{195E80B6-68BD-6F86-F6CE-B66621D059F9}"/>
          </ac:spMkLst>
        </pc:spChg>
      </pc:sldChg>
      <pc:sldChg chg="modSp del mod">
        <pc:chgData name="Patricia Izzard" userId="86b1e372-48d5-41d4-b36c-f677215269ec" providerId="ADAL" clId="{6E437C73-DACF-41E4-9E2F-9AC24A6631E9}" dt="2025-05-21T04:21:09.593" v="695" actId="2696"/>
        <pc:sldMkLst>
          <pc:docMk/>
          <pc:sldMk cId="2817405407" sldId="279"/>
        </pc:sldMkLst>
        <pc:spChg chg="mod">
          <ac:chgData name="Patricia Izzard" userId="86b1e372-48d5-41d4-b36c-f677215269ec" providerId="ADAL" clId="{6E437C73-DACF-41E4-9E2F-9AC24A6631E9}" dt="2025-05-21T04:03:13.720" v="687" actId="6549"/>
          <ac:spMkLst>
            <pc:docMk/>
            <pc:sldMk cId="2817405407" sldId="279"/>
            <ac:spMk id="2" creationId="{944B7E8E-8139-7847-8ADF-15F7F4C1B8CB}"/>
          </ac:spMkLst>
        </pc:spChg>
        <pc:spChg chg="mod">
          <ac:chgData name="Patricia Izzard" userId="86b1e372-48d5-41d4-b36c-f677215269ec" providerId="ADAL" clId="{6E437C73-DACF-41E4-9E2F-9AC24A6631E9}" dt="2025-05-21T04:21:01.656" v="693" actId="27636"/>
          <ac:spMkLst>
            <pc:docMk/>
            <pc:sldMk cId="2817405407" sldId="279"/>
            <ac:spMk id="3" creationId="{8E4C18D5-C012-B7F6-49AC-6E5495CAD55A}"/>
          </ac:spMkLst>
        </pc:spChg>
      </pc:sldChg>
      <pc:sldChg chg="ord">
        <pc:chgData name="Patricia Izzard" userId="86b1e372-48d5-41d4-b36c-f677215269ec" providerId="ADAL" clId="{6E437C73-DACF-41E4-9E2F-9AC24A6631E9}" dt="2025-05-21T05:30:55.091" v="983"/>
        <pc:sldMkLst>
          <pc:docMk/>
          <pc:sldMk cId="135501501" sldId="280"/>
        </pc:sldMkLst>
      </pc:sldChg>
      <pc:sldChg chg="modSp mod ord">
        <pc:chgData name="Patricia Izzard" userId="86b1e372-48d5-41d4-b36c-f677215269ec" providerId="ADAL" clId="{6E437C73-DACF-41E4-9E2F-9AC24A6631E9}" dt="2025-05-21T06:49:08.812" v="992" actId="20577"/>
        <pc:sldMkLst>
          <pc:docMk/>
          <pc:sldMk cId="3404020" sldId="284"/>
        </pc:sldMkLst>
        <pc:spChg chg="mod">
          <ac:chgData name="Patricia Izzard" userId="86b1e372-48d5-41d4-b36c-f677215269ec" providerId="ADAL" clId="{6E437C73-DACF-41E4-9E2F-9AC24A6631E9}" dt="2025-05-21T06:49:08.812" v="992" actId="20577"/>
          <ac:spMkLst>
            <pc:docMk/>
            <pc:sldMk cId="3404020" sldId="284"/>
            <ac:spMk id="2" creationId="{01453920-E503-589F-F1C6-950B3943D2F1}"/>
          </ac:spMkLst>
        </pc:spChg>
      </pc:sldChg>
      <pc:sldChg chg="modSp mod modAnim modNotesTx">
        <pc:chgData name="Patricia Izzard" userId="86b1e372-48d5-41d4-b36c-f677215269ec" providerId="ADAL" clId="{6E437C73-DACF-41E4-9E2F-9AC24A6631E9}" dt="2025-05-22T21:18:48.746" v="1598"/>
        <pc:sldMkLst>
          <pc:docMk/>
          <pc:sldMk cId="3010648923" sldId="411"/>
        </pc:sldMkLst>
        <pc:spChg chg="mod">
          <ac:chgData name="Patricia Izzard" userId="86b1e372-48d5-41d4-b36c-f677215269ec" providerId="ADAL" clId="{6E437C73-DACF-41E4-9E2F-9AC24A6631E9}" dt="2025-05-21T04:20:45.095" v="691" actId="27636"/>
          <ac:spMkLst>
            <pc:docMk/>
            <pc:sldMk cId="3010648923" sldId="411"/>
            <ac:spMk id="3" creationId="{D1017DB6-F45D-B319-C38F-15677A58E458}"/>
          </ac:spMkLst>
        </pc:spChg>
      </pc:sldChg>
      <pc:sldChg chg="modSp mod modAnim modNotesTx">
        <pc:chgData name="Patricia Izzard" userId="86b1e372-48d5-41d4-b36c-f677215269ec" providerId="ADAL" clId="{6E437C73-DACF-41E4-9E2F-9AC24A6631E9}" dt="2025-05-22T21:19:14.691" v="1603"/>
        <pc:sldMkLst>
          <pc:docMk/>
          <pc:sldMk cId="4059097572" sldId="412"/>
        </pc:sldMkLst>
        <pc:spChg chg="mod">
          <ac:chgData name="Patricia Izzard" userId="86b1e372-48d5-41d4-b36c-f677215269ec" providerId="ADAL" clId="{6E437C73-DACF-41E4-9E2F-9AC24A6631E9}" dt="2025-05-22T21:17:06.727" v="1593" actId="20577"/>
          <ac:spMkLst>
            <pc:docMk/>
            <pc:sldMk cId="4059097572" sldId="412"/>
            <ac:spMk id="3" creationId="{D6AF23ED-2EA4-8B16-51B4-CDBB2ECCCCD2}"/>
          </ac:spMkLst>
        </pc:spChg>
        <pc:spChg chg="mod">
          <ac:chgData name="Patricia Izzard" userId="86b1e372-48d5-41d4-b36c-f677215269ec" providerId="ADAL" clId="{6E437C73-DACF-41E4-9E2F-9AC24A6631E9}" dt="2025-05-21T04:23:02.756" v="719" actId="14100"/>
          <ac:spMkLst>
            <pc:docMk/>
            <pc:sldMk cId="4059097572" sldId="412"/>
            <ac:spMk id="7" creationId="{E1A638FC-0347-BF8A-9E45-BB01908DBE32}"/>
          </ac:spMkLst>
        </pc:spChg>
        <pc:picChg chg="mod">
          <ac:chgData name="Patricia Izzard" userId="86b1e372-48d5-41d4-b36c-f677215269ec" providerId="ADAL" clId="{6E437C73-DACF-41E4-9E2F-9AC24A6631E9}" dt="2025-05-21T04:23:09.713" v="720" actId="1076"/>
          <ac:picMkLst>
            <pc:docMk/>
            <pc:sldMk cId="4059097572" sldId="412"/>
            <ac:picMk id="5" creationId="{01EE9A34-2BD8-0633-706D-CB019A50AC2A}"/>
          </ac:picMkLst>
        </pc:picChg>
      </pc:sldChg>
      <pc:sldChg chg="addSp delSp modSp add mod ord setBg modNotesTx">
        <pc:chgData name="Patricia Izzard" userId="86b1e372-48d5-41d4-b36c-f677215269ec" providerId="ADAL" clId="{6E437C73-DACF-41E4-9E2F-9AC24A6631E9}" dt="2025-05-21T06:51:48.419" v="994"/>
        <pc:sldMkLst>
          <pc:docMk/>
          <pc:sldMk cId="2683900142" sldId="413"/>
        </pc:sldMkLst>
        <pc:picChg chg="add mod ord">
          <ac:chgData name="Patricia Izzard" userId="86b1e372-48d5-41d4-b36c-f677215269ec" providerId="ADAL" clId="{6E437C73-DACF-41E4-9E2F-9AC24A6631E9}" dt="2025-05-13T02:06:23.171" v="519" actId="962"/>
          <ac:picMkLst>
            <pc:docMk/>
            <pc:sldMk cId="2683900142" sldId="413"/>
            <ac:picMk id="8" creationId="{B0E4D2CF-8580-0298-8C80-0B94F4C5F566}"/>
          </ac:picMkLst>
        </pc:picChg>
        <pc:picChg chg="add mod ord">
          <ac:chgData name="Patricia Izzard" userId="86b1e372-48d5-41d4-b36c-f677215269ec" providerId="ADAL" clId="{6E437C73-DACF-41E4-9E2F-9AC24A6631E9}" dt="2025-05-13T02:06:35.515" v="611" actId="962"/>
          <ac:picMkLst>
            <pc:docMk/>
            <pc:sldMk cId="2683900142" sldId="413"/>
            <ac:picMk id="13" creationId="{90E2F37B-DFE2-099A-9274-22A070B26E73}"/>
          </ac:picMkLst>
        </pc:picChg>
        <pc:picChg chg="add mod ord">
          <ac:chgData name="Patricia Izzard" userId="86b1e372-48d5-41d4-b36c-f677215269ec" providerId="ADAL" clId="{6E437C73-DACF-41E4-9E2F-9AC24A6631E9}" dt="2025-05-13T02:06:43.389" v="661" actId="962"/>
          <ac:picMkLst>
            <pc:docMk/>
            <pc:sldMk cId="2683900142" sldId="413"/>
            <ac:picMk id="15" creationId="{19EB0FCC-5970-E069-B9E0-8674A852BD2C}"/>
          </ac:picMkLst>
        </pc:picChg>
      </pc:sldChg>
      <pc:sldChg chg="addSp delSp modSp add mod setBg delAnim modNotesTx">
        <pc:chgData name="Patricia Izzard" userId="86b1e372-48d5-41d4-b36c-f677215269ec" providerId="ADAL" clId="{6E437C73-DACF-41E4-9E2F-9AC24A6631E9}" dt="2025-05-21T07:20:22.151" v="1479" actId="6549"/>
        <pc:sldMkLst>
          <pc:docMk/>
          <pc:sldMk cId="1462790592" sldId="414"/>
        </pc:sldMkLst>
        <pc:spChg chg="del">
          <ac:chgData name="Patricia Izzard" userId="86b1e372-48d5-41d4-b36c-f677215269ec" providerId="ADAL" clId="{6E437C73-DACF-41E4-9E2F-9AC24A6631E9}" dt="2025-05-21T07:04:21.093" v="1011" actId="478"/>
          <ac:spMkLst>
            <pc:docMk/>
            <pc:sldMk cId="1462790592" sldId="414"/>
            <ac:spMk id="2" creationId="{C0D19747-5239-01D8-2818-5579E2C93D7D}"/>
          </ac:spMkLst>
        </pc:spChg>
        <pc:spChg chg="del">
          <ac:chgData name="Patricia Izzard" userId="86b1e372-48d5-41d4-b36c-f677215269ec" providerId="ADAL" clId="{6E437C73-DACF-41E4-9E2F-9AC24A6631E9}" dt="2025-05-21T07:04:30.362" v="1013" actId="478"/>
          <ac:spMkLst>
            <pc:docMk/>
            <pc:sldMk cId="1462790592" sldId="414"/>
            <ac:spMk id="3" creationId="{7D86FD7B-EFE5-3D53-CFA3-501535581BAF}"/>
          </ac:spMkLst>
        </pc:spChg>
        <pc:spChg chg="add del mod">
          <ac:chgData name="Patricia Izzard" userId="86b1e372-48d5-41d4-b36c-f677215269ec" providerId="ADAL" clId="{6E437C73-DACF-41E4-9E2F-9AC24A6631E9}" dt="2025-05-21T07:04:26.054" v="1012" actId="478"/>
          <ac:spMkLst>
            <pc:docMk/>
            <pc:sldMk cId="1462790592" sldId="414"/>
            <ac:spMk id="5" creationId="{B0AF4C1A-7A75-0E37-3E29-3AFA3A9B1CA8}"/>
          </ac:spMkLst>
        </pc:spChg>
        <pc:spChg chg="add del mod">
          <ac:chgData name="Patricia Izzard" userId="86b1e372-48d5-41d4-b36c-f677215269ec" providerId="ADAL" clId="{6E437C73-DACF-41E4-9E2F-9AC24A6631E9}" dt="2025-05-21T07:04:38.115" v="1015" actId="478"/>
          <ac:spMkLst>
            <pc:docMk/>
            <pc:sldMk cId="1462790592" sldId="414"/>
            <ac:spMk id="7" creationId="{1826F03E-8971-8956-DA1B-DDE8205859F3}"/>
          </ac:spMkLst>
        </pc:spChg>
        <pc:spChg chg="add del">
          <ac:chgData name="Patricia Izzard" userId="86b1e372-48d5-41d4-b36c-f677215269ec" providerId="ADAL" clId="{6E437C73-DACF-41E4-9E2F-9AC24A6631E9}" dt="2025-05-21T07:07:50.127" v="1021" actId="26606"/>
          <ac:spMkLst>
            <pc:docMk/>
            <pc:sldMk cId="1462790592" sldId="414"/>
            <ac:spMk id="13" creationId="{42A4FC2C-047E-45A5-965D-8E1E3BF09BC6}"/>
          </ac:spMkLst>
        </pc:spChg>
        <pc:spChg chg="add del">
          <ac:chgData name="Patricia Izzard" userId="86b1e372-48d5-41d4-b36c-f677215269ec" providerId="ADAL" clId="{6E437C73-DACF-41E4-9E2F-9AC24A6631E9}" dt="2025-05-21T07:07:56.240" v="1023" actId="26606"/>
          <ac:spMkLst>
            <pc:docMk/>
            <pc:sldMk cId="1462790592" sldId="414"/>
            <ac:spMk id="15" creationId="{216BB327-7AA9-4EC5-815F-9D8E6BC53E34}"/>
          </ac:spMkLst>
        </pc:spChg>
        <pc:spChg chg="add">
          <ac:chgData name="Patricia Izzard" userId="86b1e372-48d5-41d4-b36c-f677215269ec" providerId="ADAL" clId="{6E437C73-DACF-41E4-9E2F-9AC24A6631E9}" dt="2025-05-21T07:07:56.240" v="1024" actId="26606"/>
          <ac:spMkLst>
            <pc:docMk/>
            <pc:sldMk cId="1462790592" sldId="414"/>
            <ac:spMk id="17" creationId="{42A4FC2C-047E-45A5-965D-8E1E3BF09BC6}"/>
          </ac:spMkLst>
        </pc:spChg>
        <pc:picChg chg="add mod">
          <ac:chgData name="Patricia Izzard" userId="86b1e372-48d5-41d4-b36c-f677215269ec" providerId="ADAL" clId="{6E437C73-DACF-41E4-9E2F-9AC24A6631E9}" dt="2025-05-21T07:07:56.240" v="1024" actId="26606"/>
          <ac:picMkLst>
            <pc:docMk/>
            <pc:sldMk cId="1462790592" sldId="414"/>
            <ac:picMk id="8" creationId="{15CB403F-F648-900A-ED5C-C1D335FC76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3AB16-EA8D-48FD-9ABF-D6F8057C62AA}" type="datetimeFigureOut">
              <a:rPr lang="en-AU" smtClean="0"/>
              <a:t>23/05/2025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52547-761B-498D-8818-7CB76D8C650F}" type="slidenum">
              <a:rPr lang="en-AU" smtClean="0"/>
              <a:t>‹#›</a:t>
            </a:fld>
            <a:endParaRPr lang="en-AU"/>
          </a:p>
        </p:txBody>
      </p:sp>
    </p:spTree>
    <p:extLst>
      <p:ext uri="{BB962C8B-B14F-4D97-AF65-F5344CB8AC3E}">
        <p14:creationId xmlns:p14="http://schemas.microsoft.com/office/powerpoint/2010/main" val="427421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athstoliteracy.org/overview-emergent-literac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F852547-761B-498D-8818-7CB76D8C650F}" type="slidenum">
              <a:rPr lang="en-AU" smtClean="0"/>
              <a:t>1</a:t>
            </a:fld>
            <a:endParaRPr lang="en-AU"/>
          </a:p>
        </p:txBody>
      </p:sp>
    </p:spTree>
    <p:extLst>
      <p:ext uri="{BB962C8B-B14F-4D97-AF65-F5344CB8AC3E}">
        <p14:creationId xmlns:p14="http://schemas.microsoft.com/office/powerpoint/2010/main" val="1442129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6A366-F55A-60B0-D222-2AD55AC66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F0E42-F100-2A62-DB13-53570373A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B69669-D20D-CA14-60E0-D20C0A4705C3}"/>
              </a:ext>
            </a:extLst>
          </p:cNvPr>
          <p:cNvSpPr>
            <a:spLocks noGrp="1"/>
          </p:cNvSpPr>
          <p:nvPr>
            <p:ph type="body" idx="1"/>
          </p:nvPr>
        </p:nvSpPr>
        <p:spPr/>
        <p:txBody>
          <a:bodyPr/>
          <a:lstStyle/>
          <a:p>
            <a:r>
              <a:rPr lang="en-AU" sz="1800" kern="100" dirty="0">
                <a:effectLst/>
                <a:latin typeface="Arial" panose="020B0604020202020204" pitchFamily="34" charset="0"/>
                <a:ea typeface="Calibri" panose="020F0502020204030204" pitchFamily="34" charset="0"/>
              </a:rPr>
              <a:t>Why start early? </a:t>
            </a:r>
            <a:r>
              <a:rPr lang="en-US" sz="1800" kern="100" dirty="0">
                <a:effectLst/>
                <a:latin typeface="Arial" panose="020B0604020202020204" pitchFamily="34" charset="0"/>
                <a:ea typeface="Calibri" panose="020F0502020204030204" pitchFamily="34" charset="0"/>
              </a:rPr>
              <a:t>Early experiences are at the heart of literacy development.</a:t>
            </a:r>
          </a:p>
          <a:p>
            <a:r>
              <a:rPr lang="en-AU" sz="1800" kern="100" dirty="0">
                <a:effectLst/>
                <a:latin typeface="Arial" panose="020B0604020202020204" pitchFamily="34" charset="0"/>
                <a:ea typeface="Calibri" panose="020F0502020204030204" pitchFamily="34" charset="0"/>
              </a:rPr>
              <a:t>What is the effect of visual impairment on the development of literacy? </a:t>
            </a:r>
          </a:p>
          <a:p>
            <a:r>
              <a:rPr lang="en-AU" sz="1800" kern="100" dirty="0">
                <a:effectLst/>
                <a:latin typeface="Arial" panose="020B0604020202020204" pitchFamily="34" charset="0"/>
                <a:ea typeface="Calibri" panose="020F0502020204030204" pitchFamily="34" charset="0"/>
              </a:rPr>
              <a:t>Children without a VI are typically exposed to a flood of language, books, and experiences before they are formally taught to read and write.  For sighted children, the exposure to new information and experiences seems almost automatic. They can engage in a full range of sensory experiences to enable them to quickly observe the patterns in their world and to connect words to these experiences and their symbols. They begin to identify objects, symbols, and letters through their ongoing exposure via direct experience, television, and books. (For example, note the amount of information sighted children are exposed to during one episode of Sesame Street).  </a:t>
            </a:r>
          </a:p>
          <a:p>
            <a:r>
              <a:rPr lang="en-AU" sz="1800" kern="100" dirty="0">
                <a:effectLst/>
                <a:latin typeface="Arial" panose="020B0604020202020204" pitchFamily="34" charset="0"/>
                <a:ea typeface="Calibri" panose="020F0502020204030204" pitchFamily="34" charset="0"/>
              </a:rPr>
              <a:t>Children with blindness, however, do not have the same access to incidental visual learning, and therefore depend on a range of meaningful, hands-on experiences to develop specific concepts and skills.</a:t>
            </a:r>
          </a:p>
          <a:p>
            <a:r>
              <a:rPr lang="en-AU" sz="1800" kern="100" dirty="0">
                <a:effectLst/>
                <a:latin typeface="Arial" panose="020B0604020202020204" pitchFamily="34" charset="0"/>
                <a:ea typeface="Calibri" panose="020F0502020204030204" pitchFamily="34" charset="0"/>
              </a:rPr>
              <a:t>On The Australian Parenting Website: Raising Children.Net.au in the section “Developing Literacy 0-8 years)”, they state that “before children can learn to read and write, they need to develop the building blocks for literacy – the ability to speak, listen, understand, watch and draw, they need to learn about the connection between letters on a page and spoken sounds. </a:t>
            </a:r>
          </a:p>
          <a:p>
            <a:r>
              <a:rPr lang="en-AU" sz="1800" kern="100" dirty="0">
                <a:effectLst/>
                <a:latin typeface="Arial" panose="020B0604020202020204" pitchFamily="34" charset="0"/>
                <a:ea typeface="Calibri" panose="020F0502020204030204" pitchFamily="34" charset="0"/>
              </a:rPr>
              <a:t>For this to happen, children need plenty of experience with:</a:t>
            </a:r>
          </a:p>
          <a:p>
            <a:r>
              <a:rPr lang="en-AU" sz="1800" kern="100" dirty="0">
                <a:effectLst/>
                <a:latin typeface="Arial" panose="020B0604020202020204" pitchFamily="34" charset="0"/>
                <a:ea typeface="Calibri" panose="020F0502020204030204" pitchFamily="34" charset="0"/>
              </a:rPr>
              <a:t>-pictures and objects – how you can use words to talk about them</a:t>
            </a:r>
          </a:p>
          <a:p>
            <a:r>
              <a:rPr lang="en-AU" sz="1800" kern="100" dirty="0">
                <a:effectLst/>
                <a:latin typeface="Arial" panose="020B0604020202020204" pitchFamily="34" charset="0"/>
                <a:ea typeface="Calibri" panose="020F0502020204030204" pitchFamily="34" charset="0"/>
              </a:rPr>
              <a:t>-letters and words – how they look and sound, and what they’re called </a:t>
            </a:r>
          </a:p>
          <a:p>
            <a:r>
              <a:rPr lang="en-AU" sz="1800" kern="100" dirty="0">
                <a:effectLst/>
                <a:latin typeface="Arial" panose="020B0604020202020204" pitchFamily="34" charset="0"/>
                <a:ea typeface="Calibri" panose="020F0502020204030204" pitchFamily="34" charset="0"/>
              </a:rPr>
              <a:t>-and sounds</a:t>
            </a:r>
          </a:p>
          <a:p>
            <a:r>
              <a:rPr lang="en-AU" sz="1800" kern="100" dirty="0">
                <a:effectLst/>
                <a:latin typeface="Arial" panose="020B0604020202020204" pitchFamily="34" charset="0"/>
                <a:ea typeface="Calibri" panose="020F0502020204030204" pitchFamily="34" charset="0"/>
              </a:rPr>
              <a:t>Would we expect a child who is a visual learner to be starting their formal education at school to be ready to learn to read and write if they had never even seen a written letter or symbol ….ever !! Imagine the work that would have to be done to build these foundational skill to begin to learn to read and write. What are these markings on a page? What is this tool that makes marks on a piece of paper? </a:t>
            </a:r>
            <a:endParaRPr lang="en-US" sz="1800" u="sng" kern="100" dirty="0">
              <a:solidFill>
                <a:srgbClr val="0000FF"/>
              </a:solidFill>
              <a:effectLst/>
              <a:latin typeface="Arial" panose="020B0604020202020204" pitchFamily="34" charset="0"/>
              <a:ea typeface="Calibri" panose="020F0502020204030204" pitchFamily="34" charset="0"/>
              <a:hlinkClick r:id="rId3"/>
            </a:endParaRPr>
          </a:p>
          <a:p>
            <a:endParaRPr lang="en-AU" sz="1800" u="sng" kern="100" dirty="0">
              <a:solidFill>
                <a:srgbClr val="0000FF"/>
              </a:solidFill>
              <a:effectLst/>
              <a:latin typeface="Arial" panose="020B0604020202020204" pitchFamily="34" charset="0"/>
              <a:ea typeface="Calibri" panose="020F0502020204030204" pitchFamily="34" charset="0"/>
              <a:hlinkClick r:id="rId3"/>
            </a:endParaRPr>
          </a:p>
          <a:p>
            <a:r>
              <a:rPr lang="en-AU" sz="1800" u="sng" kern="100" dirty="0">
                <a:solidFill>
                  <a:srgbClr val="0000FF"/>
                </a:solidFill>
                <a:effectLst/>
                <a:latin typeface="Arial" panose="020B0604020202020204" pitchFamily="34" charset="0"/>
                <a:ea typeface="Calibri" panose="020F0502020204030204" pitchFamily="34" charset="0"/>
                <a:hlinkClick r:id="rId3"/>
              </a:rPr>
              <a:t>https://www.pathstoliteracy.org/overview-emergent-literacy/</a:t>
            </a:r>
            <a:endParaRPr lang="en-AU" sz="1800" kern="100" dirty="0">
              <a:effectLst/>
              <a:latin typeface="Arial" panose="020B0604020202020204" pitchFamily="34" charset="0"/>
              <a:ea typeface="Calibri" panose="020F0502020204030204" pitchFamily="34" charset="0"/>
            </a:endParaRPr>
          </a:p>
          <a:p>
            <a:r>
              <a:rPr lang="en-AU" sz="1800" kern="100" dirty="0">
                <a:effectLst/>
                <a:latin typeface="Arial" panose="020B0604020202020204" pitchFamily="34" charset="0"/>
                <a:ea typeface="Calibri" panose="020F0502020204030204" pitchFamily="34" charset="0"/>
              </a:rPr>
              <a:t> </a:t>
            </a:r>
          </a:p>
          <a:p>
            <a:endParaRPr lang="en-AU" dirty="0"/>
          </a:p>
        </p:txBody>
      </p:sp>
      <p:sp>
        <p:nvSpPr>
          <p:cNvPr id="4" name="Slide Number Placeholder 3">
            <a:extLst>
              <a:ext uri="{FF2B5EF4-FFF2-40B4-BE49-F238E27FC236}">
                <a16:creationId xmlns:a16="http://schemas.microsoft.com/office/drawing/2014/main" id="{29109DAD-680A-C064-BC72-66F82070D59B}"/>
              </a:ext>
            </a:extLst>
          </p:cNvPr>
          <p:cNvSpPr>
            <a:spLocks noGrp="1"/>
          </p:cNvSpPr>
          <p:nvPr>
            <p:ph type="sldNum" sz="quarter" idx="5"/>
          </p:nvPr>
        </p:nvSpPr>
        <p:spPr/>
        <p:txBody>
          <a:bodyPr/>
          <a:lstStyle/>
          <a:p>
            <a:fld id="{BF852547-761B-498D-8818-7CB76D8C650F}" type="slidenum">
              <a:rPr lang="en-AU" smtClean="0"/>
              <a:t>10</a:t>
            </a:fld>
            <a:endParaRPr lang="en-AU"/>
          </a:p>
        </p:txBody>
      </p:sp>
    </p:spTree>
    <p:extLst>
      <p:ext uri="{BB962C8B-B14F-4D97-AF65-F5344CB8AC3E}">
        <p14:creationId xmlns:p14="http://schemas.microsoft.com/office/powerpoint/2010/main" val="21036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Validity study to assesses how accurately the tool measures what it's intended to measure</a:t>
            </a:r>
          </a:p>
          <a:p>
            <a:r>
              <a:rPr lang="en-US" dirty="0"/>
              <a:t>We are still in the preliminary stages, and it remains a work in progress, but we’re getting close to having the first version of the tool ready for testing.</a:t>
            </a:r>
            <a:endParaRPr lang="en-AU" dirty="0"/>
          </a:p>
        </p:txBody>
      </p:sp>
      <p:sp>
        <p:nvSpPr>
          <p:cNvPr id="4" name="Slide Number Placeholder 3"/>
          <p:cNvSpPr>
            <a:spLocks noGrp="1"/>
          </p:cNvSpPr>
          <p:nvPr>
            <p:ph type="sldNum" sz="quarter" idx="5"/>
          </p:nvPr>
        </p:nvSpPr>
        <p:spPr/>
        <p:txBody>
          <a:bodyPr/>
          <a:lstStyle/>
          <a:p>
            <a:fld id="{BF852547-761B-498D-8818-7CB76D8C650F}" type="slidenum">
              <a:rPr lang="en-AU" smtClean="0"/>
              <a:t>11</a:t>
            </a:fld>
            <a:endParaRPr lang="en-AU"/>
          </a:p>
        </p:txBody>
      </p:sp>
    </p:spTree>
    <p:extLst>
      <p:ext uri="{BB962C8B-B14F-4D97-AF65-F5344CB8AC3E}">
        <p14:creationId xmlns:p14="http://schemas.microsoft.com/office/powerpoint/2010/main" val="92083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F852547-761B-498D-8818-7CB76D8C650F}" type="slidenum">
              <a:rPr lang="en-AU" smtClean="0"/>
              <a:t>12</a:t>
            </a:fld>
            <a:endParaRPr lang="en-AU"/>
          </a:p>
        </p:txBody>
      </p:sp>
    </p:spTree>
    <p:extLst>
      <p:ext uri="{BB962C8B-B14F-4D97-AF65-F5344CB8AC3E}">
        <p14:creationId xmlns:p14="http://schemas.microsoft.com/office/powerpoint/2010/main" val="231593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09404-1E71-55B1-A6CC-600873BC2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AD1B2-D2BE-4489-9F1D-1621B1899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B134B-6904-966B-9C69-D6ACB14D97ED}"/>
              </a:ext>
            </a:extLst>
          </p:cNvPr>
          <p:cNvSpPr>
            <a:spLocks noGrp="1"/>
          </p:cNvSpPr>
          <p:nvPr>
            <p:ph type="body" idx="1"/>
          </p:nvPr>
        </p:nvSpPr>
        <p:spPr/>
        <p:txBody>
          <a:bodyPr/>
          <a:lstStyle/>
          <a:p>
            <a:r>
              <a:rPr lang="en-US" dirty="0"/>
              <a:t>On the screen is an image of a piece of artwork  that Vision Australia commissioned Holly McLennan-Brown, a proud Yorta </a:t>
            </a:r>
            <a:r>
              <a:rPr lang="en-US" dirty="0" err="1"/>
              <a:t>Yorta</a:t>
            </a:r>
            <a:r>
              <a:rPr lang="en-US" dirty="0"/>
              <a:t> woman and a contemporary Aboriginal artist to produce for our Reconciliation Action Plan. It is titled  "</a:t>
            </a:r>
            <a:r>
              <a:rPr lang="en-US" dirty="0" err="1"/>
              <a:t>Yapaneyepuk</a:t>
            </a:r>
            <a:r>
              <a:rPr lang="en-US" dirty="0"/>
              <a:t> (Working Together)".  The artwork depicts independence,  social inclusion, employment and education which is VA’s 4 pillars. There is a tactile version located at </a:t>
            </a:r>
            <a:r>
              <a:rPr lang="en-US" dirty="0" err="1"/>
              <a:t>Kooyong</a:t>
            </a:r>
            <a:r>
              <a:rPr lang="en-US" dirty="0"/>
              <a:t>.</a:t>
            </a:r>
          </a:p>
          <a:p>
            <a:r>
              <a:rPr lang="en-US" dirty="0"/>
              <a:t>Since my presentation is aimed at young children, I thought it would be fitting to include an Acknowledgment of Country tailored to the early childhood years. You're welcome to join in.</a:t>
            </a:r>
          </a:p>
          <a:p>
            <a:r>
              <a:rPr lang="en-US" dirty="0"/>
              <a:t>Hello land (touch the ground)</a:t>
            </a:r>
          </a:p>
          <a:p>
            <a:r>
              <a:rPr lang="en-US" dirty="0"/>
              <a:t>Hello sky (reach up high)</a:t>
            </a:r>
          </a:p>
          <a:p>
            <a:r>
              <a:rPr lang="en-US" dirty="0"/>
              <a:t>Hello me (hug yourself)</a:t>
            </a:r>
          </a:p>
          <a:p>
            <a:r>
              <a:rPr lang="en-US" dirty="0"/>
              <a:t>Hello friends (open arms wide</a:t>
            </a:r>
          </a:p>
          <a:p>
            <a:r>
              <a:rPr lang="en-US" dirty="0"/>
              <a:t>)We thank the Wurundjeri People of the Kulin nation for sharing this beautiful land.</a:t>
            </a:r>
          </a:p>
          <a:p>
            <a:endParaRPr lang="en-US" dirty="0"/>
          </a:p>
        </p:txBody>
      </p:sp>
      <p:sp>
        <p:nvSpPr>
          <p:cNvPr id="4" name="Slide Number Placeholder 3">
            <a:extLst>
              <a:ext uri="{FF2B5EF4-FFF2-40B4-BE49-F238E27FC236}">
                <a16:creationId xmlns:a16="http://schemas.microsoft.com/office/drawing/2014/main" id="{0E22D58C-46B0-9093-8959-568E4B9046A7}"/>
              </a:ext>
            </a:extLst>
          </p:cNvPr>
          <p:cNvSpPr>
            <a:spLocks noGrp="1"/>
          </p:cNvSpPr>
          <p:nvPr>
            <p:ph type="sldNum" sz="quarter" idx="5"/>
          </p:nvPr>
        </p:nvSpPr>
        <p:spPr/>
        <p:txBody>
          <a:bodyPr/>
          <a:lstStyle/>
          <a:p>
            <a:fld id="{BF852547-761B-498D-8818-7CB76D8C650F}" type="slidenum">
              <a:rPr lang="en-AU" smtClean="0"/>
              <a:t>2</a:t>
            </a:fld>
            <a:endParaRPr lang="en-AU"/>
          </a:p>
        </p:txBody>
      </p:sp>
    </p:spTree>
    <p:extLst>
      <p:ext uri="{BB962C8B-B14F-4D97-AF65-F5344CB8AC3E}">
        <p14:creationId xmlns:p14="http://schemas.microsoft.com/office/powerpoint/2010/main" val="137098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Endorsed by Professor Cay Holbrook, who works at the Educational and Counselling Psychology, and Special Education</a:t>
            </a:r>
          </a:p>
          <a:p>
            <a:r>
              <a:rPr lang="en-US" dirty="0"/>
              <a:t>Vancouver Campus and was based on the ideas from Learning Media Assessment developed by:  </a:t>
            </a:r>
            <a:r>
              <a:rPr lang="nl-NL" b="0" i="0" dirty="0">
                <a:solidFill>
                  <a:srgbClr val="474747"/>
                </a:solidFill>
                <a:effectLst/>
                <a:latin typeface="Arial" panose="020B0604020202020204" pitchFamily="34" charset="0"/>
              </a:rPr>
              <a:t>Koenig A.J., and Holbrook M.C</a:t>
            </a:r>
            <a:r>
              <a:rPr lang="en-US" b="0" i="0" dirty="0">
                <a:solidFill>
                  <a:srgbClr val="474747"/>
                </a:solidFill>
                <a:effectLst/>
                <a:latin typeface="Arial" panose="020B0604020202020204" pitchFamily="34" charset="0"/>
              </a:rPr>
              <a:t>.,</a:t>
            </a:r>
            <a:r>
              <a:rPr lang="en-US" dirty="0"/>
              <a:t>1995.)</a:t>
            </a:r>
          </a:p>
          <a:p>
            <a:endParaRPr lang="en-US" dirty="0"/>
          </a:p>
        </p:txBody>
      </p:sp>
      <p:sp>
        <p:nvSpPr>
          <p:cNvPr id="4" name="Slide Number Placeholder 3"/>
          <p:cNvSpPr>
            <a:spLocks noGrp="1"/>
          </p:cNvSpPr>
          <p:nvPr>
            <p:ph type="sldNum" sz="quarter" idx="5"/>
          </p:nvPr>
        </p:nvSpPr>
        <p:spPr/>
        <p:txBody>
          <a:bodyPr/>
          <a:lstStyle/>
          <a:p>
            <a:fld id="{BF852547-761B-498D-8818-7CB76D8C650F}" type="slidenum">
              <a:rPr lang="en-AU" smtClean="0"/>
              <a:t>3</a:t>
            </a:fld>
            <a:endParaRPr lang="en-AU"/>
          </a:p>
        </p:txBody>
      </p:sp>
    </p:spTree>
    <p:extLst>
      <p:ext uri="{BB962C8B-B14F-4D97-AF65-F5344CB8AC3E}">
        <p14:creationId xmlns:p14="http://schemas.microsoft.com/office/powerpoint/2010/main" val="44727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of the first two pages of a hypothetical student Joe:</a:t>
            </a:r>
          </a:p>
          <a:p>
            <a:r>
              <a:rPr lang="en-AU" dirty="0"/>
              <a:t>Profiling student’s diagnosis, visual functioning, and distance acuity with sliding arrows on question to indicate the impact on access to print literacy.</a:t>
            </a:r>
          </a:p>
          <a:p>
            <a:r>
              <a:rPr lang="en-AU" dirty="0"/>
              <a:t>Preferred font size, viewing distance,  visual stamina, current literacy modes used, and can they read own handwriting? With sliding arrows to plot their ability to access print.</a:t>
            </a:r>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F852547-761B-498D-8818-7CB76D8C650F}" type="slidenum">
              <a:rPr lang="en-AU" smtClean="0"/>
              <a:t>4</a:t>
            </a:fld>
            <a:endParaRPr lang="en-AU"/>
          </a:p>
        </p:txBody>
      </p:sp>
    </p:spTree>
    <p:extLst>
      <p:ext uri="{BB962C8B-B14F-4D97-AF65-F5344CB8AC3E}">
        <p14:creationId xmlns:p14="http://schemas.microsoft.com/office/powerpoint/2010/main" val="21142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kern="100" dirty="0">
                <a:effectLst/>
                <a:latin typeface="Arial" panose="020B0604020202020204" pitchFamily="34" charset="0"/>
                <a:ea typeface="Calibri" panose="020F0502020204030204" pitchFamily="34" charset="0"/>
              </a:rPr>
              <a:t>On the screen there are two images: the one on the left is a round foil balloon with colourful stars and colourful words that say, “Best Teacher Ever” and the one on the right is a yellow e</a:t>
            </a:r>
            <a:r>
              <a:rPr lang="en-US" sz="1800" kern="100" dirty="0" err="1">
                <a:effectLst/>
                <a:latin typeface="Arial" panose="020B0604020202020204" pitchFamily="34" charset="0"/>
                <a:ea typeface="Calibri" panose="020F0502020204030204" pitchFamily="34" charset="0"/>
              </a:rPr>
              <a:t>moji</a:t>
            </a:r>
            <a:r>
              <a:rPr lang="en-US" sz="1800" kern="100" dirty="0">
                <a:effectLst/>
                <a:latin typeface="Arial" panose="020B0604020202020204" pitchFamily="34" charset="0"/>
                <a:ea typeface="Calibri" panose="020F0502020204030204" pitchFamily="34" charset="0"/>
              </a:rPr>
              <a:t> with a curious expression on its face and dark framed glasses.</a:t>
            </a:r>
            <a:endParaRPr lang="en-AU" sz="1800" kern="100" dirty="0">
              <a:effectLst/>
              <a:latin typeface="Arial" panose="020B0604020202020204" pitchFamily="34" charset="0"/>
              <a:ea typeface="Calibri" panose="020F0502020204030204" pitchFamily="34" charset="0"/>
            </a:endParaRPr>
          </a:p>
          <a:p>
            <a:r>
              <a:rPr lang="en-AU" sz="1800" kern="100" dirty="0">
                <a:effectLst/>
                <a:latin typeface="Arial" panose="020B0604020202020204" pitchFamily="34" charset="0"/>
                <a:ea typeface="Calibri" panose="020F0502020204030204" pitchFamily="34" charset="0"/>
              </a:rPr>
              <a:t>In 2021 when completing my professional placement for The Master of Disabilities Studies: Specialising in Education /Vision Impairment, I was fortunate to have Tricia d’Apice as my supervisor - I looked up to her as a mentor and expert in the field and I had an enormous amount of respect for her knowledge, experience, passion and expertise around braille instruction and access to literacy development for children with blindness. It was while she was sharing the BNA that I asked the question “ What about younger children…they need access to meaningful literacy experiences before they start school”.</a:t>
            </a:r>
          </a:p>
          <a:p>
            <a:r>
              <a:rPr lang="en-AU" sz="1800" kern="100" dirty="0">
                <a:effectLst/>
                <a:latin typeface="Arial" panose="020B0604020202020204" pitchFamily="34" charset="0"/>
                <a:ea typeface="Calibri" panose="020F0502020204030204" pitchFamily="34" charset="0"/>
              </a:rPr>
              <a:t>And so, the seeds were planted to start to look at what tools were currently available to identify whether braille should be on the agenda for children in the early childhood years….fast forward and here we are now in the development phase of the EC BNA. </a:t>
            </a:r>
          </a:p>
          <a:p>
            <a:endParaRPr lang="en-AU" sz="1800" kern="100" dirty="0">
              <a:effectLst/>
              <a:latin typeface="Arial" panose="020B0604020202020204" pitchFamily="34" charset="0"/>
              <a:ea typeface="Calibri" panose="020F0502020204030204" pitchFamily="34" charset="0"/>
            </a:endParaRPr>
          </a:p>
          <a:p>
            <a:r>
              <a:rPr lang="en-AU" sz="1800" kern="100" dirty="0">
                <a:effectLst/>
                <a:latin typeface="Arial" panose="020B0604020202020204" pitchFamily="34" charset="0"/>
                <a:ea typeface="Calibri" panose="020F0502020204030204" pitchFamily="34" charset="0"/>
              </a:rPr>
              <a:t>  </a:t>
            </a:r>
          </a:p>
          <a:p>
            <a:r>
              <a:rPr lang="en-AU" sz="1800" kern="100" dirty="0">
                <a:effectLst/>
                <a:latin typeface="Arial" panose="020B0604020202020204" pitchFamily="34" charset="0"/>
                <a:ea typeface="Calibri" panose="020F0502020204030204" pitchFamily="34" charset="0"/>
              </a:rPr>
              <a:t> </a:t>
            </a:r>
          </a:p>
          <a:p>
            <a:endParaRPr lang="en-AU" dirty="0"/>
          </a:p>
        </p:txBody>
      </p:sp>
      <p:sp>
        <p:nvSpPr>
          <p:cNvPr id="4" name="Slide Number Placeholder 3"/>
          <p:cNvSpPr>
            <a:spLocks noGrp="1"/>
          </p:cNvSpPr>
          <p:nvPr>
            <p:ph type="sldNum" sz="quarter" idx="5"/>
          </p:nvPr>
        </p:nvSpPr>
        <p:spPr/>
        <p:txBody>
          <a:bodyPr/>
          <a:lstStyle/>
          <a:p>
            <a:fld id="{BF852547-761B-498D-8818-7CB76D8C650F}" type="slidenum">
              <a:rPr lang="en-AU" smtClean="0"/>
              <a:t>5</a:t>
            </a:fld>
            <a:endParaRPr lang="en-AU"/>
          </a:p>
        </p:txBody>
      </p:sp>
    </p:spTree>
    <p:extLst>
      <p:ext uri="{BB962C8B-B14F-4D97-AF65-F5344CB8AC3E}">
        <p14:creationId xmlns:p14="http://schemas.microsoft.com/office/powerpoint/2010/main" val="426826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DF98E-3BF1-9763-A5B0-90E55E914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31CE1-9ECF-7671-2D9F-FF0791282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EAE90-B01D-B7A4-57B5-660D4687A511}"/>
              </a:ext>
            </a:extLst>
          </p:cNvPr>
          <p:cNvSpPr>
            <a:spLocks noGrp="1"/>
          </p:cNvSpPr>
          <p:nvPr>
            <p:ph type="body" idx="1"/>
          </p:nvPr>
        </p:nvSpPr>
        <p:spPr/>
        <p:txBody>
          <a:bodyPr/>
          <a:lstStyle/>
          <a:p>
            <a:r>
              <a:rPr lang="en-AU" sz="1800" kern="100" dirty="0">
                <a:effectLst/>
                <a:latin typeface="Arial" panose="020B0604020202020204" pitchFamily="34" charset="0"/>
                <a:ea typeface="Calibri" panose="020F0502020204030204" pitchFamily="34" charset="0"/>
              </a:rPr>
              <a:t> </a:t>
            </a:r>
          </a:p>
          <a:p>
            <a:r>
              <a:rPr lang="en-AU" sz="1800" kern="100" dirty="0">
                <a:effectLst/>
                <a:latin typeface="Arial" panose="020B0604020202020204" pitchFamily="34" charset="0"/>
                <a:ea typeface="Calibri" panose="020F0502020204030204" pitchFamily="34" charset="0"/>
              </a:rPr>
              <a:t>  </a:t>
            </a:r>
            <a:r>
              <a:rPr lang="en-US" sz="1800" kern="100" dirty="0">
                <a:effectLst/>
                <a:latin typeface="Arial" panose="020B0604020202020204" pitchFamily="34" charset="0"/>
                <a:ea typeface="Calibri" panose="020F0502020204030204" pitchFamily="34" charset="0"/>
              </a:rPr>
              <a:t>For instance: “When your child explores a toy or book, what do you usually notice—do they respond more to visual or tactile elements?”</a:t>
            </a:r>
          </a:p>
          <a:p>
            <a:endParaRPr lang="en-AU" sz="1800" kern="100" dirty="0">
              <a:effectLst/>
              <a:latin typeface="Arial" panose="020B060402020202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F44695BE-9ABE-A09E-B751-2D06AE60652B}"/>
              </a:ext>
            </a:extLst>
          </p:cNvPr>
          <p:cNvSpPr>
            <a:spLocks noGrp="1"/>
          </p:cNvSpPr>
          <p:nvPr>
            <p:ph type="sldNum" sz="quarter" idx="5"/>
          </p:nvPr>
        </p:nvSpPr>
        <p:spPr/>
        <p:txBody>
          <a:bodyPr/>
          <a:lstStyle/>
          <a:p>
            <a:fld id="{BF852547-761B-498D-8818-7CB76D8C650F}" type="slidenum">
              <a:rPr lang="en-AU" smtClean="0"/>
              <a:t>6</a:t>
            </a:fld>
            <a:endParaRPr lang="en-AU"/>
          </a:p>
        </p:txBody>
      </p:sp>
    </p:spTree>
    <p:extLst>
      <p:ext uri="{BB962C8B-B14F-4D97-AF65-F5344CB8AC3E}">
        <p14:creationId xmlns:p14="http://schemas.microsoft.com/office/powerpoint/2010/main" val="180807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about getting ‘braille’ on the agenda — it's also about focusing on early tactile learning, fine motor development, and concept development. These are all valuable skills that can lay the groundwork for successful braille reading later on.</a:t>
            </a:r>
            <a:endParaRPr lang="en-AU" dirty="0"/>
          </a:p>
        </p:txBody>
      </p:sp>
      <p:sp>
        <p:nvSpPr>
          <p:cNvPr id="4" name="Slide Number Placeholder 3"/>
          <p:cNvSpPr>
            <a:spLocks noGrp="1"/>
          </p:cNvSpPr>
          <p:nvPr>
            <p:ph type="sldNum" sz="quarter" idx="5"/>
          </p:nvPr>
        </p:nvSpPr>
        <p:spPr/>
        <p:txBody>
          <a:bodyPr/>
          <a:lstStyle/>
          <a:p>
            <a:fld id="{BF852547-761B-498D-8818-7CB76D8C650F}" type="slidenum">
              <a:rPr lang="en-AU" smtClean="0"/>
              <a:t>7</a:t>
            </a:fld>
            <a:endParaRPr lang="en-AU"/>
          </a:p>
        </p:txBody>
      </p:sp>
    </p:spTree>
    <p:extLst>
      <p:ext uri="{BB962C8B-B14F-4D97-AF65-F5344CB8AC3E}">
        <p14:creationId xmlns:p14="http://schemas.microsoft.com/office/powerpoint/2010/main" val="370794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 will always attempt to look at an object first; whether its information is meaningful or not. (Izzard, P. 2024)</a:t>
            </a:r>
          </a:p>
          <a:p>
            <a:endParaRPr lang="en-AU" dirty="0"/>
          </a:p>
        </p:txBody>
      </p:sp>
      <p:sp>
        <p:nvSpPr>
          <p:cNvPr id="4" name="Slide Number Placeholder 3"/>
          <p:cNvSpPr>
            <a:spLocks noGrp="1"/>
          </p:cNvSpPr>
          <p:nvPr>
            <p:ph type="sldNum" sz="quarter" idx="5"/>
          </p:nvPr>
        </p:nvSpPr>
        <p:spPr/>
        <p:txBody>
          <a:bodyPr/>
          <a:lstStyle/>
          <a:p>
            <a:fld id="{BF852547-761B-498D-8818-7CB76D8C650F}" type="slidenum">
              <a:rPr lang="en-AU" smtClean="0"/>
              <a:t>8</a:t>
            </a:fld>
            <a:endParaRPr lang="en-AU"/>
          </a:p>
        </p:txBody>
      </p:sp>
    </p:spTree>
    <p:extLst>
      <p:ext uri="{BB962C8B-B14F-4D97-AF65-F5344CB8AC3E}">
        <p14:creationId xmlns:p14="http://schemas.microsoft.com/office/powerpoint/2010/main" val="120711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0BD5F-A837-7CCB-D248-AA39DE17F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2F135-F969-B617-F63C-287564CDA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7CCEF-D932-54BB-D25A-8A2A020739E5}"/>
              </a:ext>
            </a:extLst>
          </p:cNvPr>
          <p:cNvSpPr>
            <a:spLocks noGrp="1"/>
          </p:cNvSpPr>
          <p:nvPr>
            <p:ph type="body" idx="1"/>
          </p:nvPr>
        </p:nvSpPr>
        <p:spPr/>
        <p:txBody>
          <a:bodyPr/>
          <a:lstStyle/>
          <a:p>
            <a:r>
              <a:rPr lang="en-US" dirty="0"/>
              <a:t>GREEN – good to go for putting Braille on the agenda.</a:t>
            </a:r>
          </a:p>
          <a:p>
            <a:r>
              <a:rPr lang="en-US" dirty="0"/>
              <a:t>Please describe the stability of the child’s eye condition:</a:t>
            </a:r>
          </a:p>
          <a:p>
            <a:r>
              <a:rPr lang="en-US" dirty="0"/>
              <a:t>Does the child have nystagmus?</a:t>
            </a:r>
          </a:p>
          <a:p>
            <a:r>
              <a:rPr lang="en-US" dirty="0"/>
              <a:t>Does the child have any of the following visual considerations – glare (photophobia), reduced</a:t>
            </a:r>
          </a:p>
          <a:p>
            <a:r>
              <a:rPr lang="en-US" dirty="0"/>
              <a:t>contrast sensitivity, visual field loss?</a:t>
            </a:r>
          </a:p>
          <a:p>
            <a:r>
              <a:rPr lang="en-US" dirty="0"/>
              <a:t>Please choose the distance from the eyes that the child generally looks at objects:</a:t>
            </a:r>
          </a:p>
          <a:p>
            <a:r>
              <a:rPr lang="en-US" dirty="0"/>
              <a:t>Does the child use their vision when exploring toys and objects?</a:t>
            </a:r>
          </a:p>
          <a:p>
            <a:r>
              <a:rPr lang="en-US" dirty="0"/>
              <a:t>When you show the child how to use a new toy, (e.g. stacking blocks) does the child copy you?</a:t>
            </a:r>
            <a:endParaRPr lang="en-AU" dirty="0"/>
          </a:p>
        </p:txBody>
      </p:sp>
      <p:sp>
        <p:nvSpPr>
          <p:cNvPr id="4" name="Slide Number Placeholder 3">
            <a:extLst>
              <a:ext uri="{FF2B5EF4-FFF2-40B4-BE49-F238E27FC236}">
                <a16:creationId xmlns:a16="http://schemas.microsoft.com/office/drawing/2014/main" id="{DBBD76E2-26C9-EFFC-BA98-B412C9E84457}"/>
              </a:ext>
            </a:extLst>
          </p:cNvPr>
          <p:cNvSpPr>
            <a:spLocks noGrp="1"/>
          </p:cNvSpPr>
          <p:nvPr>
            <p:ph type="sldNum" sz="quarter" idx="5"/>
          </p:nvPr>
        </p:nvSpPr>
        <p:spPr/>
        <p:txBody>
          <a:bodyPr/>
          <a:lstStyle/>
          <a:p>
            <a:fld id="{BF852547-761B-498D-8818-7CB76D8C650F}" type="slidenum">
              <a:rPr lang="en-AU" smtClean="0"/>
              <a:t>9</a:t>
            </a:fld>
            <a:endParaRPr lang="en-AU"/>
          </a:p>
        </p:txBody>
      </p:sp>
    </p:spTree>
    <p:extLst>
      <p:ext uri="{BB962C8B-B14F-4D97-AF65-F5344CB8AC3E}">
        <p14:creationId xmlns:p14="http://schemas.microsoft.com/office/powerpoint/2010/main" val="206411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C24A-1976-993A-FBE1-3DBBEF536D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DC7F9A2-005F-B582-D1DA-DA3E0A6E7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87D882E-09BE-E9D7-F1F6-043D25517251}"/>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5" name="Footer Placeholder 4">
            <a:extLst>
              <a:ext uri="{FF2B5EF4-FFF2-40B4-BE49-F238E27FC236}">
                <a16:creationId xmlns:a16="http://schemas.microsoft.com/office/drawing/2014/main" id="{23E4ECC0-1872-E0C8-C03A-FFB7DD31D2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A9953AD-AB57-3711-8100-EE248D4D411E}"/>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143911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BFDD-2CCF-22BE-6428-5430D944368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D3BE5A5-175B-18E1-6AAC-FD6E1BEF9F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E6FC25F-640D-8EA7-B533-F1DEAA241215}"/>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5" name="Footer Placeholder 4">
            <a:extLst>
              <a:ext uri="{FF2B5EF4-FFF2-40B4-BE49-F238E27FC236}">
                <a16:creationId xmlns:a16="http://schemas.microsoft.com/office/drawing/2014/main" id="{4EF0F9F5-F71E-DBFC-854B-8EFB157A76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93A7E0-6AFF-A73C-C4DB-F91BD034ACBD}"/>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300964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31D74-AADA-F9C7-74C5-E7FF6A5EF8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48381BE-7DAF-46EE-83AD-1BAE153B5E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C6E9E53-6C6E-9812-A390-FAC55D8B3642}"/>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5" name="Footer Placeholder 4">
            <a:extLst>
              <a:ext uri="{FF2B5EF4-FFF2-40B4-BE49-F238E27FC236}">
                <a16:creationId xmlns:a16="http://schemas.microsoft.com/office/drawing/2014/main" id="{0ACF6D9E-52F1-F0A2-E9BB-98FD59DFD5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97A889-98C8-F0AF-C564-09AFCE8D56F5}"/>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325551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EE76-2C4D-A534-2085-F96988611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1BC77D8-08AE-3E45-C3CC-711BAC774F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80208C9-2827-FBA0-23B0-C48E9B3CEFED}"/>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5" name="Footer Placeholder 4">
            <a:extLst>
              <a:ext uri="{FF2B5EF4-FFF2-40B4-BE49-F238E27FC236}">
                <a16:creationId xmlns:a16="http://schemas.microsoft.com/office/drawing/2014/main" id="{5491A539-A9E9-91F4-06DB-A9E556093C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4B63D61-ADF6-25C9-BEB4-188E027BB265}"/>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364737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EFF1-493B-8734-94A2-E80ECC018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ADC881E-883C-F3D4-47F1-995CA88FF1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5770FC-07A8-F641-06B9-9C72C594F0AD}"/>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5" name="Footer Placeholder 4">
            <a:extLst>
              <a:ext uri="{FF2B5EF4-FFF2-40B4-BE49-F238E27FC236}">
                <a16:creationId xmlns:a16="http://schemas.microsoft.com/office/drawing/2014/main" id="{E59C5BCA-969B-F162-DC5F-E5AC1D06301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7F34F58-BDAE-5F81-3410-A6DC5A5A447F}"/>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393685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FDA0-FAD5-F851-C1E7-7FF9BF054D7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34912CF-33B9-AA66-4B4D-9E809B98EB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583F8B4-82C1-A057-2181-317A9AC6EA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6D5425C-297C-7960-733F-AA46D0570F9B}"/>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6" name="Footer Placeholder 5">
            <a:extLst>
              <a:ext uri="{FF2B5EF4-FFF2-40B4-BE49-F238E27FC236}">
                <a16:creationId xmlns:a16="http://schemas.microsoft.com/office/drawing/2014/main" id="{D78D1B94-5C4A-2946-85D3-3942380926E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5F25084-C2FB-350F-50AB-7C504DB087CA}"/>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272672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A075-3907-2F36-8D85-F8C755709C2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1B651A7-D755-80BC-0948-C67F201C56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C5453B-89BB-FEFA-2C08-D8D7D5E204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C9B3B22-CD2E-6480-D679-E082CF7644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9B9A42-FF44-69EF-C027-2399301626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E99E207-117D-3C33-BCB1-01C90B7EAEC1}"/>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8" name="Footer Placeholder 7">
            <a:extLst>
              <a:ext uri="{FF2B5EF4-FFF2-40B4-BE49-F238E27FC236}">
                <a16:creationId xmlns:a16="http://schemas.microsoft.com/office/drawing/2014/main" id="{0A6FF3B1-8A36-9F79-A44C-6A9EE5504C7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A13FD76-258D-A037-F428-EF2013700B27}"/>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380940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29AA-D737-DCA4-F086-41F57F749E7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B94D06F-8AF1-9A39-F542-62298984D3CE}"/>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4" name="Footer Placeholder 3">
            <a:extLst>
              <a:ext uri="{FF2B5EF4-FFF2-40B4-BE49-F238E27FC236}">
                <a16:creationId xmlns:a16="http://schemas.microsoft.com/office/drawing/2014/main" id="{47FA527D-B765-243D-DE3A-5A6B3C556F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B65906D-9A30-D257-C3AB-9C58CFAAA623}"/>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373919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2C114-0996-E3B3-B6ED-FF6936916FDC}"/>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3" name="Footer Placeholder 2">
            <a:extLst>
              <a:ext uri="{FF2B5EF4-FFF2-40B4-BE49-F238E27FC236}">
                <a16:creationId xmlns:a16="http://schemas.microsoft.com/office/drawing/2014/main" id="{32565C23-BC29-974B-78F7-EEF2371D5A5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9C6386F-1FC7-3992-7C80-67E7D04440AF}"/>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181768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0CE4-377F-B037-7037-45BD3A43F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B612BD2-494B-FAC2-A4F2-2F68912FBC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2D6DFD1-B396-02E7-6ABE-217B02B8C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9A993-2BD3-FFCA-99E6-AEE4A2157131}"/>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6" name="Footer Placeholder 5">
            <a:extLst>
              <a:ext uri="{FF2B5EF4-FFF2-40B4-BE49-F238E27FC236}">
                <a16:creationId xmlns:a16="http://schemas.microsoft.com/office/drawing/2014/main" id="{F9FC1BF5-CCF9-A7DC-CA81-86A04570C09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0D74620-6054-A3A3-2BD6-85E8EDC6A6D5}"/>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381485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6678-4A17-6981-F6C9-4781F55AAB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C78E490-5426-CDEA-1962-1965B16446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F1C83F8-7EF9-4033-BF50-1E49AACED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031C2-70F2-67AC-C1C8-ADA56B4CAABD}"/>
              </a:ext>
            </a:extLst>
          </p:cNvPr>
          <p:cNvSpPr>
            <a:spLocks noGrp="1"/>
          </p:cNvSpPr>
          <p:nvPr>
            <p:ph type="dt" sz="half" idx="10"/>
          </p:nvPr>
        </p:nvSpPr>
        <p:spPr/>
        <p:txBody>
          <a:bodyPr/>
          <a:lstStyle/>
          <a:p>
            <a:fld id="{86D20C9A-1C49-4A63-BDE8-BE76934AEE6C}" type="datetimeFigureOut">
              <a:rPr lang="en-AU" smtClean="0"/>
              <a:t>23/05/2025</a:t>
            </a:fld>
            <a:endParaRPr lang="en-AU"/>
          </a:p>
        </p:txBody>
      </p:sp>
      <p:sp>
        <p:nvSpPr>
          <p:cNvPr id="6" name="Footer Placeholder 5">
            <a:extLst>
              <a:ext uri="{FF2B5EF4-FFF2-40B4-BE49-F238E27FC236}">
                <a16:creationId xmlns:a16="http://schemas.microsoft.com/office/drawing/2014/main" id="{B90AFEA1-56DF-D093-1A4C-CD321712A04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24EE25D-ED8C-AD5F-ABDA-2F8E7AC459BA}"/>
              </a:ext>
            </a:extLst>
          </p:cNvPr>
          <p:cNvSpPr>
            <a:spLocks noGrp="1"/>
          </p:cNvSpPr>
          <p:nvPr>
            <p:ph type="sldNum" sz="quarter" idx="12"/>
          </p:nvPr>
        </p:nvSpPr>
        <p:spPr/>
        <p:txBody>
          <a:bodyPr/>
          <a:lstStyle/>
          <a:p>
            <a:fld id="{A3C5CAFB-8843-46E0-8509-7EAB145BED6C}" type="slidenum">
              <a:rPr lang="en-AU" smtClean="0"/>
              <a:t>‹#›</a:t>
            </a:fld>
            <a:endParaRPr lang="en-AU"/>
          </a:p>
        </p:txBody>
      </p:sp>
    </p:spTree>
    <p:extLst>
      <p:ext uri="{BB962C8B-B14F-4D97-AF65-F5344CB8AC3E}">
        <p14:creationId xmlns:p14="http://schemas.microsoft.com/office/powerpoint/2010/main" val="74627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5E294-27D6-D6FE-192E-2740A1D0E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67111FA-0F33-4E0B-A6F6-7D1E879AF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56D59B-1245-3668-89F6-46A26E0D1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20C9A-1C49-4A63-BDE8-BE76934AEE6C}" type="datetimeFigureOut">
              <a:rPr lang="en-AU" smtClean="0"/>
              <a:t>23/05/2025</a:t>
            </a:fld>
            <a:endParaRPr lang="en-AU"/>
          </a:p>
        </p:txBody>
      </p:sp>
      <p:sp>
        <p:nvSpPr>
          <p:cNvPr id="5" name="Footer Placeholder 4">
            <a:extLst>
              <a:ext uri="{FF2B5EF4-FFF2-40B4-BE49-F238E27FC236}">
                <a16:creationId xmlns:a16="http://schemas.microsoft.com/office/drawing/2014/main" id="{52C00FB9-5A1E-6DF2-BB72-2262DB79D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6223BFC-B092-4AF4-0D4D-17E84F7289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C5CAFB-8843-46E0-8509-7EAB145BED6C}" type="slidenum">
              <a:rPr lang="en-AU" smtClean="0"/>
              <a:t>‹#›</a:t>
            </a:fld>
            <a:endParaRPr lang="en-AU"/>
          </a:p>
        </p:txBody>
      </p:sp>
    </p:spTree>
    <p:extLst>
      <p:ext uri="{BB962C8B-B14F-4D97-AF65-F5344CB8AC3E}">
        <p14:creationId xmlns:p14="http://schemas.microsoft.com/office/powerpoint/2010/main" val="210989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baptistjax.com/juice/stories/child-health/the-benefits-of-book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letspartywithballoons.com.au/foil-round-best-teacher-ever-balloon/" TargetMode="External"/><Relationship Id="rId5" Type="http://schemas.openxmlformats.org/officeDocument/2006/relationships/hyperlink" Target="https://www.istockphoto.com/photos/curious-emoji"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visionaustralia.org/feeli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D34DC-59E1-7A1B-2D0C-2E73D694772A}"/>
              </a:ext>
            </a:extLst>
          </p:cNvPr>
          <p:cNvSpPr>
            <a:spLocks noGrp="1"/>
          </p:cNvSpPr>
          <p:nvPr>
            <p:ph type="ctrTitle"/>
          </p:nvPr>
        </p:nvSpPr>
        <p:spPr>
          <a:xfrm>
            <a:off x="1524000" y="393032"/>
            <a:ext cx="9288378" cy="3421731"/>
          </a:xfrm>
        </p:spPr>
        <p:txBody>
          <a:bodyPr>
            <a:normAutofit fontScale="90000"/>
          </a:bodyPr>
          <a:lstStyle/>
          <a:p>
            <a:pPr>
              <a:lnSpc>
                <a:spcPct val="150000"/>
              </a:lnSpc>
            </a:pPr>
            <a:br>
              <a:rPr lang="en-AU" sz="5300" dirty="0">
                <a:latin typeface="Arial" panose="020B0604020202020204" pitchFamily="34" charset="0"/>
                <a:cs typeface="Arial" panose="020B0604020202020204" pitchFamily="34" charset="0"/>
              </a:rPr>
            </a:br>
            <a:r>
              <a:rPr lang="en-AU" sz="4900" dirty="0">
                <a:latin typeface="Arial" panose="020B0604020202020204" pitchFamily="34" charset="0"/>
                <a:cs typeface="Arial" panose="020B0604020202020204" pitchFamily="34" charset="0"/>
              </a:rPr>
              <a:t>Developing a Braille Needs Assessment for Early Childhood</a:t>
            </a:r>
            <a:br>
              <a:rPr lang="en-AU" sz="4900" dirty="0">
                <a:latin typeface="Arial" panose="020B0604020202020204" pitchFamily="34" charset="0"/>
                <a:cs typeface="Arial" panose="020B0604020202020204" pitchFamily="34" charset="0"/>
              </a:rPr>
            </a:br>
            <a:r>
              <a:rPr lang="en-AU" sz="4900" dirty="0">
                <a:latin typeface="Arial" panose="020B0604020202020204" pitchFamily="34" charset="0"/>
                <a:cs typeface="Arial" panose="020B0604020202020204" pitchFamily="34" charset="0"/>
              </a:rPr>
              <a:t>(EC BNA)</a:t>
            </a:r>
          </a:p>
        </p:txBody>
      </p:sp>
      <p:sp>
        <p:nvSpPr>
          <p:cNvPr id="3" name="Subtitle 2">
            <a:extLst>
              <a:ext uri="{FF2B5EF4-FFF2-40B4-BE49-F238E27FC236}">
                <a16:creationId xmlns:a16="http://schemas.microsoft.com/office/drawing/2014/main" id="{085829A7-00E4-08A4-B5E7-F1F4517E1603}"/>
              </a:ext>
            </a:extLst>
          </p:cNvPr>
          <p:cNvSpPr>
            <a:spLocks noGrp="1"/>
          </p:cNvSpPr>
          <p:nvPr>
            <p:ph type="subTitle" idx="1"/>
          </p:nvPr>
        </p:nvSpPr>
        <p:spPr>
          <a:xfrm>
            <a:off x="1523999" y="3602038"/>
            <a:ext cx="9288379" cy="2862930"/>
          </a:xfrm>
        </p:spPr>
        <p:txBody>
          <a:bodyPr>
            <a:normAutofit fontScale="62500" lnSpcReduction="20000"/>
          </a:bodyPr>
          <a:lstStyle/>
          <a:p>
            <a:endParaRPr lang="en-AU" b="1" dirty="0">
              <a:solidFill>
                <a:srgbClr val="FF0000"/>
              </a:solidFill>
            </a:endParaRPr>
          </a:p>
          <a:p>
            <a:pPr>
              <a:lnSpc>
                <a:spcPct val="150000"/>
              </a:lnSpc>
            </a:pPr>
            <a:r>
              <a:rPr lang="en-AU" dirty="0">
                <a:latin typeface="Arial" panose="020B0604020202020204" pitchFamily="34" charset="0"/>
                <a:cs typeface="Arial" panose="020B0604020202020204" pitchFamily="34" charset="0"/>
              </a:rPr>
              <a:t>Tricia Izzard: Early Childhood Specialist Teacher/Children and Young People Senior Practitioner, Vision Australia</a:t>
            </a:r>
          </a:p>
          <a:p>
            <a:pPr>
              <a:lnSpc>
                <a:spcPct val="150000"/>
              </a:lnSpc>
            </a:pPr>
            <a:r>
              <a:rPr lang="en-AU" dirty="0">
                <a:latin typeface="Arial" panose="020B0604020202020204" pitchFamily="34" charset="0"/>
                <a:cs typeface="Arial" panose="020B0604020202020204" pitchFamily="34" charset="0"/>
              </a:rPr>
              <a:t>Tricia d’Apice:  Lead Consultant: Vision Impairment, NextSense</a:t>
            </a:r>
          </a:p>
          <a:p>
            <a:pPr>
              <a:lnSpc>
                <a:spcPct val="150000"/>
              </a:lnSpc>
            </a:pPr>
            <a:r>
              <a:rPr lang="en-AU" dirty="0">
                <a:latin typeface="Arial" panose="020B0604020202020204" pitchFamily="34" charset="0"/>
                <a:cs typeface="Arial" panose="020B0604020202020204" pitchFamily="34" charset="0"/>
              </a:rPr>
              <a:t>Dr. Sue Silveira: </a:t>
            </a:r>
            <a:r>
              <a:rPr lang="en-US" dirty="0">
                <a:latin typeface="Arial" panose="020B0604020202020204" pitchFamily="34" charset="0"/>
                <a:cs typeface="Arial" panose="020B0604020202020204" pitchFamily="34" charset="0"/>
              </a:rPr>
              <a:t>PhD, Course Director, Master of Disability Studies, Macquarie University/NextSense Institute</a:t>
            </a:r>
          </a:p>
          <a:p>
            <a:endParaRPr lang="en-AU" dirty="0">
              <a:latin typeface="Arial" panose="020B0604020202020204" pitchFamily="34" charset="0"/>
              <a:cs typeface="Arial" panose="020B0604020202020204" pitchFamily="34" charset="0"/>
            </a:endParaRPr>
          </a:p>
          <a:p>
            <a:r>
              <a:rPr lang="en-AU" sz="3100" b="1" dirty="0">
                <a:latin typeface="Arial" panose="020B0604020202020204" pitchFamily="34" charset="0"/>
                <a:cs typeface="Arial" panose="020B0604020202020204" pitchFamily="34" charset="0"/>
              </a:rPr>
              <a:t>Round Table 2025</a:t>
            </a:r>
          </a:p>
        </p:txBody>
      </p:sp>
    </p:spTree>
    <p:extLst>
      <p:ext uri="{BB962C8B-B14F-4D97-AF65-F5344CB8AC3E}">
        <p14:creationId xmlns:p14="http://schemas.microsoft.com/office/powerpoint/2010/main" val="266268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2">
              <a:lumMod val="20000"/>
              <a:lumOff val="80000"/>
            </a:schemeClr>
          </a:fgClr>
          <a:bgClr>
            <a:schemeClr val="bg1"/>
          </a:bgClr>
        </a:pattFill>
        <a:effectLst/>
      </p:bgPr>
    </p:bg>
    <p:spTree>
      <p:nvGrpSpPr>
        <p:cNvPr id="1" name="">
          <a:extLst>
            <a:ext uri="{FF2B5EF4-FFF2-40B4-BE49-F238E27FC236}">
              <a16:creationId xmlns:a16="http://schemas.microsoft.com/office/drawing/2014/main" id="{417E7245-9AF8-0B74-80C4-B33184F58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710C1-8294-9A30-C80A-D42771EC5716}"/>
              </a:ext>
            </a:extLst>
          </p:cNvPr>
          <p:cNvSpPr>
            <a:spLocks noGrp="1"/>
          </p:cNvSpPr>
          <p:nvPr>
            <p:ph type="title" idx="4294967295"/>
          </p:nvPr>
        </p:nvSpPr>
        <p:spPr>
          <a:xfrm>
            <a:off x="579864" y="-534368"/>
            <a:ext cx="6867525" cy="1616075"/>
          </a:xfrm>
        </p:spPr>
        <p:txBody>
          <a:bodyPr anchor="b">
            <a:normAutofit/>
          </a:bodyPr>
          <a:lstStyle/>
          <a:p>
            <a:pPr>
              <a:lnSpc>
                <a:spcPct val="150000"/>
              </a:lnSpc>
            </a:pPr>
            <a:r>
              <a:rPr lang="en-AU" sz="3200" b="1" dirty="0">
                <a:latin typeface="Arial" panose="020B0604020202020204" pitchFamily="34" charset="0"/>
                <a:cs typeface="Arial" panose="020B0604020202020204" pitchFamily="34" charset="0"/>
              </a:rPr>
              <a:t>Why the need to start early?</a:t>
            </a:r>
          </a:p>
        </p:txBody>
      </p:sp>
      <p:sp>
        <p:nvSpPr>
          <p:cNvPr id="3" name="Content Placeholder 2">
            <a:extLst>
              <a:ext uri="{FF2B5EF4-FFF2-40B4-BE49-F238E27FC236}">
                <a16:creationId xmlns:a16="http://schemas.microsoft.com/office/drawing/2014/main" id="{D6AF23ED-2EA4-8B16-51B4-CDBB2ECCCCD2}"/>
              </a:ext>
            </a:extLst>
          </p:cNvPr>
          <p:cNvSpPr>
            <a:spLocks noGrp="1"/>
          </p:cNvSpPr>
          <p:nvPr>
            <p:ph idx="4294967295"/>
          </p:nvPr>
        </p:nvSpPr>
        <p:spPr>
          <a:xfrm>
            <a:off x="114299" y="1253900"/>
            <a:ext cx="6866435" cy="5209245"/>
          </a:xfrm>
        </p:spPr>
        <p:txBody>
          <a:bodyPr anchor="t">
            <a:normAutofit fontScale="70000" lnSpcReduction="20000"/>
          </a:bodyPr>
          <a:lstStyle/>
          <a:p>
            <a:pPr marL="0" indent="0">
              <a:lnSpc>
                <a:spcPct val="150000"/>
              </a:lnSpc>
              <a:buNone/>
            </a:pPr>
            <a:r>
              <a:rPr lang="en-US" sz="2900" dirty="0">
                <a:latin typeface="Arial" panose="020B0604020202020204" pitchFamily="34" charset="0"/>
                <a:cs typeface="Arial" panose="020B0604020202020204" pitchFamily="34" charset="0"/>
              </a:rPr>
              <a:t>Early experiences are at the heart of literacy development.</a:t>
            </a:r>
          </a:p>
          <a:p>
            <a:pPr>
              <a:lnSpc>
                <a:spcPct val="150000"/>
              </a:lnSpc>
            </a:pPr>
            <a:r>
              <a:rPr lang="en-US" sz="2400" dirty="0">
                <a:latin typeface="Arial" panose="020B0604020202020204" pitchFamily="34" charset="0"/>
                <a:cs typeface="Arial" panose="020B0604020202020204" pitchFamily="34" charset="0"/>
              </a:rPr>
              <a:t>Emergent braille literacy is the earliest phase of language development where children, from infancy, are exposed to direct, repeated and meaningful interactions with braille literacy materials and events (Rex, Koenig, Wormsley, &amp; Baker, 1995).</a:t>
            </a:r>
          </a:p>
          <a:p>
            <a:pPr>
              <a:lnSpc>
                <a:spcPct val="150000"/>
              </a:lnSpc>
            </a:pPr>
            <a:r>
              <a:rPr lang="en-US" sz="2400" dirty="0">
                <a:latin typeface="Arial" panose="020B0604020202020204" pitchFamily="34" charset="0"/>
                <a:cs typeface="Arial" panose="020B0604020202020204" pitchFamily="34" charset="0"/>
              </a:rPr>
              <a:t>Research has shown that young children who are exposed to early braille literacy have a better chance of success in education, employment and social interaction (Doepel, 2015; Janus, 2011; Makin &amp; Spedding, 2012; McGee &amp; Richgels, 2014; Salmon, 2014).</a:t>
            </a:r>
          </a:p>
          <a:p>
            <a:pPr>
              <a:lnSpc>
                <a:spcPct val="150000"/>
              </a:lnSpc>
            </a:pPr>
            <a:r>
              <a:rPr lang="en-US" sz="2400" dirty="0">
                <a:latin typeface="Arial" panose="020B0604020202020204" pitchFamily="34" charset="0"/>
                <a:cs typeface="Arial" panose="020B0604020202020204" pitchFamily="34" charset="0"/>
              </a:rPr>
              <a:t>“[Braille] changes lives and evidence shows that it improves access to higher education and the workplace” (Sue Silveira).</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AU" sz="2000" dirty="0"/>
          </a:p>
        </p:txBody>
      </p:sp>
      <p:pic>
        <p:nvPicPr>
          <p:cNvPr id="5" name="Picture 4" descr="A person sitting with a young child on their lap, looking at a book together.">
            <a:extLst>
              <a:ext uri="{FF2B5EF4-FFF2-40B4-BE49-F238E27FC236}">
                <a16:creationId xmlns:a16="http://schemas.microsoft.com/office/drawing/2014/main" id="{01EE9A34-2BD8-0633-706D-CB019A50AC2A}"/>
              </a:ext>
            </a:extLst>
          </p:cNvPr>
          <p:cNvPicPr>
            <a:picLocks noChangeAspect="1"/>
          </p:cNvPicPr>
          <p:nvPr/>
        </p:nvPicPr>
        <p:blipFill>
          <a:blip r:embed="rId3"/>
          <a:srcRect r="-1" b="1119"/>
          <a:stretch/>
        </p:blipFill>
        <p:spPr>
          <a:xfrm>
            <a:off x="7133952" y="1253899"/>
            <a:ext cx="5000898" cy="3832288"/>
          </a:xfrm>
          <a:prstGeom prst="rect">
            <a:avLst/>
          </a:prstGeom>
        </p:spPr>
      </p:pic>
      <p:sp>
        <p:nvSpPr>
          <p:cNvPr id="7" name="TextBox 6">
            <a:extLst>
              <a:ext uri="{FF2B5EF4-FFF2-40B4-BE49-F238E27FC236}">
                <a16:creationId xmlns:a16="http://schemas.microsoft.com/office/drawing/2014/main" id="{E1A638FC-0347-BF8A-9E45-BB01908DBE32}"/>
              </a:ext>
            </a:extLst>
          </p:cNvPr>
          <p:cNvSpPr txBox="1"/>
          <p:nvPr/>
        </p:nvSpPr>
        <p:spPr>
          <a:xfrm>
            <a:off x="7191102" y="5258379"/>
            <a:ext cx="4886599" cy="600164"/>
          </a:xfrm>
          <a:prstGeom prst="rect">
            <a:avLst/>
          </a:prstGeom>
          <a:noFill/>
        </p:spPr>
        <p:txBody>
          <a:bodyPr wrap="square">
            <a:spAutoFit/>
          </a:bodyPr>
          <a:lstStyle/>
          <a:p>
            <a:r>
              <a:rPr lang="en-AU" sz="1100" dirty="0">
                <a:latin typeface="Arial" panose="020B0604020202020204" pitchFamily="34" charset="0"/>
                <a:cs typeface="Arial" panose="020B0604020202020204" pitchFamily="34" charset="0"/>
              </a:rPr>
              <a:t>Image retrieved from: </a:t>
            </a:r>
            <a:r>
              <a:rPr lang="en-AU" sz="1100" dirty="0">
                <a:latin typeface="Arial" panose="020B0604020202020204" pitchFamily="34" charset="0"/>
                <a:cs typeface="Arial" panose="020B0604020202020204" pitchFamily="34" charset="0"/>
                <a:hlinkClick r:id="rId4"/>
              </a:rPr>
              <a:t>https://www.baptistjax.com/juice/stories/child-health/the-benefits-of-books</a:t>
            </a: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09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7C2A-0994-B1F9-499F-23C69A41CBE8}"/>
              </a:ext>
            </a:extLst>
          </p:cNvPr>
          <p:cNvSpPr>
            <a:spLocks noGrp="1"/>
          </p:cNvSpPr>
          <p:nvPr>
            <p:ph type="title"/>
          </p:nvPr>
        </p:nvSpPr>
        <p:spPr/>
        <p:txBody>
          <a:bodyPr/>
          <a:lstStyle/>
          <a:p>
            <a:r>
              <a:rPr lang="en-AU" b="1">
                <a:latin typeface="Arial" panose="020B0604020202020204" pitchFamily="34" charset="0"/>
                <a:cs typeface="Arial" panose="020B0604020202020204" pitchFamily="34" charset="0"/>
              </a:rPr>
              <a:t>Next steps</a:t>
            </a:r>
            <a:endParaRPr lang="en-AU"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32F3D25-E0CB-C218-7DE0-2A075C7E320C}"/>
              </a:ext>
            </a:extLst>
          </p:cNvPr>
          <p:cNvSpPr>
            <a:spLocks noGrp="1"/>
          </p:cNvSpPr>
          <p:nvPr>
            <p:ph idx="1"/>
          </p:nvPr>
        </p:nvSpPr>
        <p:spPr>
          <a:xfrm>
            <a:off x="838200" y="1583473"/>
            <a:ext cx="10515600" cy="4593490"/>
          </a:xfrm>
        </p:spPr>
        <p:txBody>
          <a:bodyPr>
            <a:normAutofit/>
          </a:bodyPr>
          <a:lstStyle/>
          <a:p>
            <a:pPr>
              <a:lnSpc>
                <a:spcPct val="150000"/>
              </a:lnSpc>
            </a:pPr>
            <a:r>
              <a:rPr lang="en-AU" sz="2400" dirty="0">
                <a:latin typeface="Arial" panose="020B0604020202020204" pitchFamily="34" charset="0"/>
                <a:cs typeface="Arial" panose="020B0604020202020204" pitchFamily="34" charset="0"/>
              </a:rPr>
              <a:t>Validity study.</a:t>
            </a:r>
          </a:p>
          <a:p>
            <a:pPr>
              <a:lnSpc>
                <a:spcPct val="150000"/>
              </a:lnSpc>
            </a:pPr>
            <a:r>
              <a:rPr lang="en-US" sz="2400" dirty="0">
                <a:latin typeface="Arial" panose="020B0604020202020204" pitchFamily="34" charset="0"/>
                <a:cs typeface="Arial" panose="020B0604020202020204" pitchFamily="34" charset="0"/>
              </a:rPr>
              <a:t>Circulate an invitation to trial the tool.</a:t>
            </a:r>
          </a:p>
          <a:p>
            <a:pPr>
              <a:lnSpc>
                <a:spcPct val="150000"/>
              </a:lnSpc>
            </a:pPr>
            <a:r>
              <a:rPr lang="en-AU" sz="2400" dirty="0">
                <a:latin typeface="Arial" panose="020B0604020202020204" pitchFamily="34" charset="0"/>
                <a:cs typeface="Arial" panose="020B0604020202020204" pitchFamily="34" charset="0"/>
              </a:rPr>
              <a:t>To gain ethics through Macquarie University.</a:t>
            </a:r>
          </a:p>
          <a:p>
            <a:pPr>
              <a:lnSpc>
                <a:spcPct val="150000"/>
              </a:lnSpc>
            </a:pPr>
            <a:r>
              <a:rPr lang="en-US" sz="2400" dirty="0">
                <a:latin typeface="Arial" panose="020B0604020202020204" pitchFamily="34" charset="0"/>
                <a:cs typeface="Arial" panose="020B0604020202020204" pitchFamily="34" charset="0"/>
              </a:rPr>
              <a:t>Once the tool is finalized and ready for implementation, make sure it is freely available to all professionals working with young children with blindness or low vision.</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25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1A031F-E887-3B76-FE22-728C09283590}"/>
              </a:ext>
            </a:extLst>
          </p:cNvPr>
          <p:cNvSpPr/>
          <p:nvPr/>
        </p:nvSpPr>
        <p:spPr>
          <a:xfrm>
            <a:off x="1382751" y="1536174"/>
            <a:ext cx="9266663" cy="3785652"/>
          </a:xfrm>
          <a:prstGeom prst="rect">
            <a:avLst/>
          </a:prstGeom>
          <a:noFill/>
        </p:spPr>
        <p:txBody>
          <a:bodyPr wrap="square" lIns="91440" tIns="45720" rIns="91440" bIns="45720">
            <a:spAutoFit/>
          </a:bodyPr>
          <a:lstStyle/>
          <a:p>
            <a:pPr algn="ctr"/>
            <a:r>
              <a:rPr lang="en-US" sz="12000" b="1" cap="none" spc="0" dirty="0">
                <a:ln w="22225">
                  <a:solidFill>
                    <a:schemeClr val="accent2"/>
                  </a:solidFill>
                  <a:prstDash val="solid"/>
                </a:ln>
                <a:solidFill>
                  <a:schemeClr val="accent2">
                    <a:lumMod val="75000"/>
                  </a:schemeClr>
                </a:solidFill>
                <a:effectLst/>
              </a:rPr>
              <a:t>THANK </a:t>
            </a:r>
          </a:p>
          <a:p>
            <a:pPr algn="ctr"/>
            <a:r>
              <a:rPr lang="en-US" sz="12000" b="1" cap="none" spc="0" dirty="0">
                <a:ln w="22225">
                  <a:solidFill>
                    <a:schemeClr val="accent2"/>
                  </a:solidFill>
                  <a:prstDash val="solid"/>
                </a:ln>
                <a:solidFill>
                  <a:schemeClr val="accent2">
                    <a:lumMod val="75000"/>
                  </a:schemeClr>
                </a:solidFill>
                <a:effectLst/>
              </a:rPr>
              <a:t>YOU </a:t>
            </a:r>
            <a:endParaRPr lang="en-AU" sz="12000" b="1" cap="none" spc="0" dirty="0">
              <a:ln w="22225">
                <a:solidFill>
                  <a:schemeClr val="accent2"/>
                </a:solidFill>
                <a:prstDash val="solid"/>
              </a:ln>
              <a:solidFill>
                <a:schemeClr val="accent2">
                  <a:lumMod val="75000"/>
                </a:schemeClr>
              </a:solidFill>
              <a:effectLst/>
            </a:endParaRPr>
          </a:p>
        </p:txBody>
      </p:sp>
    </p:spTree>
    <p:extLst>
      <p:ext uri="{BB962C8B-B14F-4D97-AF65-F5344CB8AC3E}">
        <p14:creationId xmlns:p14="http://schemas.microsoft.com/office/powerpoint/2010/main" val="31674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A62D73-38B8-D5A1-CB96-B0B84D63CEC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15CB403F-F648-900A-ED5C-C1D335FC76D1}"/>
              </a:ext>
            </a:extLst>
          </p:cNvPr>
          <p:cNvPicPr>
            <a:picLocks noChangeAspect="1"/>
          </p:cNvPicPr>
          <p:nvPr/>
        </p:nvPicPr>
        <p:blipFill>
          <a:blip r:embed="rId3"/>
          <a:srcRect l="2186" r="9798"/>
          <a:stretch>
            <a:fillRect/>
          </a:stretch>
        </p:blipFill>
        <p:spPr>
          <a:xfrm>
            <a:off x="20" y="1282"/>
            <a:ext cx="12191980" cy="6856718"/>
          </a:xfrm>
          <a:prstGeom prst="rect">
            <a:avLst/>
          </a:prstGeom>
        </p:spPr>
      </p:pic>
    </p:spTree>
    <p:extLst>
      <p:ext uri="{BB962C8B-B14F-4D97-AF65-F5344CB8AC3E}">
        <p14:creationId xmlns:p14="http://schemas.microsoft.com/office/powerpoint/2010/main" val="146279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F92C-FA01-4E49-1FCB-13776F09D602}"/>
              </a:ext>
            </a:extLst>
          </p:cNvPr>
          <p:cNvSpPr>
            <a:spLocks noGrp="1"/>
          </p:cNvSpPr>
          <p:nvPr>
            <p:ph type="title"/>
          </p:nvPr>
        </p:nvSpPr>
        <p:spPr/>
        <p:txBody>
          <a:bodyPr/>
          <a:lstStyle/>
          <a:p>
            <a:r>
              <a:rPr lang="en-AU" b="1" dirty="0">
                <a:latin typeface="Arial" panose="020B0604020202020204" pitchFamily="34" charset="0"/>
                <a:cs typeface="Arial" panose="020B0604020202020204" pitchFamily="34" charset="0"/>
              </a:rPr>
              <a:t>Evolution </a:t>
            </a:r>
          </a:p>
        </p:txBody>
      </p:sp>
      <p:sp>
        <p:nvSpPr>
          <p:cNvPr id="3" name="Content Placeholder 2">
            <a:extLst>
              <a:ext uri="{FF2B5EF4-FFF2-40B4-BE49-F238E27FC236}">
                <a16:creationId xmlns:a16="http://schemas.microsoft.com/office/drawing/2014/main" id="{195E80B6-68BD-6F86-F6CE-B66621D059F9}"/>
              </a:ext>
            </a:extLst>
          </p:cNvPr>
          <p:cNvSpPr>
            <a:spLocks noGrp="1"/>
          </p:cNvSpPr>
          <p:nvPr>
            <p:ph idx="1"/>
          </p:nvPr>
        </p:nvSpPr>
        <p:spPr>
          <a:xfrm>
            <a:off x="838200" y="1616744"/>
            <a:ext cx="10515600" cy="4351338"/>
          </a:xfrm>
        </p:spPr>
        <p:txBody>
          <a:bodyPr>
            <a:normAutofit/>
          </a:bodyPr>
          <a:lstStyle/>
          <a:p>
            <a:pPr>
              <a:lnSpc>
                <a:spcPct val="150000"/>
              </a:lnSpc>
            </a:pPr>
            <a:r>
              <a:rPr lang="en-AU" sz="2400" dirty="0">
                <a:latin typeface="Arial" panose="020B0604020202020204" pitchFamily="34" charset="0"/>
                <a:cs typeface="Arial" panose="020B0604020202020204" pitchFamily="34" charset="0"/>
              </a:rPr>
              <a:t>2021: Tricia d’Apice and Sue Silveria developed the Braille Needs Assessment (BNA) tool for use with school aged children </a:t>
            </a:r>
            <a:r>
              <a:rPr lang="en-US" sz="2400" dirty="0">
                <a:latin typeface="Arial" panose="020B0604020202020204" pitchFamily="34" charset="0"/>
                <a:cs typeface="Arial" panose="020B0604020202020204" pitchFamily="34" charset="0"/>
              </a:rPr>
              <a:t>with the intention of keeping or putting braille on the agenda. </a:t>
            </a:r>
          </a:p>
          <a:p>
            <a:pPr>
              <a:lnSpc>
                <a:spcPct val="150000"/>
              </a:lnSpc>
            </a:pPr>
            <a:r>
              <a:rPr lang="en-AU" sz="2400" dirty="0">
                <a:latin typeface="Arial" panose="020B0604020202020204" pitchFamily="34" charset="0"/>
                <a:cs typeface="Arial" panose="020B0604020202020204" pitchFamily="34" charset="0"/>
              </a:rPr>
              <a:t>BNA’s purpose:</a:t>
            </a:r>
          </a:p>
          <a:p>
            <a:pPr lvl="1">
              <a:lnSpc>
                <a:spcPct val="150000"/>
              </a:lnSpc>
            </a:pPr>
            <a:r>
              <a:rPr lang="en-AU" dirty="0">
                <a:latin typeface="Arial" panose="020B0604020202020204" pitchFamily="34" charset="0"/>
                <a:cs typeface="Arial" panose="020B0604020202020204" pitchFamily="34" charset="0"/>
              </a:rPr>
              <a:t>to obtain a profile of the child’s clinical and visual functioning</a:t>
            </a:r>
          </a:p>
          <a:p>
            <a:pPr lvl="1">
              <a:lnSpc>
                <a:spcPct val="150000"/>
              </a:lnSpc>
            </a:pPr>
            <a:r>
              <a:rPr lang="en-AU" dirty="0">
                <a:latin typeface="Arial" panose="020B0604020202020204" pitchFamily="34" charset="0"/>
                <a:cs typeface="Arial" panose="020B0604020202020204" pitchFamily="34" charset="0"/>
              </a:rPr>
              <a:t>to look at the stability of the visual diagnosis</a:t>
            </a:r>
          </a:p>
          <a:p>
            <a:pPr lvl="1">
              <a:lnSpc>
                <a:spcPct val="150000"/>
              </a:lnSpc>
            </a:pPr>
            <a:r>
              <a:rPr lang="en-AU" dirty="0">
                <a:latin typeface="Arial" panose="020B0604020202020204" pitchFamily="34" charset="0"/>
                <a:cs typeface="Arial" panose="020B0604020202020204" pitchFamily="34" charset="0"/>
              </a:rPr>
              <a:t>to look at the child’s preferred access modes, visual and/or tactual</a:t>
            </a:r>
          </a:p>
        </p:txBody>
      </p:sp>
    </p:spTree>
    <p:extLst>
      <p:ext uri="{BB962C8B-B14F-4D97-AF65-F5344CB8AC3E}">
        <p14:creationId xmlns:p14="http://schemas.microsoft.com/office/powerpoint/2010/main" val="380628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FF05-96D4-38E0-3373-61DB67A991C5}"/>
              </a:ext>
            </a:extLst>
          </p:cNvPr>
          <p:cNvSpPr>
            <a:spLocks noGrp="1"/>
          </p:cNvSpPr>
          <p:nvPr>
            <p:ph type="title"/>
          </p:nvPr>
        </p:nvSpPr>
        <p:spPr/>
        <p:txBody>
          <a:bodyPr>
            <a:normAutofit/>
          </a:bodyPr>
          <a:lstStyle/>
          <a:p>
            <a:r>
              <a:rPr lang="en-AU" b="1" dirty="0">
                <a:latin typeface="Arial" panose="020B0604020202020204" pitchFamily="34" charset="0"/>
                <a:cs typeface="Arial" panose="020B0604020202020204" pitchFamily="34" charset="0"/>
              </a:rPr>
              <a:t>BNA</a:t>
            </a:r>
          </a:p>
        </p:txBody>
      </p:sp>
      <p:pic>
        <p:nvPicPr>
          <p:cNvPr id="5" name="Content Placeholder 4" descr="Picture of  BNA Page 1&#10;Profiling students diagnosis, visual functioning, and distance acuity.&#10;With sliding arrows on question to indicate how serious the impact is on accessing print literacy.">
            <a:extLst>
              <a:ext uri="{FF2B5EF4-FFF2-40B4-BE49-F238E27FC236}">
                <a16:creationId xmlns:a16="http://schemas.microsoft.com/office/drawing/2014/main" id="{EDCCEEE9-CC2B-2DB5-24FD-1AA34CB8394E}"/>
              </a:ext>
            </a:extLst>
          </p:cNvPr>
          <p:cNvPicPr>
            <a:picLocks noGrp="1" noChangeAspect="1"/>
          </p:cNvPicPr>
          <p:nvPr>
            <p:ph idx="1"/>
          </p:nvPr>
        </p:nvPicPr>
        <p:blipFill rotWithShape="1">
          <a:blip r:embed="rId3"/>
          <a:srcRect l="33523" t="14931" r="34717" b="8017"/>
          <a:stretch/>
        </p:blipFill>
        <p:spPr>
          <a:xfrm>
            <a:off x="1394691" y="1383326"/>
            <a:ext cx="3943927" cy="5382125"/>
          </a:xfrm>
        </p:spPr>
      </p:pic>
      <p:pic>
        <p:nvPicPr>
          <p:cNvPr id="6" name="Picture 5" descr="Picture of BNA page 3&#10;Preferred font size, viewing distance,  visual stamina, current literacy modes used and can they read own handwriting? With sliding arrows to plot.">
            <a:extLst>
              <a:ext uri="{FF2B5EF4-FFF2-40B4-BE49-F238E27FC236}">
                <a16:creationId xmlns:a16="http://schemas.microsoft.com/office/drawing/2014/main" id="{FC6AAAC4-D67D-ED6A-7F70-8BCAA6FB3679}"/>
              </a:ext>
            </a:extLst>
          </p:cNvPr>
          <p:cNvPicPr>
            <a:picLocks noChangeAspect="1"/>
          </p:cNvPicPr>
          <p:nvPr/>
        </p:nvPicPr>
        <p:blipFill>
          <a:blip r:embed="rId4"/>
          <a:stretch>
            <a:fillRect/>
          </a:stretch>
        </p:blipFill>
        <p:spPr>
          <a:xfrm>
            <a:off x="6539331" y="1542905"/>
            <a:ext cx="4008596" cy="5062966"/>
          </a:xfrm>
          <a:prstGeom prst="rect">
            <a:avLst/>
          </a:prstGeom>
        </p:spPr>
      </p:pic>
    </p:spTree>
    <p:extLst>
      <p:ext uri="{BB962C8B-B14F-4D97-AF65-F5344CB8AC3E}">
        <p14:creationId xmlns:p14="http://schemas.microsoft.com/office/powerpoint/2010/main" val="225360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D7A9-5AF8-4450-B510-30C9C026C827}"/>
              </a:ext>
            </a:extLst>
          </p:cNvPr>
          <p:cNvSpPr>
            <a:spLocks noGrp="1"/>
          </p:cNvSpPr>
          <p:nvPr>
            <p:ph type="title"/>
          </p:nvPr>
        </p:nvSpPr>
        <p:spPr/>
        <p:txBody>
          <a:bodyPr>
            <a:normAutofit/>
          </a:bodyPr>
          <a:lstStyle/>
          <a:p>
            <a:r>
              <a:rPr lang="en-AU" b="1">
                <a:latin typeface="Arial" panose="020B0604020202020204" pitchFamily="34" charset="0"/>
                <a:cs typeface="Arial" panose="020B0604020202020204" pitchFamily="34" charset="0"/>
              </a:rPr>
              <a:t>EC BNA</a:t>
            </a:r>
            <a:endParaRPr lang="en-AU"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FC517BE-17A8-6055-5E5E-4292012C0CF4}"/>
              </a:ext>
            </a:extLst>
          </p:cNvPr>
          <p:cNvSpPr>
            <a:spLocks noGrp="1"/>
          </p:cNvSpPr>
          <p:nvPr>
            <p:ph idx="1"/>
          </p:nvPr>
        </p:nvSpPr>
        <p:spPr>
          <a:xfrm>
            <a:off x="838200" y="1825625"/>
            <a:ext cx="10515600" cy="3448050"/>
          </a:xfrm>
        </p:spPr>
        <p:txBody>
          <a:bodyPr>
            <a:normAutofit/>
          </a:bodyPr>
          <a:lstStyle/>
          <a:p>
            <a:endParaRPr lang="en-AU"/>
          </a:p>
          <a:p>
            <a:pPr marL="0" indent="0">
              <a:buNone/>
            </a:pPr>
            <a:endParaRPr lang="en-AU" dirty="0"/>
          </a:p>
        </p:txBody>
      </p:sp>
      <p:pic>
        <p:nvPicPr>
          <p:cNvPr id="5" name="Picture 4" descr="Foil ballon with stars and the words &quot;BEST Teacher EVER!&quot;&#10;">
            <a:extLst>
              <a:ext uri="{FF2B5EF4-FFF2-40B4-BE49-F238E27FC236}">
                <a16:creationId xmlns:a16="http://schemas.microsoft.com/office/drawing/2014/main" id="{534A82F3-ABCD-9015-9229-98E2F43AED4D}"/>
              </a:ext>
            </a:extLst>
          </p:cNvPr>
          <p:cNvPicPr>
            <a:picLocks noChangeAspect="1"/>
          </p:cNvPicPr>
          <p:nvPr/>
        </p:nvPicPr>
        <p:blipFill>
          <a:blip r:embed="rId3"/>
          <a:srcRect r="3397"/>
          <a:stretch/>
        </p:blipFill>
        <p:spPr>
          <a:xfrm>
            <a:off x="1408247" y="1584324"/>
            <a:ext cx="3174498" cy="3589841"/>
          </a:xfrm>
          <a:prstGeom prst="rect">
            <a:avLst/>
          </a:prstGeom>
        </p:spPr>
      </p:pic>
      <p:pic>
        <p:nvPicPr>
          <p:cNvPr id="7" name="Picture 6" descr="Emoji with a curious expression and with dark framed glasses.">
            <a:extLst>
              <a:ext uri="{FF2B5EF4-FFF2-40B4-BE49-F238E27FC236}">
                <a16:creationId xmlns:a16="http://schemas.microsoft.com/office/drawing/2014/main" id="{437F5CC7-3D05-2E04-1D61-8EB130EB0CBA}"/>
              </a:ext>
            </a:extLst>
          </p:cNvPr>
          <p:cNvPicPr>
            <a:picLocks noChangeAspect="1"/>
          </p:cNvPicPr>
          <p:nvPr/>
        </p:nvPicPr>
        <p:blipFill>
          <a:blip r:embed="rId4"/>
          <a:stretch>
            <a:fillRect/>
          </a:stretch>
        </p:blipFill>
        <p:spPr>
          <a:xfrm>
            <a:off x="6571727" y="1584325"/>
            <a:ext cx="3487532" cy="3448050"/>
          </a:xfrm>
          <a:prstGeom prst="rect">
            <a:avLst/>
          </a:prstGeom>
        </p:spPr>
      </p:pic>
      <p:sp>
        <p:nvSpPr>
          <p:cNvPr id="9" name="TextBox 8">
            <a:extLst>
              <a:ext uri="{FF2B5EF4-FFF2-40B4-BE49-F238E27FC236}">
                <a16:creationId xmlns:a16="http://schemas.microsoft.com/office/drawing/2014/main" id="{C72EFE10-2E02-EE65-B41F-2AACECCAE589}"/>
              </a:ext>
            </a:extLst>
          </p:cNvPr>
          <p:cNvSpPr txBox="1"/>
          <p:nvPr/>
        </p:nvSpPr>
        <p:spPr>
          <a:xfrm>
            <a:off x="6571727" y="5881597"/>
            <a:ext cx="6094140" cy="461665"/>
          </a:xfrm>
          <a:prstGeom prst="rect">
            <a:avLst/>
          </a:prstGeom>
          <a:noFill/>
        </p:spPr>
        <p:txBody>
          <a:bodyPr wrap="square">
            <a:spAutoFit/>
          </a:bodyPr>
          <a:lstStyle/>
          <a:p>
            <a:r>
              <a:rPr lang="en-AU" sz="1100" dirty="0">
                <a:latin typeface="Arial" panose="020B0604020202020204" pitchFamily="34" charset="0"/>
                <a:cs typeface="Arial" panose="020B0604020202020204" pitchFamily="34" charset="0"/>
              </a:rPr>
              <a:t>Image retrieved from: </a:t>
            </a:r>
            <a:r>
              <a:rPr lang="en-AU" sz="1100" dirty="0">
                <a:latin typeface="Arial" panose="020B0604020202020204" pitchFamily="34" charset="0"/>
                <a:cs typeface="Arial" panose="020B0604020202020204" pitchFamily="34" charset="0"/>
                <a:hlinkClick r:id="rId5"/>
              </a:rPr>
              <a:t>https://www.istockphoto.com/photos/curious-emoji</a:t>
            </a:r>
            <a:endParaRPr lang="en-AU" sz="11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46184B4-D928-6EB6-4848-D05B5208B065}"/>
              </a:ext>
            </a:extLst>
          </p:cNvPr>
          <p:cNvSpPr txBox="1"/>
          <p:nvPr/>
        </p:nvSpPr>
        <p:spPr>
          <a:xfrm>
            <a:off x="471139" y="5845691"/>
            <a:ext cx="5048714" cy="707886"/>
          </a:xfrm>
          <a:prstGeom prst="rect">
            <a:avLst/>
          </a:prstGeom>
          <a:noFill/>
        </p:spPr>
        <p:txBody>
          <a:bodyPr wrap="square">
            <a:spAutoFit/>
          </a:bodyPr>
          <a:lstStyle/>
          <a:p>
            <a:r>
              <a:rPr lang="en-AU" sz="1100" dirty="0">
                <a:latin typeface="Arial" panose="020B0604020202020204" pitchFamily="34" charset="0"/>
                <a:cs typeface="Arial" panose="020B0604020202020204" pitchFamily="34" charset="0"/>
              </a:rPr>
              <a:t>Image retrieved from: </a:t>
            </a:r>
            <a:r>
              <a:rPr lang="en-AU" sz="1100" dirty="0">
                <a:latin typeface="Arial" panose="020B0604020202020204" pitchFamily="34" charset="0"/>
                <a:cs typeface="Arial" panose="020B0604020202020204" pitchFamily="34" charset="0"/>
                <a:hlinkClick r:id="rId6"/>
              </a:rPr>
              <a:t>https://www.letspartywithballoons.com.au/foil-round-best-teacher-ever-balloon/</a:t>
            </a:r>
            <a:endParaRPr lang="en-AU" sz="1100"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98386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8365-D82B-B919-821B-72340ECD2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47311-B08D-A056-5B55-BBCEEF77172B}"/>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BNA and EC BNA differences </a:t>
            </a:r>
            <a:endParaRPr lang="en-AU"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017DB6-F45D-B319-C38F-15677A58E458}"/>
              </a:ext>
            </a:extLst>
          </p:cNvPr>
          <p:cNvSpPr>
            <a:spLocks noGrp="1"/>
          </p:cNvSpPr>
          <p:nvPr>
            <p:ph idx="1"/>
          </p:nvPr>
        </p:nvSpPr>
        <p:spPr>
          <a:xfrm>
            <a:off x="838200" y="1223459"/>
            <a:ext cx="10515600" cy="4742444"/>
          </a:xfrm>
        </p:spPr>
        <p:txBody>
          <a:bodyPr>
            <a:normAutofit fontScale="85000" lnSpcReduction="20000"/>
          </a:bodyPr>
          <a:lstStyle/>
          <a:p>
            <a:endParaRPr lang="en-AU" dirty="0"/>
          </a:p>
          <a:p>
            <a:pPr>
              <a:lnSpc>
                <a:spcPct val="150000"/>
              </a:lnSpc>
            </a:pPr>
            <a:r>
              <a:rPr lang="en-US" dirty="0"/>
              <a:t>The BNA is not suitable for use with children in the early childhood years.</a:t>
            </a:r>
          </a:p>
          <a:p>
            <a:pPr>
              <a:lnSpc>
                <a:spcPct val="150000"/>
              </a:lnSpc>
            </a:pPr>
            <a:r>
              <a:rPr lang="en-US" dirty="0"/>
              <a:t>The EC BNA supports families, caregivers, and professionals in making informed decisions about the potential need for early access to braille and tactile learning. </a:t>
            </a:r>
          </a:p>
          <a:p>
            <a:pPr>
              <a:lnSpc>
                <a:spcPct val="150000"/>
              </a:lnSpc>
            </a:pPr>
            <a:r>
              <a:rPr lang="en-US" dirty="0"/>
              <a:t>The EC BNA aims to raise awareness of the importance of getting braille on the agenda early in a child’s life.</a:t>
            </a:r>
          </a:p>
          <a:p>
            <a:pPr>
              <a:lnSpc>
                <a:spcPct val="150000"/>
              </a:lnSpc>
            </a:pPr>
            <a:r>
              <a:rPr lang="en-US" dirty="0"/>
              <a:t>The EC BNA emphasizes building strong relationships by engaging families in conversations and observations.</a:t>
            </a:r>
          </a:p>
          <a:p>
            <a:pPr>
              <a:lnSpc>
                <a:spcPct val="150000"/>
              </a:lnSpc>
            </a:pPr>
            <a:endParaRPr lang="en-US" dirty="0"/>
          </a:p>
          <a:p>
            <a:pPr>
              <a:lnSpc>
                <a:spcPct val="150000"/>
              </a:lnSpc>
            </a:pPr>
            <a:endParaRPr lang="en-US" dirty="0"/>
          </a:p>
          <a:p>
            <a:pPr>
              <a:lnSpc>
                <a:spcPct val="150000"/>
              </a:lnSpc>
            </a:pPr>
            <a:endParaRPr lang="en-AU" dirty="0"/>
          </a:p>
        </p:txBody>
      </p:sp>
    </p:spTree>
    <p:extLst>
      <p:ext uri="{BB962C8B-B14F-4D97-AF65-F5344CB8AC3E}">
        <p14:creationId xmlns:p14="http://schemas.microsoft.com/office/powerpoint/2010/main" val="301064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3920-E503-589F-F1C6-950B3943D2F1}"/>
              </a:ext>
            </a:extLst>
          </p:cNvPr>
          <p:cNvSpPr>
            <a:spLocks noGrp="1"/>
          </p:cNvSpPr>
          <p:nvPr>
            <p:ph type="title"/>
          </p:nvPr>
        </p:nvSpPr>
        <p:spPr>
          <a:xfrm>
            <a:off x="535259" y="133230"/>
            <a:ext cx="10515600" cy="1325563"/>
          </a:xfrm>
        </p:spPr>
        <p:txBody>
          <a:bodyPr/>
          <a:lstStyle/>
          <a:p>
            <a:r>
              <a:rPr lang="en-AU" b="1" dirty="0">
                <a:latin typeface="Arial" panose="020B0604020202020204" pitchFamily="34" charset="0"/>
                <a:cs typeface="Arial" panose="020B0604020202020204" pitchFamily="34" charset="0"/>
              </a:rPr>
              <a:t>EC BNA Aim </a:t>
            </a:r>
          </a:p>
        </p:txBody>
      </p:sp>
      <p:pic>
        <p:nvPicPr>
          <p:cNvPr id="5" name="Content Placeholder 4" descr="A baby exploring a tactile book with braille in it.">
            <a:extLst>
              <a:ext uri="{FF2B5EF4-FFF2-40B4-BE49-F238E27FC236}">
                <a16:creationId xmlns:a16="http://schemas.microsoft.com/office/drawing/2014/main" id="{4CCED3CB-1762-3D2E-2ED8-FD9E4349B8F9}"/>
              </a:ext>
            </a:extLst>
          </p:cNvPr>
          <p:cNvPicPr>
            <a:picLocks noGrp="1" noChangeAspect="1"/>
          </p:cNvPicPr>
          <p:nvPr>
            <p:ph idx="1"/>
          </p:nvPr>
        </p:nvPicPr>
        <p:blipFill>
          <a:blip r:embed="rId3"/>
          <a:stretch>
            <a:fillRect/>
          </a:stretch>
        </p:blipFill>
        <p:spPr>
          <a:xfrm>
            <a:off x="5095060" y="1160939"/>
            <a:ext cx="7096940" cy="4731293"/>
          </a:xfrm>
        </p:spPr>
      </p:pic>
      <p:sp>
        <p:nvSpPr>
          <p:cNvPr id="7" name="TextBox 6">
            <a:extLst>
              <a:ext uri="{FF2B5EF4-FFF2-40B4-BE49-F238E27FC236}">
                <a16:creationId xmlns:a16="http://schemas.microsoft.com/office/drawing/2014/main" id="{C83DC11E-975E-ABFF-2896-1A55F10A66D4}"/>
              </a:ext>
            </a:extLst>
          </p:cNvPr>
          <p:cNvSpPr txBox="1"/>
          <p:nvPr/>
        </p:nvSpPr>
        <p:spPr>
          <a:xfrm>
            <a:off x="5374973" y="6129288"/>
            <a:ext cx="6094140" cy="430887"/>
          </a:xfrm>
          <a:prstGeom prst="rect">
            <a:avLst/>
          </a:prstGeom>
          <a:noFill/>
        </p:spPr>
        <p:txBody>
          <a:bodyPr wrap="square">
            <a:spAutoFit/>
          </a:bodyPr>
          <a:lstStyle/>
          <a:p>
            <a:r>
              <a:rPr lang="en-AU" sz="1100" dirty="0">
                <a:latin typeface="Arial" panose="020B0604020202020204" pitchFamily="34" charset="0"/>
                <a:cs typeface="Arial" panose="020B0604020202020204" pitchFamily="34" charset="0"/>
              </a:rPr>
              <a:t>Image retrieved from: </a:t>
            </a:r>
            <a:r>
              <a:rPr lang="en-AU" sz="1100" dirty="0">
                <a:latin typeface="Arial" panose="020B0604020202020204" pitchFamily="34" charset="0"/>
                <a:cs typeface="Arial" panose="020B0604020202020204" pitchFamily="34" charset="0"/>
                <a:hlinkClick r:id="rId4"/>
              </a:rPr>
              <a:t>https://www.visionaustralia.org/feelix</a:t>
            </a: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DC40722-1294-7939-F3B6-4F5369EF201C}"/>
              </a:ext>
            </a:extLst>
          </p:cNvPr>
          <p:cNvSpPr txBox="1"/>
          <p:nvPr/>
        </p:nvSpPr>
        <p:spPr>
          <a:xfrm>
            <a:off x="312321" y="1755080"/>
            <a:ext cx="4683512" cy="334784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AU" sz="2400" dirty="0">
                <a:latin typeface="Arial" panose="020B0604020202020204" pitchFamily="34" charset="0"/>
                <a:cs typeface="Arial" panose="020B0604020202020204" pitchFamily="34" charset="0"/>
              </a:rPr>
              <a:t>To get braille on the agenda early so that </a:t>
            </a:r>
            <a:r>
              <a:rPr lang="en-AU" sz="2400" b="1" dirty="0">
                <a:latin typeface="Arial" panose="020B0604020202020204" pitchFamily="34" charset="0"/>
                <a:cs typeface="Arial" panose="020B0604020202020204" pitchFamily="34" charset="0"/>
              </a:rPr>
              <a:t>all</a:t>
            </a:r>
            <a:r>
              <a:rPr lang="en-AU" sz="2400" dirty="0">
                <a:latin typeface="Arial" panose="020B0604020202020204" pitchFamily="34" charset="0"/>
                <a:cs typeface="Arial" panose="020B0604020202020204" pitchFamily="34" charset="0"/>
              </a:rPr>
              <a:t> children have the same opportunity for developing  </a:t>
            </a:r>
            <a:r>
              <a:rPr lang="en-US" sz="2400" dirty="0">
                <a:latin typeface="Arial" panose="020B0604020202020204" pitchFamily="34" charset="0"/>
                <a:cs typeface="Arial" panose="020B0604020202020204" pitchFamily="34" charset="0"/>
              </a:rPr>
              <a:t>literacy, independence, and social inclusion.</a:t>
            </a:r>
          </a:p>
        </p:txBody>
      </p:sp>
    </p:spTree>
    <p:extLst>
      <p:ext uri="{BB962C8B-B14F-4D97-AF65-F5344CB8AC3E}">
        <p14:creationId xmlns:p14="http://schemas.microsoft.com/office/powerpoint/2010/main" val="340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DF85-E70B-E6B1-A386-274A1AABF27C}"/>
              </a:ext>
            </a:extLst>
          </p:cNvPr>
          <p:cNvSpPr>
            <a:spLocks noGrp="1"/>
          </p:cNvSpPr>
          <p:nvPr>
            <p:ph type="title"/>
          </p:nvPr>
        </p:nvSpPr>
        <p:spPr/>
        <p:txBody>
          <a:bodyPr/>
          <a:lstStyle/>
          <a:p>
            <a:r>
              <a:rPr lang="en-AU" b="1" dirty="0">
                <a:latin typeface="Arial" panose="020B0604020202020204" pitchFamily="34" charset="0"/>
                <a:cs typeface="Arial" panose="020B0604020202020204" pitchFamily="34" charset="0"/>
              </a:rPr>
              <a:t>EC BNA</a:t>
            </a:r>
          </a:p>
        </p:txBody>
      </p:sp>
      <p:sp>
        <p:nvSpPr>
          <p:cNvPr id="3" name="Content Placeholder 2">
            <a:extLst>
              <a:ext uri="{FF2B5EF4-FFF2-40B4-BE49-F238E27FC236}">
                <a16:creationId xmlns:a16="http://schemas.microsoft.com/office/drawing/2014/main" id="{7895444D-59E9-B679-2FE7-6E3FBE6C7351}"/>
              </a:ext>
            </a:extLst>
          </p:cNvPr>
          <p:cNvSpPr>
            <a:spLocks noGrp="1"/>
          </p:cNvSpPr>
          <p:nvPr>
            <p:ph idx="1"/>
          </p:nvPr>
        </p:nvSpPr>
        <p:spPr>
          <a:xfrm>
            <a:off x="760141" y="1491088"/>
            <a:ext cx="10515600" cy="5166190"/>
          </a:xfrm>
        </p:spPr>
        <p:txBody>
          <a:bodyPr>
            <a:normAutofit/>
          </a:bodyPr>
          <a:lstStyle/>
          <a:p>
            <a:pPr marL="0" indent="0">
              <a:lnSpc>
                <a:spcPct val="150000"/>
              </a:lnSpc>
              <a:buNone/>
            </a:pPr>
            <a:r>
              <a:rPr lang="en-US" sz="2400" dirty="0">
                <a:latin typeface="Arial" panose="020B0604020202020204" pitchFamily="34" charset="0"/>
                <a:cs typeface="Arial" panose="020B0604020202020204" pitchFamily="34" charset="0"/>
              </a:rPr>
              <a:t>The EC BNA captures a range of information, including:</a:t>
            </a:r>
          </a:p>
          <a:p>
            <a:pPr lvl="1">
              <a:lnSpc>
                <a:spcPct val="150000"/>
              </a:lnSpc>
            </a:pPr>
            <a:r>
              <a:rPr lang="en-US" dirty="0">
                <a:latin typeface="Arial" panose="020B0604020202020204" pitchFamily="34" charset="0"/>
                <a:cs typeface="Arial" panose="020B0604020202020204" pitchFamily="34" charset="0"/>
              </a:rPr>
              <a:t>Input shared directly by families and caregivers</a:t>
            </a:r>
          </a:p>
          <a:p>
            <a:pPr lvl="1">
              <a:lnSpc>
                <a:spcPct val="150000"/>
              </a:lnSpc>
            </a:pPr>
            <a:r>
              <a:rPr lang="en-US" dirty="0">
                <a:latin typeface="Arial" panose="020B0604020202020204" pitchFamily="34" charset="0"/>
                <a:cs typeface="Arial" panose="020B0604020202020204" pitchFamily="34" charset="0"/>
              </a:rPr>
              <a:t>Details from reports and formal assessments</a:t>
            </a:r>
          </a:p>
          <a:p>
            <a:pPr lvl="1">
              <a:lnSpc>
                <a:spcPct val="150000"/>
              </a:lnSpc>
            </a:pPr>
            <a:r>
              <a:rPr lang="en-US" dirty="0">
                <a:latin typeface="Arial" panose="020B0604020202020204" pitchFamily="34" charset="0"/>
                <a:cs typeface="Arial" panose="020B0604020202020204" pitchFamily="34" charset="0"/>
              </a:rPr>
              <a:t>Observations from professionals working with the child</a:t>
            </a:r>
          </a:p>
          <a:p>
            <a:pPr lvl="1">
              <a:lnSpc>
                <a:spcPct val="150000"/>
              </a:lnSpc>
            </a:pPr>
            <a:r>
              <a:rPr lang="en-US" dirty="0">
                <a:latin typeface="Arial" panose="020B0604020202020204" pitchFamily="34" charset="0"/>
                <a:cs typeface="Arial" panose="020B0604020202020204" pitchFamily="34" charset="0"/>
              </a:rPr>
              <a:t>The child’s eye condition and functional vision</a:t>
            </a:r>
          </a:p>
          <a:p>
            <a:pPr lvl="1">
              <a:lnSpc>
                <a:spcPct val="150000"/>
              </a:lnSpc>
            </a:pPr>
            <a:r>
              <a:rPr lang="en-US" dirty="0">
                <a:latin typeface="Arial" panose="020B0604020202020204" pitchFamily="34" charset="0"/>
                <a:cs typeface="Arial" panose="020B0604020202020204" pitchFamily="34" charset="0"/>
              </a:rPr>
              <a:t>How the child uses touch and/or vision to understand their environment</a:t>
            </a:r>
          </a:p>
          <a:p>
            <a:pPr lvl="1">
              <a:lnSpc>
                <a:spcPct val="150000"/>
              </a:lnSpc>
            </a:pPr>
            <a:r>
              <a:rPr lang="en-US" dirty="0">
                <a:latin typeface="Arial" panose="020B0604020202020204" pitchFamily="34" charset="0"/>
                <a:cs typeface="Arial" panose="020B0604020202020204" pitchFamily="34" charset="0"/>
              </a:rPr>
              <a:t>How the child plays and explores objects</a:t>
            </a:r>
          </a:p>
          <a:p>
            <a:pPr lvl="1">
              <a:lnSpc>
                <a:spcPct val="150000"/>
              </a:lnSpc>
            </a:pPr>
            <a:r>
              <a:rPr lang="en-US" dirty="0">
                <a:latin typeface="Arial" panose="020B0604020202020204" pitchFamily="34" charset="0"/>
                <a:cs typeface="Arial" panose="020B0604020202020204" pitchFamily="34" charset="0"/>
              </a:rPr>
              <a:t>The typical distance at which the child views objects</a:t>
            </a:r>
          </a:p>
          <a:p>
            <a:pPr marL="457200" lvl="1" indent="0">
              <a:lnSpc>
                <a:spcPct val="150000"/>
              </a:lnSpc>
              <a:buNone/>
            </a:pPr>
            <a:endParaRPr lang="en-US"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pPr marL="514350" indent="-514350">
              <a:buAutoNum type="arabicParenR"/>
            </a:pPr>
            <a:endParaRPr lang="en-AU" dirty="0"/>
          </a:p>
        </p:txBody>
      </p:sp>
    </p:spTree>
    <p:extLst>
      <p:ext uri="{BB962C8B-B14F-4D97-AF65-F5344CB8AC3E}">
        <p14:creationId xmlns:p14="http://schemas.microsoft.com/office/powerpoint/2010/main" val="13550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532FB-7109-77A7-167C-11DC3377898B}"/>
            </a:ext>
          </a:extLst>
        </p:cNvPr>
        <p:cNvGrpSpPr/>
        <p:nvPr/>
      </p:nvGrpSpPr>
      <p:grpSpPr>
        <a:xfrm>
          <a:off x="0" y="0"/>
          <a:ext cx="0" cy="0"/>
          <a:chOff x="0" y="0"/>
          <a:chExt cx="0" cy="0"/>
        </a:xfrm>
      </p:grpSpPr>
      <p:pic>
        <p:nvPicPr>
          <p:cNvPr id="8" name="Picture 7" descr="EC BNA page one questions with sliding green scale.">
            <a:extLst>
              <a:ext uri="{FF2B5EF4-FFF2-40B4-BE49-F238E27FC236}">
                <a16:creationId xmlns:a16="http://schemas.microsoft.com/office/drawing/2014/main" id="{B0E4D2CF-8580-0298-8C80-0B94F4C5F566}"/>
              </a:ext>
            </a:extLst>
          </p:cNvPr>
          <p:cNvPicPr>
            <a:picLocks noChangeAspect="1"/>
          </p:cNvPicPr>
          <p:nvPr/>
        </p:nvPicPr>
        <p:blipFill>
          <a:blip r:embed="rId3"/>
          <a:stretch>
            <a:fillRect/>
          </a:stretch>
        </p:blipFill>
        <p:spPr>
          <a:xfrm>
            <a:off x="259442" y="711739"/>
            <a:ext cx="4067549" cy="5506324"/>
          </a:xfrm>
          <a:prstGeom prst="rect">
            <a:avLst/>
          </a:prstGeom>
          <a:ln w="57150">
            <a:solidFill>
              <a:schemeClr val="tx1"/>
            </a:solidFill>
          </a:ln>
        </p:spPr>
      </p:pic>
      <p:pic>
        <p:nvPicPr>
          <p:cNvPr id="13" name="Picture 12" descr="EC BNA page two questions with sliding green scale">
            <a:extLst>
              <a:ext uri="{FF2B5EF4-FFF2-40B4-BE49-F238E27FC236}">
                <a16:creationId xmlns:a16="http://schemas.microsoft.com/office/drawing/2014/main" id="{90E2F37B-DFE2-099A-9274-22A070B26E73}"/>
              </a:ext>
            </a:extLst>
          </p:cNvPr>
          <p:cNvPicPr>
            <a:picLocks noChangeAspect="1"/>
          </p:cNvPicPr>
          <p:nvPr/>
        </p:nvPicPr>
        <p:blipFill>
          <a:blip r:embed="rId4"/>
          <a:stretch>
            <a:fillRect/>
          </a:stretch>
        </p:blipFill>
        <p:spPr>
          <a:xfrm>
            <a:off x="4548508" y="711739"/>
            <a:ext cx="3772193" cy="5487414"/>
          </a:xfrm>
          <a:prstGeom prst="rect">
            <a:avLst/>
          </a:prstGeom>
          <a:ln w="57150">
            <a:solidFill>
              <a:schemeClr val="tx1"/>
            </a:solidFill>
          </a:ln>
        </p:spPr>
      </p:pic>
      <p:pic>
        <p:nvPicPr>
          <p:cNvPr id="15" name="Picture 14" descr="EC BNA page three questions with sliding green scale.">
            <a:extLst>
              <a:ext uri="{FF2B5EF4-FFF2-40B4-BE49-F238E27FC236}">
                <a16:creationId xmlns:a16="http://schemas.microsoft.com/office/drawing/2014/main" id="{19EB0FCC-5970-E069-B9E0-8674A852BD2C}"/>
              </a:ext>
            </a:extLst>
          </p:cNvPr>
          <p:cNvPicPr>
            <a:picLocks noChangeAspect="1"/>
          </p:cNvPicPr>
          <p:nvPr/>
        </p:nvPicPr>
        <p:blipFill>
          <a:blip r:embed="rId5"/>
          <a:stretch>
            <a:fillRect/>
          </a:stretch>
        </p:blipFill>
        <p:spPr>
          <a:xfrm>
            <a:off x="8542218" y="721194"/>
            <a:ext cx="3538017" cy="5487414"/>
          </a:xfrm>
          <a:prstGeom prst="rect">
            <a:avLst/>
          </a:prstGeom>
          <a:ln w="57150">
            <a:solidFill>
              <a:schemeClr val="tx1"/>
            </a:solidFill>
          </a:ln>
        </p:spPr>
      </p:pic>
    </p:spTree>
    <p:extLst>
      <p:ext uri="{BB962C8B-B14F-4D97-AF65-F5344CB8AC3E}">
        <p14:creationId xmlns:p14="http://schemas.microsoft.com/office/powerpoint/2010/main" val="268390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885</TotalTime>
  <Words>1703</Words>
  <Application>Microsoft Office PowerPoint</Application>
  <PresentationFormat>Widescreen</PresentationFormat>
  <Paragraphs>109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 Developing a Braille Needs Assessment for Early Childhood (EC BNA)</vt:lpstr>
      <vt:lpstr>PowerPoint Presentation</vt:lpstr>
      <vt:lpstr>Evolution </vt:lpstr>
      <vt:lpstr>BNA</vt:lpstr>
      <vt:lpstr>EC BNA</vt:lpstr>
      <vt:lpstr>BNA and EC BNA differences </vt:lpstr>
      <vt:lpstr>EC BNA Aim </vt:lpstr>
      <vt:lpstr>EC BNA</vt:lpstr>
      <vt:lpstr>PowerPoint Presentation</vt:lpstr>
      <vt:lpstr>Why the need to start early?</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Tricia d'Apice</dc:creator>
  <cp:lastModifiedBy>Patricia Izzard</cp:lastModifiedBy>
  <cp:revision>6</cp:revision>
  <dcterms:created xsi:type="dcterms:W3CDTF">2025-01-09T00:20:19Z</dcterms:created>
  <dcterms:modified xsi:type="dcterms:W3CDTF">2025-05-22T21:19:37Z</dcterms:modified>
</cp:coreProperties>
</file>