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5" r:id="rId3"/>
    <p:sldId id="339" r:id="rId4"/>
    <p:sldId id="342" r:id="rId5"/>
    <p:sldId id="260" r:id="rId6"/>
    <p:sldId id="317" r:id="rId7"/>
    <p:sldId id="257" r:id="rId8"/>
    <p:sldId id="272" r:id="rId9"/>
    <p:sldId id="323" r:id="rId10"/>
    <p:sldId id="308" r:id="rId11"/>
    <p:sldId id="326" r:id="rId12"/>
    <p:sldId id="306" r:id="rId13"/>
    <p:sldId id="335" r:id="rId14"/>
    <p:sldId id="33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1272"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059E4C-456E-427C-9398-E5D4EC3DAAB6}" type="datetimeFigureOut">
              <a:rPr lang="en-NZ" smtClean="0"/>
              <a:t>19/05/2025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3609752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059E4C-456E-427C-9398-E5D4EC3DAAB6}" type="datetimeFigureOut">
              <a:rPr lang="en-NZ" smtClean="0"/>
              <a:t>19/05/2025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308284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059E4C-456E-427C-9398-E5D4EC3DAAB6}" type="datetimeFigureOut">
              <a:rPr lang="en-NZ" smtClean="0"/>
              <a:t>19/05/2025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845984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059E4C-456E-427C-9398-E5D4EC3DAAB6}" type="datetimeFigureOut">
              <a:rPr lang="en-NZ" smtClean="0"/>
              <a:t>19/05/2025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3944128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059E4C-456E-427C-9398-E5D4EC3DAAB6}" type="datetimeFigureOut">
              <a:rPr lang="en-NZ" smtClean="0"/>
              <a:t>19/05/2025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314408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059E4C-456E-427C-9398-E5D4EC3DAAB6}" type="datetimeFigureOut">
              <a:rPr lang="en-NZ" smtClean="0"/>
              <a:t>19/05/2025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2055030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059E4C-456E-427C-9398-E5D4EC3DAAB6}" type="datetimeFigureOut">
              <a:rPr lang="en-NZ" smtClean="0"/>
              <a:t>19/05/2025</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3806210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059E4C-456E-427C-9398-E5D4EC3DAAB6}" type="datetimeFigureOut">
              <a:rPr lang="en-NZ" smtClean="0"/>
              <a:t>19/05/2025</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2632268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059E4C-456E-427C-9398-E5D4EC3DAAB6}" type="datetimeFigureOut">
              <a:rPr lang="en-NZ" smtClean="0"/>
              <a:t>19/05/2025</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1110109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059E4C-456E-427C-9398-E5D4EC3DAAB6}" type="datetimeFigureOut">
              <a:rPr lang="en-NZ" smtClean="0"/>
              <a:t>19/05/2025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3048490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059E4C-456E-427C-9398-E5D4EC3DAAB6}" type="datetimeFigureOut">
              <a:rPr lang="en-NZ" smtClean="0"/>
              <a:t>19/05/2025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2DACAF2A-87CD-43B7-9ADF-B97E52DDB915}" type="slidenum">
              <a:rPr lang="en-NZ" smtClean="0"/>
              <a:t>‹#›</a:t>
            </a:fld>
            <a:endParaRPr lang="en-NZ"/>
          </a:p>
        </p:txBody>
      </p:sp>
    </p:spTree>
    <p:extLst>
      <p:ext uri="{BB962C8B-B14F-4D97-AF65-F5344CB8AC3E}">
        <p14:creationId xmlns:p14="http://schemas.microsoft.com/office/powerpoint/2010/main" val="3834158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9059E4C-456E-427C-9398-E5D4EC3DAAB6}" type="datetimeFigureOut">
              <a:rPr lang="en-NZ" smtClean="0"/>
              <a:t>19/05/2025</a:t>
            </a:fld>
            <a:endParaRPr lang="en-N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DACAF2A-87CD-43B7-9ADF-B97E52DDB915}" type="slidenum">
              <a:rPr lang="en-NZ" smtClean="0"/>
              <a:t>‹#›</a:t>
            </a:fld>
            <a:endParaRPr lang="en-NZ"/>
          </a:p>
        </p:txBody>
      </p:sp>
    </p:spTree>
    <p:extLst>
      <p:ext uri="{BB962C8B-B14F-4D97-AF65-F5344CB8AC3E}">
        <p14:creationId xmlns:p14="http://schemas.microsoft.com/office/powerpoint/2010/main" val="3415326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research.ed.ac.uk/portal/en/organisations/moray-house-school-of-education(cb62a4ca-4b89-4ac9-aedc-0264ad3f19b7).html" TargetMode="External"/><Relationship Id="rId7" Type="http://schemas.openxmlformats.org/officeDocument/2006/relationships/hyperlink" Target="https://catalog.uttyler.edu/cgi-bin/koha/opac-search.pl?q=pb:Pro-ed," TargetMode="External"/><Relationship Id="rId2" Type="http://schemas.openxmlformats.org/officeDocument/2006/relationships/hyperlink" Target="http://www.research.ed.ac.uk/portal/en/persons/stuart-aitken(0f0e970b-796f-4b59-a368-e800bda06acd).html" TargetMode="External"/><Relationship Id="rId1" Type="http://schemas.openxmlformats.org/officeDocument/2006/relationships/slideLayout" Target="../slideLayouts/slideLayout2.xml"/><Relationship Id="rId6" Type="http://schemas.openxmlformats.org/officeDocument/2006/relationships/hyperlink" Target="https://catalog.uttyler.edu/cgi-bin/koha/opac-search.pl?q=au:%22Valletutti,%20Peter%20J.%22" TargetMode="External"/><Relationship Id="rId5" Type="http://schemas.openxmlformats.org/officeDocument/2006/relationships/hyperlink" Target="https://catalog.uttyler.edu/cgi-bin/koha/opac-search.pl?q=au:%22Bender,%20Michael,%22" TargetMode="External"/><Relationship Id="rId4" Type="http://schemas.openxmlformats.org/officeDocument/2006/relationships/hyperlink" Target="http://www.cadbs.org/articles-by-subject/schoo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50A12-DF87-E743-D13F-962021FC4924}"/>
              </a:ext>
            </a:extLst>
          </p:cNvPr>
          <p:cNvSpPr>
            <a:spLocks noGrp="1"/>
          </p:cNvSpPr>
          <p:nvPr>
            <p:ph type="ctrTitle"/>
          </p:nvPr>
        </p:nvSpPr>
        <p:spPr>
          <a:xfrm>
            <a:off x="527154" y="2501458"/>
            <a:ext cx="11137692" cy="2387600"/>
          </a:xfrm>
        </p:spPr>
        <p:txBody>
          <a:bodyPr>
            <a:normAutofit fontScale="90000"/>
          </a:bodyPr>
          <a:lstStyle/>
          <a:p>
            <a:pPr>
              <a:lnSpc>
                <a:spcPct val="200000"/>
              </a:lnSpc>
            </a:pPr>
            <a:br>
              <a:rPr lang="en-AU" sz="2800" dirty="0">
                <a:effectLst/>
                <a:latin typeface="Arial" panose="020B0604020202020204" pitchFamily="34" charset="0"/>
                <a:ea typeface="Times New Roman" panose="02020603050405020304" pitchFamily="18" charset="0"/>
                <a:cs typeface="Arial" panose="020B0604020202020204" pitchFamily="34" charset="0"/>
              </a:rPr>
            </a:br>
            <a:br>
              <a:rPr lang="en-AU" sz="2800" dirty="0">
                <a:effectLst/>
                <a:latin typeface="Arial" panose="020B0604020202020204" pitchFamily="34" charset="0"/>
                <a:ea typeface="Times New Roman" panose="02020603050405020304" pitchFamily="18" charset="0"/>
                <a:cs typeface="Arial" panose="020B0604020202020204" pitchFamily="34" charset="0"/>
              </a:rPr>
            </a:br>
            <a:r>
              <a:rPr lang="en-AU" sz="2800" dirty="0">
                <a:effectLst/>
                <a:latin typeface="Arial" panose="020B0604020202020204" pitchFamily="34" charset="0"/>
                <a:ea typeface="Times New Roman" panose="02020603050405020304" pitchFamily="18" charset="0"/>
                <a:cs typeface="Arial" panose="020B0604020202020204" pitchFamily="34" charset="0"/>
              </a:rPr>
              <a:t>A step towards inclusive education: Curriculum Based Functional Assessment Checklist for students with Deafblindness</a:t>
            </a:r>
            <a:br>
              <a:rPr lang="en-AU" sz="2800" dirty="0">
                <a:effectLst/>
                <a:latin typeface="Arial" panose="020B0604020202020204" pitchFamily="34" charset="0"/>
                <a:ea typeface="Times New Roman" panose="02020603050405020304" pitchFamily="18" charset="0"/>
                <a:cs typeface="Arial" panose="020B0604020202020204" pitchFamily="34" charset="0"/>
              </a:rPr>
            </a:br>
            <a:r>
              <a:rPr lang="en-AU" sz="1800" dirty="0">
                <a:effectLst/>
                <a:latin typeface="Arial" panose="020B0604020202020204" pitchFamily="34" charset="0"/>
                <a:ea typeface="Times New Roman" panose="02020603050405020304" pitchFamily="18" charset="0"/>
                <a:cs typeface="Arial" panose="020B0604020202020204" pitchFamily="34" charset="0"/>
              </a:rPr>
              <a:t>*Dr. </a:t>
            </a:r>
            <a:r>
              <a:rPr lang="en-US" sz="1800" dirty="0">
                <a:latin typeface="Arial" panose="020B0604020202020204" pitchFamily="34" charset="0"/>
                <a:cs typeface="Arial" panose="020B0604020202020204" pitchFamily="34" charset="0"/>
              </a:rPr>
              <a:t>Shruti Bobade </a:t>
            </a:r>
            <a:br>
              <a:rPr lang="en-US" sz="1600" dirty="0">
                <a:latin typeface="Arial" panose="020B0604020202020204" pitchFamily="34" charset="0"/>
                <a:cs typeface="Arial" panose="020B0604020202020204" pitchFamily="34" charset="0"/>
              </a:rPr>
            </a:br>
            <a:br>
              <a:rPr lang="en-NZ" sz="1050" dirty="0">
                <a:latin typeface="Arial" panose="020B0604020202020204" pitchFamily="34" charset="0"/>
                <a:cs typeface="Arial" panose="020B0604020202020204" pitchFamily="34" charset="0"/>
              </a:rPr>
            </a:br>
            <a:endParaRPr lang="en-NZ"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6944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04800"/>
            <a:ext cx="7239000" cy="533400"/>
          </a:xfrm>
        </p:spPr>
        <p:txBody>
          <a:bodyPr>
            <a:normAutofit/>
          </a:bodyPr>
          <a:lstStyle/>
          <a:p>
            <a:pPr algn="ctr"/>
            <a:r>
              <a:rPr lang="en-IN" sz="2000" dirty="0">
                <a:solidFill>
                  <a:srgbClr val="002060"/>
                </a:solidFill>
                <a:latin typeface="Arial" panose="020B0604020202020204" pitchFamily="34" charset="0"/>
                <a:cs typeface="Arial" panose="020B0604020202020204" pitchFamily="34" charset="0"/>
              </a:rPr>
              <a:t>Educational Implication</a:t>
            </a:r>
          </a:p>
        </p:txBody>
      </p:sp>
      <p:sp>
        <p:nvSpPr>
          <p:cNvPr id="3" name="Content Placeholder 2"/>
          <p:cNvSpPr>
            <a:spLocks noGrp="1"/>
          </p:cNvSpPr>
          <p:nvPr>
            <p:ph idx="1"/>
          </p:nvPr>
        </p:nvSpPr>
        <p:spPr>
          <a:xfrm>
            <a:off x="374754" y="914400"/>
            <a:ext cx="11557416" cy="5715000"/>
          </a:xfrm>
        </p:spPr>
        <p:txBody>
          <a:bodyPr>
            <a:normAutofit/>
          </a:bodyPr>
          <a:lstStyle/>
          <a:p>
            <a:pPr algn="just">
              <a:lnSpc>
                <a:spcPct val="200000"/>
              </a:lnSpc>
            </a:pPr>
            <a:r>
              <a:rPr lang="en-IN" sz="1600" dirty="0">
                <a:latin typeface="Arial" panose="020B0604020202020204" pitchFamily="34" charset="0"/>
                <a:cs typeface="Arial" panose="020B0604020202020204" pitchFamily="34" charset="0"/>
              </a:rPr>
              <a:t>Curriculum and assessment measures play important role in achieving goal of universal education and education for all. </a:t>
            </a:r>
          </a:p>
          <a:p>
            <a:pPr algn="just">
              <a:lnSpc>
                <a:spcPct val="200000"/>
              </a:lnSpc>
            </a:pPr>
            <a:r>
              <a:rPr lang="en-IN" sz="1600" dirty="0">
                <a:latin typeface="Arial" panose="020B0604020202020204" pitchFamily="34" charset="0"/>
                <a:cs typeface="Arial" panose="020B0604020202020204" pitchFamily="34" charset="0"/>
              </a:rPr>
              <a:t>The field of deafblindness has grown more diverse, and teachers with credentials in special education, visual impairments, and deaf and hard of hearing have struggled to gain knowledge and modify teaching approaches to serve these students.</a:t>
            </a:r>
          </a:p>
          <a:p>
            <a:pPr algn="just">
              <a:lnSpc>
                <a:spcPct val="160000"/>
              </a:lnSpc>
            </a:pPr>
            <a:r>
              <a:rPr lang="en-IN" sz="1600" dirty="0">
                <a:latin typeface="Arial" panose="020B0604020202020204" pitchFamily="34" charset="0"/>
                <a:cs typeface="Arial" panose="020B0604020202020204" pitchFamily="34" charset="0"/>
              </a:rPr>
              <a:t>It has been also observed in the field that often students and their parents are told to be patient while staff members try to discover and implement an educational program. </a:t>
            </a:r>
          </a:p>
          <a:p>
            <a:pPr algn="just">
              <a:lnSpc>
                <a:spcPct val="160000"/>
              </a:lnSpc>
            </a:pPr>
            <a:r>
              <a:rPr lang="en-IN" sz="1600" dirty="0">
                <a:latin typeface="Arial" panose="020B0604020202020204" pitchFamily="34" charset="0"/>
                <a:cs typeface="Arial" panose="020B0604020202020204" pitchFamily="34" charset="0"/>
              </a:rPr>
              <a:t>Sometimes a professional with an interest or expertise in deafblindness serves only a small number of deafblind students while also providing services for students with other disabilities. </a:t>
            </a:r>
          </a:p>
          <a:p>
            <a:pPr algn="just">
              <a:lnSpc>
                <a:spcPct val="150000"/>
              </a:lnSpc>
            </a:pPr>
            <a:r>
              <a:rPr lang="en-IN" sz="1600" dirty="0">
                <a:latin typeface="Arial" panose="020B0604020202020204" pitchFamily="34" charset="0"/>
                <a:cs typeface="Arial" panose="020B0604020202020204" pitchFamily="34" charset="0"/>
              </a:rPr>
              <a:t>There is a history of educational practices and a growing body of knowledge specific to the education of children with deafblindness. </a:t>
            </a:r>
          </a:p>
          <a:p>
            <a:pPr algn="just">
              <a:lnSpc>
                <a:spcPct val="150000"/>
              </a:lnSpc>
            </a:pPr>
            <a:r>
              <a:rPr lang="en-IN" sz="1600" dirty="0">
                <a:latin typeface="Arial" panose="020B0604020202020204" pitchFamily="34" charset="0"/>
                <a:cs typeface="Arial" panose="020B0604020202020204" pitchFamily="34" charset="0"/>
              </a:rPr>
              <a:t>The research outcome of the current study gives curriculum based functional assessment checklist with six domains, which will provide structural guidelines to teachers and parents to plan and execute educational objectives for </a:t>
            </a:r>
            <a:r>
              <a:rPr lang="en-IN" sz="1600" dirty="0" err="1">
                <a:latin typeface="Arial" panose="020B0604020202020204" pitchFamily="34" charset="0"/>
                <a:cs typeface="Arial" panose="020B0604020202020204" pitchFamily="34" charset="0"/>
              </a:rPr>
              <a:t>IDb</a:t>
            </a:r>
            <a:r>
              <a:rPr lang="en-IN" sz="1600" dirty="0">
                <a:latin typeface="Arial" panose="020B0604020202020204" pitchFamily="34" charset="0"/>
                <a:cs typeface="Arial" panose="020B0604020202020204" pitchFamily="34" charset="0"/>
              </a:rPr>
              <a:t>. </a:t>
            </a:r>
          </a:p>
          <a:p>
            <a:endParaRPr lang="en-IN" sz="1600" dirty="0">
              <a:latin typeface="Arial" panose="020B0604020202020204" pitchFamily="34" charset="0"/>
              <a:cs typeface="Arial" panose="020B0604020202020204" pitchFamily="34" charset="0"/>
            </a:endParaRPr>
          </a:p>
          <a:p>
            <a:pPr algn="just">
              <a:lnSpc>
                <a:spcPct val="160000"/>
              </a:lnSpc>
            </a:pPr>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a:p>
            <a:pPr algn="just">
              <a:lnSpc>
                <a:spcPct val="200000"/>
              </a:lnSpc>
            </a:pPr>
            <a:endParaRPr lang="en-IN" sz="1600"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9744" y="381000"/>
            <a:ext cx="11527436" cy="6092952"/>
          </a:xfrm>
        </p:spPr>
        <p:txBody>
          <a:bodyPr>
            <a:normAutofit/>
          </a:bodyPr>
          <a:lstStyle/>
          <a:p>
            <a:pPr algn="just">
              <a:lnSpc>
                <a:spcPct val="200000"/>
              </a:lnSpc>
            </a:pPr>
            <a:r>
              <a:rPr lang="en-IN" sz="1600" dirty="0" err="1">
                <a:latin typeface="Arial" panose="020B0604020202020204" pitchFamily="34" charset="0"/>
                <a:cs typeface="Arial" panose="020B0604020202020204" pitchFamily="34" charset="0"/>
              </a:rPr>
              <a:t>CBFAC:SDb</a:t>
            </a:r>
            <a:r>
              <a:rPr lang="en-IN" sz="1600" dirty="0">
                <a:latin typeface="Arial" panose="020B0604020202020204" pitchFamily="34" charset="0"/>
                <a:cs typeface="Arial" panose="020B0604020202020204" pitchFamily="34" charset="0"/>
              </a:rPr>
              <a:t> gives an easy and better way of testing </a:t>
            </a:r>
            <a:r>
              <a:rPr lang="en-IN" sz="1600" dirty="0" err="1">
                <a:latin typeface="Arial" panose="020B0604020202020204" pitchFamily="34" charset="0"/>
                <a:cs typeface="Arial" panose="020B0604020202020204" pitchFamily="34" charset="0"/>
              </a:rPr>
              <a:t>SDb</a:t>
            </a:r>
            <a:r>
              <a:rPr lang="en-IN" sz="1600" dirty="0">
                <a:latin typeface="Arial" panose="020B0604020202020204" pitchFamily="34" charset="0"/>
                <a:cs typeface="Arial" panose="020B0604020202020204" pitchFamily="34" charset="0"/>
              </a:rPr>
              <a:t> and this helps the teacher and parents to monitor the performance of the individuals domain wise as well as sub domain wise.  </a:t>
            </a:r>
          </a:p>
          <a:p>
            <a:pPr algn="just">
              <a:lnSpc>
                <a:spcPct val="200000"/>
              </a:lnSpc>
            </a:pPr>
            <a:r>
              <a:rPr lang="en-IN" sz="1600" dirty="0">
                <a:latin typeface="Arial" panose="020B0604020202020204" pitchFamily="34" charset="0"/>
                <a:cs typeface="Arial" panose="020B0604020202020204" pitchFamily="34" charset="0"/>
              </a:rPr>
              <a:t>It also gives the clarity for material and resource development to provide a quality education for IDb which eventually lead to better quality of life. </a:t>
            </a:r>
          </a:p>
          <a:p>
            <a:pPr>
              <a:lnSpc>
                <a:spcPct val="200000"/>
              </a:lnSpc>
            </a:pPr>
            <a:endParaRPr lang="en-IN" sz="1600"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304800"/>
            <a:ext cx="8382000" cy="1066800"/>
          </a:xfrm>
        </p:spPr>
        <p:txBody>
          <a:bodyPr>
            <a:normAutofit/>
          </a:bodyPr>
          <a:lstStyle/>
          <a:p>
            <a:pPr algn="ctr"/>
            <a:r>
              <a:rPr lang="en-IN" sz="2000" dirty="0">
                <a:solidFill>
                  <a:srgbClr val="002060"/>
                </a:solidFill>
                <a:latin typeface="Arial" panose="020B0604020202020204" pitchFamily="34" charset="0"/>
                <a:cs typeface="Arial" panose="020B0604020202020204" pitchFamily="34" charset="0"/>
              </a:rPr>
              <a:t>Recommendations for Future Research</a:t>
            </a:r>
          </a:p>
        </p:txBody>
      </p:sp>
      <p:sp>
        <p:nvSpPr>
          <p:cNvPr id="3" name="Content Placeholder 2"/>
          <p:cNvSpPr>
            <a:spLocks noGrp="1"/>
          </p:cNvSpPr>
          <p:nvPr>
            <p:ph idx="1"/>
          </p:nvPr>
        </p:nvSpPr>
        <p:spPr>
          <a:xfrm>
            <a:off x="449705" y="1524000"/>
            <a:ext cx="11437495" cy="4953000"/>
          </a:xfrm>
        </p:spPr>
        <p:txBody>
          <a:bodyPr>
            <a:normAutofit/>
          </a:bodyPr>
          <a:lstStyle/>
          <a:p>
            <a:pPr lvl="0" algn="just">
              <a:lnSpc>
                <a:spcPct val="150000"/>
              </a:lnSpc>
            </a:pPr>
            <a:r>
              <a:rPr lang="en-IN" sz="1600" dirty="0">
                <a:latin typeface="Arial" panose="020B0604020202020204" pitchFamily="34" charset="0"/>
                <a:cs typeface="Arial" panose="020B0604020202020204" pitchFamily="34" charset="0"/>
              </a:rPr>
              <a:t>The method of this research can be used as a guide for preparing curriculum for individuals with associated disabilities with deafblindness.</a:t>
            </a:r>
          </a:p>
          <a:p>
            <a:pPr lvl="0" algn="just">
              <a:lnSpc>
                <a:spcPct val="150000"/>
              </a:lnSpc>
            </a:pPr>
            <a:r>
              <a:rPr lang="en-IN" sz="1600" dirty="0">
                <a:latin typeface="Arial" panose="020B0604020202020204" pitchFamily="34" charset="0"/>
                <a:cs typeface="Arial" panose="020B0604020202020204" pitchFamily="34" charset="0"/>
              </a:rPr>
              <a:t>The study can be enriched by developing assessment materials, booklet and handbooks for teacher parents</a:t>
            </a:r>
          </a:p>
          <a:p>
            <a:pPr lvl="0" algn="just">
              <a:lnSpc>
                <a:spcPct val="150000"/>
              </a:lnSpc>
            </a:pPr>
            <a:r>
              <a:rPr lang="en-IN" sz="1600" dirty="0">
                <a:latin typeface="Arial" panose="020B0604020202020204" pitchFamily="34" charset="0"/>
                <a:cs typeface="Arial" panose="020B0604020202020204" pitchFamily="34" charset="0"/>
              </a:rPr>
              <a:t>The study also can be used as a guide for preparing curriculum for other two groups transitional and vocational group of </a:t>
            </a:r>
            <a:r>
              <a:rPr lang="en-IN" sz="1600" dirty="0" err="1">
                <a:latin typeface="Arial" panose="020B0604020202020204" pitchFamily="34" charset="0"/>
                <a:cs typeface="Arial" panose="020B0604020202020204" pitchFamily="34" charset="0"/>
              </a:rPr>
              <a:t>SDb</a:t>
            </a:r>
            <a:r>
              <a:rPr lang="en-IN" sz="1600" dirty="0">
                <a:latin typeface="Arial" panose="020B0604020202020204" pitchFamily="34" charset="0"/>
                <a:cs typeface="Arial" panose="020B0604020202020204" pitchFamily="34" charset="0"/>
              </a:rPr>
              <a:t>.</a:t>
            </a:r>
          </a:p>
          <a:p>
            <a:endParaRPr lang="en-IN" sz="1600"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7467600" cy="944562"/>
          </a:xfrm>
        </p:spPr>
        <p:txBody>
          <a:bodyPr>
            <a:normAutofit/>
          </a:bodyPr>
          <a:lstStyle/>
          <a:p>
            <a:r>
              <a:rPr lang="en-US" sz="2000" dirty="0">
                <a:solidFill>
                  <a:schemeClr val="tx1"/>
                </a:solidFill>
                <a:latin typeface="Arial" panose="020B0604020202020204" pitchFamily="34" charset="0"/>
                <a:cs typeface="Arial" panose="020B0604020202020204" pitchFamily="34" charset="0"/>
              </a:rPr>
              <a:t>REFERENCES</a:t>
            </a:r>
            <a:br>
              <a:rPr lang="en-IN" sz="2000" dirty="0">
                <a:solidFill>
                  <a:schemeClr val="tx1"/>
                </a:solidFill>
                <a:latin typeface="Arial" panose="020B0604020202020204" pitchFamily="34" charset="0"/>
                <a:cs typeface="Arial" panose="020B0604020202020204" pitchFamily="34" charset="0"/>
              </a:rPr>
            </a:br>
            <a:endParaRPr lang="en-IN" sz="20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59763" y="1143000"/>
            <a:ext cx="11662347" cy="5330952"/>
          </a:xfrm>
        </p:spPr>
        <p:txBody>
          <a:bodyPr>
            <a:normAutofit fontScale="92500" lnSpcReduction="20000"/>
          </a:bodyPr>
          <a:lstStyle/>
          <a:p>
            <a:pPr algn="just"/>
            <a:r>
              <a:rPr lang="en-US" sz="1600" u="sng" dirty="0">
                <a:latin typeface="Arial" panose="020B0604020202020204" pitchFamily="34" charset="0"/>
                <a:cs typeface="Arial" panose="020B0604020202020204" pitchFamily="34" charset="0"/>
                <a:hlinkClick r:id="rId2"/>
              </a:rPr>
              <a:t>Aitken</a:t>
            </a:r>
            <a:r>
              <a:rPr lang="en-US" sz="1600" dirty="0">
                <a:latin typeface="Arial" panose="020B0604020202020204" pitchFamily="34" charset="0"/>
                <a:cs typeface="Arial" panose="020B0604020202020204" pitchFamily="34" charset="0"/>
              </a:rPr>
              <a:t> S. (</a:t>
            </a:r>
            <a:r>
              <a:rPr lang="en-IN" sz="1600" dirty="0">
                <a:latin typeface="Arial" panose="020B0604020202020204" pitchFamily="34" charset="0"/>
                <a:cs typeface="Arial" panose="020B0604020202020204" pitchFamily="34" charset="0"/>
              </a:rPr>
              <a:t>2000) </a:t>
            </a:r>
            <a:r>
              <a:rPr lang="en-US" sz="1600" dirty="0">
                <a:latin typeface="Arial" panose="020B0604020202020204" pitchFamily="34" charset="0"/>
                <a:cs typeface="Arial" panose="020B0604020202020204" pitchFamily="34" charset="0"/>
              </a:rPr>
              <a:t>Related Edinburgh Organizations </a:t>
            </a:r>
            <a:r>
              <a:rPr lang="en-US" sz="1600" u="sng" dirty="0">
                <a:latin typeface="Arial" panose="020B0604020202020204" pitchFamily="34" charset="0"/>
                <a:cs typeface="Arial" panose="020B0604020202020204" pitchFamily="34" charset="0"/>
                <a:hlinkClick r:id="rId3"/>
              </a:rPr>
              <a:t>Moray House School Of Education</a:t>
            </a:r>
            <a:r>
              <a:rPr lang="en-IN" sz="1600" dirty="0">
                <a:latin typeface="Arial" panose="020B0604020202020204" pitchFamily="34" charset="0"/>
                <a:cs typeface="Arial" panose="020B0604020202020204" pitchFamily="34" charset="0"/>
              </a:rPr>
              <a:t> Teaching Children Who Are Deafblind - Contact, Communication And Learning, 200-235</a:t>
            </a:r>
          </a:p>
          <a:p>
            <a:pPr algn="just"/>
            <a:r>
              <a:rPr lang="en-GB" sz="1600" dirty="0">
                <a:latin typeface="Arial" panose="020B0604020202020204" pitchFamily="34" charset="0"/>
                <a:cs typeface="Arial" panose="020B0604020202020204" pitchFamily="34" charset="0"/>
              </a:rPr>
              <a:t>American Association of the Deafblind, (2010). </a:t>
            </a:r>
            <a:r>
              <a:rPr lang="en-GB" sz="1600" u="sng" dirty="0">
                <a:latin typeface="Arial" panose="020B0604020202020204" pitchFamily="34" charset="0"/>
                <a:cs typeface="Arial" panose="020B0604020202020204" pitchFamily="34" charset="0"/>
              </a:rPr>
              <a:t>Http:// </a:t>
            </a:r>
            <a:r>
              <a:rPr lang="en-GB" sz="1600" u="sng" dirty="0" err="1">
                <a:latin typeface="Arial" panose="020B0604020202020204" pitchFamily="34" charset="0"/>
                <a:cs typeface="Arial" panose="020B0604020202020204" pitchFamily="34" charset="0"/>
              </a:rPr>
              <a:t>Www.Aadb</a:t>
            </a:r>
            <a:r>
              <a:rPr lang="en-GB" sz="1600" u="sng" dirty="0">
                <a:latin typeface="Arial" panose="020B0604020202020204" pitchFamily="34" charset="0"/>
                <a:cs typeface="Arial" panose="020B0604020202020204" pitchFamily="34" charset="0"/>
              </a:rPr>
              <a:t> .Org/Information/</a:t>
            </a:r>
            <a:r>
              <a:rPr lang="en-GB" sz="1600" u="sng" dirty="0" err="1">
                <a:latin typeface="Arial" panose="020B0604020202020204" pitchFamily="34" charset="0"/>
                <a:cs typeface="Arial" panose="020B0604020202020204" pitchFamily="34" charset="0"/>
              </a:rPr>
              <a:t>Ssp</a:t>
            </a:r>
            <a:r>
              <a:rPr lang="en-GB" sz="1600" u="sng" dirty="0">
                <a:latin typeface="Arial" panose="020B0604020202020204" pitchFamily="34" charset="0"/>
                <a:cs typeface="Arial" panose="020B0604020202020204" pitchFamily="34" charset="0"/>
              </a:rPr>
              <a:t>/</a:t>
            </a:r>
            <a:r>
              <a:rPr lang="en-GB" sz="1600" u="sng" dirty="0" err="1">
                <a:latin typeface="Arial" panose="020B0604020202020204" pitchFamily="34" charset="0"/>
                <a:cs typeface="Arial" panose="020B0604020202020204" pitchFamily="34" charset="0"/>
              </a:rPr>
              <a:t>Ssp.Html</a:t>
            </a:r>
            <a:endParaRPr lang="en-IN" sz="1600" dirty="0">
              <a:latin typeface="Arial" panose="020B0604020202020204" pitchFamily="34" charset="0"/>
              <a:cs typeface="Arial" panose="020B0604020202020204" pitchFamily="34" charset="0"/>
            </a:endParaRPr>
          </a:p>
          <a:p>
            <a:pPr algn="just"/>
            <a:r>
              <a:rPr lang="en-IN" sz="1600" dirty="0">
                <a:latin typeface="Arial" panose="020B0604020202020204" pitchFamily="34" charset="0"/>
                <a:cs typeface="Arial" panose="020B0604020202020204" pitchFamily="34" charset="0"/>
              </a:rPr>
              <a:t>Anthony, T. (1996). Fact Sheet Kindly Supplied By California Deaf-Blind Services Inclusion: Systematic Planning, Colorado Assistance for Those Services to With Both Vision Children With And Hearing Loss Deafblindness, </a:t>
            </a:r>
            <a:r>
              <a:rPr lang="en-IN" sz="1600" u="sng" dirty="0">
                <a:latin typeface="Arial" panose="020B0604020202020204" pitchFamily="34" charset="0"/>
                <a:cs typeface="Arial" panose="020B0604020202020204" pitchFamily="34" charset="0"/>
              </a:rPr>
              <a:t> Http:// </a:t>
            </a:r>
            <a:r>
              <a:rPr lang="en-IN" sz="1600" u="sng" dirty="0" err="1">
                <a:latin typeface="Arial" panose="020B0604020202020204" pitchFamily="34" charset="0"/>
                <a:cs typeface="Arial" panose="020B0604020202020204" pitchFamily="34" charset="0"/>
              </a:rPr>
              <a:t>Www.Cde.State</a:t>
            </a:r>
            <a:r>
              <a:rPr lang="en-IN" sz="1600" u="sng" dirty="0">
                <a:latin typeface="Arial" panose="020B0604020202020204" pitchFamily="34" charset="0"/>
                <a:cs typeface="Arial" panose="020B0604020202020204" pitchFamily="34" charset="0"/>
              </a:rPr>
              <a:t>. </a:t>
            </a:r>
            <a:r>
              <a:rPr lang="en-IN" sz="1600" u="sng" dirty="0" err="1">
                <a:latin typeface="Arial" panose="020B0604020202020204" pitchFamily="34" charset="0"/>
                <a:cs typeface="Arial" panose="020B0604020202020204" pitchFamily="34" charset="0"/>
              </a:rPr>
              <a:t>Co.Us</a:t>
            </a:r>
            <a:r>
              <a:rPr lang="en-IN" sz="1600" u="sng" dirty="0">
                <a:latin typeface="Arial" panose="020B0604020202020204" pitchFamily="34" charset="0"/>
                <a:cs typeface="Arial" panose="020B0604020202020204" pitchFamily="34" charset="0"/>
              </a:rPr>
              <a:t>/</a:t>
            </a:r>
            <a:r>
              <a:rPr lang="en-IN" sz="1600" u="sng" dirty="0" err="1">
                <a:latin typeface="Arial" panose="020B0604020202020204" pitchFamily="34" charset="0"/>
                <a:cs typeface="Arial" panose="020B0604020202020204" pitchFamily="34" charset="0"/>
              </a:rPr>
              <a:t>Cdesped</a:t>
            </a:r>
            <a:r>
              <a:rPr lang="en-IN" sz="1600" u="sng" dirty="0">
                <a:latin typeface="Arial" panose="020B0604020202020204" pitchFamily="34" charset="0"/>
                <a:cs typeface="Arial" panose="020B0604020202020204" pitchFamily="34" charset="0"/>
              </a:rPr>
              <a:t>/</a:t>
            </a:r>
            <a:r>
              <a:rPr lang="en-IN" sz="1600" u="sng" dirty="0" err="1">
                <a:latin typeface="Arial" panose="020B0604020202020204" pitchFamily="34" charset="0"/>
                <a:cs typeface="Arial" panose="020B0604020202020204" pitchFamily="34" charset="0"/>
              </a:rPr>
              <a:t>Deafblind.Asp</a:t>
            </a:r>
            <a:r>
              <a:rPr lang="en-IN" sz="1600" dirty="0">
                <a:latin typeface="Arial" panose="020B0604020202020204" pitchFamily="34" charset="0"/>
                <a:cs typeface="Arial" panose="020B0604020202020204" pitchFamily="34" charset="0"/>
              </a:rPr>
              <a:t>, </a:t>
            </a:r>
          </a:p>
          <a:p>
            <a:pPr algn="just"/>
            <a:r>
              <a:rPr lang="en-US" sz="1600" dirty="0">
                <a:latin typeface="Arial" panose="020B0604020202020204" pitchFamily="34" charset="0"/>
                <a:cs typeface="Arial" panose="020B0604020202020204" pitchFamily="34" charset="0"/>
              </a:rPr>
              <a:t>Ayres, A.J. (1989). Sensory Integration And The Child, Los Angeles, Ca: Western Psychological Services, A Review Of Recreation/Leisure Skills Research With Moderately, Severely And Profoundly Mentally Handicapped Individuals, 1989, Vol. 9, No. 4 , Pages 161-176 </a:t>
            </a:r>
            <a:endParaRPr lang="en-IN" sz="1600" dirty="0">
              <a:latin typeface="Arial" panose="020B0604020202020204" pitchFamily="34" charset="0"/>
              <a:cs typeface="Arial" panose="020B0604020202020204" pitchFamily="34" charset="0"/>
            </a:endParaRPr>
          </a:p>
          <a:p>
            <a:pPr algn="just"/>
            <a:r>
              <a:rPr lang="en-IN" sz="1600" dirty="0">
                <a:latin typeface="Arial" panose="020B0604020202020204" pitchFamily="34" charset="0"/>
                <a:cs typeface="Arial" panose="020B0604020202020204" pitchFamily="34" charset="0"/>
              </a:rPr>
              <a:t>Belote, M. &amp; </a:t>
            </a:r>
            <a:r>
              <a:rPr lang="en-US" sz="1600" b="1" dirty="0">
                <a:latin typeface="Arial" panose="020B0604020202020204" pitchFamily="34" charset="0"/>
                <a:cs typeface="Arial" panose="020B0604020202020204" pitchFamily="34" charset="0"/>
              </a:rPr>
              <a:t>Austin T.</a:t>
            </a:r>
            <a:r>
              <a:rPr lang="en-IN" sz="1600" dirty="0">
                <a:latin typeface="Arial" panose="020B0604020202020204" pitchFamily="34" charset="0"/>
                <a:cs typeface="Arial" panose="020B0604020202020204" pitchFamily="34" charset="0"/>
              </a:rPr>
              <a:t> (2005). Effective use of one-on-ones for children who are deafblind. Resources, 10(12), 1-7.</a:t>
            </a:r>
          </a:p>
          <a:p>
            <a:pPr algn="just"/>
            <a:r>
              <a:rPr lang="en-US" sz="1600" dirty="0">
                <a:latin typeface="Arial" panose="020B0604020202020204" pitchFamily="34" charset="0"/>
                <a:cs typeface="Arial" panose="020B0604020202020204" pitchFamily="34" charset="0"/>
              </a:rPr>
              <a:t>Belote, M. &amp; Brown, D. (2009). Rethinking Circle Time. Resources, 14(1), Pp. 3-4. Retrieved From </a:t>
            </a:r>
            <a:r>
              <a:rPr lang="en-US" sz="1600" u="sng" dirty="0">
                <a:latin typeface="Arial" panose="020B0604020202020204" pitchFamily="34" charset="0"/>
                <a:cs typeface="Arial" panose="020B0604020202020204" pitchFamily="34" charset="0"/>
                <a:hlinkClick r:id="rId4"/>
              </a:rPr>
              <a:t>Http://Www.Cadbs.Org/Articles-By-Subject/School/</a:t>
            </a:r>
            <a:endParaRPr lang="en-IN" sz="1600" dirty="0">
              <a:latin typeface="Arial" panose="020B0604020202020204" pitchFamily="34" charset="0"/>
              <a:cs typeface="Arial" panose="020B0604020202020204" pitchFamily="34" charset="0"/>
            </a:endParaRPr>
          </a:p>
          <a:p>
            <a:pPr algn="just"/>
            <a:r>
              <a:rPr lang="en-US" sz="1600" u="sng" dirty="0">
                <a:latin typeface="Arial" panose="020B0604020202020204" pitchFamily="34" charset="0"/>
                <a:cs typeface="Arial" panose="020B0604020202020204" pitchFamily="34" charset="0"/>
                <a:hlinkClick r:id="rId5"/>
              </a:rPr>
              <a:t>Bender, M.</a:t>
            </a:r>
            <a:r>
              <a:rPr lang="en-US" sz="1600" dirty="0">
                <a:latin typeface="Arial" panose="020B0604020202020204" pitchFamily="34" charset="0"/>
                <a:cs typeface="Arial" panose="020B0604020202020204" pitchFamily="34" charset="0"/>
              </a:rPr>
              <a:t>, </a:t>
            </a:r>
            <a:r>
              <a:rPr lang="en-US" sz="1600" u="sng" dirty="0" err="1">
                <a:latin typeface="Arial" panose="020B0604020202020204" pitchFamily="34" charset="0"/>
                <a:cs typeface="Arial" panose="020B0604020202020204" pitchFamily="34" charset="0"/>
                <a:hlinkClick r:id="rId6"/>
              </a:rPr>
              <a:t>Valletutti</a:t>
            </a:r>
            <a:r>
              <a:rPr lang="en-US" sz="1600" u="sng" dirty="0">
                <a:latin typeface="Arial" panose="020B0604020202020204" pitchFamily="34" charset="0"/>
                <a:cs typeface="Arial" panose="020B0604020202020204" pitchFamily="34" charset="0"/>
                <a:hlinkClick r:id="rId6"/>
              </a:rPr>
              <a:t>, P. &amp; </a:t>
            </a:r>
            <a:r>
              <a:rPr lang="en-US" sz="1600" dirty="0">
                <a:latin typeface="Arial" panose="020B0604020202020204" pitchFamily="34" charset="0"/>
                <a:cs typeface="Arial" panose="020B0604020202020204" pitchFamily="34" charset="0"/>
                <a:hlinkClick r:id="rId6"/>
              </a:rPr>
              <a:t>Baglin,</a:t>
            </a:r>
            <a:r>
              <a:rPr lang="en-US" sz="1600" u="sng" dirty="0">
                <a:latin typeface="Arial" panose="020B0604020202020204" pitchFamily="34" charset="0"/>
                <a:cs typeface="Arial" panose="020B0604020202020204" pitchFamily="34" charset="0"/>
                <a:hlinkClick r:id="rId6"/>
              </a:rPr>
              <a:t> J</a:t>
            </a:r>
            <a:r>
              <a:rPr lang="en-US" sz="1600" dirty="0">
                <a:latin typeface="Arial" panose="020B0604020202020204" pitchFamily="34" charset="0"/>
                <a:cs typeface="Arial" panose="020B0604020202020204" pitchFamily="34" charset="0"/>
              </a:rPr>
              <a:t>. (1999). A Functional Curriculum For Teaching Students With Disabilities. Book., Austin, Tex. : </a:t>
            </a:r>
            <a:r>
              <a:rPr lang="en-US" sz="1600" u="sng" dirty="0">
                <a:latin typeface="Arial" panose="020B0604020202020204" pitchFamily="34" charset="0"/>
                <a:cs typeface="Arial" panose="020B0604020202020204" pitchFamily="34" charset="0"/>
                <a:hlinkClick r:id="rId7"/>
              </a:rPr>
              <a:t>Pro-Ed,</a:t>
            </a:r>
            <a:r>
              <a:rPr lang="en-US" sz="1600" dirty="0">
                <a:latin typeface="Arial" panose="020B0604020202020204" pitchFamily="34" charset="0"/>
                <a:cs typeface="Arial" panose="020B0604020202020204" pitchFamily="34" charset="0"/>
              </a:rPr>
              <a:t> C-C1998edition: 3rd </a:t>
            </a:r>
            <a:r>
              <a:rPr lang="en-US" sz="1600" dirty="0" err="1">
                <a:latin typeface="Arial" panose="020B0604020202020204" pitchFamily="34" charset="0"/>
                <a:cs typeface="Arial" panose="020B0604020202020204" pitchFamily="34" charset="0"/>
              </a:rPr>
              <a:t>Ed.Description</a:t>
            </a:r>
            <a:r>
              <a:rPr lang="en-US" sz="1600" dirty="0">
                <a:latin typeface="Arial" panose="020B0604020202020204" pitchFamily="34" charset="0"/>
                <a:cs typeface="Arial" panose="020B0604020202020204" pitchFamily="34" charset="0"/>
              </a:rPr>
              <a:t>: 4 V.</a:t>
            </a:r>
          </a:p>
          <a:p>
            <a:pPr algn="just"/>
            <a:r>
              <a:rPr lang="en-GB" sz="1600" dirty="0">
                <a:latin typeface="Arial" panose="020B0604020202020204" pitchFamily="34" charset="0"/>
                <a:cs typeface="Arial" panose="020B0604020202020204" pitchFamily="34" charset="0"/>
              </a:rPr>
              <a:t>Bhattacharyya, A. (1997). Deaf-Blind Students Seek Educational Opportunities. Address To Sixth Helen Keller World Conference, Paipa, Colombia, September, 1997. Retrieved July 25, 2008, From </a:t>
            </a:r>
            <a:r>
              <a:rPr lang="en-GB" sz="1600" u="sng" dirty="0">
                <a:latin typeface="Arial" panose="020B0604020202020204" pitchFamily="34" charset="0"/>
                <a:cs typeface="Arial" panose="020B0604020202020204" pitchFamily="34" charset="0"/>
              </a:rPr>
              <a:t>Http://Www. </a:t>
            </a:r>
            <a:r>
              <a:rPr lang="en-GB" sz="1600" u="sng" dirty="0" err="1">
                <a:latin typeface="Arial" panose="020B0604020202020204" pitchFamily="34" charset="0"/>
                <a:cs typeface="Arial" panose="020B0604020202020204" pitchFamily="34" charset="0"/>
              </a:rPr>
              <a:t>Bapin.Info</a:t>
            </a:r>
            <a:r>
              <a:rPr lang="en-GB" sz="1600" u="sng" dirty="0">
                <a:latin typeface="Arial" panose="020B0604020202020204" pitchFamily="34" charset="0"/>
                <a:cs typeface="Arial" panose="020B0604020202020204" pitchFamily="34" charset="0"/>
              </a:rPr>
              <a:t>/Anindya_ </a:t>
            </a:r>
            <a:r>
              <a:rPr lang="en-GB" sz="1600" u="sng" dirty="0" err="1">
                <a:latin typeface="Arial" panose="020B0604020202020204" pitchFamily="34" charset="0"/>
                <a:cs typeface="Arial" panose="020B0604020202020204" pitchFamily="34" charset="0"/>
              </a:rPr>
              <a:t>Speeches_Higher_Education.Html</a:t>
            </a:r>
            <a:endParaRPr lang="en-IN" sz="1600" dirty="0">
              <a:latin typeface="Arial" panose="020B0604020202020204" pitchFamily="34" charset="0"/>
              <a:cs typeface="Arial" panose="020B0604020202020204" pitchFamily="34" charset="0"/>
            </a:endParaRPr>
          </a:p>
          <a:p>
            <a:pPr algn="just"/>
            <a:r>
              <a:rPr lang="en-IN" sz="1600" dirty="0">
                <a:latin typeface="Arial" panose="020B0604020202020204" pitchFamily="34" charset="0"/>
                <a:cs typeface="Arial" panose="020B0604020202020204" pitchFamily="34" charset="0"/>
              </a:rPr>
              <a:t>Bickman, L. (1986). Donald Campbell’s Legacy. Thousand Oaks, Ca: Sage. Rid Views, Vol. 25, #2, February 2008, Pp. 1,15,16</a:t>
            </a:r>
          </a:p>
          <a:p>
            <a:pPr algn="just"/>
            <a:r>
              <a:rPr lang="en-US" sz="1600" dirty="0">
                <a:latin typeface="Arial" panose="020B0604020202020204" pitchFamily="34" charset="0"/>
                <a:cs typeface="Arial" panose="020B0604020202020204" pitchFamily="34" charset="0"/>
              </a:rPr>
              <a:t>Blaha, L. &amp; Moss, F. (2009). Hands And Reading : What Deafblind Adults Readers Tell Us . British Journal Of Visual Impairment, Vol. 28, #2,, Pp. 130-138. </a:t>
            </a:r>
            <a:endParaRPr lang="en-IN" sz="1600" dirty="0">
              <a:latin typeface="Arial" panose="020B0604020202020204" pitchFamily="34" charset="0"/>
              <a:cs typeface="Arial" panose="020B0604020202020204" pitchFamily="34" charset="0"/>
            </a:endParaRPr>
          </a:p>
          <a:p>
            <a:pPr algn="just"/>
            <a:r>
              <a:rPr lang="en-US" sz="1600" b="1" dirty="0">
                <a:latin typeface="Arial" panose="020B0604020202020204" pitchFamily="34" charset="0"/>
                <a:cs typeface="Arial" panose="020B0604020202020204" pitchFamily="34" charset="0"/>
              </a:rPr>
              <a:t>Blaha, R. &amp; Cooper, H. (2009). Academic Learners with Deafblindness: Providing Access to the General Curriculum. Austin, Texas Deafblind Project. Texas Symposium on Deafblindness. </a:t>
            </a:r>
            <a:endParaRPr lang="en-IN" sz="1600" dirty="0">
              <a:latin typeface="Arial" panose="020B0604020202020204" pitchFamily="34" charset="0"/>
              <a:cs typeface="Arial" panose="020B0604020202020204" pitchFamily="34" charset="0"/>
            </a:endParaRPr>
          </a:p>
          <a:p>
            <a:pPr algn="just"/>
            <a:r>
              <a:rPr lang="en-US" sz="1600" dirty="0">
                <a:latin typeface="Arial" panose="020B0604020202020204" pitchFamily="34" charset="0"/>
                <a:cs typeface="Arial" panose="020B0604020202020204" pitchFamily="34" charset="0"/>
              </a:rPr>
              <a:t> </a:t>
            </a:r>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733" y="228600"/>
            <a:ext cx="11557417" cy="6245352"/>
          </a:xfrm>
        </p:spPr>
        <p:txBody>
          <a:bodyPr>
            <a:normAutofit/>
          </a:bodyPr>
          <a:lstStyle/>
          <a:p>
            <a:r>
              <a:rPr lang="en-US" sz="1600" dirty="0" err="1">
                <a:latin typeface="Arial" panose="020B0604020202020204" pitchFamily="34" charset="0"/>
                <a:cs typeface="Arial" panose="020B0604020202020204" pitchFamily="34" charset="0"/>
              </a:rPr>
              <a:t>Blaha</a:t>
            </a:r>
            <a:r>
              <a:rPr lang="en-US" sz="1600" dirty="0">
                <a:latin typeface="Arial" panose="020B0604020202020204" pitchFamily="34" charset="0"/>
                <a:cs typeface="Arial" panose="020B0604020202020204" pitchFamily="34" charset="0"/>
              </a:rPr>
              <a:t>, R. (2009). Satisfaction And Joy Academic Learners With Deafblindness:  Providing Access To The General Curriculum In The Lives Of Students With Deafblindness And The People Who Care, 2009, Texas School For The Blind And Visually Impaired Outreach, </a:t>
            </a:r>
            <a:r>
              <a:rPr lang="en-US" sz="1600" u="sng" dirty="0">
                <a:latin typeface="Arial" panose="020B0604020202020204" pitchFamily="34" charset="0"/>
                <a:cs typeface="Arial" panose="020B0604020202020204" pitchFamily="34" charset="0"/>
              </a:rPr>
              <a:t> Http://Www.Tea. </a:t>
            </a:r>
            <a:r>
              <a:rPr lang="en-US" sz="1600" u="sng" dirty="0" err="1">
                <a:latin typeface="Arial" panose="020B0604020202020204" pitchFamily="34" charset="0"/>
                <a:cs typeface="Arial" panose="020B0604020202020204" pitchFamily="34" charset="0"/>
              </a:rPr>
              <a:t>State.Tx.Us</a:t>
            </a:r>
            <a:r>
              <a:rPr lang="en-US" sz="1600" u="sng" dirty="0">
                <a:latin typeface="Arial" panose="020B0604020202020204" pitchFamily="34" charset="0"/>
                <a:cs typeface="Arial" panose="020B0604020202020204" pitchFamily="34" charset="0"/>
              </a:rPr>
              <a:t>/</a:t>
            </a:r>
            <a:r>
              <a:rPr lang="en-US" sz="1600" u="sng" dirty="0" err="1">
                <a:latin typeface="Arial" panose="020B0604020202020204" pitchFamily="34" charset="0"/>
                <a:cs typeface="Arial" panose="020B0604020202020204" pitchFamily="34" charset="0"/>
              </a:rPr>
              <a:t>Ssc</a:t>
            </a:r>
            <a:r>
              <a:rPr lang="en-US" sz="1600" u="sng" dirty="0">
                <a:latin typeface="Arial" panose="020B0604020202020204" pitchFamily="34" charset="0"/>
                <a:cs typeface="Arial" panose="020B0604020202020204" pitchFamily="34" charset="0"/>
              </a:rPr>
              <a:t>/ </a:t>
            </a:r>
            <a:r>
              <a:rPr lang="en-US" sz="1600" u="sng" dirty="0" err="1">
                <a:latin typeface="Arial" panose="020B0604020202020204" pitchFamily="34" charset="0"/>
                <a:cs typeface="Arial" panose="020B0604020202020204" pitchFamily="34" charset="0"/>
              </a:rPr>
              <a:t>Teks_And_Taas</a:t>
            </a:r>
            <a:r>
              <a:rPr lang="en-US" sz="1600" u="sng" dirty="0">
                <a:latin typeface="Arial" panose="020B0604020202020204" pitchFamily="34" charset="0"/>
                <a:cs typeface="Arial" panose="020B0604020202020204" pitchFamily="34" charset="0"/>
              </a:rPr>
              <a:t>/</a:t>
            </a:r>
            <a:r>
              <a:rPr lang="en-US" sz="1600" u="sng" dirty="0" err="1">
                <a:latin typeface="Arial" panose="020B0604020202020204" pitchFamily="34" charset="0"/>
                <a:cs typeface="Arial" panose="020B0604020202020204" pitchFamily="34" charset="0"/>
              </a:rPr>
              <a:t>Teks_And_Taas.Htm</a:t>
            </a:r>
            <a:endParaRPr lang="en-IN"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Blenkin, G. (1992). Change and the Curriculum, AER Journal: Research And Practice In Visual Impairment And Blindness, Vol. 3, #4, Fall 2010, Pp. 146-152.</a:t>
            </a:r>
            <a:endParaRPr lang="en-IN"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Bloom, B., Hastings, J. &amp; </a:t>
            </a:r>
            <a:r>
              <a:rPr lang="en-US" sz="1600" dirty="0" err="1">
                <a:latin typeface="Arial" panose="020B0604020202020204" pitchFamily="34" charset="0"/>
                <a:cs typeface="Arial" panose="020B0604020202020204" pitchFamily="34" charset="0"/>
              </a:rPr>
              <a:t>Madaus</a:t>
            </a:r>
            <a:r>
              <a:rPr lang="en-US" sz="1600" dirty="0">
                <a:latin typeface="Arial" panose="020B0604020202020204" pitchFamily="34" charset="0"/>
                <a:cs typeface="Arial" panose="020B0604020202020204" pitchFamily="34" charset="0"/>
              </a:rPr>
              <a:t>, G. (1971). Handbook of Formative and Summative Evaluation of Student Learning. New York: McGraw-Hill</a:t>
            </a:r>
            <a:endParaRPr lang="en-IN" sz="1600" dirty="0">
              <a:latin typeface="Arial" panose="020B0604020202020204" pitchFamily="34" charset="0"/>
              <a:cs typeface="Arial" panose="020B0604020202020204" pitchFamily="34" charset="0"/>
            </a:endParaRPr>
          </a:p>
          <a:p>
            <a:pPr hangingPunct="0"/>
            <a:r>
              <a:rPr lang="en-US" sz="1600" dirty="0">
                <a:latin typeface="Arial" panose="020B0604020202020204" pitchFamily="34" charset="0"/>
                <a:cs typeface="Arial" panose="020B0604020202020204" pitchFamily="34" charset="0"/>
              </a:rPr>
              <a:t>Brown, D. (2008). Are We Leaving Our Children Behind? State Deaf-Blind Coordinators' Perceptions of Large-Scale Assessment, </a:t>
            </a:r>
            <a:r>
              <a:rPr lang="en-US" sz="1600" i="1" dirty="0">
                <a:latin typeface="Arial" panose="020B0604020202020204" pitchFamily="34" charset="0"/>
                <a:cs typeface="Arial" panose="020B0604020202020204" pitchFamily="34" charset="0"/>
              </a:rPr>
              <a:t>Journal of Disability Policy Studies </a:t>
            </a:r>
            <a:r>
              <a:rPr lang="en-US" sz="1600" dirty="0">
                <a:latin typeface="Arial" panose="020B0604020202020204" pitchFamily="34" charset="0"/>
                <a:cs typeface="Arial" panose="020B0604020202020204" pitchFamily="34" charset="0"/>
              </a:rPr>
              <a:t>Summer. vol. 17 no. 1 40-48.</a:t>
            </a:r>
            <a:endParaRPr lang="en-IN" sz="1600" dirty="0">
              <a:latin typeface="Arial" panose="020B0604020202020204" pitchFamily="34" charset="0"/>
              <a:cs typeface="Arial" panose="020B0604020202020204" pitchFamily="34" charset="0"/>
            </a:endParaRPr>
          </a:p>
          <a:p>
            <a:pPr hangingPunct="0"/>
            <a:r>
              <a:rPr lang="en-US" sz="1600" dirty="0">
                <a:latin typeface="Arial" panose="020B0604020202020204" pitchFamily="34" charset="0"/>
                <a:cs typeface="Arial" panose="020B0604020202020204" pitchFamily="34" charset="0"/>
              </a:rPr>
              <a:t>Brown, D. (2012). Sensory Confusion. </a:t>
            </a:r>
            <a:r>
              <a:rPr lang="en-US" sz="1600" dirty="0" err="1">
                <a:latin typeface="Arial" panose="020B0604020202020204" pitchFamily="34" charset="0"/>
                <a:cs typeface="Arial" panose="020B0604020202020204" pitchFamily="34" charset="0"/>
              </a:rPr>
              <a:t>ReSources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Vol</a:t>
            </a:r>
            <a:r>
              <a:rPr lang="en-US" sz="1600" dirty="0">
                <a:latin typeface="Arial" panose="020B0604020202020204" pitchFamily="34" charset="0"/>
                <a:cs typeface="Arial" panose="020B0604020202020204" pitchFamily="34" charset="0"/>
              </a:rPr>
              <a:t> 17, No 1, Spring. </a:t>
            </a:r>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9685" y="533400"/>
            <a:ext cx="11272604" cy="6096000"/>
          </a:xfrm>
        </p:spPr>
        <p:txBody>
          <a:bodyPr>
            <a:normAutofit/>
          </a:bodyPr>
          <a:lstStyle/>
          <a:p>
            <a:pPr marL="0" lvl="0" indent="0" algn="ctr">
              <a:lnSpc>
                <a:spcPct val="150000"/>
              </a:lnSpc>
              <a:buNone/>
            </a:pPr>
            <a:r>
              <a:rPr lang="en-US" sz="2400" u="sng" dirty="0">
                <a:latin typeface="Arial" panose="020B0604020202020204" pitchFamily="34" charset="0"/>
                <a:cs typeface="Arial" panose="020B0604020202020204" pitchFamily="34" charset="0"/>
              </a:rPr>
              <a:t>Rational of the Research Study: </a:t>
            </a:r>
          </a:p>
          <a:p>
            <a:pPr lvl="0" algn="just">
              <a:lnSpc>
                <a:spcPct val="150000"/>
              </a:lnSpc>
            </a:pPr>
            <a:r>
              <a:rPr lang="en-US" sz="2400" dirty="0">
                <a:latin typeface="Arial" panose="020B0604020202020204" pitchFamily="34" charset="0"/>
                <a:cs typeface="Arial" panose="020B0604020202020204" pitchFamily="34" charset="0"/>
              </a:rPr>
              <a:t>To select goals in educational planning</a:t>
            </a:r>
            <a:endParaRPr lang="en-IN" sz="2400" dirty="0">
              <a:latin typeface="Arial" panose="020B0604020202020204" pitchFamily="34" charset="0"/>
              <a:cs typeface="Arial" panose="020B0604020202020204" pitchFamily="34" charset="0"/>
            </a:endParaRPr>
          </a:p>
          <a:p>
            <a:pPr algn="just">
              <a:lnSpc>
                <a:spcPct val="150000"/>
              </a:lnSpc>
            </a:pPr>
            <a:r>
              <a:rPr lang="en-US" sz="2400" dirty="0">
                <a:latin typeface="Arial" panose="020B0604020202020204" pitchFamily="34" charset="0"/>
                <a:cs typeface="Arial" panose="020B0604020202020204" pitchFamily="34" charset="0"/>
              </a:rPr>
              <a:t>To assess, teach and monitor the performance of Students with Deafblindness</a:t>
            </a:r>
          </a:p>
          <a:p>
            <a:pPr algn="just">
              <a:lnSpc>
                <a:spcPct val="150000"/>
              </a:lnSpc>
            </a:pPr>
            <a:r>
              <a:rPr lang="en-US" sz="2400" dirty="0">
                <a:latin typeface="Arial" panose="020B0604020202020204" pitchFamily="34" charset="0"/>
                <a:cs typeface="Arial" panose="020B0604020202020204" pitchFamily="34" charset="0"/>
              </a:rPr>
              <a:t>Teachers find the difficulty in reporting and maintaining the uniform records for  student with deafblindness in a systematic way</a:t>
            </a:r>
            <a:endParaRPr lang="en-IN" sz="2400" dirty="0">
              <a:latin typeface="Arial" panose="020B0604020202020204" pitchFamily="34" charset="0"/>
              <a:cs typeface="Arial" panose="020B0604020202020204" pitchFamily="34" charset="0"/>
            </a:endParaRPr>
          </a:p>
          <a:p>
            <a:pPr algn="just"/>
            <a:endParaRPr lang="en-IN" sz="24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607" y="533400"/>
            <a:ext cx="11122701" cy="5940552"/>
          </a:xfrm>
        </p:spPr>
        <p:txBody>
          <a:bodyPr>
            <a:normAutofit fontScale="92500"/>
          </a:bodyPr>
          <a:lstStyle/>
          <a:p>
            <a:pPr algn="just">
              <a:lnSpc>
                <a:spcPct val="150000"/>
              </a:lnSpc>
              <a:buNone/>
            </a:pPr>
            <a:r>
              <a:rPr lang="en-US" sz="2400" dirty="0">
                <a:latin typeface="Arial" panose="020B0604020202020204" pitchFamily="34" charset="0"/>
                <a:cs typeface="Arial" panose="020B0604020202020204" pitchFamily="34" charset="0"/>
              </a:rPr>
              <a:t>In this study, the term, ‘students with deafblindness’ refers to two groups</a:t>
            </a:r>
            <a:endParaRPr lang="en-IN" sz="2400" dirty="0">
              <a:latin typeface="Arial" panose="020B0604020202020204" pitchFamily="34" charset="0"/>
              <a:cs typeface="Arial" panose="020B0604020202020204" pitchFamily="34" charset="0"/>
            </a:endParaRPr>
          </a:p>
          <a:p>
            <a:pPr algn="just">
              <a:lnSpc>
                <a:spcPct val="150000"/>
              </a:lnSpc>
              <a:buNone/>
            </a:pPr>
            <a:r>
              <a:rPr lang="en-US" sz="2400" dirty="0">
                <a:latin typeface="Arial" panose="020B0604020202020204" pitchFamily="34" charset="0"/>
                <a:cs typeface="Arial" panose="020B0604020202020204" pitchFamily="34" charset="0"/>
              </a:rPr>
              <a:t>1. Early intervention (0-7 years of age: EI)</a:t>
            </a:r>
            <a:endParaRPr lang="en-IN" sz="2400" dirty="0">
              <a:latin typeface="Arial" panose="020B0604020202020204" pitchFamily="34" charset="0"/>
              <a:cs typeface="Arial" panose="020B0604020202020204" pitchFamily="34" charset="0"/>
            </a:endParaRPr>
          </a:p>
          <a:p>
            <a:pPr algn="just">
              <a:lnSpc>
                <a:spcPct val="150000"/>
              </a:lnSpc>
              <a:buNone/>
            </a:pPr>
            <a:r>
              <a:rPr lang="en-US" sz="2400" dirty="0">
                <a:latin typeface="Arial" panose="020B0604020202020204" pitchFamily="34" charset="0"/>
                <a:cs typeface="Arial" panose="020B0604020202020204" pitchFamily="34" charset="0"/>
              </a:rPr>
              <a:t> 2. Functional academic (8-17 years of age: FA) </a:t>
            </a:r>
          </a:p>
          <a:p>
            <a:pPr algn="just">
              <a:lnSpc>
                <a:spcPct val="150000"/>
              </a:lnSpc>
              <a:buNone/>
            </a:pPr>
            <a:r>
              <a:rPr lang="en-US" sz="2400" dirty="0">
                <a:latin typeface="Arial" panose="020B0604020202020204" pitchFamily="34" charset="0"/>
                <a:cs typeface="Arial" panose="020B0604020202020204" pitchFamily="34" charset="0"/>
              </a:rPr>
              <a:t>who are diagnosed as having a clinically and functionally assessed dual sensory impairment</a:t>
            </a:r>
            <a:endParaRPr lang="en-IN" sz="2400" dirty="0">
              <a:latin typeface="Arial" panose="020B0604020202020204" pitchFamily="34" charset="0"/>
              <a:cs typeface="Arial" panose="020B0604020202020204" pitchFamily="34" charset="0"/>
            </a:endParaRPr>
          </a:p>
          <a:p>
            <a:pPr algn="just">
              <a:lnSpc>
                <a:spcPct val="200000"/>
              </a:lnSpc>
              <a:buNone/>
            </a:pPr>
            <a:r>
              <a:rPr lang="en-US" sz="2400" b="1" dirty="0">
                <a:latin typeface="Arial" panose="020B0604020202020204" pitchFamily="34" charset="0"/>
                <a:cs typeface="Arial" panose="020B0604020202020204" pitchFamily="34" charset="0"/>
              </a:rPr>
              <a:t>Curriculum Based Functional Assessment Checklist (CBFAC)</a:t>
            </a:r>
            <a:endParaRPr lang="en-IN" sz="2400" dirty="0">
              <a:latin typeface="Arial" panose="020B0604020202020204" pitchFamily="34" charset="0"/>
              <a:cs typeface="Arial" panose="020B0604020202020204" pitchFamily="34" charset="0"/>
            </a:endParaRPr>
          </a:p>
          <a:p>
            <a:pPr algn="just">
              <a:lnSpc>
                <a:spcPct val="200000"/>
              </a:lnSpc>
              <a:buNone/>
            </a:pPr>
            <a:r>
              <a:rPr lang="en-US" sz="2400" dirty="0">
                <a:latin typeface="Arial" panose="020B0604020202020204" pitchFamily="34" charset="0"/>
                <a:cs typeface="Arial" panose="020B0604020202020204" pitchFamily="34" charset="0"/>
              </a:rPr>
              <a:t>The term ‘CBFAC’ refers to all the planned areas and sub areas from different domains of EI and FA groups of students with deafblindness: which are part of their educational and overall developmental program. </a:t>
            </a:r>
          </a:p>
          <a:p>
            <a:pPr algn="just">
              <a:lnSpc>
                <a:spcPct val="150000"/>
              </a:lnSpc>
            </a:pPr>
            <a:endParaRPr lang="en-IN" sz="2400"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9763" y="304800"/>
            <a:ext cx="11587397" cy="6169152"/>
          </a:xfrm>
        </p:spPr>
        <p:txBody>
          <a:bodyPr>
            <a:normAutofit/>
          </a:bodyPr>
          <a:lstStyle/>
          <a:p>
            <a:pPr algn="just">
              <a:lnSpc>
                <a:spcPct val="200000"/>
              </a:lnSpc>
              <a:buNone/>
            </a:pPr>
            <a:r>
              <a:rPr lang="en-US" sz="2000" dirty="0">
                <a:latin typeface="Arial" panose="020B0604020202020204" pitchFamily="34" charset="0"/>
                <a:cs typeface="Arial" panose="020B0604020202020204" pitchFamily="34" charset="0"/>
              </a:rPr>
              <a:t>This includes major 6 domains: 1. Language and Communication 2.Orientation and Mobility, 3. Mathematics and Science 4. Reading and Writing 5. Sensory Integration, &amp; 6. Socio-Emotional Development.</a:t>
            </a:r>
            <a:endParaRPr lang="en-IN" sz="2000" dirty="0">
              <a:latin typeface="Arial" panose="020B0604020202020204" pitchFamily="34" charset="0"/>
              <a:cs typeface="Arial" panose="020B0604020202020204" pitchFamily="34" charset="0"/>
            </a:endParaRPr>
          </a:p>
          <a:p>
            <a:pPr algn="just">
              <a:lnSpc>
                <a:spcPct val="200000"/>
              </a:lnSpc>
              <a:buNone/>
            </a:pPr>
            <a:r>
              <a:rPr lang="en-US" sz="2000" dirty="0">
                <a:latin typeface="Arial" panose="020B0604020202020204" pitchFamily="34" charset="0"/>
                <a:cs typeface="Arial" panose="020B0604020202020204" pitchFamily="34" charset="0"/>
              </a:rPr>
              <a:t>The items in the checklist are derived from the sub domains and  tasks of the curriculum. </a:t>
            </a:r>
          </a:p>
          <a:p>
            <a:pPr algn="just">
              <a:lnSpc>
                <a:spcPct val="200000"/>
              </a:lnSpc>
              <a:buNone/>
            </a:pPr>
            <a:r>
              <a:rPr lang="en-US" sz="2000" dirty="0">
                <a:latin typeface="Arial" panose="020B0604020202020204" pitchFamily="34" charset="0"/>
                <a:cs typeface="Arial" panose="020B0604020202020204" pitchFamily="34" charset="0"/>
              </a:rPr>
              <a:t>Items are purposeful activities for daily living which are observable and measurable for functional assessment.</a:t>
            </a:r>
            <a:endParaRPr lang="en-IN" sz="2000" dirty="0">
              <a:latin typeface="Arial" panose="020B0604020202020204" pitchFamily="34" charset="0"/>
              <a:cs typeface="Arial" panose="020B0604020202020204" pitchFamily="34" charset="0"/>
            </a:endParaRPr>
          </a:p>
          <a:p>
            <a:pPr>
              <a:lnSpc>
                <a:spcPct val="200000"/>
              </a:lnSpc>
            </a:pPr>
            <a:endParaRPr lang="en-IN" sz="2000"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81200" y="274638"/>
            <a:ext cx="8382000" cy="868362"/>
          </a:xfrm>
        </p:spPr>
        <p:txBody>
          <a:bodyPr>
            <a:normAutofit/>
          </a:bodyPr>
          <a:lstStyle/>
          <a:p>
            <a:pPr algn="ctr"/>
            <a:r>
              <a:rPr lang="en-IN" sz="2400" b="1" dirty="0">
                <a:latin typeface="Arial" panose="020B0604020202020204" pitchFamily="34" charset="0"/>
                <a:cs typeface="Arial" panose="020B0604020202020204" pitchFamily="34" charset="0"/>
              </a:rPr>
              <a:t>Findings Based on the Related Literature:</a:t>
            </a:r>
            <a:br>
              <a:rPr lang="en-IN" sz="2400" b="1" dirty="0">
                <a:latin typeface="Arial" panose="020B0604020202020204" pitchFamily="34" charset="0"/>
                <a:cs typeface="Arial" panose="020B0604020202020204" pitchFamily="34" charset="0"/>
              </a:rPr>
            </a:br>
            <a:endParaRPr lang="en-IN" sz="24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59764" y="1618938"/>
            <a:ext cx="11527436" cy="3162924"/>
          </a:xfrm>
        </p:spPr>
        <p:txBody>
          <a:bodyPr>
            <a:normAutofit/>
          </a:bodyPr>
          <a:lstStyle/>
          <a:p>
            <a:pPr algn="just">
              <a:lnSpc>
                <a:spcPct val="170000"/>
              </a:lnSpc>
            </a:pPr>
            <a:r>
              <a:rPr lang="en-IN" sz="2000" dirty="0">
                <a:latin typeface="Arial" panose="020B0604020202020204" pitchFamily="34" charset="0"/>
                <a:cs typeface="Arial" panose="020B0604020202020204" pitchFamily="34" charset="0"/>
              </a:rPr>
              <a:t>For assessing student with deafblindness (</a:t>
            </a:r>
            <a:r>
              <a:rPr lang="en-IN" sz="2000" dirty="0" err="1">
                <a:latin typeface="Arial" panose="020B0604020202020204" pitchFamily="34" charset="0"/>
                <a:cs typeface="Arial" panose="020B0604020202020204" pitchFamily="34" charset="0"/>
              </a:rPr>
              <a:t>SDb</a:t>
            </a:r>
            <a:r>
              <a:rPr lang="en-IN" sz="2000" dirty="0">
                <a:latin typeface="Arial" panose="020B0604020202020204" pitchFamily="34" charset="0"/>
                <a:cs typeface="Arial" panose="020B0604020202020204" pitchFamily="34" charset="0"/>
              </a:rPr>
              <a:t>) medical procedure alone is not important; it involves a functional and educational assessment process</a:t>
            </a:r>
          </a:p>
          <a:p>
            <a:pPr algn="just">
              <a:lnSpc>
                <a:spcPct val="170000"/>
              </a:lnSpc>
            </a:pPr>
            <a:r>
              <a:rPr lang="en-IN" sz="2000" dirty="0">
                <a:latin typeface="Arial" panose="020B0604020202020204" pitchFamily="34" charset="0"/>
                <a:cs typeface="Arial" panose="020B0604020202020204" pitchFamily="34" charset="0"/>
              </a:rPr>
              <a:t>Teachers and parents face challenges to assess the </a:t>
            </a:r>
            <a:r>
              <a:rPr lang="en-IN" sz="2000" dirty="0" err="1">
                <a:latin typeface="Arial" panose="020B0604020202020204" pitchFamily="34" charset="0"/>
                <a:cs typeface="Arial" panose="020B0604020202020204" pitchFamily="34" charset="0"/>
              </a:rPr>
              <a:t>SDb</a:t>
            </a:r>
            <a:r>
              <a:rPr lang="en-IN" sz="2000" dirty="0">
                <a:latin typeface="Arial" panose="020B0604020202020204" pitchFamily="34" charset="0"/>
                <a:cs typeface="Arial" panose="020B0604020202020204" pitchFamily="34" charset="0"/>
              </a:rPr>
              <a:t> </a:t>
            </a:r>
          </a:p>
          <a:p>
            <a:pPr algn="just">
              <a:lnSpc>
                <a:spcPct val="170000"/>
              </a:lnSpc>
            </a:pPr>
            <a:r>
              <a:rPr lang="en-IN" sz="2000" dirty="0">
                <a:latin typeface="Arial" panose="020B0604020202020204" pitchFamily="34" charset="0"/>
                <a:cs typeface="Arial" panose="020B0604020202020204" pitchFamily="34" charset="0"/>
              </a:rPr>
              <a:t>Studies also stressed on need for educational goals: communication, social and cognitive development </a:t>
            </a:r>
          </a:p>
          <a:p>
            <a:pPr algn="just">
              <a:lnSpc>
                <a:spcPct val="160000"/>
              </a:lnSpc>
            </a:pPr>
            <a:endParaRPr lang="en-IN" sz="2000" dirty="0">
              <a:latin typeface="Arial" panose="020B0604020202020204" pitchFamily="34" charset="0"/>
              <a:cs typeface="Arial" panose="020B0604020202020204" pitchFamily="34" charset="0"/>
            </a:endParaRPr>
          </a:p>
          <a:p>
            <a:endParaRPr lang="en-IN" sz="2000"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0"/>
            <a:ext cx="8458200" cy="6858000"/>
          </a:xfrm>
        </p:spPr>
        <p:txBody>
          <a:bodyPr>
            <a:normAutofit/>
          </a:bodyPr>
          <a:lstStyle/>
          <a:p>
            <a:pPr marL="0" algn="ctr">
              <a:spcBef>
                <a:spcPts val="0"/>
              </a:spcBef>
              <a:buNone/>
            </a:pPr>
            <a:r>
              <a:rPr lang="en-IN" sz="2000" b="1" dirty="0">
                <a:solidFill>
                  <a:srgbClr val="C00000"/>
                </a:solidFill>
                <a:latin typeface="Arial" panose="020B0604020202020204" pitchFamily="34" charset="0"/>
                <a:cs typeface="Arial" panose="020B0604020202020204" pitchFamily="34" charset="0"/>
              </a:rPr>
              <a:t>Developing Curriculum Based Functional Assessment Checklist  (CBFAC)</a:t>
            </a:r>
          </a:p>
          <a:p>
            <a:pPr marL="0" algn="ctr">
              <a:spcBef>
                <a:spcPts val="0"/>
              </a:spcBef>
              <a:buNone/>
            </a:pPr>
            <a:endParaRPr lang="en-IN" sz="2000" dirty="0"/>
          </a:p>
        </p:txBody>
      </p:sp>
      <p:cxnSp>
        <p:nvCxnSpPr>
          <p:cNvPr id="5" name="Straight Arrow Connector 4"/>
          <p:cNvCxnSpPr/>
          <p:nvPr/>
        </p:nvCxnSpPr>
        <p:spPr>
          <a:xfrm flipH="1">
            <a:off x="4800600" y="762000"/>
            <a:ext cx="457200" cy="4572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6477000" y="762000"/>
            <a:ext cx="685800" cy="43735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26" name="Rectangle 2"/>
          <p:cNvSpPr>
            <a:spLocks noChangeArrowheads="1"/>
          </p:cNvSpPr>
          <p:nvPr/>
        </p:nvSpPr>
        <p:spPr bwMode="auto">
          <a:xfrm>
            <a:off x="1752600" y="789296"/>
            <a:ext cx="2895600" cy="762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IN" sz="1600" dirty="0">
                <a:latin typeface="Arial" panose="020B0604020202020204" pitchFamily="34" charset="0"/>
                <a:cs typeface="Arial" panose="020B0604020202020204" pitchFamily="34" charset="0"/>
              </a:rPr>
              <a:t>Early intervention group (0-7 age group)</a:t>
            </a:r>
          </a:p>
          <a:p>
            <a:pPr algn="ctr" fontAlgn="base">
              <a:spcBef>
                <a:spcPct val="0"/>
              </a:spcBef>
              <a:spcAft>
                <a:spcPct val="0"/>
              </a:spcAft>
            </a:pPr>
            <a:endParaRPr lang="en-US" sz="1600" dirty="0">
              <a:latin typeface="Arial" panose="020B0604020202020204" pitchFamily="34" charset="0"/>
              <a:cs typeface="Arial" pitchFamily="34" charset="0"/>
            </a:endParaRPr>
          </a:p>
        </p:txBody>
      </p:sp>
      <p:sp>
        <p:nvSpPr>
          <p:cNvPr id="1027" name="Rectangle 3"/>
          <p:cNvSpPr>
            <a:spLocks noChangeArrowheads="1"/>
          </p:cNvSpPr>
          <p:nvPr/>
        </p:nvSpPr>
        <p:spPr bwMode="auto">
          <a:xfrm>
            <a:off x="7239000" y="801800"/>
            <a:ext cx="3200400" cy="7223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IN" sz="1600" dirty="0">
                <a:latin typeface="Arial" panose="020B0604020202020204" pitchFamily="34" charset="0"/>
                <a:cs typeface="Arial" panose="020B0604020202020204" pitchFamily="34" charset="0"/>
              </a:rPr>
              <a:t>Functional Academic group (8-16 age group)</a:t>
            </a:r>
            <a:endParaRPr lang="en-US" sz="1600" dirty="0">
              <a:latin typeface="Arial" panose="020B0604020202020204" pitchFamily="34" charset="0"/>
              <a:cs typeface="Arial" pitchFamily="34" charset="0"/>
            </a:endParaRPr>
          </a:p>
        </p:txBody>
      </p:sp>
      <p:sp>
        <p:nvSpPr>
          <p:cNvPr id="1028" name="AutoShape 4"/>
          <p:cNvSpPr>
            <a:spLocks noChangeArrowheads="1"/>
          </p:cNvSpPr>
          <p:nvPr/>
        </p:nvSpPr>
        <p:spPr bwMode="auto">
          <a:xfrm>
            <a:off x="2971800" y="1569488"/>
            <a:ext cx="228600" cy="156426"/>
          </a:xfrm>
          <a:prstGeom prst="downArrow">
            <a:avLst>
              <a:gd name="adj1" fmla="val 50000"/>
              <a:gd name="adj2" fmla="val 25000"/>
            </a:avLst>
          </a:prstGeom>
          <a:solidFill>
            <a:schemeClr val="tx1"/>
          </a:solidFill>
          <a:ln w="19050">
            <a:solidFill>
              <a:schemeClr val="tx1"/>
            </a:solidFill>
            <a:miter lim="800000"/>
            <a:headEnd/>
            <a:tailEnd/>
          </a:ln>
        </p:spPr>
        <p:txBody>
          <a:bodyPr vert="eaVert" wrap="square" lIns="91440" tIns="45720" rIns="91440" bIns="45720" numCol="1" anchor="t" anchorCtr="0" compatLnSpc="1">
            <a:prstTxWarp prst="textNoShape">
              <a:avLst/>
            </a:prstTxWarp>
          </a:bodyPr>
          <a:lstStyle/>
          <a:p>
            <a:endParaRPr lang="en-IN" dirty="0"/>
          </a:p>
        </p:txBody>
      </p:sp>
      <p:sp>
        <p:nvSpPr>
          <p:cNvPr id="14" name="AutoShape 4"/>
          <p:cNvSpPr>
            <a:spLocks noChangeArrowheads="1"/>
          </p:cNvSpPr>
          <p:nvPr/>
        </p:nvSpPr>
        <p:spPr bwMode="auto">
          <a:xfrm>
            <a:off x="8763000" y="1528544"/>
            <a:ext cx="228600" cy="197370"/>
          </a:xfrm>
          <a:prstGeom prst="downArrow">
            <a:avLst>
              <a:gd name="adj1" fmla="val 50000"/>
              <a:gd name="adj2" fmla="val 25000"/>
            </a:avLst>
          </a:prstGeom>
          <a:solidFill>
            <a:schemeClr val="tx1"/>
          </a:solidFill>
          <a:ln w="19050">
            <a:solidFill>
              <a:schemeClr val="tx1"/>
            </a:solidFill>
            <a:miter lim="800000"/>
            <a:headEnd/>
            <a:tailEnd/>
          </a:ln>
        </p:spPr>
        <p:txBody>
          <a:bodyPr vert="eaVert" wrap="square" lIns="91440" tIns="45720" rIns="91440" bIns="45720" numCol="1" anchor="t" anchorCtr="0" compatLnSpc="1">
            <a:prstTxWarp prst="textNoShape">
              <a:avLst/>
            </a:prstTxWarp>
          </a:bodyPr>
          <a:lstStyle/>
          <a:p>
            <a:endParaRPr lang="en-IN" dirty="0"/>
          </a:p>
        </p:txBody>
      </p:sp>
      <p:sp>
        <p:nvSpPr>
          <p:cNvPr id="1029" name="Rectangle 5"/>
          <p:cNvSpPr>
            <a:spLocks noChangeArrowheads="1"/>
          </p:cNvSpPr>
          <p:nvPr/>
        </p:nvSpPr>
        <p:spPr bwMode="auto">
          <a:xfrm>
            <a:off x="489679" y="1768576"/>
            <a:ext cx="11212642" cy="16718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fontAlgn="base">
              <a:lnSpc>
                <a:spcPct val="150000"/>
              </a:lnSpc>
              <a:spcBef>
                <a:spcPct val="0"/>
              </a:spcBef>
              <a:spcAft>
                <a:spcPct val="0"/>
              </a:spcAft>
            </a:pPr>
            <a:r>
              <a:rPr lang="en-IN" sz="1600" dirty="0">
                <a:solidFill>
                  <a:srgbClr val="C00000"/>
                </a:solidFill>
                <a:latin typeface="Arial" panose="020B0604020202020204" pitchFamily="34" charset="0"/>
                <a:cs typeface="Arial" panose="020B0604020202020204" pitchFamily="34" charset="0"/>
              </a:rPr>
              <a:t>Phase.1:  Need Analysis</a:t>
            </a:r>
          </a:p>
          <a:p>
            <a:pPr marL="0" lvl="1" algn="just" fontAlgn="base">
              <a:lnSpc>
                <a:spcPct val="150000"/>
              </a:lnSpc>
              <a:spcBef>
                <a:spcPct val="0"/>
              </a:spcBef>
              <a:buFont typeface="Wingdings" pitchFamily="2" charset="2"/>
              <a:buChar char="Ø"/>
            </a:pPr>
            <a:r>
              <a:rPr lang="en-IN" sz="1600" dirty="0">
                <a:latin typeface="Arial" panose="020B0604020202020204" pitchFamily="34" charset="0"/>
                <a:cs typeface="Arial" panose="020B0604020202020204" pitchFamily="34" charset="0"/>
              </a:rPr>
              <a:t>Find out the details of </a:t>
            </a:r>
            <a:r>
              <a:rPr lang="en-IN" sz="1600" dirty="0" err="1">
                <a:latin typeface="Arial" panose="020B0604020202020204" pitchFamily="34" charset="0"/>
                <a:cs typeface="Arial" panose="020B0604020202020204" pitchFamily="34" charset="0"/>
              </a:rPr>
              <a:t>SDb</a:t>
            </a:r>
            <a:r>
              <a:rPr lang="en-IN" sz="1600" dirty="0">
                <a:latin typeface="Arial" panose="020B0604020202020204" pitchFamily="34" charset="0"/>
                <a:cs typeface="Arial" panose="020B0604020202020204" pitchFamily="34" charset="0"/>
              </a:rPr>
              <a:t>: gender and range of impairment, the criteria used for grouping and intervention, </a:t>
            </a:r>
          </a:p>
          <a:p>
            <a:pPr marL="0" lvl="1" algn="just" fontAlgn="base">
              <a:lnSpc>
                <a:spcPct val="150000"/>
              </a:lnSpc>
              <a:spcBef>
                <a:spcPct val="0"/>
              </a:spcBef>
              <a:buFont typeface="Wingdings" pitchFamily="2" charset="2"/>
              <a:buChar char="Ø"/>
            </a:pPr>
            <a:r>
              <a:rPr lang="en-IN" sz="1600" dirty="0">
                <a:latin typeface="Arial" panose="020B0604020202020204" pitchFamily="34" charset="0"/>
                <a:cs typeface="Arial" panose="020B0604020202020204" pitchFamily="34" charset="0"/>
              </a:rPr>
              <a:t>the details of curriculum and assessment tools used to assess </a:t>
            </a:r>
            <a:r>
              <a:rPr lang="en-IN" sz="1600" dirty="0" err="1">
                <a:latin typeface="Arial" panose="020B0604020202020204" pitchFamily="34" charset="0"/>
                <a:cs typeface="Arial" panose="020B0604020202020204" pitchFamily="34" charset="0"/>
              </a:rPr>
              <a:t>SDb</a:t>
            </a:r>
            <a:r>
              <a:rPr lang="en-IN" sz="1600" dirty="0">
                <a:latin typeface="Arial" panose="020B0604020202020204" pitchFamily="34" charset="0"/>
                <a:cs typeface="Arial" panose="020B0604020202020204" pitchFamily="34" charset="0"/>
              </a:rPr>
              <a:t>,</a:t>
            </a:r>
          </a:p>
          <a:p>
            <a:pPr marL="0" lvl="1" algn="just" fontAlgn="base">
              <a:lnSpc>
                <a:spcPct val="150000"/>
              </a:lnSpc>
              <a:spcBef>
                <a:spcPct val="0"/>
              </a:spcBef>
              <a:buFont typeface="Wingdings" pitchFamily="2" charset="2"/>
              <a:buChar char="Ø"/>
            </a:pPr>
            <a:r>
              <a:rPr lang="en-IN" sz="1600" dirty="0">
                <a:latin typeface="Arial" panose="020B0604020202020204" pitchFamily="34" charset="0"/>
                <a:cs typeface="Arial" panose="020B0604020202020204" pitchFamily="34" charset="0"/>
              </a:rPr>
              <a:t>Finding current educational practices</a:t>
            </a:r>
          </a:p>
          <a:p>
            <a:pPr algn="just" fontAlgn="base">
              <a:lnSpc>
                <a:spcPct val="150000"/>
              </a:lnSpc>
              <a:spcBef>
                <a:spcPct val="0"/>
              </a:spcBef>
              <a:spcAft>
                <a:spcPct val="0"/>
              </a:spcAft>
            </a:pPr>
            <a:endParaRPr lang="en-US" sz="1600" dirty="0">
              <a:latin typeface="Arial" panose="020B0604020202020204" pitchFamily="34" charset="0"/>
              <a:cs typeface="Arial" pitchFamily="34" charset="0"/>
            </a:endParaRPr>
          </a:p>
        </p:txBody>
      </p:sp>
      <p:sp>
        <p:nvSpPr>
          <p:cNvPr id="1030" name="Rectangle 6"/>
          <p:cNvSpPr>
            <a:spLocks noChangeArrowheads="1"/>
          </p:cNvSpPr>
          <p:nvPr/>
        </p:nvSpPr>
        <p:spPr bwMode="auto">
          <a:xfrm>
            <a:off x="242341" y="3602787"/>
            <a:ext cx="11707318" cy="18736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fontAlgn="base">
              <a:lnSpc>
                <a:spcPct val="150000"/>
              </a:lnSpc>
              <a:spcBef>
                <a:spcPct val="0"/>
              </a:spcBef>
              <a:spcAft>
                <a:spcPct val="0"/>
              </a:spcAft>
            </a:pPr>
            <a:r>
              <a:rPr lang="en-IN" sz="1600" dirty="0">
                <a:solidFill>
                  <a:srgbClr val="C00000"/>
                </a:solidFill>
                <a:latin typeface="Arial" panose="020B0604020202020204" pitchFamily="34" charset="0"/>
                <a:cs typeface="Arial" panose="020B0604020202020204" pitchFamily="34" charset="0"/>
              </a:rPr>
              <a:t>Phase.2:Development and Validation of </a:t>
            </a:r>
            <a:r>
              <a:rPr lang="en-IN" sz="1600" dirty="0" err="1">
                <a:solidFill>
                  <a:srgbClr val="C00000"/>
                </a:solidFill>
                <a:latin typeface="Arial" panose="020B0604020202020204" pitchFamily="34" charset="0"/>
                <a:cs typeface="Arial" panose="020B0604020202020204" pitchFamily="34" charset="0"/>
              </a:rPr>
              <a:t>CBFAC:IDb</a:t>
            </a:r>
            <a:endParaRPr lang="en-IN" sz="1600" dirty="0">
              <a:solidFill>
                <a:srgbClr val="C00000"/>
              </a:solidFill>
              <a:latin typeface="Arial" panose="020B0604020202020204" pitchFamily="34" charset="0"/>
              <a:cs typeface="Arial" panose="020B0604020202020204" pitchFamily="34" charset="0"/>
            </a:endParaRPr>
          </a:p>
          <a:p>
            <a:pPr marL="0" lvl="1" algn="just" fontAlgn="base">
              <a:lnSpc>
                <a:spcPct val="150000"/>
              </a:lnSpc>
              <a:spcBef>
                <a:spcPct val="0"/>
              </a:spcBef>
              <a:buFont typeface="Wingdings" pitchFamily="2" charset="2"/>
              <a:buChar char="Ø"/>
            </a:pPr>
            <a:r>
              <a:rPr lang="en-IN" sz="1600" dirty="0">
                <a:latin typeface="Arial" panose="020B0604020202020204" pitchFamily="34" charset="0"/>
                <a:cs typeface="Arial" panose="020B0604020202020204" pitchFamily="34" charset="0"/>
              </a:rPr>
              <a:t>To select the domains for the CBFAC, </a:t>
            </a:r>
          </a:p>
          <a:p>
            <a:pPr marL="0" lvl="1" algn="just" fontAlgn="base">
              <a:lnSpc>
                <a:spcPct val="150000"/>
              </a:lnSpc>
              <a:spcBef>
                <a:spcPct val="0"/>
              </a:spcBef>
              <a:buFont typeface="Wingdings" pitchFamily="2" charset="2"/>
              <a:buChar char="Ø"/>
            </a:pPr>
            <a:r>
              <a:rPr lang="en-IN" sz="1600" dirty="0">
                <a:latin typeface="Arial" panose="020B0604020202020204" pitchFamily="34" charset="0"/>
                <a:cs typeface="Arial" panose="020B0604020202020204" pitchFamily="34" charset="0"/>
              </a:rPr>
              <a:t>To formulate the sub domains, task and items under each domain, </a:t>
            </a:r>
          </a:p>
          <a:p>
            <a:pPr marL="0" lvl="1" algn="just" fontAlgn="base">
              <a:lnSpc>
                <a:spcPct val="150000"/>
              </a:lnSpc>
              <a:spcBef>
                <a:spcPct val="0"/>
              </a:spcBef>
              <a:buFont typeface="Wingdings" pitchFamily="2" charset="2"/>
              <a:buChar char="Ø"/>
            </a:pPr>
            <a:r>
              <a:rPr lang="en-IN" sz="1600" dirty="0">
                <a:latin typeface="Arial" panose="020B0604020202020204" pitchFamily="34" charset="0"/>
                <a:cs typeface="Arial" panose="020B0604020202020204" pitchFamily="34" charset="0"/>
              </a:rPr>
              <a:t>Validation of </a:t>
            </a:r>
            <a:r>
              <a:rPr lang="en-IN" sz="1600" dirty="0" err="1">
                <a:latin typeface="Arial" panose="020B0604020202020204" pitchFamily="34" charset="0"/>
                <a:cs typeface="Arial" panose="020B0604020202020204" pitchFamily="34" charset="0"/>
              </a:rPr>
              <a:t>CBFAC:SDb</a:t>
            </a:r>
            <a:r>
              <a:rPr lang="en-IN" sz="1600" dirty="0">
                <a:latin typeface="Arial" panose="020B0604020202020204" pitchFamily="34" charset="0"/>
                <a:cs typeface="Arial" panose="020B0604020202020204" pitchFamily="34" charset="0"/>
              </a:rPr>
              <a:t> for its appropriateness through Focus group discussion  (experts, teachers and parents) </a:t>
            </a:r>
          </a:p>
          <a:p>
            <a:pPr marL="0" lvl="1" algn="just" fontAlgn="base">
              <a:lnSpc>
                <a:spcPct val="150000"/>
              </a:lnSpc>
              <a:spcBef>
                <a:spcPct val="0"/>
              </a:spcBef>
              <a:buFont typeface="Wingdings" pitchFamily="2" charset="2"/>
              <a:buChar char="Ø"/>
            </a:pPr>
            <a:r>
              <a:rPr lang="en-IN" sz="1600" dirty="0">
                <a:latin typeface="Arial" panose="020B0604020202020204" pitchFamily="34" charset="0"/>
                <a:cs typeface="Arial" panose="020B0604020202020204" pitchFamily="34" charset="0"/>
              </a:rPr>
              <a:t>Finalising the sub domains, tasks and items under each domain</a:t>
            </a:r>
            <a:endParaRPr lang="en-US" sz="1600" dirty="0">
              <a:latin typeface="Arial" panose="020B0604020202020204" pitchFamily="34" charset="0"/>
              <a:cs typeface="Arial" pitchFamily="34" charset="0"/>
            </a:endParaRPr>
          </a:p>
        </p:txBody>
      </p:sp>
      <p:sp>
        <p:nvSpPr>
          <p:cNvPr id="1031" name="Rectangle 7"/>
          <p:cNvSpPr>
            <a:spLocks noChangeArrowheads="1"/>
          </p:cNvSpPr>
          <p:nvPr/>
        </p:nvSpPr>
        <p:spPr bwMode="auto">
          <a:xfrm>
            <a:off x="489679" y="5638800"/>
            <a:ext cx="11212642" cy="9906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pPr>
            <a:r>
              <a:rPr lang="en-IN" sz="1600" dirty="0">
                <a:solidFill>
                  <a:srgbClr val="C00000"/>
                </a:solidFill>
                <a:latin typeface="Arial" panose="020B0604020202020204" pitchFamily="34" charset="0"/>
                <a:cs typeface="Arial" panose="020B0604020202020204" pitchFamily="34" charset="0"/>
              </a:rPr>
              <a:t>Phase.3</a:t>
            </a:r>
          </a:p>
          <a:p>
            <a:pPr marL="0" lvl="1" algn="just" fontAlgn="base">
              <a:spcBef>
                <a:spcPct val="0"/>
              </a:spcBef>
              <a:buFont typeface="Wingdings" pitchFamily="2" charset="2"/>
              <a:buChar char="Ø"/>
            </a:pPr>
            <a:r>
              <a:rPr lang="en-IN" sz="1600" dirty="0">
                <a:latin typeface="Arial" panose="020B0604020202020204" pitchFamily="34" charset="0"/>
                <a:cs typeface="Arial" panose="020B0604020202020204" pitchFamily="34" charset="0"/>
              </a:rPr>
              <a:t>Assess the effectiveness CBFA-Checklist on forty students of two groups with reference to range of impairment</a:t>
            </a:r>
          </a:p>
          <a:p>
            <a:pPr algn="just" fontAlgn="base">
              <a:spcBef>
                <a:spcPct val="0"/>
              </a:spcBef>
            </a:pPr>
            <a:endParaRPr lang="en-IN" sz="1600" dirty="0">
              <a:latin typeface="Arial" panose="020B0604020202020204" pitchFamily="34" charset="0"/>
              <a:cs typeface="Arial" panose="020B0604020202020204" pitchFamily="34" charset="0"/>
            </a:endParaRPr>
          </a:p>
          <a:p>
            <a:pPr algn="just" fontAlgn="base">
              <a:spcBef>
                <a:spcPct val="0"/>
              </a:spcBef>
              <a:spcAft>
                <a:spcPct val="0"/>
              </a:spcAft>
            </a:pPr>
            <a:endParaRPr lang="en-US" sz="1600" dirty="0">
              <a:latin typeface="Arial" panose="020B0604020202020204"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854439" y="152401"/>
            <a:ext cx="10568066" cy="6476951"/>
            <a:chOff x="858" y="1804"/>
            <a:chExt cx="10268" cy="9130"/>
          </a:xfrm>
        </p:grpSpPr>
        <p:sp>
          <p:nvSpPr>
            <p:cNvPr id="1029" name="AutoShape 5"/>
            <p:cNvSpPr>
              <a:spLocks noChangeArrowheads="1"/>
            </p:cNvSpPr>
            <p:nvPr/>
          </p:nvSpPr>
          <p:spPr bwMode="auto">
            <a:xfrm>
              <a:off x="1580" y="1804"/>
              <a:ext cx="9546" cy="644"/>
            </a:xfrm>
            <a:prstGeom prst="downArrowCallout">
              <a:avLst>
                <a:gd name="adj1" fmla="val 27413"/>
                <a:gd name="adj2" fmla="val 188083"/>
                <a:gd name="adj3" fmla="val 18241"/>
                <a:gd name="adj4" fmla="val 66634"/>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IN" sz="1000" b="1" dirty="0">
                  <a:latin typeface="Times New Roman" pitchFamily="18" charset="0"/>
                  <a:cs typeface="Arial" pitchFamily="34" charset="0"/>
                </a:rPr>
                <a:t>Developing Curriculum Based Functional Assessment Checklist for Early Intervention and Academic Groups of Individuals with Deafblindness</a:t>
              </a:r>
            </a:p>
            <a:p>
              <a:pPr fontAlgn="base">
                <a:spcBef>
                  <a:spcPct val="0"/>
                </a:spcBef>
                <a:spcAft>
                  <a:spcPct val="0"/>
                </a:spcAft>
              </a:pPr>
              <a:endParaRPr lang="en-US" dirty="0">
                <a:latin typeface="Arial" pitchFamily="34" charset="0"/>
                <a:cs typeface="Arial" pitchFamily="34" charset="0"/>
              </a:endParaRPr>
            </a:p>
          </p:txBody>
        </p:sp>
        <p:sp>
          <p:nvSpPr>
            <p:cNvPr id="1030" name="AutoShape 6"/>
            <p:cNvSpPr>
              <a:spLocks noChangeArrowheads="1"/>
            </p:cNvSpPr>
            <p:nvPr/>
          </p:nvSpPr>
          <p:spPr bwMode="auto">
            <a:xfrm>
              <a:off x="4912" y="2434"/>
              <a:ext cx="2792" cy="322"/>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IN" sz="1000" dirty="0">
                  <a:latin typeface="Times New Roman" pitchFamily="18" charset="0"/>
                  <a:cs typeface="Arial" pitchFamily="34" charset="0"/>
                </a:rPr>
                <a:t>Formative Research Design</a:t>
              </a:r>
              <a:endParaRPr lang="en-US" sz="1000" dirty="0">
                <a:latin typeface="Arial" pitchFamily="34" charset="0"/>
                <a:cs typeface="Arial" pitchFamily="34" charset="0"/>
              </a:endParaRPr>
            </a:p>
          </p:txBody>
        </p:sp>
        <p:sp>
          <p:nvSpPr>
            <p:cNvPr id="1031" name="AutoShape 7"/>
            <p:cNvSpPr>
              <a:spLocks noChangeArrowheads="1"/>
            </p:cNvSpPr>
            <p:nvPr/>
          </p:nvSpPr>
          <p:spPr bwMode="auto">
            <a:xfrm>
              <a:off x="2660" y="2877"/>
              <a:ext cx="2161" cy="322"/>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IN" sz="1000" dirty="0">
                  <a:latin typeface="Times New Roman" pitchFamily="18" charset="0"/>
                  <a:cs typeface="Arial" pitchFamily="34" charset="0"/>
                </a:rPr>
                <a:t>Qualitative Part</a:t>
              </a:r>
              <a:endParaRPr lang="en-US" sz="1000" dirty="0">
                <a:latin typeface="Arial" pitchFamily="34" charset="0"/>
                <a:cs typeface="Arial" pitchFamily="34" charset="0"/>
              </a:endParaRPr>
            </a:p>
          </p:txBody>
        </p:sp>
        <p:sp>
          <p:nvSpPr>
            <p:cNvPr id="1032" name="AutoShape 8"/>
            <p:cNvSpPr>
              <a:spLocks noChangeArrowheads="1"/>
            </p:cNvSpPr>
            <p:nvPr/>
          </p:nvSpPr>
          <p:spPr bwMode="auto">
            <a:xfrm>
              <a:off x="8064" y="2877"/>
              <a:ext cx="1801" cy="322"/>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IN" sz="1000" dirty="0">
                  <a:latin typeface="Times New Roman" pitchFamily="18" charset="0"/>
                  <a:cs typeface="Arial" pitchFamily="34" charset="0"/>
                </a:rPr>
                <a:t>Quantitative Part</a:t>
              </a:r>
              <a:endParaRPr lang="en-US" sz="1000" dirty="0">
                <a:latin typeface="Arial" pitchFamily="34" charset="0"/>
                <a:cs typeface="Arial" pitchFamily="34" charset="0"/>
              </a:endParaRPr>
            </a:p>
          </p:txBody>
        </p:sp>
        <p:cxnSp>
          <p:nvCxnSpPr>
            <p:cNvPr id="1033" name="AutoShape 9"/>
            <p:cNvCxnSpPr>
              <a:cxnSpLocks noChangeShapeType="1"/>
            </p:cNvCxnSpPr>
            <p:nvPr/>
          </p:nvCxnSpPr>
          <p:spPr bwMode="auto">
            <a:xfrm flipH="1">
              <a:off x="4011" y="2555"/>
              <a:ext cx="911" cy="1"/>
            </a:xfrm>
            <a:prstGeom prst="straightConnector1">
              <a:avLst/>
            </a:prstGeom>
            <a:noFill/>
            <a:ln w="9525">
              <a:solidFill>
                <a:srgbClr val="000000"/>
              </a:solidFill>
              <a:round/>
              <a:headEnd/>
              <a:tailEnd/>
            </a:ln>
          </p:spPr>
        </p:cxnSp>
        <p:cxnSp>
          <p:nvCxnSpPr>
            <p:cNvPr id="1034" name="AutoShape 10"/>
            <p:cNvCxnSpPr>
              <a:cxnSpLocks noChangeShapeType="1"/>
            </p:cNvCxnSpPr>
            <p:nvPr/>
          </p:nvCxnSpPr>
          <p:spPr bwMode="auto">
            <a:xfrm>
              <a:off x="4011" y="2555"/>
              <a:ext cx="0" cy="322"/>
            </a:xfrm>
            <a:prstGeom prst="straightConnector1">
              <a:avLst/>
            </a:prstGeom>
            <a:noFill/>
            <a:ln w="9525">
              <a:solidFill>
                <a:srgbClr val="000000"/>
              </a:solidFill>
              <a:round/>
              <a:headEnd/>
              <a:tailEnd/>
            </a:ln>
          </p:spPr>
        </p:cxnSp>
        <p:cxnSp>
          <p:nvCxnSpPr>
            <p:cNvPr id="1035" name="AutoShape 11"/>
            <p:cNvCxnSpPr>
              <a:cxnSpLocks noChangeShapeType="1"/>
            </p:cNvCxnSpPr>
            <p:nvPr/>
          </p:nvCxnSpPr>
          <p:spPr bwMode="auto">
            <a:xfrm flipH="1">
              <a:off x="7704" y="2555"/>
              <a:ext cx="1005" cy="1"/>
            </a:xfrm>
            <a:prstGeom prst="straightConnector1">
              <a:avLst/>
            </a:prstGeom>
            <a:noFill/>
            <a:ln w="9525">
              <a:solidFill>
                <a:srgbClr val="000000"/>
              </a:solidFill>
              <a:round/>
              <a:headEnd/>
              <a:tailEnd/>
            </a:ln>
          </p:spPr>
        </p:cxnSp>
        <p:cxnSp>
          <p:nvCxnSpPr>
            <p:cNvPr id="1036" name="AutoShape 12"/>
            <p:cNvCxnSpPr>
              <a:cxnSpLocks noChangeShapeType="1"/>
            </p:cNvCxnSpPr>
            <p:nvPr/>
          </p:nvCxnSpPr>
          <p:spPr bwMode="auto">
            <a:xfrm flipV="1">
              <a:off x="8694" y="2555"/>
              <a:ext cx="1" cy="322"/>
            </a:xfrm>
            <a:prstGeom prst="straightConnector1">
              <a:avLst/>
            </a:prstGeom>
            <a:noFill/>
            <a:ln w="9525">
              <a:solidFill>
                <a:srgbClr val="000000"/>
              </a:solidFill>
              <a:round/>
              <a:headEnd/>
              <a:tailEnd/>
            </a:ln>
          </p:spPr>
        </p:cxnSp>
        <p:sp>
          <p:nvSpPr>
            <p:cNvPr id="1037" name="AutoShape 13"/>
            <p:cNvSpPr>
              <a:spLocks noChangeArrowheads="1"/>
            </p:cNvSpPr>
            <p:nvPr/>
          </p:nvSpPr>
          <p:spPr bwMode="auto">
            <a:xfrm>
              <a:off x="949" y="3307"/>
              <a:ext cx="1426" cy="1099"/>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ct val="0"/>
                </a:spcAft>
              </a:pPr>
              <a:r>
                <a:rPr lang="en-IN" sz="1000" dirty="0" err="1">
                  <a:latin typeface="Times New Roman" pitchFamily="18" charset="0"/>
                  <a:cs typeface="Arial" pitchFamily="34" charset="0"/>
                  <a:hlinkClick r:id="" action="ppaction://noaction"/>
                </a:rPr>
                <a:t>Obj</a:t>
              </a:r>
              <a:r>
                <a:rPr lang="en-IN" sz="1000" dirty="0">
                  <a:latin typeface="Times New Roman" pitchFamily="18" charset="0"/>
                  <a:cs typeface="Arial" pitchFamily="34" charset="0"/>
                  <a:hlinkClick r:id="" action="ppaction://noaction"/>
                </a:rPr>
                <a:t>: 1</a:t>
              </a:r>
              <a:endParaRPr lang="en-IN" sz="1000" dirty="0">
                <a:latin typeface="Times New Roman" pitchFamily="18" charset="0"/>
                <a:cs typeface="Arial" pitchFamily="34" charset="0"/>
              </a:endParaRPr>
            </a:p>
            <a:p>
              <a:pPr algn="just" fontAlgn="base">
                <a:spcBef>
                  <a:spcPct val="0"/>
                </a:spcBef>
                <a:spcAft>
                  <a:spcPct val="0"/>
                </a:spcAft>
              </a:pPr>
              <a:r>
                <a:rPr lang="en-IN" sz="1000" dirty="0">
                  <a:latin typeface="Times New Roman" pitchFamily="18" charset="0"/>
                  <a:cs typeface="Arial" pitchFamily="34" charset="0"/>
                </a:rPr>
                <a:t>Need analysis for developing </a:t>
              </a:r>
              <a:r>
                <a:rPr lang="en-IN" sz="1000" dirty="0" err="1">
                  <a:latin typeface="Times New Roman" pitchFamily="18" charset="0"/>
                  <a:cs typeface="Arial" pitchFamily="34" charset="0"/>
                </a:rPr>
                <a:t>CBFAC:SDb</a:t>
              </a:r>
              <a:endParaRPr lang="en-US" sz="1000" dirty="0">
                <a:latin typeface="Arial" pitchFamily="34" charset="0"/>
                <a:cs typeface="Arial" pitchFamily="34" charset="0"/>
              </a:endParaRPr>
            </a:p>
          </p:txBody>
        </p:sp>
        <p:sp>
          <p:nvSpPr>
            <p:cNvPr id="1038" name="AutoShape 14"/>
            <p:cNvSpPr>
              <a:spLocks noChangeArrowheads="1"/>
            </p:cNvSpPr>
            <p:nvPr/>
          </p:nvSpPr>
          <p:spPr bwMode="auto">
            <a:xfrm>
              <a:off x="2570" y="3307"/>
              <a:ext cx="1351" cy="1289"/>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IN" sz="1000" dirty="0" err="1">
                  <a:latin typeface="Times New Roman" pitchFamily="18" charset="0"/>
                  <a:cs typeface="Arial" pitchFamily="34" charset="0"/>
                  <a:hlinkClick r:id="" action="ppaction://noaction"/>
                </a:rPr>
                <a:t>Obj</a:t>
              </a:r>
              <a:r>
                <a:rPr lang="en-IN" sz="1000" dirty="0">
                  <a:latin typeface="Times New Roman" pitchFamily="18" charset="0"/>
                  <a:cs typeface="Arial" pitchFamily="34" charset="0"/>
                  <a:hlinkClick r:id="" action="ppaction://noaction"/>
                </a:rPr>
                <a:t>: 2 </a:t>
              </a:r>
              <a:endParaRPr lang="en-IN" sz="1000" dirty="0">
                <a:latin typeface="Times New Roman" pitchFamily="18" charset="0"/>
                <a:cs typeface="Arial" pitchFamily="34" charset="0"/>
              </a:endParaRPr>
            </a:p>
            <a:p>
              <a:pPr fontAlgn="base">
                <a:spcBef>
                  <a:spcPct val="0"/>
                </a:spcBef>
                <a:spcAft>
                  <a:spcPct val="0"/>
                </a:spcAft>
              </a:pPr>
              <a:r>
                <a:rPr lang="en-IN" sz="1000" dirty="0">
                  <a:latin typeface="Times New Roman" pitchFamily="18" charset="0"/>
                  <a:cs typeface="Arial" pitchFamily="34" charset="0"/>
                </a:rPr>
                <a:t>Identify domains for</a:t>
              </a:r>
            </a:p>
            <a:p>
              <a:pPr fontAlgn="base">
                <a:spcBef>
                  <a:spcPct val="0"/>
                </a:spcBef>
                <a:spcAft>
                  <a:spcPct val="0"/>
                </a:spcAft>
              </a:pPr>
              <a:r>
                <a:rPr lang="en-IN" sz="1000" dirty="0">
                  <a:latin typeface="Times New Roman" pitchFamily="18" charset="0"/>
                  <a:cs typeface="Arial" pitchFamily="34" charset="0"/>
                </a:rPr>
                <a:t>EI and FA</a:t>
              </a:r>
            </a:p>
            <a:p>
              <a:pPr fontAlgn="base">
                <a:spcBef>
                  <a:spcPct val="0"/>
                </a:spcBef>
                <a:spcAft>
                  <a:spcPct val="0"/>
                </a:spcAft>
              </a:pPr>
              <a:r>
                <a:rPr lang="en-IN" sz="1000" dirty="0">
                  <a:latin typeface="Times New Roman" pitchFamily="18" charset="0"/>
                  <a:cs typeface="Arial" pitchFamily="34" charset="0"/>
                </a:rPr>
                <a:t> of </a:t>
              </a:r>
              <a:r>
                <a:rPr lang="en-IN" sz="1000" dirty="0" err="1">
                  <a:latin typeface="Times New Roman" pitchFamily="18" charset="0"/>
                  <a:cs typeface="Arial" pitchFamily="34" charset="0"/>
                </a:rPr>
                <a:t>SDb</a:t>
              </a:r>
              <a:endParaRPr lang="en-IN" sz="1000" dirty="0">
                <a:latin typeface="Times New Roman" pitchFamily="18" charset="0"/>
                <a:cs typeface="Arial" pitchFamily="34" charset="0"/>
              </a:endParaRPr>
            </a:p>
            <a:p>
              <a:pPr algn="ctr" fontAlgn="base">
                <a:spcBef>
                  <a:spcPct val="0"/>
                </a:spcBef>
                <a:spcAft>
                  <a:spcPct val="0"/>
                </a:spcAft>
              </a:pPr>
              <a:r>
                <a:rPr lang="en-IN" sz="1000" dirty="0">
                  <a:latin typeface="Times New Roman" pitchFamily="18" charset="0"/>
                  <a:cs typeface="Arial" pitchFamily="34" charset="0"/>
                </a:rPr>
                <a:t>.</a:t>
              </a:r>
            </a:p>
            <a:p>
              <a:pPr fontAlgn="base">
                <a:spcBef>
                  <a:spcPct val="0"/>
                </a:spcBef>
                <a:spcAft>
                  <a:spcPct val="0"/>
                </a:spcAft>
              </a:pPr>
              <a:endParaRPr lang="en-US" dirty="0">
                <a:latin typeface="Arial" pitchFamily="34" charset="0"/>
                <a:cs typeface="Arial" pitchFamily="34" charset="0"/>
              </a:endParaRPr>
            </a:p>
          </p:txBody>
        </p:sp>
        <p:sp>
          <p:nvSpPr>
            <p:cNvPr id="1039" name="AutoShape 15"/>
            <p:cNvSpPr>
              <a:spLocks noChangeArrowheads="1"/>
            </p:cNvSpPr>
            <p:nvPr/>
          </p:nvSpPr>
          <p:spPr bwMode="auto">
            <a:xfrm>
              <a:off x="4101" y="3307"/>
              <a:ext cx="1441" cy="1289"/>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IN" sz="1000" dirty="0">
                  <a:latin typeface="Times New Roman" pitchFamily="18" charset="0"/>
                  <a:cs typeface="Arial" pitchFamily="34" charset="0"/>
                  <a:hlinkClick r:id="" action="ppaction://noaction"/>
                </a:rPr>
                <a:t>Obj:3</a:t>
              </a:r>
              <a:endParaRPr lang="en-IN" sz="1000" dirty="0">
                <a:latin typeface="Times New Roman" pitchFamily="18" charset="0"/>
                <a:cs typeface="Arial" pitchFamily="34" charset="0"/>
              </a:endParaRPr>
            </a:p>
            <a:p>
              <a:pPr fontAlgn="base">
                <a:spcBef>
                  <a:spcPct val="0"/>
                </a:spcBef>
                <a:spcAft>
                  <a:spcPct val="0"/>
                </a:spcAft>
              </a:pPr>
              <a:r>
                <a:rPr lang="en-IN" sz="1000" dirty="0">
                  <a:latin typeface="Times New Roman" pitchFamily="18" charset="0"/>
                  <a:cs typeface="Arial" pitchFamily="34" charset="0"/>
                </a:rPr>
                <a:t>Formulate sub-domains, tasks and items for EI and FA of </a:t>
              </a:r>
              <a:r>
                <a:rPr lang="en-IN" sz="1000" dirty="0" err="1">
                  <a:latin typeface="Times New Roman" pitchFamily="18" charset="0"/>
                  <a:cs typeface="Arial" pitchFamily="34" charset="0"/>
                </a:rPr>
                <a:t>SDb</a:t>
              </a:r>
              <a:endParaRPr lang="en-IN" sz="1000" dirty="0">
                <a:latin typeface="Times New Roman" pitchFamily="18" charset="0"/>
                <a:cs typeface="Arial" pitchFamily="34" charset="0"/>
              </a:endParaRPr>
            </a:p>
            <a:p>
              <a:pPr fontAlgn="base">
                <a:spcBef>
                  <a:spcPct val="0"/>
                </a:spcBef>
                <a:spcAft>
                  <a:spcPct val="0"/>
                </a:spcAft>
              </a:pPr>
              <a:endParaRPr lang="en-US" dirty="0">
                <a:latin typeface="Arial" pitchFamily="34" charset="0"/>
                <a:cs typeface="Arial" pitchFamily="34" charset="0"/>
              </a:endParaRPr>
            </a:p>
          </p:txBody>
        </p:sp>
        <p:sp>
          <p:nvSpPr>
            <p:cNvPr id="1043" name="AutoShape 19"/>
            <p:cNvSpPr>
              <a:spLocks noChangeArrowheads="1"/>
            </p:cNvSpPr>
            <p:nvPr/>
          </p:nvSpPr>
          <p:spPr bwMode="auto">
            <a:xfrm rot="16200000">
              <a:off x="928" y="4312"/>
              <a:ext cx="1396" cy="1535"/>
            </a:xfrm>
            <a:prstGeom prst="rightArrowCallout">
              <a:avLst>
                <a:gd name="adj1" fmla="val 0"/>
                <a:gd name="adj2" fmla="val 20972"/>
                <a:gd name="adj3" fmla="val 18511"/>
                <a:gd name="adj4" fmla="val 82106"/>
              </a:avLst>
            </a:prstGeom>
            <a:solidFill>
              <a:srgbClr val="FFFFFF"/>
            </a:solidFill>
            <a:ln w="9525">
              <a:solidFill>
                <a:srgbClr val="000000"/>
              </a:solidFill>
              <a:miter lim="800000"/>
              <a:headEnd/>
              <a:tailEnd/>
            </a:ln>
          </p:spPr>
          <p:txBody>
            <a:bodyPr vert="vert" wrap="square" lIns="91440" tIns="45720" rIns="91440" bIns="45720" numCol="1" anchor="t" anchorCtr="0" compatLnSpc="1">
              <a:prstTxWarp prst="textNoShape">
                <a:avLst/>
              </a:prstTxWarp>
            </a:bodyPr>
            <a:lstStyle/>
            <a:p>
              <a:pPr algn="just" fontAlgn="base">
                <a:spcBef>
                  <a:spcPct val="0"/>
                </a:spcBef>
                <a:spcAft>
                  <a:spcPct val="0"/>
                </a:spcAft>
              </a:pPr>
              <a:r>
                <a:rPr lang="en-IN" sz="1000" b="1" dirty="0">
                  <a:latin typeface="Times New Roman" pitchFamily="18" charset="0"/>
                  <a:cs typeface="Arial" pitchFamily="34" charset="0"/>
                </a:rPr>
                <a:t>Sample:</a:t>
              </a:r>
            </a:p>
            <a:p>
              <a:pPr algn="just" fontAlgn="base">
                <a:spcBef>
                  <a:spcPct val="0"/>
                </a:spcBef>
                <a:spcAft>
                  <a:spcPct val="0"/>
                </a:spcAft>
              </a:pPr>
              <a:r>
                <a:rPr lang="en-IN" sz="1000" dirty="0">
                  <a:latin typeface="Times New Roman" pitchFamily="18" charset="0"/>
                  <a:cs typeface="Arial" pitchFamily="34" charset="0"/>
                </a:rPr>
                <a:t>institutes from India and 2 institutes from abroad</a:t>
              </a:r>
              <a:endParaRPr lang="en-US" sz="1000" dirty="0">
                <a:latin typeface="Arial" pitchFamily="34" charset="0"/>
                <a:cs typeface="Arial" pitchFamily="34" charset="0"/>
              </a:endParaRPr>
            </a:p>
          </p:txBody>
        </p:sp>
        <p:sp>
          <p:nvSpPr>
            <p:cNvPr id="1044" name="AutoShape 20"/>
            <p:cNvSpPr>
              <a:spLocks noChangeArrowheads="1"/>
            </p:cNvSpPr>
            <p:nvPr/>
          </p:nvSpPr>
          <p:spPr bwMode="auto">
            <a:xfrm rot="16200000">
              <a:off x="2611" y="4555"/>
              <a:ext cx="1289" cy="1371"/>
            </a:xfrm>
            <a:prstGeom prst="rightArrowCallout">
              <a:avLst>
                <a:gd name="adj1" fmla="val 12917"/>
                <a:gd name="adj2" fmla="val 20972"/>
                <a:gd name="adj3" fmla="val 20110"/>
                <a:gd name="adj4" fmla="val 82676"/>
              </a:avLst>
            </a:prstGeom>
            <a:solidFill>
              <a:srgbClr val="FFFFFF"/>
            </a:solidFill>
            <a:ln w="9525">
              <a:solidFill>
                <a:srgbClr val="000000"/>
              </a:solidFill>
              <a:miter lim="800000"/>
              <a:headEnd/>
              <a:tailEnd/>
            </a:ln>
          </p:spPr>
          <p:txBody>
            <a:bodyPr vert="vert" wrap="square" lIns="91440" tIns="45720" rIns="91440" bIns="45720" numCol="1" anchor="t" anchorCtr="0" compatLnSpc="1">
              <a:prstTxWarp prst="textNoShape">
                <a:avLst/>
              </a:prstTxWarp>
            </a:bodyPr>
            <a:lstStyle/>
            <a:p>
              <a:pPr algn="just" fontAlgn="base">
                <a:spcBef>
                  <a:spcPct val="0"/>
                </a:spcBef>
                <a:spcAft>
                  <a:spcPct val="0"/>
                </a:spcAft>
              </a:pPr>
              <a:r>
                <a:rPr lang="en-IN" sz="1000" b="1" dirty="0">
                  <a:latin typeface="Times New Roman" pitchFamily="18" charset="0"/>
                  <a:cs typeface="Arial" pitchFamily="34" charset="0"/>
                </a:rPr>
                <a:t>Sample:</a:t>
              </a:r>
            </a:p>
            <a:p>
              <a:pPr algn="just" fontAlgn="base">
                <a:spcBef>
                  <a:spcPct val="0"/>
                </a:spcBef>
                <a:spcAft>
                  <a:spcPct val="0"/>
                </a:spcAft>
              </a:pPr>
              <a:r>
                <a:rPr lang="en-IN" sz="1000" dirty="0">
                  <a:latin typeface="Times New Roman" pitchFamily="18" charset="0"/>
                  <a:cs typeface="Arial" pitchFamily="34" charset="0"/>
                </a:rPr>
                <a:t>150 teachers from the field of Db </a:t>
              </a:r>
              <a:endParaRPr lang="en-US" sz="1000" dirty="0">
                <a:latin typeface="Arial" pitchFamily="34" charset="0"/>
                <a:cs typeface="Arial" pitchFamily="34" charset="0"/>
              </a:endParaRPr>
            </a:p>
          </p:txBody>
        </p:sp>
        <p:sp>
          <p:nvSpPr>
            <p:cNvPr id="1045" name="AutoShape 21"/>
            <p:cNvSpPr>
              <a:spLocks noChangeArrowheads="1"/>
            </p:cNvSpPr>
            <p:nvPr/>
          </p:nvSpPr>
          <p:spPr bwMode="auto">
            <a:xfrm rot="16200000">
              <a:off x="4185" y="4512"/>
              <a:ext cx="1396" cy="1564"/>
            </a:xfrm>
            <a:prstGeom prst="rightArrowCallout">
              <a:avLst>
                <a:gd name="adj1" fmla="val 18898"/>
                <a:gd name="adj2" fmla="val 20972"/>
                <a:gd name="adj3" fmla="val 19408"/>
                <a:gd name="adj4" fmla="val 80782"/>
              </a:avLst>
            </a:prstGeom>
            <a:solidFill>
              <a:srgbClr val="FFFFFF"/>
            </a:solidFill>
            <a:ln w="9525">
              <a:solidFill>
                <a:srgbClr val="000000"/>
              </a:solidFill>
              <a:miter lim="800000"/>
              <a:headEnd/>
              <a:tailEnd/>
            </a:ln>
          </p:spPr>
          <p:txBody>
            <a:bodyPr vert="vert" wrap="square" lIns="91440" tIns="45720" rIns="91440" bIns="45720" numCol="1" anchor="t" anchorCtr="0" compatLnSpc="1">
              <a:prstTxWarp prst="textNoShape">
                <a:avLst/>
              </a:prstTxWarp>
            </a:bodyPr>
            <a:lstStyle/>
            <a:p>
              <a:pPr algn="just" fontAlgn="base">
                <a:spcBef>
                  <a:spcPct val="0"/>
                </a:spcBef>
                <a:spcAft>
                  <a:spcPct val="0"/>
                </a:spcAft>
              </a:pPr>
              <a:r>
                <a:rPr lang="en-IN" sz="1000" b="1" dirty="0">
                  <a:latin typeface="Times New Roman" pitchFamily="18" charset="0"/>
                  <a:cs typeface="Arial" pitchFamily="34" charset="0"/>
                </a:rPr>
                <a:t>Sample:</a:t>
              </a:r>
            </a:p>
            <a:p>
              <a:pPr algn="just" fontAlgn="base">
                <a:spcBef>
                  <a:spcPct val="0"/>
                </a:spcBef>
                <a:spcAft>
                  <a:spcPct val="0"/>
                </a:spcAft>
              </a:pPr>
              <a:r>
                <a:rPr lang="en-IN" sz="1000" dirty="0">
                  <a:latin typeface="Times New Roman" pitchFamily="18" charset="0"/>
                  <a:cs typeface="Arial" pitchFamily="34" charset="0"/>
                </a:rPr>
                <a:t>Team of 25 experts, teachers and parents from the field of Db</a:t>
              </a:r>
              <a:endParaRPr lang="en-US" sz="1000" dirty="0">
                <a:latin typeface="Arial" pitchFamily="34" charset="0"/>
                <a:cs typeface="Arial" pitchFamily="34" charset="0"/>
              </a:endParaRPr>
            </a:p>
          </p:txBody>
        </p:sp>
        <p:sp>
          <p:nvSpPr>
            <p:cNvPr id="1046" name="AutoShape 22"/>
            <p:cNvSpPr>
              <a:spLocks noChangeArrowheads="1"/>
            </p:cNvSpPr>
            <p:nvPr/>
          </p:nvSpPr>
          <p:spPr bwMode="auto">
            <a:xfrm>
              <a:off x="859" y="6101"/>
              <a:ext cx="1613" cy="859"/>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ct val="0"/>
                </a:spcAft>
              </a:pPr>
              <a:r>
                <a:rPr lang="en-IN" sz="1000" b="1" dirty="0">
                  <a:latin typeface="Times New Roman" pitchFamily="18" charset="0"/>
                  <a:cs typeface="Arial" pitchFamily="34" charset="0"/>
                </a:rPr>
                <a:t>Tool:</a:t>
              </a:r>
            </a:p>
            <a:p>
              <a:pPr algn="just" fontAlgn="base">
                <a:spcBef>
                  <a:spcPct val="0"/>
                </a:spcBef>
                <a:spcAft>
                  <a:spcPct val="0"/>
                </a:spcAft>
              </a:pPr>
              <a:r>
                <a:rPr lang="en-IN" sz="1000" dirty="0">
                  <a:latin typeface="Times New Roman" pitchFamily="18" charset="0"/>
                  <a:cs typeface="Arial" pitchFamily="34" charset="0"/>
                </a:rPr>
                <a:t>Open and close ended questionnaire </a:t>
              </a:r>
              <a:endParaRPr lang="en-US" sz="1000" dirty="0">
                <a:latin typeface="Arial" pitchFamily="34" charset="0"/>
                <a:cs typeface="Arial" pitchFamily="34" charset="0"/>
              </a:endParaRPr>
            </a:p>
          </p:txBody>
        </p:sp>
        <p:sp>
          <p:nvSpPr>
            <p:cNvPr id="1047" name="AutoShape 23"/>
            <p:cNvSpPr>
              <a:spLocks noChangeArrowheads="1"/>
            </p:cNvSpPr>
            <p:nvPr/>
          </p:nvSpPr>
          <p:spPr bwMode="auto">
            <a:xfrm>
              <a:off x="2570" y="6208"/>
              <a:ext cx="1535" cy="752"/>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IN" sz="1000" b="1" dirty="0">
                  <a:latin typeface="Times New Roman" pitchFamily="18" charset="0"/>
                  <a:cs typeface="Arial" pitchFamily="34" charset="0"/>
                </a:rPr>
                <a:t>Tool:</a:t>
              </a:r>
            </a:p>
            <a:p>
              <a:pPr fontAlgn="base">
                <a:spcBef>
                  <a:spcPct val="0"/>
                </a:spcBef>
                <a:spcAft>
                  <a:spcPct val="0"/>
                </a:spcAft>
              </a:pPr>
              <a:r>
                <a:rPr lang="en-IN" sz="1000" dirty="0">
                  <a:latin typeface="Times New Roman" pitchFamily="18" charset="0"/>
                  <a:cs typeface="Arial" pitchFamily="34" charset="0"/>
                </a:rPr>
                <a:t>3 point rating scale </a:t>
              </a:r>
              <a:endParaRPr lang="en-US" sz="1000" dirty="0">
                <a:latin typeface="Arial" pitchFamily="34" charset="0"/>
                <a:cs typeface="Arial" pitchFamily="34" charset="0"/>
              </a:endParaRPr>
            </a:p>
          </p:txBody>
        </p:sp>
        <p:sp>
          <p:nvSpPr>
            <p:cNvPr id="1048" name="AutoShape 24"/>
            <p:cNvSpPr>
              <a:spLocks noChangeArrowheads="1"/>
            </p:cNvSpPr>
            <p:nvPr/>
          </p:nvSpPr>
          <p:spPr bwMode="auto">
            <a:xfrm>
              <a:off x="4191" y="6315"/>
              <a:ext cx="2222" cy="1074"/>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IN" sz="1000" b="1" dirty="0">
                  <a:latin typeface="Times New Roman" pitchFamily="18" charset="0"/>
                  <a:cs typeface="Arial" pitchFamily="34" charset="0"/>
                </a:rPr>
                <a:t>Tool:</a:t>
              </a:r>
            </a:p>
            <a:p>
              <a:pPr fontAlgn="base">
                <a:spcBef>
                  <a:spcPct val="0"/>
                </a:spcBef>
                <a:spcAft>
                  <a:spcPct val="0"/>
                </a:spcAft>
              </a:pPr>
              <a:r>
                <a:rPr lang="en-IN" sz="1000" dirty="0">
                  <a:latin typeface="Times New Roman" pitchFamily="18" charset="0"/>
                  <a:cs typeface="Arial" pitchFamily="34" charset="0"/>
                </a:rPr>
                <a:t>Focus group discussion</a:t>
              </a:r>
            </a:p>
            <a:p>
              <a:pPr fontAlgn="base">
                <a:spcBef>
                  <a:spcPct val="0"/>
                </a:spcBef>
                <a:spcAft>
                  <a:spcPts val="1000"/>
                </a:spcAft>
              </a:pPr>
              <a:r>
                <a:rPr lang="en-IN" sz="1000" dirty="0">
                  <a:latin typeface="Times New Roman" pitchFamily="18" charset="0"/>
                  <a:cs typeface="Arial" pitchFamily="34" charset="0"/>
                </a:rPr>
                <a:t>Pooled opinions from teachers and parents of Db</a:t>
              </a:r>
            </a:p>
            <a:p>
              <a:pPr fontAlgn="base">
                <a:spcBef>
                  <a:spcPct val="0"/>
                </a:spcBef>
                <a:spcAft>
                  <a:spcPct val="0"/>
                </a:spcAft>
              </a:pPr>
              <a:endParaRPr lang="en-US" dirty="0">
                <a:latin typeface="Arial" pitchFamily="34" charset="0"/>
                <a:cs typeface="Arial" pitchFamily="34" charset="0"/>
              </a:endParaRPr>
            </a:p>
          </p:txBody>
        </p:sp>
        <p:sp>
          <p:nvSpPr>
            <p:cNvPr id="1049" name="AutoShape 25"/>
            <p:cNvSpPr>
              <a:spLocks noChangeArrowheads="1"/>
            </p:cNvSpPr>
            <p:nvPr/>
          </p:nvSpPr>
          <p:spPr bwMode="auto">
            <a:xfrm>
              <a:off x="3111" y="5886"/>
              <a:ext cx="407" cy="312"/>
            </a:xfrm>
            <a:prstGeom prst="downArrow">
              <a:avLst>
                <a:gd name="adj1" fmla="val 50000"/>
                <a:gd name="adj2" fmla="val 25000"/>
              </a:avLst>
            </a:prstGeom>
            <a:solidFill>
              <a:srgbClr val="FFFFFF"/>
            </a:solidFill>
            <a:ln w="12700">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IN"/>
            </a:p>
          </p:txBody>
        </p:sp>
        <p:sp>
          <p:nvSpPr>
            <p:cNvPr id="1050" name="AutoShape 26"/>
            <p:cNvSpPr>
              <a:spLocks noChangeArrowheads="1"/>
            </p:cNvSpPr>
            <p:nvPr/>
          </p:nvSpPr>
          <p:spPr bwMode="auto">
            <a:xfrm>
              <a:off x="4552" y="5993"/>
              <a:ext cx="407" cy="312"/>
            </a:xfrm>
            <a:prstGeom prst="downArrow">
              <a:avLst>
                <a:gd name="adj1" fmla="val 50000"/>
                <a:gd name="adj2" fmla="val 25000"/>
              </a:avLst>
            </a:prstGeom>
            <a:solidFill>
              <a:srgbClr val="FFFFFF"/>
            </a:solidFill>
            <a:ln w="12700">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IN"/>
            </a:p>
          </p:txBody>
        </p:sp>
        <p:sp>
          <p:nvSpPr>
            <p:cNvPr id="1051" name="AutoShape 27"/>
            <p:cNvSpPr>
              <a:spLocks noChangeArrowheads="1"/>
            </p:cNvSpPr>
            <p:nvPr/>
          </p:nvSpPr>
          <p:spPr bwMode="auto">
            <a:xfrm>
              <a:off x="1399" y="5778"/>
              <a:ext cx="407" cy="312"/>
            </a:xfrm>
            <a:prstGeom prst="downArrow">
              <a:avLst>
                <a:gd name="adj1" fmla="val 50000"/>
                <a:gd name="adj2" fmla="val 25000"/>
              </a:avLst>
            </a:prstGeom>
            <a:solidFill>
              <a:srgbClr val="FFFFFF"/>
            </a:solidFill>
            <a:ln w="12700">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IN"/>
            </a:p>
          </p:txBody>
        </p:sp>
        <p:sp>
          <p:nvSpPr>
            <p:cNvPr id="1052" name="AutoShape 28"/>
            <p:cNvSpPr>
              <a:spLocks noChangeArrowheads="1"/>
            </p:cNvSpPr>
            <p:nvPr/>
          </p:nvSpPr>
          <p:spPr bwMode="auto">
            <a:xfrm>
              <a:off x="949" y="7175"/>
              <a:ext cx="2822" cy="430"/>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IN" sz="1000" dirty="0">
                  <a:latin typeface="Times New Roman" pitchFamily="18" charset="0"/>
                  <a:cs typeface="Arial" pitchFamily="34" charset="0"/>
                </a:rPr>
                <a:t>Descriptive Analysis</a:t>
              </a:r>
              <a:endParaRPr lang="en-US" sz="1000" dirty="0">
                <a:latin typeface="Arial" pitchFamily="34" charset="0"/>
                <a:cs typeface="Arial" pitchFamily="34" charset="0"/>
              </a:endParaRPr>
            </a:p>
          </p:txBody>
        </p:sp>
        <p:sp>
          <p:nvSpPr>
            <p:cNvPr id="1053" name="AutoShape 29"/>
            <p:cNvSpPr>
              <a:spLocks noChangeArrowheads="1"/>
            </p:cNvSpPr>
            <p:nvPr/>
          </p:nvSpPr>
          <p:spPr bwMode="auto">
            <a:xfrm rot="5400000">
              <a:off x="1496" y="6864"/>
              <a:ext cx="215" cy="407"/>
            </a:xfrm>
            <a:prstGeom prst="rightArrow">
              <a:avLst>
                <a:gd name="adj1" fmla="val 50000"/>
                <a:gd name="adj2" fmla="val 25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IN"/>
            </a:p>
          </p:txBody>
        </p:sp>
        <p:sp>
          <p:nvSpPr>
            <p:cNvPr id="1054" name="AutoShape 30"/>
            <p:cNvSpPr>
              <a:spLocks noChangeArrowheads="1"/>
            </p:cNvSpPr>
            <p:nvPr/>
          </p:nvSpPr>
          <p:spPr bwMode="auto">
            <a:xfrm>
              <a:off x="3021" y="6960"/>
              <a:ext cx="489" cy="215"/>
            </a:xfrm>
            <a:prstGeom prst="downArrow">
              <a:avLst>
                <a:gd name="adj1" fmla="val 50000"/>
                <a:gd name="adj2" fmla="val 25000"/>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IN"/>
            </a:p>
          </p:txBody>
        </p:sp>
        <p:sp>
          <p:nvSpPr>
            <p:cNvPr id="1055" name="AutoShape 31"/>
            <p:cNvSpPr>
              <a:spLocks noChangeArrowheads="1"/>
            </p:cNvSpPr>
            <p:nvPr/>
          </p:nvSpPr>
          <p:spPr bwMode="auto">
            <a:xfrm>
              <a:off x="4461" y="7566"/>
              <a:ext cx="1891" cy="683"/>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IN" sz="1000" dirty="0">
                  <a:latin typeface="Times New Roman" pitchFamily="18" charset="0"/>
                  <a:cs typeface="Arial" pitchFamily="34" charset="0"/>
                </a:rPr>
                <a:t>Validated from focus group </a:t>
              </a:r>
              <a:endParaRPr lang="en-US" sz="1000" dirty="0">
                <a:latin typeface="Arial" pitchFamily="34" charset="0"/>
                <a:cs typeface="Arial" pitchFamily="34" charset="0"/>
              </a:endParaRPr>
            </a:p>
          </p:txBody>
        </p:sp>
        <p:sp>
          <p:nvSpPr>
            <p:cNvPr id="1056" name="AutoShape 32"/>
            <p:cNvSpPr>
              <a:spLocks noChangeArrowheads="1"/>
            </p:cNvSpPr>
            <p:nvPr/>
          </p:nvSpPr>
          <p:spPr bwMode="auto">
            <a:xfrm>
              <a:off x="4822" y="7389"/>
              <a:ext cx="489" cy="172"/>
            </a:xfrm>
            <a:prstGeom prst="upArrow">
              <a:avLst>
                <a:gd name="adj1" fmla="val 50000"/>
                <a:gd name="adj2" fmla="val 25000"/>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IN"/>
            </a:p>
          </p:txBody>
        </p:sp>
        <p:sp>
          <p:nvSpPr>
            <p:cNvPr id="1057" name="AutoShape 33"/>
            <p:cNvSpPr>
              <a:spLocks noChangeArrowheads="1"/>
            </p:cNvSpPr>
            <p:nvPr/>
          </p:nvSpPr>
          <p:spPr bwMode="auto">
            <a:xfrm>
              <a:off x="8064" y="3307"/>
              <a:ext cx="1857" cy="967"/>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ct val="0"/>
                </a:spcAft>
              </a:pPr>
              <a:r>
                <a:rPr lang="en-IN" sz="1000" dirty="0">
                  <a:latin typeface="Times New Roman" pitchFamily="18" charset="0"/>
                  <a:cs typeface="Arial" pitchFamily="34" charset="0"/>
                  <a:hlinkClick r:id="" action="ppaction://noaction"/>
                </a:rPr>
                <a:t>Obj:4 </a:t>
              </a:r>
              <a:endParaRPr lang="en-IN" sz="1000" dirty="0">
                <a:latin typeface="Times New Roman" pitchFamily="18" charset="0"/>
                <a:cs typeface="Arial" pitchFamily="34" charset="0"/>
              </a:endParaRPr>
            </a:p>
            <a:p>
              <a:pPr algn="just" fontAlgn="base">
                <a:spcBef>
                  <a:spcPct val="0"/>
                </a:spcBef>
                <a:spcAft>
                  <a:spcPct val="0"/>
                </a:spcAft>
              </a:pPr>
              <a:r>
                <a:rPr lang="en-IN" sz="1000" dirty="0">
                  <a:latin typeface="Times New Roman" pitchFamily="18" charset="0"/>
                  <a:cs typeface="Arial" pitchFamily="34" charset="0"/>
                </a:rPr>
                <a:t>Assess effectiveness of </a:t>
              </a:r>
              <a:r>
                <a:rPr lang="en-IN" sz="1000" dirty="0" err="1">
                  <a:latin typeface="Times New Roman" pitchFamily="18" charset="0"/>
                  <a:cs typeface="Arial" pitchFamily="34" charset="0"/>
                </a:rPr>
                <a:t>CBFAC;SDb</a:t>
              </a:r>
              <a:r>
                <a:rPr lang="en-IN" sz="1000" dirty="0">
                  <a:latin typeface="Times New Roman" pitchFamily="18" charset="0"/>
                  <a:cs typeface="Arial" pitchFamily="34" charset="0"/>
                </a:rPr>
                <a:t> </a:t>
              </a:r>
            </a:p>
            <a:p>
              <a:pPr fontAlgn="base">
                <a:spcBef>
                  <a:spcPct val="0"/>
                </a:spcBef>
                <a:spcAft>
                  <a:spcPct val="0"/>
                </a:spcAft>
              </a:pPr>
              <a:endParaRPr lang="en-US" dirty="0">
                <a:latin typeface="Arial" pitchFamily="34" charset="0"/>
                <a:cs typeface="Arial" pitchFamily="34" charset="0"/>
              </a:endParaRPr>
            </a:p>
          </p:txBody>
        </p:sp>
        <p:sp>
          <p:nvSpPr>
            <p:cNvPr id="1059" name="AutoShape 35"/>
            <p:cNvSpPr>
              <a:spLocks noChangeArrowheads="1"/>
            </p:cNvSpPr>
            <p:nvPr/>
          </p:nvSpPr>
          <p:spPr bwMode="auto">
            <a:xfrm rot="16200000">
              <a:off x="8310" y="3937"/>
              <a:ext cx="1396" cy="2069"/>
            </a:xfrm>
            <a:prstGeom prst="rightArrowCallout">
              <a:avLst>
                <a:gd name="adj1" fmla="val 18898"/>
                <a:gd name="adj2" fmla="val 20972"/>
                <a:gd name="adj3" fmla="val 15614"/>
                <a:gd name="adj4" fmla="val 80782"/>
              </a:avLst>
            </a:prstGeom>
            <a:solidFill>
              <a:srgbClr val="FFFFFF"/>
            </a:solidFill>
            <a:ln w="9525">
              <a:solidFill>
                <a:srgbClr val="000000"/>
              </a:solidFill>
              <a:miter lim="800000"/>
              <a:headEnd/>
              <a:tailEnd/>
            </a:ln>
          </p:spPr>
          <p:txBody>
            <a:bodyPr vert="vert" wrap="square" lIns="91440" tIns="45720" rIns="91440" bIns="45720" numCol="1" anchor="t" anchorCtr="0" compatLnSpc="1">
              <a:prstTxWarp prst="textNoShape">
                <a:avLst/>
              </a:prstTxWarp>
            </a:bodyPr>
            <a:lstStyle/>
            <a:p>
              <a:pPr algn="just" fontAlgn="base">
                <a:spcBef>
                  <a:spcPct val="0"/>
                </a:spcBef>
                <a:spcAft>
                  <a:spcPct val="0"/>
                </a:spcAft>
              </a:pPr>
              <a:r>
                <a:rPr lang="en-IN" sz="1000" b="1" dirty="0">
                  <a:latin typeface="Times New Roman" pitchFamily="18" charset="0"/>
                  <a:cs typeface="Arial" pitchFamily="34" charset="0"/>
                </a:rPr>
                <a:t>Sample:</a:t>
              </a:r>
            </a:p>
            <a:p>
              <a:pPr algn="just" fontAlgn="base">
                <a:spcBef>
                  <a:spcPct val="0"/>
                </a:spcBef>
                <a:spcAft>
                  <a:spcPct val="0"/>
                </a:spcAft>
              </a:pPr>
              <a:r>
                <a:rPr lang="en-IN" sz="1000" dirty="0">
                  <a:latin typeface="Times New Roman" pitchFamily="18" charset="0"/>
                  <a:cs typeface="Arial" pitchFamily="34" charset="0"/>
                </a:rPr>
                <a:t>80 individuals with Db based on range impairment divided into 4 groups </a:t>
              </a:r>
              <a:endParaRPr lang="en-US" sz="1000" dirty="0">
                <a:latin typeface="Arial" pitchFamily="34" charset="0"/>
                <a:cs typeface="Arial" pitchFamily="34" charset="0"/>
              </a:endParaRPr>
            </a:p>
          </p:txBody>
        </p:sp>
        <p:sp>
          <p:nvSpPr>
            <p:cNvPr id="1060" name="AutoShape 36"/>
            <p:cNvSpPr>
              <a:spLocks noChangeArrowheads="1"/>
            </p:cNvSpPr>
            <p:nvPr/>
          </p:nvSpPr>
          <p:spPr bwMode="auto">
            <a:xfrm>
              <a:off x="8154" y="5993"/>
              <a:ext cx="1981" cy="1289"/>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IN" sz="1000" b="1" dirty="0">
                  <a:latin typeface="Times New Roman" pitchFamily="18" charset="0"/>
                  <a:cs typeface="Arial" pitchFamily="34" charset="0"/>
                </a:rPr>
                <a:t>Tool:</a:t>
              </a:r>
            </a:p>
            <a:p>
              <a:pPr fontAlgn="base">
                <a:spcBef>
                  <a:spcPct val="0"/>
                </a:spcBef>
                <a:spcAft>
                  <a:spcPct val="0"/>
                </a:spcAft>
              </a:pPr>
              <a:r>
                <a:rPr lang="en-IN" sz="1000" dirty="0" err="1">
                  <a:latin typeface="Times New Roman" pitchFamily="18" charset="0"/>
                  <a:cs typeface="Arial" pitchFamily="34" charset="0"/>
                </a:rPr>
                <a:t>CBFAC:SDb</a:t>
              </a:r>
              <a:r>
                <a:rPr lang="en-IN" sz="1000" dirty="0">
                  <a:latin typeface="Times New Roman" pitchFamily="18" charset="0"/>
                  <a:cs typeface="Arial" pitchFamily="34" charset="0"/>
                </a:rPr>
                <a:t> with 6 domains, sub domains and tasks and items for both groups </a:t>
              </a:r>
            </a:p>
            <a:p>
              <a:pPr fontAlgn="base">
                <a:spcBef>
                  <a:spcPct val="0"/>
                </a:spcBef>
                <a:spcAft>
                  <a:spcPct val="0"/>
                </a:spcAft>
              </a:pPr>
              <a:endParaRPr lang="en-US" dirty="0">
                <a:latin typeface="Arial" pitchFamily="34" charset="0"/>
                <a:cs typeface="Arial" pitchFamily="34" charset="0"/>
              </a:endParaRPr>
            </a:p>
          </p:txBody>
        </p:sp>
        <p:sp>
          <p:nvSpPr>
            <p:cNvPr id="1061" name="AutoShape 37"/>
            <p:cNvSpPr>
              <a:spLocks noChangeArrowheads="1"/>
            </p:cNvSpPr>
            <p:nvPr/>
          </p:nvSpPr>
          <p:spPr bwMode="auto">
            <a:xfrm>
              <a:off x="8784" y="5671"/>
              <a:ext cx="407" cy="354"/>
            </a:xfrm>
            <a:prstGeom prst="downArrow">
              <a:avLst>
                <a:gd name="adj1" fmla="val 50000"/>
                <a:gd name="adj2" fmla="val 25000"/>
              </a:avLst>
            </a:prstGeom>
            <a:solidFill>
              <a:srgbClr val="FFFFFF"/>
            </a:solidFill>
            <a:ln w="12700">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IN"/>
            </a:p>
          </p:txBody>
        </p:sp>
        <p:sp>
          <p:nvSpPr>
            <p:cNvPr id="1062" name="AutoShape 38"/>
            <p:cNvSpPr>
              <a:spLocks noChangeArrowheads="1"/>
            </p:cNvSpPr>
            <p:nvPr/>
          </p:nvSpPr>
          <p:spPr bwMode="auto">
            <a:xfrm>
              <a:off x="1128" y="8893"/>
              <a:ext cx="4143" cy="644"/>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ts val="1000"/>
                </a:spcAft>
              </a:pPr>
              <a:r>
                <a:rPr lang="en-IN" sz="1100" b="1" dirty="0">
                  <a:latin typeface="Times New Roman" pitchFamily="18" charset="0"/>
                  <a:cs typeface="Arial" pitchFamily="34" charset="0"/>
                </a:rPr>
                <a:t>CBFAC of 6 domains and sub domains, tasks and items </a:t>
              </a:r>
              <a:endParaRPr lang="en-US" dirty="0">
                <a:latin typeface="Arial" pitchFamily="34" charset="0"/>
                <a:cs typeface="Arial" pitchFamily="34" charset="0"/>
              </a:endParaRPr>
            </a:p>
          </p:txBody>
        </p:sp>
        <p:sp>
          <p:nvSpPr>
            <p:cNvPr id="1063" name="AutoShape 39"/>
            <p:cNvSpPr>
              <a:spLocks noChangeArrowheads="1"/>
            </p:cNvSpPr>
            <p:nvPr/>
          </p:nvSpPr>
          <p:spPr bwMode="auto">
            <a:xfrm>
              <a:off x="8964" y="7282"/>
              <a:ext cx="407" cy="366"/>
            </a:xfrm>
            <a:prstGeom prst="downArrow">
              <a:avLst>
                <a:gd name="adj1" fmla="val 50000"/>
                <a:gd name="adj2" fmla="val 25000"/>
              </a:avLst>
            </a:prstGeom>
            <a:solidFill>
              <a:srgbClr val="FFFFFF"/>
            </a:solidFill>
            <a:ln w="12700">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IN"/>
            </a:p>
          </p:txBody>
        </p:sp>
        <p:sp>
          <p:nvSpPr>
            <p:cNvPr id="1064" name="AutoShape 40"/>
            <p:cNvSpPr>
              <a:spLocks noChangeArrowheads="1"/>
            </p:cNvSpPr>
            <p:nvPr/>
          </p:nvSpPr>
          <p:spPr bwMode="auto">
            <a:xfrm>
              <a:off x="4280" y="9538"/>
              <a:ext cx="3963" cy="774"/>
            </a:xfrm>
            <a:prstGeom prst="upArrowCallout">
              <a:avLst>
                <a:gd name="adj1" fmla="val 50140"/>
                <a:gd name="adj2" fmla="val 151938"/>
                <a:gd name="adj3" fmla="val 19282"/>
                <a:gd name="adj4" fmla="val 68769"/>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IN" sz="1100" dirty="0">
                  <a:latin typeface="Times New Roman" pitchFamily="18" charset="0"/>
                  <a:cs typeface="Arial" pitchFamily="34" charset="0"/>
                </a:rPr>
                <a:t>Outcome of the study: </a:t>
              </a:r>
              <a:r>
                <a:rPr lang="en-IN" sz="1100" dirty="0" err="1">
                  <a:latin typeface="Times New Roman" pitchFamily="18" charset="0"/>
                  <a:cs typeface="Arial" pitchFamily="34" charset="0"/>
                </a:rPr>
                <a:t>CBFAC:SDb</a:t>
              </a:r>
              <a:endParaRPr lang="en-US" dirty="0">
                <a:latin typeface="Arial" pitchFamily="34" charset="0"/>
                <a:cs typeface="Arial" pitchFamily="34" charset="0"/>
              </a:endParaRPr>
            </a:p>
          </p:txBody>
        </p:sp>
        <p:sp>
          <p:nvSpPr>
            <p:cNvPr id="1065" name="AutoShape 41"/>
            <p:cNvSpPr>
              <a:spLocks noChangeArrowheads="1"/>
            </p:cNvSpPr>
            <p:nvPr/>
          </p:nvSpPr>
          <p:spPr bwMode="auto">
            <a:xfrm>
              <a:off x="4370" y="10357"/>
              <a:ext cx="3764" cy="577"/>
            </a:xfrm>
            <a:prstGeom prst="upArrowCallout">
              <a:avLst>
                <a:gd name="adj1" fmla="val 12910"/>
                <a:gd name="adj2" fmla="val 104672"/>
                <a:gd name="adj3" fmla="val 10856"/>
                <a:gd name="adj4" fmla="val 78199"/>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IN" sz="1200" dirty="0">
                  <a:latin typeface="Times New Roman" pitchFamily="18" charset="0"/>
                  <a:cs typeface="Arial" pitchFamily="34" charset="0"/>
                </a:rPr>
                <a:t>Future scope for research</a:t>
              </a:r>
              <a:endParaRPr lang="en-US" dirty="0">
                <a:latin typeface="Arial" pitchFamily="34" charset="0"/>
                <a:cs typeface="Arial" pitchFamily="34" charset="0"/>
              </a:endParaRPr>
            </a:p>
          </p:txBody>
        </p:sp>
        <p:cxnSp>
          <p:nvCxnSpPr>
            <p:cNvPr id="1068" name="AutoShape 44"/>
            <p:cNvCxnSpPr>
              <a:cxnSpLocks noChangeShapeType="1"/>
            </p:cNvCxnSpPr>
            <p:nvPr/>
          </p:nvCxnSpPr>
          <p:spPr bwMode="auto">
            <a:xfrm>
              <a:off x="7704" y="6423"/>
              <a:ext cx="0" cy="1504"/>
            </a:xfrm>
            <a:prstGeom prst="straightConnector1">
              <a:avLst/>
            </a:prstGeom>
            <a:noFill/>
            <a:ln w="9525">
              <a:solidFill>
                <a:srgbClr val="000000"/>
              </a:solidFill>
              <a:round/>
              <a:headEnd/>
              <a:tailEnd/>
            </a:ln>
          </p:spPr>
        </p:cxnSp>
        <p:sp>
          <p:nvSpPr>
            <p:cNvPr id="1069" name="AutoShape 45"/>
            <p:cNvSpPr>
              <a:spLocks noChangeArrowheads="1"/>
            </p:cNvSpPr>
            <p:nvPr/>
          </p:nvSpPr>
          <p:spPr bwMode="auto">
            <a:xfrm>
              <a:off x="859" y="8034"/>
              <a:ext cx="3062" cy="537"/>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ts val="1000"/>
                </a:spcAft>
              </a:pPr>
              <a:r>
                <a:rPr lang="en-IN" sz="1000" dirty="0">
                  <a:latin typeface="Times New Roman" pitchFamily="18" charset="0"/>
                  <a:cs typeface="Arial" pitchFamily="34" charset="0"/>
                </a:rPr>
                <a:t>CBFAC of 6 domains with sub domain, task and items</a:t>
              </a:r>
              <a:endParaRPr lang="en-US" sz="1000" dirty="0">
                <a:latin typeface="Arial" pitchFamily="34" charset="0"/>
                <a:cs typeface="Arial" pitchFamily="34" charset="0"/>
              </a:endParaRPr>
            </a:p>
          </p:txBody>
        </p:sp>
        <p:sp>
          <p:nvSpPr>
            <p:cNvPr id="1070" name="AutoShape 46"/>
            <p:cNvSpPr>
              <a:spLocks noChangeArrowheads="1"/>
            </p:cNvSpPr>
            <p:nvPr/>
          </p:nvSpPr>
          <p:spPr bwMode="auto">
            <a:xfrm>
              <a:off x="8334" y="7712"/>
              <a:ext cx="2183" cy="860"/>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ts val="1000"/>
                </a:spcAft>
              </a:pPr>
              <a:r>
                <a:rPr lang="en-IN" sz="1100" dirty="0">
                  <a:latin typeface="Calibri" pitchFamily="34" charset="0"/>
                  <a:cs typeface="Arial" pitchFamily="34" charset="0"/>
                </a:rPr>
                <a:t> </a:t>
              </a:r>
              <a:r>
                <a:rPr lang="en-IN" sz="1000" dirty="0">
                  <a:latin typeface="Times New Roman" pitchFamily="18" charset="0"/>
                  <a:cs typeface="Arial" pitchFamily="34" charset="0"/>
                </a:rPr>
                <a:t>impairment wise, domain and sub domain wise, task wise Statistical Analysis </a:t>
              </a:r>
              <a:endParaRPr lang="en-US" sz="1000" dirty="0">
                <a:latin typeface="Arial" pitchFamily="34" charset="0"/>
                <a:cs typeface="Arial" pitchFamily="34" charset="0"/>
              </a:endParaRPr>
            </a:p>
          </p:txBody>
        </p:sp>
        <p:sp>
          <p:nvSpPr>
            <p:cNvPr id="1071" name="AutoShape 47"/>
            <p:cNvSpPr>
              <a:spLocks noChangeArrowheads="1"/>
            </p:cNvSpPr>
            <p:nvPr/>
          </p:nvSpPr>
          <p:spPr bwMode="auto">
            <a:xfrm rot="5400000">
              <a:off x="2316" y="7588"/>
              <a:ext cx="375" cy="407"/>
            </a:xfrm>
            <a:prstGeom prst="rightArrow">
              <a:avLst>
                <a:gd name="adj1" fmla="val 50000"/>
                <a:gd name="adj2" fmla="val 25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IN"/>
            </a:p>
          </p:txBody>
        </p:sp>
        <p:cxnSp>
          <p:nvCxnSpPr>
            <p:cNvPr id="1072" name="AutoShape 48"/>
            <p:cNvCxnSpPr>
              <a:cxnSpLocks noChangeShapeType="1"/>
            </p:cNvCxnSpPr>
            <p:nvPr/>
          </p:nvCxnSpPr>
          <p:spPr bwMode="auto">
            <a:xfrm flipH="1">
              <a:off x="7704" y="6423"/>
              <a:ext cx="472" cy="0"/>
            </a:xfrm>
            <a:prstGeom prst="straightConnector1">
              <a:avLst/>
            </a:prstGeom>
            <a:noFill/>
            <a:ln w="9525">
              <a:solidFill>
                <a:srgbClr val="000000"/>
              </a:solidFill>
              <a:round/>
              <a:headEnd/>
              <a:tailEnd/>
            </a:ln>
          </p:spPr>
        </p:cxnSp>
        <p:sp>
          <p:nvSpPr>
            <p:cNvPr id="1073" name="AutoShape 49"/>
            <p:cNvSpPr>
              <a:spLocks noChangeArrowheads="1"/>
            </p:cNvSpPr>
            <p:nvPr/>
          </p:nvSpPr>
          <p:spPr bwMode="auto">
            <a:xfrm>
              <a:off x="2260" y="8634"/>
              <a:ext cx="489" cy="259"/>
            </a:xfrm>
            <a:prstGeom prst="downArrow">
              <a:avLst>
                <a:gd name="adj1" fmla="val 50000"/>
                <a:gd name="adj2" fmla="val 25000"/>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IN"/>
            </a:p>
          </p:txBody>
        </p:sp>
        <p:cxnSp>
          <p:nvCxnSpPr>
            <p:cNvPr id="1074" name="AutoShape 50"/>
            <p:cNvCxnSpPr>
              <a:cxnSpLocks noChangeShapeType="1"/>
            </p:cNvCxnSpPr>
            <p:nvPr/>
          </p:nvCxnSpPr>
          <p:spPr bwMode="auto">
            <a:xfrm>
              <a:off x="9414" y="8571"/>
              <a:ext cx="0" cy="1504"/>
            </a:xfrm>
            <a:prstGeom prst="straightConnector1">
              <a:avLst/>
            </a:prstGeom>
            <a:noFill/>
            <a:ln w="9525">
              <a:solidFill>
                <a:srgbClr val="000000"/>
              </a:solidFill>
              <a:round/>
              <a:headEnd/>
              <a:tailEnd type="triangle" w="med" len="med"/>
            </a:ln>
          </p:spPr>
        </p:cxnSp>
        <p:cxnSp>
          <p:nvCxnSpPr>
            <p:cNvPr id="1075" name="AutoShape 51"/>
            <p:cNvCxnSpPr>
              <a:cxnSpLocks noChangeShapeType="1"/>
            </p:cNvCxnSpPr>
            <p:nvPr/>
          </p:nvCxnSpPr>
          <p:spPr bwMode="auto">
            <a:xfrm flipH="1">
              <a:off x="8243" y="10075"/>
              <a:ext cx="1171" cy="0"/>
            </a:xfrm>
            <a:prstGeom prst="straightConnector1">
              <a:avLst/>
            </a:prstGeom>
            <a:noFill/>
            <a:ln w="9525">
              <a:solidFill>
                <a:srgbClr val="000000"/>
              </a:solidFill>
              <a:round/>
              <a:headEnd/>
              <a:tailEnd type="triangle" w="med" len="med"/>
            </a:ln>
          </p:spPr>
        </p:cxnSp>
        <p:cxnSp>
          <p:nvCxnSpPr>
            <p:cNvPr id="1076" name="AutoShape 52"/>
            <p:cNvCxnSpPr>
              <a:cxnSpLocks noChangeShapeType="1"/>
            </p:cNvCxnSpPr>
            <p:nvPr/>
          </p:nvCxnSpPr>
          <p:spPr bwMode="auto">
            <a:xfrm>
              <a:off x="3109" y="9538"/>
              <a:ext cx="0" cy="554"/>
            </a:xfrm>
            <a:prstGeom prst="straightConnector1">
              <a:avLst/>
            </a:prstGeom>
            <a:noFill/>
            <a:ln w="9525">
              <a:solidFill>
                <a:srgbClr val="000000"/>
              </a:solidFill>
              <a:round/>
              <a:headEnd/>
              <a:tailEnd type="triangle" w="med" len="med"/>
            </a:ln>
          </p:spPr>
        </p:cxnSp>
        <p:cxnSp>
          <p:nvCxnSpPr>
            <p:cNvPr id="1077" name="AutoShape 53"/>
            <p:cNvCxnSpPr>
              <a:cxnSpLocks noChangeShapeType="1"/>
            </p:cNvCxnSpPr>
            <p:nvPr/>
          </p:nvCxnSpPr>
          <p:spPr bwMode="auto">
            <a:xfrm flipV="1">
              <a:off x="3109" y="10075"/>
              <a:ext cx="1261" cy="0"/>
            </a:xfrm>
            <a:prstGeom prst="straightConnector1">
              <a:avLst/>
            </a:prstGeom>
            <a:noFill/>
            <a:ln w="9525">
              <a:solidFill>
                <a:srgbClr val="000000"/>
              </a:solidFill>
              <a:round/>
              <a:headEnd/>
              <a:tailEnd type="triangle" w="med" len="med"/>
            </a:ln>
          </p:spPr>
        </p:cxnSp>
      </p:grpSp>
      <p:cxnSp>
        <p:nvCxnSpPr>
          <p:cNvPr id="63" name="AutoShape 48"/>
          <p:cNvCxnSpPr>
            <a:cxnSpLocks noChangeShapeType="1"/>
            <a:endCxn id="1055" idx="3"/>
          </p:cNvCxnSpPr>
          <p:nvPr/>
        </p:nvCxnSpPr>
        <p:spPr bwMode="auto">
          <a:xfrm flipH="1" flipV="1">
            <a:off x="6508992" y="4482310"/>
            <a:ext cx="959552" cy="13490"/>
          </a:xfrm>
          <a:prstGeom prst="straightConnector1">
            <a:avLst/>
          </a:prstGeom>
          <a:noFill/>
          <a:ln w="9525">
            <a:solidFill>
              <a:srgbClr val="000000"/>
            </a:solidFill>
            <a:round/>
            <a:headEnd/>
            <a:tailEn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71493760"/>
              </p:ext>
            </p:extLst>
          </p:nvPr>
        </p:nvGraphicFramePr>
        <p:xfrm>
          <a:off x="899410" y="1113433"/>
          <a:ext cx="10598046" cy="5184665"/>
        </p:xfrm>
        <a:graphic>
          <a:graphicData uri="http://schemas.openxmlformats.org/drawingml/2006/table">
            <a:tbl>
              <a:tblPr firstRow="1" bandRow="1">
                <a:tableStyleId>{5C22544A-7EE6-4342-B048-85BDC9FD1C3A}</a:tableStyleId>
              </a:tblPr>
              <a:tblGrid>
                <a:gridCol w="2555545">
                  <a:extLst>
                    <a:ext uri="{9D8B030D-6E8A-4147-A177-3AD203B41FA5}">
                      <a16:colId xmlns:a16="http://schemas.microsoft.com/office/drawing/2014/main" val="20000"/>
                    </a:ext>
                  </a:extLst>
                </a:gridCol>
                <a:gridCol w="1458446">
                  <a:extLst>
                    <a:ext uri="{9D8B030D-6E8A-4147-A177-3AD203B41FA5}">
                      <a16:colId xmlns:a16="http://schemas.microsoft.com/office/drawing/2014/main" val="20001"/>
                    </a:ext>
                  </a:extLst>
                </a:gridCol>
                <a:gridCol w="1263988">
                  <a:extLst>
                    <a:ext uri="{9D8B030D-6E8A-4147-A177-3AD203B41FA5}">
                      <a16:colId xmlns:a16="http://schemas.microsoft.com/office/drawing/2014/main" val="20002"/>
                    </a:ext>
                  </a:extLst>
                </a:gridCol>
                <a:gridCol w="1166757">
                  <a:extLst>
                    <a:ext uri="{9D8B030D-6E8A-4147-A177-3AD203B41FA5}">
                      <a16:colId xmlns:a16="http://schemas.microsoft.com/office/drawing/2014/main" val="20003"/>
                    </a:ext>
                  </a:extLst>
                </a:gridCol>
                <a:gridCol w="1555677">
                  <a:extLst>
                    <a:ext uri="{9D8B030D-6E8A-4147-A177-3AD203B41FA5}">
                      <a16:colId xmlns:a16="http://schemas.microsoft.com/office/drawing/2014/main" val="20004"/>
                    </a:ext>
                  </a:extLst>
                </a:gridCol>
                <a:gridCol w="1361217">
                  <a:extLst>
                    <a:ext uri="{9D8B030D-6E8A-4147-A177-3AD203B41FA5}">
                      <a16:colId xmlns:a16="http://schemas.microsoft.com/office/drawing/2014/main" val="20005"/>
                    </a:ext>
                  </a:extLst>
                </a:gridCol>
                <a:gridCol w="1236416">
                  <a:extLst>
                    <a:ext uri="{9D8B030D-6E8A-4147-A177-3AD203B41FA5}">
                      <a16:colId xmlns:a16="http://schemas.microsoft.com/office/drawing/2014/main" val="20006"/>
                    </a:ext>
                  </a:extLst>
                </a:gridCol>
              </a:tblGrid>
              <a:tr h="503784">
                <a:tc gridSpan="4">
                  <a:txBody>
                    <a:bodyPr/>
                    <a:lstStyle/>
                    <a:p>
                      <a:pPr algn="ctr">
                        <a:lnSpc>
                          <a:spcPct val="100000"/>
                        </a:lnSpc>
                        <a:spcAft>
                          <a:spcPts val="0"/>
                        </a:spcAft>
                      </a:pPr>
                      <a:r>
                        <a:rPr lang="en-IN" sz="1600" b="0" dirty="0">
                          <a:solidFill>
                            <a:schemeClr val="tx1"/>
                          </a:solidFill>
                          <a:latin typeface="Arial" panose="020B0604020202020204" pitchFamily="34" charset="0"/>
                          <a:ea typeface="Calibri"/>
                          <a:cs typeface="Arial" panose="020B0604020202020204" pitchFamily="34" charset="0"/>
                        </a:rPr>
                        <a:t>Early Intervention Group</a:t>
                      </a:r>
                    </a:p>
                  </a:txBody>
                  <a:tcPr marL="46544" marR="465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pPr algn="ctr">
                        <a:lnSpc>
                          <a:spcPct val="90000"/>
                        </a:lnSpc>
                        <a:spcAft>
                          <a:spcPts val="0"/>
                        </a:spcAft>
                      </a:pPr>
                      <a:endParaRPr lang="en-IN" sz="700">
                        <a:latin typeface="Calibri"/>
                        <a:ea typeface="Calibri"/>
                        <a:cs typeface="Times New Roman"/>
                      </a:endParaRPr>
                    </a:p>
                  </a:txBody>
                  <a:tcPr marL="46544" marR="46544" marT="0" marB="0" anchor="ctr"/>
                </a:tc>
                <a:tc hMerge="1">
                  <a:txBody>
                    <a:bodyPr/>
                    <a:lstStyle/>
                    <a:p>
                      <a:endParaRPr lang="en-IN"/>
                    </a:p>
                  </a:txBody>
                  <a:tcPr/>
                </a:tc>
                <a:tc hMerge="1">
                  <a:txBody>
                    <a:bodyPr/>
                    <a:lstStyle/>
                    <a:p>
                      <a:endParaRPr lang="en-IN" dirty="0"/>
                    </a:p>
                  </a:txBody>
                  <a:tcPr/>
                </a:tc>
                <a:tc gridSpan="3">
                  <a:txBody>
                    <a:bodyPr/>
                    <a:lstStyle/>
                    <a:p>
                      <a:pPr algn="ctr">
                        <a:lnSpc>
                          <a:spcPct val="100000"/>
                        </a:lnSpc>
                        <a:spcAft>
                          <a:spcPts val="0"/>
                        </a:spcAft>
                      </a:pPr>
                      <a:r>
                        <a:rPr lang="en-IN" sz="1600" b="0" dirty="0">
                          <a:solidFill>
                            <a:schemeClr val="tx1"/>
                          </a:solidFill>
                          <a:latin typeface="Arial" panose="020B0604020202020204" pitchFamily="34" charset="0"/>
                          <a:ea typeface="Calibri"/>
                          <a:cs typeface="Arial" panose="020B0604020202020204" pitchFamily="34" charset="0"/>
                        </a:rPr>
                        <a:t>Functional Academic Group</a:t>
                      </a:r>
                    </a:p>
                  </a:txBody>
                  <a:tcPr marL="46544" marR="465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lang="en-IN" sz="2000" dirty="0"/>
                    </a:p>
                  </a:txBody>
                  <a:tcPr/>
                </a:tc>
                <a:tc hMerge="1">
                  <a:txBody>
                    <a:bodyPr/>
                    <a:lstStyle/>
                    <a:p>
                      <a:endParaRPr lang="en-IN" sz="2000" dirty="0"/>
                    </a:p>
                  </a:txBody>
                  <a:tcPr/>
                </a:tc>
                <a:extLst>
                  <a:ext uri="{0D108BD9-81ED-4DB2-BD59-A6C34878D82A}">
                    <a16:rowId xmlns:a16="http://schemas.microsoft.com/office/drawing/2014/main" val="10000"/>
                  </a:ext>
                </a:extLst>
              </a:tr>
              <a:tr h="592289">
                <a:tc>
                  <a:txBody>
                    <a:bodyPr/>
                    <a:lstStyle/>
                    <a:p>
                      <a:pPr algn="ctr">
                        <a:lnSpc>
                          <a:spcPct val="100000"/>
                        </a:lnSpc>
                      </a:pPr>
                      <a:r>
                        <a:rPr lang="en-US" sz="1600" b="0" dirty="0">
                          <a:latin typeface="Arial" panose="020B0604020202020204" pitchFamily="34" charset="0"/>
                          <a:cs typeface="Arial" panose="020B0604020202020204" pitchFamily="34" charset="0"/>
                        </a:rPr>
                        <a:t>Domain</a:t>
                      </a:r>
                      <a:endParaRPr lang="en-IN" sz="160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pPr>
                      <a:r>
                        <a:rPr lang="en-US" sz="1600" b="0" baseline="0" dirty="0">
                          <a:latin typeface="Arial" panose="020B0604020202020204" pitchFamily="34" charset="0"/>
                          <a:cs typeface="Arial" panose="020B0604020202020204" pitchFamily="34" charset="0"/>
                        </a:rPr>
                        <a:t>Sub Domains</a:t>
                      </a:r>
                      <a:endParaRPr lang="en-IN" sz="160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dirty="0">
                          <a:latin typeface="Arial" panose="020B0604020202020204" pitchFamily="34" charset="0"/>
                          <a:ea typeface="Calibri"/>
                          <a:cs typeface="Arial" panose="020B0604020202020204" pitchFamily="34" charset="0"/>
                        </a:rPr>
                        <a:t>No. of Tasks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dirty="0">
                          <a:latin typeface="Arial" panose="020B0604020202020204" pitchFamily="34" charset="0"/>
                          <a:ea typeface="Calibri"/>
                          <a:cs typeface="Arial" panose="020B0604020202020204" pitchFamily="34" charset="0"/>
                        </a:rPr>
                        <a:t>No. of Items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pPr>
                      <a:r>
                        <a:rPr lang="en-US" sz="1600" b="0" baseline="0" dirty="0">
                          <a:latin typeface="Arial" panose="020B0604020202020204" pitchFamily="34" charset="0"/>
                          <a:cs typeface="Arial" panose="020B0604020202020204" pitchFamily="34" charset="0"/>
                        </a:rPr>
                        <a:t>Sub </a:t>
                      </a:r>
                    </a:p>
                    <a:p>
                      <a:pPr algn="ctr">
                        <a:lnSpc>
                          <a:spcPct val="100000"/>
                        </a:lnSpc>
                      </a:pPr>
                      <a:r>
                        <a:rPr lang="en-US" sz="1600" b="0" baseline="0" dirty="0">
                          <a:latin typeface="Arial" panose="020B0604020202020204" pitchFamily="34" charset="0"/>
                          <a:cs typeface="Arial" panose="020B0604020202020204" pitchFamily="34" charset="0"/>
                        </a:rPr>
                        <a:t>Domains</a:t>
                      </a:r>
                      <a:endParaRPr lang="en-IN" sz="160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dirty="0">
                          <a:latin typeface="Arial" panose="020B0604020202020204" pitchFamily="34" charset="0"/>
                          <a:ea typeface="Calibri"/>
                          <a:cs typeface="Arial" panose="020B0604020202020204" pitchFamily="34" charset="0"/>
                        </a:rPr>
                        <a:t>No. of Tasks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0" dirty="0">
                          <a:latin typeface="Arial" panose="020B0604020202020204" pitchFamily="34" charset="0"/>
                          <a:ea typeface="Calibri"/>
                          <a:cs typeface="Arial" panose="020B0604020202020204" pitchFamily="34" charset="0"/>
                        </a:rPr>
                        <a:t>No. of Items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1"/>
                  </a:ext>
                </a:extLst>
              </a:tr>
              <a:tr h="5735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600" b="0" dirty="0">
                          <a:solidFill>
                            <a:srgbClr val="C00000"/>
                          </a:solidFill>
                          <a:latin typeface="Arial" panose="020B0604020202020204" pitchFamily="34" charset="0"/>
                          <a:ea typeface="Calibri"/>
                          <a:cs typeface="Arial" panose="020B0604020202020204" pitchFamily="34" charset="0"/>
                        </a:rPr>
                        <a:t>Language and communication</a:t>
                      </a:r>
                      <a:endParaRPr lang="en-IN" sz="1600" b="0" dirty="0">
                        <a:solidFill>
                          <a:srgbClr val="C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84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r h="608201">
                <a:tc>
                  <a:txBody>
                    <a:bodyPr/>
                    <a:lstStyle/>
                    <a:p>
                      <a:pPr algn="l">
                        <a:lnSpc>
                          <a:spcPct val="100000"/>
                        </a:lnSpc>
                      </a:pPr>
                      <a:r>
                        <a:rPr lang="en-IN" sz="1600" b="0" kern="1200" dirty="0">
                          <a:solidFill>
                            <a:srgbClr val="C00000"/>
                          </a:solidFill>
                          <a:latin typeface="Arial" panose="020B0604020202020204" pitchFamily="34" charset="0"/>
                          <a:ea typeface="+mn-ea"/>
                          <a:cs typeface="Arial" panose="020B0604020202020204" pitchFamily="34" charset="0"/>
                        </a:rPr>
                        <a:t>Orientation and Mobility </a:t>
                      </a:r>
                      <a:endParaRPr lang="en-IN" sz="1600" b="0" dirty="0">
                        <a:solidFill>
                          <a:srgbClr val="C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119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119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3"/>
                  </a:ext>
                </a:extLst>
              </a:tr>
              <a:tr h="608201">
                <a:tc>
                  <a:txBody>
                    <a:bodyPr/>
                    <a:lstStyle/>
                    <a:p>
                      <a:pPr algn="l">
                        <a:lnSpc>
                          <a:spcPct val="100000"/>
                        </a:lnSpc>
                      </a:pPr>
                      <a:r>
                        <a:rPr lang="en-IN" sz="1600" b="0" kern="1200" dirty="0">
                          <a:solidFill>
                            <a:srgbClr val="C00000"/>
                          </a:solidFill>
                          <a:latin typeface="Arial" panose="020B0604020202020204" pitchFamily="34" charset="0"/>
                          <a:ea typeface="+mn-ea"/>
                          <a:cs typeface="Arial" panose="020B0604020202020204" pitchFamily="34" charset="0"/>
                        </a:rPr>
                        <a:t>Science and Mathematics</a:t>
                      </a:r>
                      <a:endParaRPr lang="en-IN" sz="1600" b="0" dirty="0">
                        <a:solidFill>
                          <a:srgbClr val="C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84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4"/>
                  </a:ext>
                </a:extLst>
              </a:tr>
              <a:tr h="567466">
                <a:tc>
                  <a:txBody>
                    <a:bodyPr/>
                    <a:lstStyle/>
                    <a:p>
                      <a:pPr algn="l">
                        <a:lnSpc>
                          <a:spcPct val="100000"/>
                        </a:lnSpc>
                      </a:pPr>
                      <a:r>
                        <a:rPr lang="en-IN" sz="1600" b="0" kern="1200" dirty="0">
                          <a:solidFill>
                            <a:srgbClr val="C00000"/>
                          </a:solidFill>
                          <a:latin typeface="Arial" panose="020B0604020202020204" pitchFamily="34" charset="0"/>
                          <a:ea typeface="+mn-ea"/>
                          <a:cs typeface="Arial" panose="020B0604020202020204" pitchFamily="34" charset="0"/>
                        </a:rPr>
                        <a:t>Reading and Writing</a:t>
                      </a:r>
                      <a:endParaRPr lang="en-IN" sz="1600" b="0" dirty="0">
                        <a:solidFill>
                          <a:srgbClr val="C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70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42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5"/>
                  </a:ext>
                </a:extLst>
              </a:tr>
              <a:tr h="355821">
                <a:tc>
                  <a:txBody>
                    <a:bodyPr/>
                    <a:lstStyle/>
                    <a:p>
                      <a:pPr algn="l">
                        <a:lnSpc>
                          <a:spcPct val="100000"/>
                        </a:lnSpc>
                      </a:pPr>
                      <a:r>
                        <a:rPr lang="en-IN" sz="1600" b="0" kern="1200" dirty="0">
                          <a:solidFill>
                            <a:srgbClr val="C00000"/>
                          </a:solidFill>
                          <a:latin typeface="Arial" panose="020B0604020202020204" pitchFamily="34" charset="0"/>
                          <a:ea typeface="+mn-ea"/>
                          <a:cs typeface="Arial" panose="020B0604020202020204" pitchFamily="34" charset="0"/>
                        </a:rPr>
                        <a:t>Sensory Integration</a:t>
                      </a:r>
                      <a:endParaRPr lang="en-IN" sz="1600" b="0" dirty="0">
                        <a:solidFill>
                          <a:srgbClr val="C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84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119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6"/>
                  </a:ext>
                </a:extLst>
              </a:tr>
              <a:tr h="567466">
                <a:tc>
                  <a:txBody>
                    <a:bodyPr/>
                    <a:lstStyle/>
                    <a:p>
                      <a:pPr algn="l">
                        <a:lnSpc>
                          <a:spcPct val="100000"/>
                        </a:lnSpc>
                      </a:pPr>
                      <a:r>
                        <a:rPr lang="en-IN" sz="1600" b="0" kern="1200" dirty="0">
                          <a:solidFill>
                            <a:srgbClr val="C00000"/>
                          </a:solidFill>
                          <a:latin typeface="Arial" panose="020B0604020202020204" pitchFamily="34" charset="0"/>
                          <a:ea typeface="+mn-ea"/>
                          <a:cs typeface="Arial" panose="020B0604020202020204" pitchFamily="34" charset="0"/>
                        </a:rPr>
                        <a:t>Socio-Emotional Development</a:t>
                      </a:r>
                      <a:endParaRPr lang="en-IN" sz="1600" b="0" dirty="0">
                        <a:solidFill>
                          <a:srgbClr val="C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14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98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a:latin typeface="Arial" panose="020B0604020202020204" pitchFamily="34" charset="0"/>
                          <a:ea typeface="Calibri"/>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rPr>
                        <a:t>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IN" sz="1600" b="0" dirty="0">
                          <a:latin typeface="Arial" panose="020B0604020202020204" pitchFamily="34" charset="0"/>
                          <a:ea typeface="Calibri"/>
                          <a:cs typeface="Arial" panose="020B0604020202020204" pitchFamily="34" charset="0"/>
                          <a:hlinkClick r:id="rId2" action="ppaction://hlinksldjump"/>
                        </a:rPr>
                        <a:t>105</a:t>
                      </a:r>
                      <a:endParaRPr lang="en-IN" sz="1600" b="0" dirty="0">
                        <a:latin typeface="Arial" panose="020B0604020202020204" pitchFamily="34" charset="0"/>
                        <a:ea typeface="Calibri"/>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7"/>
                  </a:ext>
                </a:extLst>
              </a:tr>
              <a:tr h="790663">
                <a:tc>
                  <a:txBody>
                    <a:bodyPr/>
                    <a:lstStyle/>
                    <a:p>
                      <a:pPr algn="l">
                        <a:lnSpc>
                          <a:spcPct val="100000"/>
                        </a:lnSpc>
                      </a:pPr>
                      <a:r>
                        <a:rPr lang="en-US" sz="1600" b="0" dirty="0">
                          <a:solidFill>
                            <a:srgbClr val="C00000"/>
                          </a:solidFill>
                          <a:latin typeface="Arial" panose="020B0604020202020204" pitchFamily="34" charset="0"/>
                          <a:cs typeface="Arial" panose="020B0604020202020204" pitchFamily="34" charset="0"/>
                        </a:rPr>
                        <a:t>Total</a:t>
                      </a:r>
                      <a:r>
                        <a:rPr lang="en-US" sz="1600" b="0" baseline="0" dirty="0">
                          <a:solidFill>
                            <a:srgbClr val="C00000"/>
                          </a:solidFill>
                          <a:latin typeface="Arial" panose="020B0604020202020204" pitchFamily="34" charset="0"/>
                          <a:cs typeface="Arial" panose="020B0604020202020204" pitchFamily="34" charset="0"/>
                        </a:rPr>
                        <a:t> </a:t>
                      </a:r>
                      <a:endParaRPr lang="en-IN" sz="1600" b="0" dirty="0">
                        <a:solidFill>
                          <a:srgbClr val="C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US" sz="1600" b="0" dirty="0">
                          <a:latin typeface="Arial" panose="020B0604020202020204" pitchFamily="34" charset="0"/>
                          <a:ea typeface="Calibri"/>
                          <a:cs typeface="Arial" panose="020B0604020202020204" pitchFamily="34" charset="0"/>
                        </a:rPr>
                        <a:t>20</a:t>
                      </a:r>
                      <a:endParaRPr lang="en-IN" sz="1600" b="0" dirty="0">
                        <a:latin typeface="Arial" panose="020B0604020202020204" pitchFamily="34" charset="0"/>
                        <a:ea typeface="Calibri"/>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US" sz="1600" b="0" dirty="0">
                          <a:latin typeface="Arial" panose="020B0604020202020204" pitchFamily="34" charset="0"/>
                          <a:ea typeface="Calibri"/>
                          <a:cs typeface="Arial" panose="020B0604020202020204" pitchFamily="34" charset="0"/>
                        </a:rPr>
                        <a:t>75</a:t>
                      </a:r>
                      <a:endParaRPr lang="en-IN" sz="1600" b="0" dirty="0">
                        <a:latin typeface="Arial" panose="020B0604020202020204" pitchFamily="34" charset="0"/>
                        <a:ea typeface="Calibri"/>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US" sz="1600" b="0" dirty="0">
                          <a:latin typeface="Arial" panose="020B0604020202020204" pitchFamily="34" charset="0"/>
                          <a:ea typeface="Calibri"/>
                          <a:cs typeface="Arial" panose="020B0604020202020204" pitchFamily="34" charset="0"/>
                        </a:rPr>
                        <a:t>539</a:t>
                      </a:r>
                      <a:endParaRPr lang="en-IN" sz="1600" b="0" dirty="0">
                        <a:latin typeface="Arial" panose="020B0604020202020204" pitchFamily="34" charset="0"/>
                        <a:ea typeface="Calibri"/>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US" sz="1600" b="0" dirty="0">
                          <a:latin typeface="Arial" panose="020B0604020202020204" pitchFamily="34" charset="0"/>
                          <a:ea typeface="Calibri"/>
                          <a:cs typeface="Arial" panose="020B0604020202020204" pitchFamily="34" charset="0"/>
                        </a:rPr>
                        <a:t>22</a:t>
                      </a:r>
                      <a:endParaRPr lang="en-IN" sz="1600" b="0" dirty="0">
                        <a:latin typeface="Arial" panose="020B0604020202020204" pitchFamily="34" charset="0"/>
                        <a:ea typeface="Calibri"/>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US" sz="1600" b="0" dirty="0">
                          <a:latin typeface="Arial" panose="020B0604020202020204" pitchFamily="34" charset="0"/>
                          <a:ea typeface="Calibri"/>
                          <a:cs typeface="Arial" panose="020B0604020202020204" pitchFamily="34" charset="0"/>
                        </a:rPr>
                        <a:t>86</a:t>
                      </a:r>
                      <a:endParaRPr lang="en-IN" sz="1600" b="0" dirty="0">
                        <a:latin typeface="Arial" panose="020B0604020202020204" pitchFamily="34" charset="0"/>
                        <a:ea typeface="Calibri"/>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pPr>
                      <a:r>
                        <a:rPr lang="en-US" sz="1600" b="0" dirty="0">
                          <a:latin typeface="Arial" panose="020B0604020202020204" pitchFamily="34" charset="0"/>
                          <a:ea typeface="Calibri"/>
                          <a:cs typeface="Arial" panose="020B0604020202020204" pitchFamily="34" charset="0"/>
                        </a:rPr>
                        <a:t>595</a:t>
                      </a:r>
                      <a:endParaRPr lang="en-IN" sz="1600" b="0" dirty="0">
                        <a:latin typeface="Arial" panose="020B0604020202020204" pitchFamily="34" charset="0"/>
                        <a:ea typeface="Calibri"/>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8"/>
                  </a:ext>
                </a:extLst>
              </a:tr>
            </a:tbl>
          </a:graphicData>
        </a:graphic>
      </p:graphicFrame>
      <p:sp>
        <p:nvSpPr>
          <p:cNvPr id="28673" name="Rectangle 1"/>
          <p:cNvSpPr>
            <a:spLocks noChangeArrowheads="1"/>
          </p:cNvSpPr>
          <p:nvPr/>
        </p:nvSpPr>
        <p:spPr bwMode="auto">
          <a:xfrm>
            <a:off x="629587" y="287851"/>
            <a:ext cx="11182662" cy="4160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lnSpc>
                <a:spcPct val="150000"/>
              </a:lnSpc>
              <a:spcBef>
                <a:spcPct val="0"/>
              </a:spcBef>
              <a:spcAft>
                <a:spcPct val="0"/>
              </a:spcAft>
            </a:pPr>
            <a:r>
              <a:rPr lang="en-US" sz="1600" b="1" dirty="0">
                <a:solidFill>
                  <a:srgbClr val="0070C0"/>
                </a:solidFill>
                <a:latin typeface="Arial" panose="020B0604020202020204" pitchFamily="34" charset="0"/>
                <a:ea typeface="Calibri" pitchFamily="34" charset="0"/>
                <a:cs typeface="Arial" panose="020B0604020202020204" pitchFamily="34" charset="0"/>
              </a:rPr>
              <a:t>Final sub domains, tasks and items selected during the focus group discussion for EI &amp; FA groups</a:t>
            </a:r>
            <a:endParaRPr lang="en-US" sz="1600" dirty="0">
              <a:solidFill>
                <a:srgbClr val="0070C0"/>
              </a:solidFill>
              <a:latin typeface="Arial" panose="020B0604020202020204"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lnSpc>
                <a:spcPct val="200000"/>
              </a:lnSpc>
            </a:pPr>
            <a:r>
              <a:rPr lang="en-IN" sz="1600" dirty="0">
                <a:latin typeface="Arial" panose="020B0604020202020204" pitchFamily="34" charset="0"/>
                <a:cs typeface="Arial" panose="020B0604020202020204" pitchFamily="34" charset="0"/>
              </a:rPr>
              <a:t>The correlation among six domains was significant at P&lt;.01 and P&lt;.05 level. Results showed that six domains for CBFAC were highly correlated. </a:t>
            </a:r>
          </a:p>
          <a:p>
            <a:pPr>
              <a:lnSpc>
                <a:spcPct val="200000"/>
              </a:lnSpc>
            </a:pPr>
            <a:endParaRPr lang="en-IN" sz="1600"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docProps/app.xml><?xml version="1.0" encoding="utf-8"?>
<Properties xmlns="http://schemas.openxmlformats.org/officeDocument/2006/extended-properties" xmlns:vt="http://schemas.openxmlformats.org/officeDocument/2006/docPropsVTypes">
  <Template>Office Theme</Template>
  <TotalTime>83</TotalTime>
  <Words>1725</Words>
  <Application>Microsoft Office PowerPoint</Application>
  <PresentationFormat>Widescreen</PresentationFormat>
  <Paragraphs>166</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Aptos Display</vt:lpstr>
      <vt:lpstr>Arial</vt:lpstr>
      <vt:lpstr>Calibri</vt:lpstr>
      <vt:lpstr>Times New Roman</vt:lpstr>
      <vt:lpstr>Wingdings</vt:lpstr>
      <vt:lpstr>Office Theme</vt:lpstr>
      <vt:lpstr>  A step towards inclusive education: Curriculum Based Functional Assessment Checklist for students with Deafblindness *Dr. Shruti Bobade   </vt:lpstr>
      <vt:lpstr>PowerPoint Presentation</vt:lpstr>
      <vt:lpstr>PowerPoint Presentation</vt:lpstr>
      <vt:lpstr>PowerPoint Presentation</vt:lpstr>
      <vt:lpstr>Findings Based on the Related Literature: </vt:lpstr>
      <vt:lpstr>PowerPoint Presentation</vt:lpstr>
      <vt:lpstr>PowerPoint Presentation</vt:lpstr>
      <vt:lpstr>PowerPoint Presentation</vt:lpstr>
      <vt:lpstr>PowerPoint Presentation</vt:lpstr>
      <vt:lpstr>Educational Implication</vt:lpstr>
      <vt:lpstr>PowerPoint Presentation</vt:lpstr>
      <vt:lpstr>Recommendations for Future Research</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Shruti Bobade</dc:creator>
  <cp:lastModifiedBy>Shruti Bobade</cp:lastModifiedBy>
  <cp:revision>20</cp:revision>
  <dcterms:created xsi:type="dcterms:W3CDTF">2025-05-19T00:03:15Z</dcterms:created>
  <dcterms:modified xsi:type="dcterms:W3CDTF">2025-05-19T01:26:17Z</dcterms:modified>
</cp:coreProperties>
</file>