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Atkinson Hyperlegible" pitchFamily="2" charset="77"/>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8"/>
  </p:normalViewPr>
  <p:slideViewPr>
    <p:cSldViewPr snapToGrid="0">
      <p:cViewPr varScale="1">
        <p:scale>
          <a:sx n="136" d="100"/>
          <a:sy n="136" d="100"/>
        </p:scale>
        <p:origin x="200" y="48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5aa84bd902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35aa84bd902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5aa84bd902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5aa84bd902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5b15e14e94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5b15e14e94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5aa84bd902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35aa84bd902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aa84bd902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aa84bd90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5aa84bd90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5aa84bd90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aa84bd902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aa84bd902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aa84bd902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aa84bd90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5aa84bd902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5aa84bd90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aa84bd902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aa84bd902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5aa84bd902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5aa84bd902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5aa84bd902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5aa84bd902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1125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3600" b="1">
                <a:latin typeface="Atkinson Hyperlegible"/>
                <a:ea typeface="Atkinson Hyperlegible"/>
                <a:cs typeface="Atkinson Hyperlegible"/>
                <a:sym typeface="Atkinson Hyperlegible"/>
              </a:rPr>
              <a:t>Improving Mathematics Accessibility</a:t>
            </a:r>
            <a:endParaRPr sz="3600" b="1">
              <a:latin typeface="Atkinson Hyperlegible"/>
              <a:ea typeface="Atkinson Hyperlegible"/>
              <a:cs typeface="Atkinson Hyperlegible"/>
              <a:sym typeface="Atkinson Hyperlegible"/>
            </a:endParaRPr>
          </a:p>
          <a:p>
            <a:pPr marL="0" lvl="0" indent="0" algn="ctr" rtl="0">
              <a:spcBef>
                <a:spcPts val="0"/>
              </a:spcBef>
              <a:spcAft>
                <a:spcPts val="0"/>
              </a:spcAft>
              <a:buSzPts val="990"/>
              <a:buNone/>
            </a:pPr>
            <a:r>
              <a:rPr lang="en" sz="3600" b="1">
                <a:latin typeface="Atkinson Hyperlegible"/>
                <a:ea typeface="Atkinson Hyperlegible"/>
                <a:cs typeface="Atkinson Hyperlegible"/>
                <a:sym typeface="Atkinson Hyperlegible"/>
              </a:rPr>
              <a:t>and Inclusion for Students who are</a:t>
            </a:r>
            <a:endParaRPr sz="3600" b="1">
              <a:latin typeface="Atkinson Hyperlegible"/>
              <a:ea typeface="Atkinson Hyperlegible"/>
              <a:cs typeface="Atkinson Hyperlegible"/>
              <a:sym typeface="Atkinson Hyperlegible"/>
            </a:endParaRPr>
          </a:p>
          <a:p>
            <a:pPr marL="0" lvl="0" indent="0" algn="ctr" rtl="0">
              <a:spcBef>
                <a:spcPts val="0"/>
              </a:spcBef>
              <a:spcAft>
                <a:spcPts val="0"/>
              </a:spcAft>
              <a:buSzPts val="990"/>
              <a:buNone/>
            </a:pPr>
            <a:r>
              <a:rPr lang="en" sz="3600" b="1">
                <a:latin typeface="Atkinson Hyperlegible"/>
                <a:ea typeface="Atkinson Hyperlegible"/>
                <a:cs typeface="Atkinson Hyperlegible"/>
                <a:sym typeface="Atkinson Hyperlegible"/>
              </a:rPr>
              <a:t>Blind or have Low Vision</a:t>
            </a:r>
            <a:endParaRPr sz="3600" b="1">
              <a:latin typeface="Atkinson Hyperlegible"/>
              <a:ea typeface="Atkinson Hyperlegible"/>
              <a:cs typeface="Atkinson Hyperlegible"/>
              <a:sym typeface="Atkinson Hyperlegible"/>
            </a:endParaRPr>
          </a:p>
        </p:txBody>
      </p:sp>
      <p:sp>
        <p:nvSpPr>
          <p:cNvPr id="55" name="Google Shape;55;p13"/>
          <p:cNvSpPr txBox="1">
            <a:spLocks noGrp="1"/>
          </p:cNvSpPr>
          <p:nvPr>
            <p:ph type="subTitle" idx="1"/>
          </p:nvPr>
        </p:nvSpPr>
        <p:spPr>
          <a:xfrm>
            <a:off x="311700" y="3215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latin typeface="Atkinson Hyperlegible"/>
                <a:ea typeface="Atkinson Hyperlegible"/>
                <a:cs typeface="Atkinson Hyperlegible"/>
                <a:sym typeface="Atkinson Hyperlegible"/>
              </a:rPr>
              <a:t>Prof. Kim Marriott and A/Prof Matt Butler</a:t>
            </a:r>
            <a:endParaRPr>
              <a:latin typeface="Atkinson Hyperlegible"/>
              <a:ea typeface="Atkinson Hyperlegible"/>
              <a:cs typeface="Atkinson Hyperlegible"/>
              <a:sym typeface="Atkinson Hyperlegibl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620">
                <a:latin typeface="Atkinson Hyperlegible"/>
                <a:ea typeface="Atkinson Hyperlegible"/>
                <a:cs typeface="Atkinson Hyperlegible"/>
                <a:sym typeface="Atkinson Hyperlegible"/>
              </a:rPr>
              <a:t>How Could You Be Involved?</a:t>
            </a:r>
            <a:endParaRPr sz="2620">
              <a:latin typeface="Atkinson Hyperlegible"/>
              <a:ea typeface="Atkinson Hyperlegible"/>
              <a:cs typeface="Atkinson Hyperlegible"/>
              <a:sym typeface="Atkinson Hyperlegible"/>
            </a:endParaRPr>
          </a:p>
        </p:txBody>
      </p:sp>
      <p:sp>
        <p:nvSpPr>
          <p:cNvPr id="120" name="Google Shape;120;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Font typeface="Atkinson Hyperlegible"/>
              <a:buChar char="●"/>
            </a:pPr>
            <a:r>
              <a:rPr lang="en">
                <a:latin typeface="Atkinson Hyperlegible"/>
                <a:ea typeface="Atkinson Hyperlegible"/>
                <a:cs typeface="Atkinson Hyperlegible"/>
                <a:sym typeface="Atkinson Hyperlegible"/>
              </a:rPr>
              <a:t>At different stages of the project we will be looking for advice, insights, experiences, and testing</a:t>
            </a:r>
            <a:endParaRPr>
              <a:latin typeface="Atkinson Hyperlegible"/>
              <a:ea typeface="Atkinson Hyperlegible"/>
              <a:cs typeface="Atkinson Hyperlegible"/>
              <a:sym typeface="Atkinson Hyperlegible"/>
            </a:endParaRPr>
          </a:p>
          <a:p>
            <a:pPr marL="457200" lvl="0" indent="-342900" algn="l" rtl="0">
              <a:spcBef>
                <a:spcPts val="0"/>
              </a:spcBef>
              <a:spcAft>
                <a:spcPts val="0"/>
              </a:spcAft>
              <a:buSzPts val="1800"/>
              <a:buFont typeface="Atkinson Hyperlegible"/>
              <a:buChar char="●"/>
            </a:pPr>
            <a:r>
              <a:rPr lang="en">
                <a:latin typeface="Atkinson Hyperlegible"/>
                <a:ea typeface="Atkinson Hyperlegible"/>
                <a:cs typeface="Atkinson Hyperlegible"/>
                <a:sym typeface="Atkinson Hyperlegible"/>
              </a:rPr>
              <a:t>If you are interested in providing any of these things, please let us know!</a:t>
            </a:r>
            <a:endParaRPr>
              <a:latin typeface="Atkinson Hyperlegible"/>
              <a:ea typeface="Atkinson Hyperlegible"/>
              <a:cs typeface="Atkinson Hyperlegible"/>
              <a:sym typeface="Atkinson Hyperlegibl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620">
                <a:latin typeface="Atkinson Hyperlegible"/>
                <a:ea typeface="Atkinson Hyperlegible"/>
                <a:cs typeface="Atkinson Hyperlegible"/>
                <a:sym typeface="Atkinson Hyperlegible"/>
              </a:rPr>
              <a:t>Monash Assistive Technology and Society (MATS)</a:t>
            </a:r>
            <a:endParaRPr sz="2620">
              <a:latin typeface="Atkinson Hyperlegible"/>
              <a:ea typeface="Atkinson Hyperlegible"/>
              <a:cs typeface="Atkinson Hyperlegible"/>
              <a:sym typeface="Atkinson Hyperlegible"/>
            </a:endParaRPr>
          </a:p>
        </p:txBody>
      </p:sp>
      <p:sp>
        <p:nvSpPr>
          <p:cNvPr id="126" name="Google Shape;126;p23"/>
          <p:cNvSpPr txBox="1">
            <a:spLocks noGrp="1"/>
          </p:cNvSpPr>
          <p:nvPr>
            <p:ph type="body" idx="1"/>
          </p:nvPr>
        </p:nvSpPr>
        <p:spPr>
          <a:xfrm>
            <a:off x="311700" y="1152475"/>
            <a:ext cx="36567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latin typeface="Atkinson Hyperlegible"/>
                <a:ea typeface="Atkinson Hyperlegible"/>
                <a:cs typeface="Atkinson Hyperlegible"/>
                <a:sym typeface="Atkinson Hyperlegible"/>
              </a:rPr>
              <a:t>MATS has 100+ researchers and educators from across Monash</a:t>
            </a:r>
            <a:endParaRPr>
              <a:latin typeface="Atkinson Hyperlegible"/>
              <a:ea typeface="Atkinson Hyperlegible"/>
              <a:cs typeface="Atkinson Hyperlegible"/>
              <a:sym typeface="Atkinson Hyperlegible"/>
            </a:endParaRPr>
          </a:p>
          <a:p>
            <a:pPr marL="0" lvl="0" indent="0" algn="l" rtl="0">
              <a:spcBef>
                <a:spcPts val="1200"/>
              </a:spcBef>
              <a:spcAft>
                <a:spcPts val="1200"/>
              </a:spcAft>
              <a:buNone/>
            </a:pPr>
            <a:r>
              <a:rPr lang="en">
                <a:latin typeface="Atkinson Hyperlegible"/>
                <a:ea typeface="Atkinson Hyperlegible"/>
                <a:cs typeface="Atkinson Hyperlegible"/>
                <a:sym typeface="Atkinson Hyperlegible"/>
              </a:rPr>
              <a:t>Disability &amp; (assistive) technology</a:t>
            </a:r>
            <a:endParaRPr>
              <a:latin typeface="Atkinson Hyperlegible"/>
              <a:ea typeface="Atkinson Hyperlegible"/>
              <a:cs typeface="Atkinson Hyperlegible"/>
              <a:sym typeface="Atkinson Hyperlegible"/>
            </a:endParaRPr>
          </a:p>
        </p:txBody>
      </p:sp>
      <p:pic>
        <p:nvPicPr>
          <p:cNvPr id="127" name="Google Shape;127;p23" descr="Seven circles arranged around a central circle labelled  Information Technology. The circles on the outside are labelled Disability Support, Linguists, Social Scientists, Engineers,  Allied Health, Designers and Educators."/>
          <p:cNvPicPr preferRelativeResize="0"/>
          <p:nvPr/>
        </p:nvPicPr>
        <p:blipFill rotWithShape="1">
          <a:blip r:embed="rId3">
            <a:alphaModFix/>
          </a:blip>
          <a:srcRect r="1039"/>
          <a:stretch/>
        </p:blipFill>
        <p:spPr>
          <a:xfrm>
            <a:off x="4120800" y="1170125"/>
            <a:ext cx="4242675" cy="38209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4" descr="Image shows a building looking like a temple with a base, three pillars, and a triangular roof.&#10;The roof is labelled Monash Assistive Technology &amp; Society Centre. &#10;The base is labelled: Foundation: Co-design and Partnership. &#10;Pillar 1 is labelled: Community Impact (Products, evidence-based advocacy and policy,), Pilllar 2 is labelled Research (innovative assistive tech, understanding disability and tech) and Pillar 3 is labelled Education (supporting students with disabilities, teaching inclusive design, and STEM inclusion) "/>
          <p:cNvPicPr preferRelativeResize="0"/>
          <p:nvPr/>
        </p:nvPicPr>
        <p:blipFill>
          <a:blip r:embed="rId3">
            <a:alphaModFix/>
          </a:blip>
          <a:stretch>
            <a:fillRect/>
          </a:stretch>
        </p:blipFill>
        <p:spPr>
          <a:xfrm>
            <a:off x="152400" y="152400"/>
            <a:ext cx="8550284" cy="4838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620">
                <a:latin typeface="Atkinson Hyperlegible"/>
                <a:ea typeface="Atkinson Hyperlegible"/>
                <a:cs typeface="Atkinson Hyperlegible"/>
                <a:sym typeface="Atkinson Hyperlegible"/>
              </a:rPr>
              <a:t>Stay In Touch With MATS</a:t>
            </a:r>
            <a:endParaRPr sz="2620">
              <a:latin typeface="Atkinson Hyperlegible"/>
              <a:ea typeface="Atkinson Hyperlegible"/>
              <a:cs typeface="Atkinson Hyperlegible"/>
              <a:sym typeface="Atkinson Hyperlegible"/>
            </a:endParaRPr>
          </a:p>
        </p:txBody>
      </p:sp>
      <p:sp>
        <p:nvSpPr>
          <p:cNvPr id="138" name="Google Shape;138;p25"/>
          <p:cNvSpPr txBox="1">
            <a:spLocks noGrp="1"/>
          </p:cNvSpPr>
          <p:nvPr>
            <p:ph type="body" idx="1"/>
          </p:nvPr>
        </p:nvSpPr>
        <p:spPr>
          <a:xfrm>
            <a:off x="311700" y="1152475"/>
            <a:ext cx="36567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latin typeface="Atkinson Hyperlegible"/>
                <a:ea typeface="Atkinson Hyperlegible"/>
                <a:cs typeface="Atkinson Hyperlegible"/>
                <a:sym typeface="Atkinson Hyperlegible"/>
              </a:rPr>
              <a:t>MATS Partners Program</a:t>
            </a:r>
            <a:endParaRPr>
              <a:latin typeface="Atkinson Hyperlegible"/>
              <a:ea typeface="Atkinson Hyperlegible"/>
              <a:cs typeface="Atkinson Hyperlegible"/>
              <a:sym typeface="Atkinson Hyperlegible"/>
            </a:endParaRPr>
          </a:p>
          <a:p>
            <a:pPr marL="0" lvl="0" indent="0" algn="l" rtl="0">
              <a:spcBef>
                <a:spcPts val="1200"/>
              </a:spcBef>
              <a:spcAft>
                <a:spcPts val="1200"/>
              </a:spcAft>
              <a:buNone/>
            </a:pPr>
            <a:r>
              <a:rPr lang="en">
                <a:latin typeface="Atkinson Hyperlegible"/>
                <a:ea typeface="Atkinson Hyperlegible"/>
                <a:cs typeface="Atkinson Hyperlegible"/>
                <a:sym typeface="Atkinson Hyperlegible"/>
              </a:rPr>
              <a:t>MATS Friends Program</a:t>
            </a:r>
            <a:endParaRPr>
              <a:latin typeface="Atkinson Hyperlegible"/>
              <a:ea typeface="Atkinson Hyperlegible"/>
              <a:cs typeface="Atkinson Hyperlegible"/>
              <a:sym typeface="Atkinson Hyperlegible"/>
            </a:endParaRPr>
          </a:p>
        </p:txBody>
      </p:sp>
      <p:pic>
        <p:nvPicPr>
          <p:cNvPr id="139" name="Google Shape;139;p25" descr="Image of a QR Code to the website for the Monash Assistive Technology and Society centre. https://www.monash.edu/mats"/>
          <p:cNvPicPr preferRelativeResize="0"/>
          <p:nvPr/>
        </p:nvPicPr>
        <p:blipFill>
          <a:blip r:embed="rId3">
            <a:alphaModFix/>
          </a:blip>
          <a:stretch>
            <a:fillRect/>
          </a:stretch>
        </p:blipFill>
        <p:spPr>
          <a:xfrm>
            <a:off x="3618250" y="1170125"/>
            <a:ext cx="5373350" cy="38699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620">
                <a:latin typeface="Atkinson Hyperlegible"/>
                <a:ea typeface="Atkinson Hyperlegible"/>
                <a:cs typeface="Atkinson Hyperlegible"/>
                <a:sym typeface="Atkinson Hyperlegible"/>
              </a:rPr>
              <a:t>Project In A Nutshell</a:t>
            </a:r>
            <a:endParaRPr sz="2620">
              <a:latin typeface="Atkinson Hyperlegible"/>
              <a:ea typeface="Atkinson Hyperlegible"/>
              <a:cs typeface="Atkinson Hyperlegible"/>
              <a:sym typeface="Atkinson Hyperlegible"/>
            </a:endParaRPr>
          </a:p>
        </p:txBody>
      </p:sp>
      <p:sp>
        <p:nvSpPr>
          <p:cNvPr id="61" name="Google Shape;61;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1000"/>
              </a:spcBef>
              <a:spcAft>
                <a:spcPts val="0"/>
              </a:spcAft>
              <a:buSzPts val="1800"/>
              <a:buFont typeface="Atkinson Hyperlegible"/>
              <a:buChar char="●"/>
            </a:pPr>
            <a:r>
              <a:rPr lang="en">
                <a:latin typeface="Atkinson Hyperlegible"/>
                <a:ea typeface="Atkinson Hyperlegible"/>
                <a:cs typeface="Atkinson Hyperlegible"/>
                <a:sym typeface="Atkinson Hyperlegible"/>
              </a:rPr>
              <a:t>We want to create an </a:t>
            </a:r>
            <a:r>
              <a:rPr lang="en" b="1">
                <a:latin typeface="Atkinson Hyperlegible"/>
                <a:ea typeface="Atkinson Hyperlegible"/>
                <a:cs typeface="Atkinson Hyperlegible"/>
                <a:sym typeface="Atkinson Hyperlegible"/>
              </a:rPr>
              <a:t>accessible digital workbook</a:t>
            </a:r>
            <a:r>
              <a:rPr lang="en">
                <a:latin typeface="Atkinson Hyperlegible"/>
                <a:ea typeface="Atkinson Hyperlegible"/>
                <a:cs typeface="Atkinson Hyperlegible"/>
                <a:sym typeface="Atkinson Hyperlegible"/>
              </a:rPr>
              <a:t> that supports secondary school mathematics students who are blind or have low vision (BLV).</a:t>
            </a:r>
            <a:endParaRPr dirty="0">
              <a:latin typeface="Atkinson Hyperlegible"/>
              <a:ea typeface="Atkinson Hyperlegible"/>
              <a:cs typeface="Atkinson Hyperlegible"/>
              <a:sym typeface="Atkinson Hyperlegible"/>
            </a:endParaRPr>
          </a:p>
          <a:p>
            <a:pPr marL="457200" lvl="0" indent="-342900" algn="l" rtl="0">
              <a:spcBef>
                <a:spcPts val="1200"/>
              </a:spcBef>
              <a:spcAft>
                <a:spcPts val="0"/>
              </a:spcAft>
              <a:buSzPts val="1800"/>
              <a:buFont typeface="Atkinson Hyperlegible"/>
              <a:buChar char="●"/>
            </a:pPr>
            <a:r>
              <a:rPr lang="en" dirty="0">
                <a:latin typeface="Atkinson Hyperlegible"/>
                <a:ea typeface="Atkinson Hyperlegible"/>
                <a:cs typeface="Atkinson Hyperlegible"/>
                <a:sym typeface="Atkinson Hyperlegible"/>
              </a:rPr>
              <a:t>Difficulty accessing visual materials, graphing calculators and collaborating with teachers and peers has led to low participation rates by BLV students in secondary school mathematics, limiting future employment opportunities. </a:t>
            </a:r>
            <a:endParaRPr dirty="0">
              <a:latin typeface="Atkinson Hyperlegible"/>
              <a:ea typeface="Atkinson Hyperlegible"/>
              <a:cs typeface="Atkinson Hyperlegible"/>
              <a:sym typeface="Atkinson Hyperlegible"/>
            </a:endParaRPr>
          </a:p>
          <a:p>
            <a:pPr marL="457200" lvl="0" indent="-342900" algn="l" rtl="0">
              <a:spcBef>
                <a:spcPts val="1000"/>
              </a:spcBef>
              <a:spcAft>
                <a:spcPts val="1200"/>
              </a:spcAft>
              <a:buSzPts val="1800"/>
              <a:buFont typeface="Atkinson Hyperlegible"/>
              <a:buChar char="●"/>
            </a:pPr>
            <a:r>
              <a:rPr lang="en" dirty="0">
                <a:latin typeface="Atkinson Hyperlegible"/>
                <a:ea typeface="Atkinson Hyperlegible"/>
                <a:cs typeface="Atkinson Hyperlegible"/>
                <a:sym typeface="Atkinson Hyperlegible"/>
              </a:rPr>
              <a:t>Using human-</a:t>
            </a:r>
            <a:r>
              <a:rPr lang="en" dirty="0" err="1">
                <a:latin typeface="Atkinson Hyperlegible"/>
                <a:ea typeface="Atkinson Hyperlegible"/>
                <a:cs typeface="Atkinson Hyperlegible"/>
                <a:sym typeface="Atkinson Hyperlegible"/>
              </a:rPr>
              <a:t>centred</a:t>
            </a:r>
            <a:r>
              <a:rPr lang="en" dirty="0">
                <a:latin typeface="Atkinson Hyperlegible"/>
                <a:ea typeface="Atkinson Hyperlegible"/>
                <a:cs typeface="Atkinson Hyperlegible"/>
                <a:sym typeface="Atkinson Hyperlegible"/>
              </a:rPr>
              <a:t> co-design methods we will create an innovative digital workbook that allows mathematics and graphics to be manipulated and shared by BLV students, educators and their peers.</a:t>
            </a:r>
            <a:endParaRPr dirty="0">
              <a:latin typeface="Atkinson Hyperlegible"/>
              <a:ea typeface="Atkinson Hyperlegible"/>
              <a:cs typeface="Atkinson Hyperlegible"/>
              <a:sym typeface="Atkinson Hyperlegibl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620">
                <a:latin typeface="Atkinson Hyperlegible"/>
                <a:ea typeface="Atkinson Hyperlegible"/>
                <a:cs typeface="Atkinson Hyperlegible"/>
                <a:sym typeface="Atkinson Hyperlegible"/>
              </a:rPr>
              <a:t>The Project Team</a:t>
            </a:r>
            <a:endParaRPr sz="2620">
              <a:latin typeface="Atkinson Hyperlegible"/>
              <a:ea typeface="Atkinson Hyperlegible"/>
              <a:cs typeface="Atkinson Hyperlegible"/>
              <a:sym typeface="Atkinson Hyperlegible"/>
            </a:endParaRPr>
          </a:p>
        </p:txBody>
      </p:sp>
      <p:sp>
        <p:nvSpPr>
          <p:cNvPr id="67" name="Google Shape;67;p15"/>
          <p:cNvSpPr txBox="1">
            <a:spLocks noGrp="1"/>
          </p:cNvSpPr>
          <p:nvPr>
            <p:ph type="body" idx="1"/>
          </p:nvPr>
        </p:nvSpPr>
        <p:spPr>
          <a:xfrm>
            <a:off x="292800" y="3114338"/>
            <a:ext cx="8710800" cy="5268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935"/>
              <a:buNone/>
            </a:pPr>
            <a:r>
              <a:rPr lang="en" sz="1230" dirty="0">
                <a:solidFill>
                  <a:schemeClr val="dk1"/>
                </a:solidFill>
                <a:latin typeface="Atkinson Hyperlegible"/>
                <a:ea typeface="Atkinson Hyperlegible"/>
                <a:cs typeface="Atkinson Hyperlegible"/>
                <a:sym typeface="Atkinson Hyperlegible"/>
              </a:rPr>
              <a:t>       Kim Marriott	Matthew Butler	Melissa Fanshawe	Michael </a:t>
            </a:r>
            <a:r>
              <a:rPr lang="en" sz="1230" dirty="0" err="1">
                <a:solidFill>
                  <a:schemeClr val="dk1"/>
                </a:solidFill>
                <a:latin typeface="Atkinson Hyperlegible"/>
                <a:ea typeface="Atkinson Hyperlegible"/>
                <a:cs typeface="Atkinson Hyperlegible"/>
                <a:sym typeface="Atkinson Hyperlegible"/>
              </a:rPr>
              <a:t>Wybrow</a:t>
            </a:r>
            <a:r>
              <a:rPr lang="en" sz="1230" dirty="0">
                <a:solidFill>
                  <a:schemeClr val="dk1"/>
                </a:solidFill>
                <a:latin typeface="Atkinson Hyperlegible"/>
                <a:ea typeface="Atkinson Hyperlegible"/>
                <a:cs typeface="Atkinson Hyperlegible"/>
                <a:sym typeface="Atkinson Hyperlegible"/>
              </a:rPr>
              <a:t>	Leona Holloway</a:t>
            </a:r>
            <a:endParaRPr sz="1230" dirty="0">
              <a:solidFill>
                <a:schemeClr val="dk1"/>
              </a:solidFill>
              <a:latin typeface="Atkinson Hyperlegible"/>
              <a:ea typeface="Atkinson Hyperlegible"/>
              <a:cs typeface="Atkinson Hyperlegible"/>
              <a:sym typeface="Atkinson Hyperlegible"/>
            </a:endParaRPr>
          </a:p>
        </p:txBody>
      </p:sp>
      <p:pic>
        <p:nvPicPr>
          <p:cNvPr id="68" name="Google Shape;68;p15" descr="Photo of Kim Marriott" title="Kim.jpeg"/>
          <p:cNvPicPr preferRelativeResize="0"/>
          <p:nvPr/>
        </p:nvPicPr>
        <p:blipFill>
          <a:blip r:embed="rId3">
            <a:alphaModFix/>
          </a:blip>
          <a:stretch>
            <a:fillRect/>
          </a:stretch>
        </p:blipFill>
        <p:spPr>
          <a:xfrm>
            <a:off x="464100" y="1729125"/>
            <a:ext cx="1355151" cy="1355151"/>
          </a:xfrm>
          <a:prstGeom prst="rect">
            <a:avLst/>
          </a:prstGeom>
          <a:noFill/>
          <a:ln>
            <a:noFill/>
          </a:ln>
        </p:spPr>
      </p:pic>
      <p:pic>
        <p:nvPicPr>
          <p:cNvPr id="69" name="Google Shape;69;p15" descr="Photo of Matthew Butler" title="Matthew_Butler.jpg"/>
          <p:cNvPicPr preferRelativeResize="0"/>
          <p:nvPr/>
        </p:nvPicPr>
        <p:blipFill>
          <a:blip r:embed="rId4">
            <a:alphaModFix/>
          </a:blip>
          <a:stretch>
            <a:fillRect/>
          </a:stretch>
        </p:blipFill>
        <p:spPr>
          <a:xfrm>
            <a:off x="2235225" y="1729125"/>
            <a:ext cx="1355151" cy="1355151"/>
          </a:xfrm>
          <a:prstGeom prst="rect">
            <a:avLst/>
          </a:prstGeom>
          <a:noFill/>
          <a:ln>
            <a:noFill/>
          </a:ln>
        </p:spPr>
      </p:pic>
      <p:pic>
        <p:nvPicPr>
          <p:cNvPr id="70" name="Google Shape;70;p15" descr="Photo of Melissa Fanshawe" title="MelissaFanshawe.jpeg"/>
          <p:cNvPicPr preferRelativeResize="0"/>
          <p:nvPr/>
        </p:nvPicPr>
        <p:blipFill>
          <a:blip r:embed="rId5">
            <a:alphaModFix/>
          </a:blip>
          <a:stretch>
            <a:fillRect/>
          </a:stretch>
        </p:blipFill>
        <p:spPr>
          <a:xfrm>
            <a:off x="4006350" y="1729125"/>
            <a:ext cx="1355151" cy="1355151"/>
          </a:xfrm>
          <a:prstGeom prst="rect">
            <a:avLst/>
          </a:prstGeom>
          <a:noFill/>
          <a:ln>
            <a:noFill/>
          </a:ln>
        </p:spPr>
      </p:pic>
      <p:pic>
        <p:nvPicPr>
          <p:cNvPr id="71" name="Google Shape;71;p15" descr="Photo of Michael Wybrow" title="MichaelWybrow.jpeg"/>
          <p:cNvPicPr preferRelativeResize="0"/>
          <p:nvPr/>
        </p:nvPicPr>
        <p:blipFill>
          <a:blip r:embed="rId6">
            <a:alphaModFix/>
          </a:blip>
          <a:stretch>
            <a:fillRect/>
          </a:stretch>
        </p:blipFill>
        <p:spPr>
          <a:xfrm>
            <a:off x="5777475" y="1729125"/>
            <a:ext cx="1355151" cy="1355151"/>
          </a:xfrm>
          <a:prstGeom prst="rect">
            <a:avLst/>
          </a:prstGeom>
          <a:noFill/>
          <a:ln>
            <a:noFill/>
          </a:ln>
        </p:spPr>
      </p:pic>
      <p:pic>
        <p:nvPicPr>
          <p:cNvPr id="72" name="Google Shape;72;p15" descr="Photo of Leona Holloway" title="Leona.jpg"/>
          <p:cNvPicPr preferRelativeResize="0"/>
          <p:nvPr/>
        </p:nvPicPr>
        <p:blipFill>
          <a:blip r:embed="rId7">
            <a:alphaModFix/>
          </a:blip>
          <a:stretch>
            <a:fillRect/>
          </a:stretch>
        </p:blipFill>
        <p:spPr>
          <a:xfrm>
            <a:off x="7548600" y="1729125"/>
            <a:ext cx="1355151" cy="1355151"/>
          </a:xfrm>
          <a:prstGeom prst="rect">
            <a:avLst/>
          </a:prstGeom>
          <a:noFill/>
          <a:ln>
            <a:noFill/>
          </a:ln>
        </p:spPr>
      </p:pic>
      <p:sp>
        <p:nvSpPr>
          <p:cNvPr id="73" name="Google Shape;73;p15"/>
          <p:cNvSpPr txBox="1">
            <a:spLocks noGrp="1"/>
          </p:cNvSpPr>
          <p:nvPr>
            <p:ph type="body" idx="1"/>
          </p:nvPr>
        </p:nvSpPr>
        <p:spPr>
          <a:xfrm>
            <a:off x="307800" y="1148125"/>
            <a:ext cx="8710800" cy="5268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935"/>
              <a:buNone/>
            </a:pPr>
            <a:r>
              <a:rPr lang="en" sz="1629" i="1">
                <a:latin typeface="Atkinson Hyperlegible"/>
                <a:ea typeface="Atkinson Hyperlegible"/>
                <a:cs typeface="Atkinson Hyperlegible"/>
                <a:sym typeface="Atkinson Hyperlegible"/>
              </a:rPr>
              <a:t>Monash University and University of Southern Queensland:</a:t>
            </a:r>
            <a:endParaRPr sz="1629" i="1">
              <a:latin typeface="Atkinson Hyperlegible"/>
              <a:ea typeface="Atkinson Hyperlegible"/>
              <a:cs typeface="Atkinson Hyperlegible"/>
              <a:sym typeface="Atkinson Hyperlegible"/>
            </a:endParaRPr>
          </a:p>
        </p:txBody>
      </p:sp>
      <p:sp>
        <p:nvSpPr>
          <p:cNvPr id="74" name="Google Shape;74;p15"/>
          <p:cNvSpPr txBox="1">
            <a:spLocks noGrp="1"/>
          </p:cNvSpPr>
          <p:nvPr>
            <p:ph type="body" idx="1"/>
          </p:nvPr>
        </p:nvSpPr>
        <p:spPr>
          <a:xfrm>
            <a:off x="307800" y="3641150"/>
            <a:ext cx="8710800" cy="108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35"/>
              <a:buNone/>
            </a:pPr>
            <a:r>
              <a:rPr lang="en" sz="1629" i="1" dirty="0">
                <a:latin typeface="Atkinson Hyperlegible"/>
                <a:ea typeface="Atkinson Hyperlegible"/>
                <a:cs typeface="Atkinson Hyperlegible"/>
                <a:sym typeface="Atkinson Hyperlegible"/>
              </a:rPr>
              <a:t>Our Partner Investigators:</a:t>
            </a:r>
            <a:endParaRPr sz="1629" i="1" dirty="0">
              <a:latin typeface="Atkinson Hyperlegible"/>
              <a:ea typeface="Atkinson Hyperlegible"/>
              <a:cs typeface="Atkinson Hyperlegible"/>
              <a:sym typeface="Atkinson Hyperlegible"/>
            </a:endParaRPr>
          </a:p>
          <a:p>
            <a:pPr marL="0" lvl="0" indent="0" algn="l" rtl="0">
              <a:spcBef>
                <a:spcPts val="1200"/>
              </a:spcBef>
              <a:spcAft>
                <a:spcPts val="1200"/>
              </a:spcAft>
              <a:buSzPts val="935"/>
              <a:buNone/>
            </a:pPr>
            <a:r>
              <a:rPr lang="en" sz="1629" dirty="0">
                <a:latin typeface="Atkinson Hyperlegible"/>
                <a:ea typeface="Atkinson Hyperlegible"/>
                <a:cs typeface="Atkinson Hyperlegible"/>
                <a:sym typeface="Atkinson Hyperlegible"/>
              </a:rPr>
              <a:t>Sarah Hayman (VIC), Meagan Rodda (NSW), Aitken Jardine (QLD) &amp; Phia </a:t>
            </a:r>
            <a:r>
              <a:rPr lang="en" sz="1629" dirty="0" err="1">
                <a:latin typeface="Atkinson Hyperlegible"/>
                <a:ea typeface="Atkinson Hyperlegible"/>
                <a:cs typeface="Atkinson Hyperlegible"/>
                <a:sym typeface="Atkinson Hyperlegible"/>
              </a:rPr>
              <a:t>Damsma</a:t>
            </a:r>
            <a:r>
              <a:rPr lang="en" sz="1629" dirty="0">
                <a:latin typeface="Atkinson Hyperlegible"/>
                <a:ea typeface="Atkinson Hyperlegible"/>
                <a:cs typeface="Atkinson Hyperlegible"/>
                <a:sym typeface="Atkinson Hyperlegible"/>
              </a:rPr>
              <a:t> (</a:t>
            </a:r>
            <a:r>
              <a:rPr lang="en" sz="1629" dirty="0" err="1">
                <a:latin typeface="Atkinson Hyperlegible"/>
                <a:ea typeface="Atkinson Hyperlegible"/>
                <a:cs typeface="Atkinson Hyperlegible"/>
                <a:sym typeface="Atkinson Hyperlegible"/>
              </a:rPr>
              <a:t>Sonokids</a:t>
            </a:r>
            <a:r>
              <a:rPr lang="en" sz="1629" dirty="0">
                <a:latin typeface="Atkinson Hyperlegible"/>
                <a:ea typeface="Atkinson Hyperlegible"/>
                <a:cs typeface="Atkinson Hyperlegible"/>
                <a:sym typeface="Atkinson Hyperlegible"/>
              </a:rPr>
              <a:t>)</a:t>
            </a:r>
            <a:endParaRPr sz="1629" dirty="0">
              <a:latin typeface="Atkinson Hyperlegible"/>
              <a:ea typeface="Atkinson Hyperlegible"/>
              <a:cs typeface="Atkinson Hyperlegible"/>
              <a:sym typeface="Atkinson Hyperlegibl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620">
                <a:latin typeface="Atkinson Hyperlegible"/>
                <a:ea typeface="Atkinson Hyperlegible"/>
                <a:cs typeface="Atkinson Hyperlegible"/>
                <a:sym typeface="Atkinson Hyperlegible"/>
              </a:rPr>
              <a:t>Our Partners</a:t>
            </a:r>
            <a:endParaRPr sz="2620">
              <a:latin typeface="Atkinson Hyperlegible"/>
              <a:ea typeface="Atkinson Hyperlegible"/>
              <a:cs typeface="Atkinson Hyperlegible"/>
              <a:sym typeface="Atkinson Hyperlegible"/>
            </a:endParaRPr>
          </a:p>
        </p:txBody>
      </p:sp>
      <p:pic>
        <p:nvPicPr>
          <p:cNvPr id="80" name="Google Shape;80;p16" descr="Logo for Round Table"/>
          <p:cNvPicPr preferRelativeResize="0"/>
          <p:nvPr/>
        </p:nvPicPr>
        <p:blipFill>
          <a:blip r:embed="rId3">
            <a:alphaModFix/>
          </a:blip>
          <a:stretch>
            <a:fillRect/>
          </a:stretch>
        </p:blipFill>
        <p:spPr>
          <a:xfrm>
            <a:off x="458254" y="1418451"/>
            <a:ext cx="2180609" cy="1544600"/>
          </a:xfrm>
          <a:prstGeom prst="rect">
            <a:avLst/>
          </a:prstGeom>
          <a:noFill/>
          <a:ln>
            <a:noFill/>
          </a:ln>
        </p:spPr>
      </p:pic>
      <p:pic>
        <p:nvPicPr>
          <p:cNvPr id="81" name="Google Shape;81;p16" descr="Logo for SPEVI (South Pacific Educators of Vision Impairment)"/>
          <p:cNvPicPr preferRelativeResize="0"/>
          <p:nvPr/>
        </p:nvPicPr>
        <p:blipFill>
          <a:blip r:embed="rId4">
            <a:alphaModFix/>
          </a:blip>
          <a:stretch>
            <a:fillRect/>
          </a:stretch>
        </p:blipFill>
        <p:spPr>
          <a:xfrm>
            <a:off x="3245400" y="1567887"/>
            <a:ext cx="2946574" cy="1245725"/>
          </a:xfrm>
          <a:prstGeom prst="rect">
            <a:avLst/>
          </a:prstGeom>
          <a:noFill/>
          <a:ln>
            <a:noFill/>
          </a:ln>
        </p:spPr>
      </p:pic>
      <p:pic>
        <p:nvPicPr>
          <p:cNvPr id="82" name="Google Shape;82;p16" descr="Logo for Vision Australia"/>
          <p:cNvPicPr preferRelativeResize="0"/>
          <p:nvPr/>
        </p:nvPicPr>
        <p:blipFill>
          <a:blip r:embed="rId5">
            <a:alphaModFix/>
          </a:blip>
          <a:stretch>
            <a:fillRect/>
          </a:stretch>
        </p:blipFill>
        <p:spPr>
          <a:xfrm>
            <a:off x="6978397" y="1418450"/>
            <a:ext cx="1544600" cy="1544600"/>
          </a:xfrm>
          <a:prstGeom prst="rect">
            <a:avLst/>
          </a:prstGeom>
          <a:noFill/>
          <a:ln>
            <a:noFill/>
          </a:ln>
        </p:spPr>
      </p:pic>
      <p:pic>
        <p:nvPicPr>
          <p:cNvPr id="83" name="Google Shape;83;p16" descr="Logo for the Victorian Department of Education and Training"/>
          <p:cNvPicPr preferRelativeResize="0"/>
          <p:nvPr/>
        </p:nvPicPr>
        <p:blipFill>
          <a:blip r:embed="rId6">
            <a:alphaModFix/>
          </a:blip>
          <a:stretch>
            <a:fillRect/>
          </a:stretch>
        </p:blipFill>
        <p:spPr>
          <a:xfrm>
            <a:off x="304225" y="3347300"/>
            <a:ext cx="2802807" cy="1245725"/>
          </a:xfrm>
          <a:prstGeom prst="rect">
            <a:avLst/>
          </a:prstGeom>
          <a:noFill/>
          <a:ln>
            <a:noFill/>
          </a:ln>
        </p:spPr>
      </p:pic>
      <p:pic>
        <p:nvPicPr>
          <p:cNvPr id="84" name="Google Shape;84;p16" descr="Logo for the New South Wales Education Department"/>
          <p:cNvPicPr preferRelativeResize="0"/>
          <p:nvPr/>
        </p:nvPicPr>
        <p:blipFill>
          <a:blip r:embed="rId7">
            <a:alphaModFix/>
          </a:blip>
          <a:stretch>
            <a:fillRect/>
          </a:stretch>
        </p:blipFill>
        <p:spPr>
          <a:xfrm>
            <a:off x="3378850" y="3485937"/>
            <a:ext cx="2691099" cy="930225"/>
          </a:xfrm>
          <a:prstGeom prst="rect">
            <a:avLst/>
          </a:prstGeom>
          <a:noFill/>
          <a:ln>
            <a:noFill/>
          </a:ln>
        </p:spPr>
      </p:pic>
      <p:pic>
        <p:nvPicPr>
          <p:cNvPr id="85" name="Google Shape;85;p16" descr="Logo for the Queensland Department of Education and Training"/>
          <p:cNvPicPr preferRelativeResize="0"/>
          <p:nvPr/>
        </p:nvPicPr>
        <p:blipFill>
          <a:blip r:embed="rId8">
            <a:alphaModFix/>
          </a:blip>
          <a:stretch>
            <a:fillRect/>
          </a:stretch>
        </p:blipFill>
        <p:spPr>
          <a:xfrm>
            <a:off x="6736425" y="3516175"/>
            <a:ext cx="2067550" cy="869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620">
                <a:latin typeface="Atkinson Hyperlegible"/>
                <a:ea typeface="Atkinson Hyperlegible"/>
                <a:cs typeface="Atkinson Hyperlegible"/>
                <a:sym typeface="Atkinson Hyperlegible"/>
              </a:rPr>
              <a:t>Project Background and Motivation</a:t>
            </a:r>
            <a:endParaRPr sz="2620">
              <a:latin typeface="Atkinson Hyperlegible"/>
              <a:ea typeface="Atkinson Hyperlegible"/>
              <a:cs typeface="Atkinson Hyperlegible"/>
              <a:sym typeface="Atkinson Hyperlegible"/>
            </a:endParaRPr>
          </a:p>
        </p:txBody>
      </p:sp>
      <p:sp>
        <p:nvSpPr>
          <p:cNvPr id="91" name="Google Shape;91;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Font typeface="Atkinson Hyperlegible"/>
              <a:buChar char="●"/>
            </a:pPr>
            <a:r>
              <a:rPr lang="en">
                <a:latin typeface="Atkinson Hyperlegible"/>
                <a:ea typeface="Atkinson Hyperlegible"/>
                <a:cs typeface="Atkinson Hyperlegible"/>
                <a:sym typeface="Atkinson Hyperlegible"/>
              </a:rPr>
              <a:t>Barriers to academic achievement of BLV students are higher in mathematics compared with other academic subjects (Opie et al., 2017).</a:t>
            </a:r>
            <a:endParaRPr>
              <a:latin typeface="Atkinson Hyperlegible"/>
              <a:ea typeface="Atkinson Hyperlegible"/>
              <a:cs typeface="Atkinson Hyperlegible"/>
              <a:sym typeface="Atkinson Hyperlegible"/>
            </a:endParaRPr>
          </a:p>
          <a:p>
            <a:pPr marL="457200" lvl="0" indent="-342900" algn="l" rtl="0">
              <a:spcBef>
                <a:spcPts val="0"/>
              </a:spcBef>
              <a:spcAft>
                <a:spcPts val="0"/>
              </a:spcAft>
              <a:buSzPts val="1800"/>
              <a:buFont typeface="Atkinson Hyperlegible"/>
              <a:buChar char="●"/>
            </a:pPr>
            <a:r>
              <a:rPr lang="en">
                <a:latin typeface="Atkinson Hyperlegible"/>
                <a:ea typeface="Atkinson Hyperlegible"/>
                <a:cs typeface="Atkinson Hyperlegible"/>
                <a:sym typeface="Atkinson Hyperlegible"/>
              </a:rPr>
              <a:t>BLV students are choosing not to undertake mathematics and related Science, Technology, Engineering and Mathematics (STEM) fields in upper secondary school (Emerson &amp; Anderson, 2018; Fanshawe, et al., 2023) and university (Butler et al., 2017).</a:t>
            </a:r>
            <a:endParaRPr>
              <a:latin typeface="Atkinson Hyperlegible"/>
              <a:ea typeface="Atkinson Hyperlegible"/>
              <a:cs typeface="Atkinson Hyperlegible"/>
              <a:sym typeface="Atkinson Hyperlegible"/>
            </a:endParaRPr>
          </a:p>
          <a:p>
            <a:pPr marL="457200" lvl="0" indent="-342900" algn="l" rtl="0">
              <a:spcBef>
                <a:spcPts val="0"/>
              </a:spcBef>
              <a:spcAft>
                <a:spcPts val="0"/>
              </a:spcAft>
              <a:buSzPts val="1800"/>
              <a:buFont typeface="Atkinson Hyperlegible"/>
              <a:buChar char="●"/>
            </a:pPr>
            <a:r>
              <a:rPr lang="en">
                <a:latin typeface="Atkinson Hyperlegible"/>
                <a:ea typeface="Atkinson Hyperlegible"/>
                <a:cs typeface="Atkinson Hyperlegible"/>
                <a:sym typeface="Atkinson Hyperlegible"/>
              </a:rPr>
              <a:t>Lack of access impacts educational opportunities, and severely impacts future employability.</a:t>
            </a:r>
            <a:endParaRPr>
              <a:latin typeface="Atkinson Hyperlegible"/>
              <a:ea typeface="Atkinson Hyperlegible"/>
              <a:cs typeface="Atkinson Hyperlegible"/>
              <a:sym typeface="Atkinson Hyperlegibl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620">
                <a:latin typeface="Atkinson Hyperlegible"/>
                <a:ea typeface="Atkinson Hyperlegible"/>
                <a:cs typeface="Atkinson Hyperlegible"/>
                <a:sym typeface="Atkinson Hyperlegible"/>
              </a:rPr>
              <a:t>Project Aims</a:t>
            </a:r>
            <a:endParaRPr sz="2620">
              <a:latin typeface="Atkinson Hyperlegible"/>
              <a:ea typeface="Atkinson Hyperlegible"/>
              <a:cs typeface="Atkinson Hyperlegible"/>
              <a:sym typeface="Atkinson Hyperlegible"/>
            </a:endParaRPr>
          </a:p>
        </p:txBody>
      </p:sp>
      <p:sp>
        <p:nvSpPr>
          <p:cNvPr id="97" name="Google Shape;97;p18"/>
          <p:cNvSpPr txBox="1">
            <a:spLocks noGrp="1"/>
          </p:cNvSpPr>
          <p:nvPr>
            <p:ph type="body" idx="1"/>
          </p:nvPr>
        </p:nvSpPr>
        <p:spPr>
          <a:xfrm>
            <a:off x="311700" y="1152475"/>
            <a:ext cx="8520600" cy="37878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Font typeface="Atkinson Hyperlegible"/>
              <a:buChar char="●"/>
            </a:pPr>
            <a:r>
              <a:rPr lang="en">
                <a:latin typeface="Atkinson Hyperlegible"/>
                <a:ea typeface="Atkinson Hyperlegible"/>
                <a:cs typeface="Atkinson Hyperlegible"/>
                <a:sym typeface="Atkinson Hyperlegible"/>
              </a:rPr>
              <a:t>The aim of this project is to overcome current barriers to collaboration and access to graphics and calculation that face BLV students studying mathematics in upper secondary school.</a:t>
            </a:r>
            <a:endParaRPr>
              <a:latin typeface="Atkinson Hyperlegible"/>
              <a:ea typeface="Atkinson Hyperlegible"/>
              <a:cs typeface="Atkinson Hyperlegible"/>
              <a:sym typeface="Atkinson Hyperlegible"/>
            </a:endParaRPr>
          </a:p>
          <a:p>
            <a:pPr marL="457200" lvl="0" indent="-342900" algn="l" rtl="0">
              <a:spcBef>
                <a:spcPts val="0"/>
              </a:spcBef>
              <a:spcAft>
                <a:spcPts val="0"/>
              </a:spcAft>
              <a:buSzPts val="1800"/>
              <a:buFont typeface="Atkinson Hyperlegible"/>
              <a:buChar char="●"/>
            </a:pPr>
            <a:r>
              <a:rPr lang="en">
                <a:latin typeface="Atkinson Hyperlegible"/>
                <a:ea typeface="Atkinson Hyperlegible"/>
                <a:cs typeface="Atkinson Hyperlegible"/>
                <a:sym typeface="Atkinson Hyperlegible"/>
              </a:rPr>
              <a:t>This project poses four research questions:</a:t>
            </a:r>
            <a:endParaRPr>
              <a:latin typeface="Atkinson Hyperlegible"/>
              <a:ea typeface="Atkinson Hyperlegible"/>
              <a:cs typeface="Atkinson Hyperlegible"/>
              <a:sym typeface="Atkinson Hyperlegible"/>
            </a:endParaRPr>
          </a:p>
          <a:p>
            <a:pPr marL="914400" lvl="1" indent="-342900" algn="l" rtl="0">
              <a:spcBef>
                <a:spcPts val="0"/>
              </a:spcBef>
              <a:spcAft>
                <a:spcPts val="0"/>
              </a:spcAft>
              <a:buSzPts val="1800"/>
              <a:buFont typeface="Atkinson Hyperlegible"/>
              <a:buChar char="○"/>
            </a:pPr>
            <a:r>
              <a:rPr lang="en" sz="1800" i="1">
                <a:latin typeface="Atkinson Hyperlegible"/>
                <a:ea typeface="Atkinson Hyperlegible"/>
                <a:cs typeface="Atkinson Hyperlegible"/>
                <a:sym typeface="Atkinson Hyperlegible"/>
              </a:rPr>
              <a:t>RQ1</a:t>
            </a:r>
            <a:r>
              <a:rPr lang="en" sz="1800">
                <a:latin typeface="Atkinson Hyperlegible"/>
                <a:ea typeface="Atkinson Hyperlegible"/>
                <a:cs typeface="Atkinson Hyperlegible"/>
                <a:sym typeface="Atkinson Hyperlegible"/>
              </a:rPr>
              <a:t> </a:t>
            </a:r>
            <a:r>
              <a:rPr lang="en" sz="1800" i="1">
                <a:latin typeface="Atkinson Hyperlegible"/>
                <a:ea typeface="Atkinson Hyperlegible"/>
                <a:cs typeface="Atkinson Hyperlegible"/>
                <a:sym typeface="Atkinson Hyperlegible"/>
              </a:rPr>
              <a:t>How to support collaboration between BLV students and their educators and peers?</a:t>
            </a:r>
            <a:endParaRPr sz="1800" i="1">
              <a:latin typeface="Atkinson Hyperlegible"/>
              <a:ea typeface="Atkinson Hyperlegible"/>
              <a:cs typeface="Atkinson Hyperlegible"/>
              <a:sym typeface="Atkinson Hyperlegible"/>
            </a:endParaRPr>
          </a:p>
          <a:p>
            <a:pPr marL="914400" lvl="1" indent="-342900" algn="l" rtl="0">
              <a:spcBef>
                <a:spcPts val="0"/>
              </a:spcBef>
              <a:spcAft>
                <a:spcPts val="0"/>
              </a:spcAft>
              <a:buSzPts val="1800"/>
              <a:buFont typeface="Atkinson Hyperlegible"/>
              <a:buChar char="○"/>
            </a:pPr>
            <a:r>
              <a:rPr lang="en" sz="1800" i="1">
                <a:latin typeface="Atkinson Hyperlegible"/>
                <a:ea typeface="Atkinson Hyperlegible"/>
                <a:cs typeface="Atkinson Hyperlegible"/>
                <a:sym typeface="Atkinson Hyperlegible"/>
              </a:rPr>
              <a:t>RQ2</a:t>
            </a:r>
            <a:r>
              <a:rPr lang="en" sz="1800">
                <a:latin typeface="Atkinson Hyperlegible"/>
                <a:ea typeface="Atkinson Hyperlegible"/>
                <a:cs typeface="Atkinson Hyperlegible"/>
                <a:sym typeface="Atkinson Hyperlegible"/>
              </a:rPr>
              <a:t> </a:t>
            </a:r>
            <a:r>
              <a:rPr lang="en" sz="1800" i="1">
                <a:latin typeface="Atkinson Hyperlegible"/>
                <a:ea typeface="Atkinson Hyperlegible"/>
                <a:cs typeface="Atkinson Hyperlegible"/>
                <a:sym typeface="Atkinson Hyperlegible"/>
              </a:rPr>
              <a:t>How to support BLV students to create and view mathematical graphics?</a:t>
            </a:r>
            <a:endParaRPr sz="1800" i="1">
              <a:latin typeface="Atkinson Hyperlegible"/>
              <a:ea typeface="Atkinson Hyperlegible"/>
              <a:cs typeface="Atkinson Hyperlegible"/>
              <a:sym typeface="Atkinson Hyperlegible"/>
            </a:endParaRPr>
          </a:p>
          <a:p>
            <a:pPr marL="914400" lvl="1" indent="-342900" algn="l" rtl="0">
              <a:spcBef>
                <a:spcPts val="0"/>
              </a:spcBef>
              <a:spcAft>
                <a:spcPts val="0"/>
              </a:spcAft>
              <a:buSzPts val="1800"/>
              <a:buFont typeface="Atkinson Hyperlegible"/>
              <a:buChar char="○"/>
            </a:pPr>
            <a:r>
              <a:rPr lang="en" sz="1800" i="1">
                <a:latin typeface="Atkinson Hyperlegible"/>
                <a:ea typeface="Atkinson Hyperlegible"/>
                <a:cs typeface="Atkinson Hyperlegible"/>
                <a:sym typeface="Atkinson Hyperlegible"/>
              </a:rPr>
              <a:t>RQ3 How to support BLV student access to calculation devices?</a:t>
            </a:r>
            <a:endParaRPr sz="1800" i="1">
              <a:latin typeface="Atkinson Hyperlegible"/>
              <a:ea typeface="Atkinson Hyperlegible"/>
              <a:cs typeface="Atkinson Hyperlegible"/>
              <a:sym typeface="Atkinson Hyperlegible"/>
            </a:endParaRPr>
          </a:p>
          <a:p>
            <a:pPr marL="914400" lvl="1" indent="-342900" algn="l" rtl="0">
              <a:spcBef>
                <a:spcPts val="0"/>
              </a:spcBef>
              <a:spcAft>
                <a:spcPts val="0"/>
              </a:spcAft>
              <a:buSzPts val="1800"/>
              <a:buFont typeface="Atkinson Hyperlegible"/>
              <a:buChar char="○"/>
            </a:pPr>
            <a:r>
              <a:rPr lang="en" sz="1800" i="1">
                <a:latin typeface="Atkinson Hyperlegible"/>
                <a:ea typeface="Atkinson Hyperlegible"/>
                <a:cs typeface="Atkinson Hyperlegible"/>
                <a:sym typeface="Atkinson Hyperlegible"/>
              </a:rPr>
              <a:t>RQ4 How to use these technologies in the classroom to effectively support student learning?</a:t>
            </a:r>
            <a:endParaRPr sz="1800" i="1">
              <a:latin typeface="Atkinson Hyperlegible"/>
              <a:ea typeface="Atkinson Hyperlegible"/>
              <a:cs typeface="Atkinson Hyperlegible"/>
              <a:sym typeface="Atkinson Hyperlegibl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19" descr="Image of the Accessible Digital Mathematics Workbook. At the centre is an icon of two students and a teacher looking at a computer screen. On the left is a column labelled input which is UEB braille, text and LaTex, interactive equation editor and HTML and MathML document. This has an arrow labelled text and mathematics to the central icon. On the right of the icon is a column labelled output. This has arrows leading to it from the icon. For text and maths this  can be UEB braille, speech, and print. For graphics this can be refreshable tactile display, sonification or visual images. Below the icon and connected by a double-headed arrow is calculation. "/>
          <p:cNvPicPr preferRelativeResize="0"/>
          <p:nvPr/>
        </p:nvPicPr>
        <p:blipFill>
          <a:blip r:embed="rId3">
            <a:alphaModFix/>
          </a:blip>
          <a:stretch>
            <a:fillRect/>
          </a:stretch>
        </p:blipFill>
        <p:spPr>
          <a:xfrm>
            <a:off x="122900" y="59325"/>
            <a:ext cx="8911498" cy="49909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311700" y="177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620">
                <a:latin typeface="Atkinson Hyperlegible"/>
                <a:ea typeface="Atkinson Hyperlegible"/>
                <a:cs typeface="Atkinson Hyperlegible"/>
                <a:sym typeface="Atkinson Hyperlegible"/>
              </a:rPr>
              <a:t>Project Plan mid 2025 - mid 2028</a:t>
            </a:r>
            <a:endParaRPr sz="2620">
              <a:latin typeface="Atkinson Hyperlegible"/>
              <a:ea typeface="Atkinson Hyperlegible"/>
              <a:cs typeface="Atkinson Hyperlegible"/>
              <a:sym typeface="Atkinson Hyperlegible"/>
            </a:endParaRPr>
          </a:p>
        </p:txBody>
      </p:sp>
      <p:sp>
        <p:nvSpPr>
          <p:cNvPr id="108" name="Google Shape;108;p20"/>
          <p:cNvSpPr txBox="1">
            <a:spLocks noGrp="1"/>
          </p:cNvSpPr>
          <p:nvPr>
            <p:ph type="body" idx="1"/>
          </p:nvPr>
        </p:nvSpPr>
        <p:spPr>
          <a:xfrm>
            <a:off x="311700" y="853225"/>
            <a:ext cx="8520600" cy="42903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935"/>
              <a:buNone/>
            </a:pPr>
            <a:r>
              <a:rPr lang="en" sz="1829">
                <a:latin typeface="Atkinson Hyperlegible"/>
                <a:ea typeface="Atkinson Hyperlegible"/>
                <a:cs typeface="Atkinson Hyperlegible"/>
                <a:sym typeface="Atkinson Hyperlegible"/>
              </a:rPr>
              <a:t>Creation of the Core Digital Workbook</a:t>
            </a:r>
            <a:endParaRPr sz="1829">
              <a:latin typeface="Atkinson Hyperlegible"/>
              <a:ea typeface="Atkinson Hyperlegible"/>
              <a:cs typeface="Atkinson Hyperlegible"/>
              <a:sym typeface="Atkinson Hyperlegible"/>
            </a:endParaRPr>
          </a:p>
          <a:p>
            <a:pPr marL="457200" lvl="0" indent="-332105" algn="l" rtl="0">
              <a:lnSpc>
                <a:spcPct val="95000"/>
              </a:lnSpc>
              <a:spcBef>
                <a:spcPts val="1200"/>
              </a:spcBef>
              <a:spcAft>
                <a:spcPts val="0"/>
              </a:spcAft>
              <a:buSzPts val="1630"/>
              <a:buFont typeface="Atkinson Hyperlegible"/>
              <a:buChar char="●"/>
            </a:pPr>
            <a:r>
              <a:rPr lang="en" sz="1629">
                <a:latin typeface="Atkinson Hyperlegible"/>
                <a:ea typeface="Atkinson Hyperlegible"/>
                <a:cs typeface="Atkinson Hyperlegible"/>
                <a:sym typeface="Atkinson Hyperlegible"/>
              </a:rPr>
              <a:t>This will support documents containing headings, text, lists, tables and mathematical equations and expressions (HTML, MathML)</a:t>
            </a:r>
            <a:endParaRPr sz="1629">
              <a:latin typeface="Atkinson Hyperlegible"/>
              <a:ea typeface="Atkinson Hyperlegible"/>
              <a:cs typeface="Atkinson Hyperlegible"/>
              <a:sym typeface="Atkinson Hyperlegible"/>
            </a:endParaRPr>
          </a:p>
          <a:p>
            <a:pPr marL="457200" lvl="0" indent="-332105" algn="l" rtl="0">
              <a:lnSpc>
                <a:spcPct val="95000"/>
              </a:lnSpc>
              <a:spcBef>
                <a:spcPts val="0"/>
              </a:spcBef>
              <a:spcAft>
                <a:spcPts val="0"/>
              </a:spcAft>
              <a:buSzPts val="1630"/>
              <a:buFont typeface="Atkinson Hyperlegible"/>
              <a:buChar char="●"/>
            </a:pPr>
            <a:r>
              <a:rPr lang="en" sz="1629">
                <a:latin typeface="Atkinson Hyperlegible"/>
                <a:ea typeface="Atkinson Hyperlegible"/>
                <a:cs typeface="Atkinson Hyperlegible"/>
                <a:sym typeface="Atkinson Hyperlegible"/>
              </a:rPr>
              <a:t>Support dual braille and visual views</a:t>
            </a:r>
            <a:endParaRPr sz="1629">
              <a:latin typeface="Atkinson Hyperlegible"/>
              <a:ea typeface="Atkinson Hyperlegible"/>
              <a:cs typeface="Atkinson Hyperlegible"/>
              <a:sym typeface="Atkinson Hyperlegible"/>
            </a:endParaRPr>
          </a:p>
          <a:p>
            <a:pPr marL="0" lvl="0" indent="0" algn="l" rtl="0">
              <a:lnSpc>
                <a:spcPct val="95000"/>
              </a:lnSpc>
              <a:spcBef>
                <a:spcPts val="1200"/>
              </a:spcBef>
              <a:spcAft>
                <a:spcPts val="0"/>
              </a:spcAft>
              <a:buSzPts val="935"/>
              <a:buNone/>
            </a:pPr>
            <a:r>
              <a:rPr lang="en" sz="1829">
                <a:latin typeface="Atkinson Hyperlegible"/>
                <a:ea typeface="Atkinson Hyperlegible"/>
                <a:cs typeface="Atkinson Hyperlegible"/>
                <a:sym typeface="Atkinson Hyperlegible"/>
              </a:rPr>
              <a:t>Accessible calculation</a:t>
            </a:r>
            <a:endParaRPr sz="1829">
              <a:latin typeface="Atkinson Hyperlegible"/>
              <a:ea typeface="Atkinson Hyperlegible"/>
              <a:cs typeface="Atkinson Hyperlegible"/>
              <a:sym typeface="Atkinson Hyperlegible"/>
            </a:endParaRPr>
          </a:p>
          <a:p>
            <a:pPr marL="457200" lvl="0" indent="-332105" algn="l" rtl="0">
              <a:lnSpc>
                <a:spcPct val="95000"/>
              </a:lnSpc>
              <a:spcBef>
                <a:spcPts val="1200"/>
              </a:spcBef>
              <a:spcAft>
                <a:spcPts val="0"/>
              </a:spcAft>
              <a:buSzPts val="1630"/>
              <a:buFont typeface="Atkinson Hyperlegible"/>
              <a:buChar char="●"/>
            </a:pPr>
            <a:r>
              <a:rPr lang="en" sz="1629">
                <a:latin typeface="Atkinson Hyperlegible"/>
                <a:ea typeface="Atkinson Hyperlegible"/>
                <a:cs typeface="Atkinson Hyperlegible"/>
                <a:sym typeface="Atkinson Hyperlegible"/>
              </a:rPr>
              <a:t>Support customisable calculators</a:t>
            </a:r>
            <a:endParaRPr sz="1629">
              <a:latin typeface="Atkinson Hyperlegible"/>
              <a:ea typeface="Atkinson Hyperlegible"/>
              <a:cs typeface="Atkinson Hyperlegible"/>
              <a:sym typeface="Atkinson Hyperlegible"/>
            </a:endParaRPr>
          </a:p>
          <a:p>
            <a:pPr marL="0" lvl="0" indent="0" algn="l" rtl="0">
              <a:lnSpc>
                <a:spcPct val="95000"/>
              </a:lnSpc>
              <a:spcBef>
                <a:spcPts val="1200"/>
              </a:spcBef>
              <a:spcAft>
                <a:spcPts val="0"/>
              </a:spcAft>
              <a:buSzPts val="935"/>
              <a:buNone/>
            </a:pPr>
            <a:r>
              <a:rPr lang="en" sz="1829">
                <a:latin typeface="Atkinson Hyperlegible"/>
                <a:ea typeface="Atkinson Hyperlegible"/>
                <a:cs typeface="Atkinson Hyperlegible"/>
                <a:sym typeface="Atkinson Hyperlegible"/>
              </a:rPr>
              <a:t>Accessible graphics</a:t>
            </a:r>
            <a:endParaRPr sz="1829">
              <a:latin typeface="Atkinson Hyperlegible"/>
              <a:ea typeface="Atkinson Hyperlegible"/>
              <a:cs typeface="Atkinson Hyperlegible"/>
              <a:sym typeface="Atkinson Hyperlegible"/>
            </a:endParaRPr>
          </a:p>
          <a:p>
            <a:pPr marL="457200" lvl="0" indent="-332105" algn="l" rtl="0">
              <a:lnSpc>
                <a:spcPct val="95000"/>
              </a:lnSpc>
              <a:spcBef>
                <a:spcPts val="1200"/>
              </a:spcBef>
              <a:spcAft>
                <a:spcPts val="0"/>
              </a:spcAft>
              <a:buSzPts val="1630"/>
              <a:buFont typeface="Atkinson Hyperlegible"/>
              <a:buChar char="●"/>
            </a:pPr>
            <a:r>
              <a:rPr lang="en" sz="1629">
                <a:latin typeface="Atkinson Hyperlegible"/>
                <a:ea typeface="Atkinson Hyperlegible"/>
                <a:cs typeface="Atkinson Hyperlegible"/>
                <a:sym typeface="Atkinson Hyperlegible"/>
              </a:rPr>
              <a:t>Support graphics on refreshable tactile displays (RTDs) + sonification</a:t>
            </a:r>
            <a:endParaRPr sz="1629">
              <a:latin typeface="Atkinson Hyperlegible"/>
              <a:ea typeface="Atkinson Hyperlegible"/>
              <a:cs typeface="Atkinson Hyperlegible"/>
              <a:sym typeface="Atkinson Hyperlegible"/>
            </a:endParaRPr>
          </a:p>
          <a:p>
            <a:pPr marL="0" lvl="0" indent="0" algn="l" rtl="0">
              <a:lnSpc>
                <a:spcPct val="95000"/>
              </a:lnSpc>
              <a:spcBef>
                <a:spcPts val="1200"/>
              </a:spcBef>
              <a:spcAft>
                <a:spcPts val="0"/>
              </a:spcAft>
              <a:buSzPts val="935"/>
              <a:buNone/>
            </a:pPr>
            <a:r>
              <a:rPr lang="en" sz="1829">
                <a:latin typeface="Atkinson Hyperlegible"/>
                <a:ea typeface="Atkinson Hyperlegible"/>
                <a:cs typeface="Atkinson Hyperlegible"/>
                <a:sym typeface="Atkinson Hyperlegible"/>
              </a:rPr>
              <a:t>Dissemination</a:t>
            </a:r>
            <a:endParaRPr sz="1829">
              <a:latin typeface="Atkinson Hyperlegible"/>
              <a:ea typeface="Atkinson Hyperlegible"/>
              <a:cs typeface="Atkinson Hyperlegible"/>
              <a:sym typeface="Atkinson Hyperlegible"/>
            </a:endParaRPr>
          </a:p>
          <a:p>
            <a:pPr marL="457200" lvl="0" indent="-332105" algn="l" rtl="0">
              <a:lnSpc>
                <a:spcPct val="95000"/>
              </a:lnSpc>
              <a:spcBef>
                <a:spcPts val="1200"/>
              </a:spcBef>
              <a:spcAft>
                <a:spcPts val="0"/>
              </a:spcAft>
              <a:buSzPts val="1630"/>
              <a:buFont typeface="Atkinson Hyperlegible"/>
              <a:buChar char="●"/>
            </a:pPr>
            <a:r>
              <a:rPr lang="en" sz="1629">
                <a:latin typeface="Atkinson Hyperlegible"/>
                <a:ea typeface="Atkinson Hyperlegible"/>
                <a:cs typeface="Atkinson Hyperlegible"/>
                <a:sym typeface="Atkinson Hyperlegible"/>
              </a:rPr>
              <a:t>Guidelines and resources, workshops and training sessions</a:t>
            </a:r>
            <a:endParaRPr sz="1629">
              <a:latin typeface="Atkinson Hyperlegible"/>
              <a:ea typeface="Atkinson Hyperlegible"/>
              <a:cs typeface="Atkinson Hyperlegible"/>
              <a:sym typeface="Atkinson Hyperlegible"/>
            </a:endParaRPr>
          </a:p>
          <a:p>
            <a:pPr marL="0" lvl="0" indent="0" algn="l" rtl="0">
              <a:lnSpc>
                <a:spcPct val="95000"/>
              </a:lnSpc>
              <a:spcBef>
                <a:spcPts val="1200"/>
              </a:spcBef>
              <a:spcAft>
                <a:spcPts val="1200"/>
              </a:spcAft>
              <a:buNone/>
            </a:pPr>
            <a:r>
              <a:rPr lang="en" sz="1629">
                <a:latin typeface="Atkinson Hyperlegible"/>
                <a:ea typeface="Atkinson Hyperlegible"/>
                <a:cs typeface="Atkinson Hyperlegible"/>
                <a:sym typeface="Atkinson Hyperlegible"/>
              </a:rPr>
              <a:t>Based on a survey of our partners, the workbook will be developed as a native iPad app (that also runs on macOS)</a:t>
            </a:r>
            <a:endParaRPr sz="1629">
              <a:latin typeface="Atkinson Hyperlegible"/>
              <a:ea typeface="Atkinson Hyperlegible"/>
              <a:cs typeface="Atkinson Hyperlegible"/>
              <a:sym typeface="Atkinson Hyperlegibl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620">
                <a:latin typeface="Atkinson Hyperlegible"/>
                <a:ea typeface="Atkinson Hyperlegible"/>
                <a:cs typeface="Atkinson Hyperlegible"/>
                <a:sym typeface="Atkinson Hyperlegible"/>
              </a:rPr>
              <a:t>Community Engagement</a:t>
            </a:r>
            <a:endParaRPr sz="2620">
              <a:latin typeface="Atkinson Hyperlegible"/>
              <a:ea typeface="Atkinson Hyperlegible"/>
              <a:cs typeface="Atkinson Hyperlegible"/>
              <a:sym typeface="Atkinson Hyperlegible"/>
            </a:endParaRPr>
          </a:p>
        </p:txBody>
      </p:sp>
      <p:sp>
        <p:nvSpPr>
          <p:cNvPr id="114" name="Google Shape;114;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Font typeface="Atkinson Hyperlegible"/>
              <a:buChar char="●"/>
            </a:pPr>
            <a:r>
              <a:rPr lang="en">
                <a:latin typeface="Atkinson Hyperlegible"/>
                <a:ea typeface="Atkinson Hyperlegible"/>
                <a:cs typeface="Atkinson Hyperlegible"/>
                <a:sym typeface="Atkinson Hyperlegible"/>
              </a:rPr>
              <a:t>Our Partner Investigators</a:t>
            </a:r>
            <a:endParaRPr>
              <a:latin typeface="Atkinson Hyperlegible"/>
              <a:ea typeface="Atkinson Hyperlegible"/>
              <a:cs typeface="Atkinson Hyperlegible"/>
              <a:sym typeface="Atkinson Hyperlegible"/>
            </a:endParaRPr>
          </a:p>
          <a:p>
            <a:pPr marL="457200" lvl="0" indent="-342900" algn="l" rtl="0">
              <a:spcBef>
                <a:spcPts val="0"/>
              </a:spcBef>
              <a:spcAft>
                <a:spcPts val="0"/>
              </a:spcAft>
              <a:buSzPts val="1800"/>
              <a:buFont typeface="Atkinson Hyperlegible"/>
              <a:buChar char="●"/>
            </a:pPr>
            <a:r>
              <a:rPr lang="en">
                <a:latin typeface="Atkinson Hyperlegible"/>
                <a:ea typeface="Atkinson Hyperlegible"/>
                <a:cs typeface="Atkinson Hyperlegible"/>
                <a:sym typeface="Atkinson Hyperlegible"/>
              </a:rPr>
              <a:t>Our Project Partners</a:t>
            </a:r>
            <a:endParaRPr>
              <a:latin typeface="Atkinson Hyperlegible"/>
              <a:ea typeface="Atkinson Hyperlegible"/>
              <a:cs typeface="Atkinson Hyperlegible"/>
              <a:sym typeface="Atkinson Hyperlegible"/>
            </a:endParaRPr>
          </a:p>
          <a:p>
            <a:pPr marL="457200" lvl="0" indent="-342900" algn="l" rtl="0">
              <a:spcBef>
                <a:spcPts val="0"/>
              </a:spcBef>
              <a:spcAft>
                <a:spcPts val="0"/>
              </a:spcAft>
              <a:buSzPts val="1800"/>
              <a:buFont typeface="Atkinson Hyperlegible"/>
              <a:buChar char="●"/>
            </a:pPr>
            <a:r>
              <a:rPr lang="en">
                <a:latin typeface="Atkinson Hyperlegible"/>
                <a:ea typeface="Atkinson Hyperlegible"/>
                <a:cs typeface="Atkinson Hyperlegible"/>
                <a:sym typeface="Atkinson Hyperlegible"/>
              </a:rPr>
              <a:t>An Expert Advisory Committee</a:t>
            </a:r>
            <a:endParaRPr>
              <a:latin typeface="Atkinson Hyperlegible"/>
              <a:ea typeface="Atkinson Hyperlegible"/>
              <a:cs typeface="Atkinson Hyperlegible"/>
              <a:sym typeface="Atkinson Hyperlegible"/>
            </a:endParaRPr>
          </a:p>
          <a:p>
            <a:pPr marL="457200" lvl="0" indent="-342900" algn="l" rtl="0">
              <a:spcBef>
                <a:spcPts val="0"/>
              </a:spcBef>
              <a:spcAft>
                <a:spcPts val="0"/>
              </a:spcAft>
              <a:buSzPts val="1800"/>
              <a:buFont typeface="Atkinson Hyperlegible"/>
              <a:buChar char="●"/>
            </a:pPr>
            <a:r>
              <a:rPr lang="en">
                <a:latin typeface="Atkinson Hyperlegible"/>
                <a:ea typeface="Atkinson Hyperlegible"/>
                <a:cs typeface="Atkinson Hyperlegible"/>
                <a:sym typeface="Atkinson Hyperlegible"/>
              </a:rPr>
              <a:t>Co-Designers and Testers throughout the project</a:t>
            </a:r>
            <a:endParaRPr>
              <a:latin typeface="Atkinson Hyperlegible"/>
              <a:ea typeface="Atkinson Hyperlegible"/>
              <a:cs typeface="Atkinson Hyperlegible"/>
              <a:sym typeface="Atkinson Hyperlegible"/>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533</Words>
  <Application>Microsoft Macintosh PowerPoint</Application>
  <PresentationFormat>On-screen Show (16:9)</PresentationFormat>
  <Paragraphs>50</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Atkinson Hyperlegible</vt:lpstr>
      <vt:lpstr>Simple Light</vt:lpstr>
      <vt:lpstr>Improving Mathematics Accessibility and Inclusion for Students who are Blind or have Low Vision</vt:lpstr>
      <vt:lpstr>Project In A Nutshell</vt:lpstr>
      <vt:lpstr>The Project Team</vt:lpstr>
      <vt:lpstr>Our Partners</vt:lpstr>
      <vt:lpstr>Project Background and Motivation</vt:lpstr>
      <vt:lpstr>Project Aims</vt:lpstr>
      <vt:lpstr>PowerPoint Presentation</vt:lpstr>
      <vt:lpstr>Project Plan mid 2025 - mid 2028</vt:lpstr>
      <vt:lpstr>Community Engagement</vt:lpstr>
      <vt:lpstr>How Could You Be Involved?</vt:lpstr>
      <vt:lpstr>Monash Assistive Technology and Society (MATS)</vt:lpstr>
      <vt:lpstr>PowerPoint Presentation</vt:lpstr>
      <vt:lpstr>Stay In Touch With MATS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Kimbal Marriott</cp:lastModifiedBy>
  <cp:revision>2</cp:revision>
  <dcterms:modified xsi:type="dcterms:W3CDTF">2025-05-20T05:57:26Z</dcterms:modified>
</cp:coreProperties>
</file>