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Arial Narrow" panose="020B0604020202020204" pitchFamily="34" charset="0"/>
      <p:regular r:id="rId28"/>
      <p:bold r:id="rId29"/>
      <p:italic r:id="rId30"/>
      <p:boldItalic r:id="rId31"/>
    </p:embeddedFont>
    <p:embeddedFont>
      <p:font typeface="Atkinson Hyperlegible" pitchFamily="2" charset="77"/>
      <p:regular r:id="rId32"/>
      <p:bold r:id="rId33"/>
      <p:italic r:id="rId34"/>
      <p:boldItalic r:id="rId35"/>
    </p:embeddedFont>
    <p:embeddedFont>
      <p:font typeface="Helvetica Neue" panose="02000503000000020004" pitchFamily="2" charset="0"/>
      <p:regular r:id="rId36"/>
      <p:bold r:id="rId37"/>
      <p:italic r:id="rId38"/>
      <p:boldItalic r:id="rId39"/>
    </p:embeddedFont>
    <p:embeddedFont>
      <p:font typeface="Montserrat" pitchFamily="2" charset="77"/>
      <p:regular r:id="rId40"/>
      <p:bold r:id="rId41"/>
      <p:italic r:id="rId42"/>
      <p:boldItalic r:id="rId43"/>
    </p:embeddedFont>
    <p:embeddedFont>
      <p:font typeface="Poppins" pitchFamily="2" charset="77"/>
      <p:regular r:id="rId44"/>
      <p:bold r:id="rId45"/>
      <p:italic r:id="rId46"/>
      <p:boldItalic r:id="rId47"/>
    </p:embeddedFont>
    <p:embeddedFont>
      <p:font typeface="Poppins Medium" panose="020B0604020202020204" pitchFamily="34" charset="0"/>
      <p:regular r:id="rId48"/>
      <p:bold r:id="rId49"/>
      <p:italic r:id="rId50"/>
      <p:boldItalic r:id="rId51"/>
    </p:embeddedFont>
    <p:embeddedFont>
      <p:font typeface="Poppins SemiBold" panose="020B0604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61">
          <p15:clr>
            <a:srgbClr val="A4A3A4"/>
          </p15:clr>
        </p15:guide>
        <p15:guide id="2" pos="74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g3Vr3cYThEqjXuVOhPYQzxS0to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596E3B-DEF8-471E-B307-F2E7D4DF1D6F}">
  <a:tblStyle styleId="{82596E3B-DEF8-471E-B307-F2E7D4DF1D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4" d="100"/>
          <a:sy n="104" d="100"/>
        </p:scale>
        <p:origin x="232" y="544"/>
      </p:cViewPr>
      <p:guideLst>
        <p:guide orient="horz" pos="3861"/>
        <p:guide pos="744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9522657f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2f9522657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f9522657f2_0_8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a:latin typeface="Helvetica Neue"/>
                <a:ea typeface="Helvetica Neue"/>
                <a:cs typeface="Helvetica Neue"/>
                <a:sym typeface="Helvetica Neue"/>
              </a:rPr>
              <a:t>Our designed application Theia, is capable of recognising the test the user is conducting using the camera, provide tactual descriptions of the components, and provide accessible instructions that removes the reliance on graphical instructions. Don’t worry, I do have demonstrations available today so feel free to come find Matt or myself to play around with the app yourself.</a:t>
            </a:r>
            <a:endParaRPr sz="1100">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sz="100"/>
          </a:p>
        </p:txBody>
      </p:sp>
      <p:sp>
        <p:nvSpPr>
          <p:cNvPr id="257" name="Google Shape;257;g2f9522657f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9522657f2_0_91: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a:latin typeface="Helvetica Neue"/>
                <a:ea typeface="Helvetica Neue"/>
                <a:cs typeface="Helvetica Neue"/>
                <a:sym typeface="Helvetica Neue"/>
              </a:rPr>
              <a:t>The app is also capable of automatically capturing the test windows, and offers three different methods for interpretation.  First one being sharing the results with a family or friend where the app will send the captured test Windows to a designated contact of the user. </a:t>
            </a:r>
            <a:endParaRPr sz="11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AU" sz="1100">
                <a:latin typeface="Helvetica Neue"/>
                <a:ea typeface="Helvetica Neue"/>
                <a:cs typeface="Helvetica Neue"/>
                <a:sym typeface="Helvetica Neue"/>
              </a:rPr>
              <a:t>The second option being sighted professionals where the app would upload the test window images to a medical professional and they would interpret the test results and communicate that back to the user. </a:t>
            </a:r>
            <a:endParaRPr sz="11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AU" sz="1100">
                <a:latin typeface="Helvetica Neue"/>
                <a:ea typeface="Helvetica Neue"/>
                <a:cs typeface="Helvetica Neue"/>
                <a:sym typeface="Helvetica Neue"/>
              </a:rPr>
              <a:t>Lastly AI interpretation where it’s the only private and instantaneous method of interpreting the test results. </a:t>
            </a:r>
            <a:endParaRPr sz="100"/>
          </a:p>
        </p:txBody>
      </p:sp>
      <p:sp>
        <p:nvSpPr>
          <p:cNvPr id="263" name="Google Shape;263;g2f9522657f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9522657f2_0_9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In a more higher level sense, </a:t>
            </a:r>
            <a:r>
              <a:rPr lang="en-AU" sz="1100">
                <a:latin typeface="Arial"/>
                <a:ea typeface="Arial"/>
                <a:cs typeface="Arial"/>
                <a:sym typeface="Arial"/>
              </a:rPr>
              <a:t>There are 6 main functionalities of our propose application. It first recognises the type of test that the user is conducting through scanning the packaging.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The steps are then broken down into accessible formats such as haptics and sound cues.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The app automatically captures the results when the user hovers their phone over the tests and selects only the non blurry images.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The app offers a range of interpretation options.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AI model that will interpret the test windows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Users can share the results to their family and friends to have them help them</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AU" sz="1100">
                <a:latin typeface="Arial"/>
                <a:ea typeface="Arial"/>
                <a:cs typeface="Arial"/>
                <a:sym typeface="Arial"/>
              </a:rPr>
              <a:t>Or they can have the results deidentified and submitted to a group of annotators on our end.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You’ll see that both the Share option and GP options have the words “Human intervention” underneath it, that is because those are the two methods that would involve another human seeing the result. Which of course, brings up privacy concerns as well as the idea of autonomy. So we were skeptical as to whether anyone would even choose those options.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69" name="Google Shape;269;g2f9522657f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f9522657f2_0_174: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So we evaluated our app, and let’s take a quick moment to recall that we touched on earlier, people tend to be a bit skeptical about AI. So, we’re essentially left with three options that all have some level of doubt attached. So to evaluate our application and most importantly, assess the different interpretation methods, we conducted 10 in person evaluation sessions with these three key questions in mind: Does our app even work? What improvements could we make? When would someone give up their independence and privacy due to distrust in AI?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AU"/>
              <a:t>These questions explore three key themes:  trust, which represents one’s trust in AI as well as the app, privacy and independence. We wanted to find out at what point would someone ask for sighted assistance, have another sighted person interpret their results for them because they might not trust what the AI is telling them.</a:t>
            </a:r>
            <a:endParaRPr/>
          </a:p>
        </p:txBody>
      </p:sp>
      <p:sp>
        <p:nvSpPr>
          <p:cNvPr id="350" name="Google Shape;350;g2f9522657f2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9c124cdbf_1_2978: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AU" sz="1100">
                <a:latin typeface="Helvetica Neue"/>
                <a:ea typeface="Helvetica Neue"/>
                <a:cs typeface="Helvetica Neue"/>
                <a:sym typeface="Helvetica Neue"/>
              </a:rPr>
              <a:t>During our evaluation session, the participants had the chance to interact with the app to independently conduct a mock COVID 19 test, we also anticipated that trust would build over time but due to the time constraints of my honours program,</a:t>
            </a:r>
            <a:r>
              <a:rPr lang="en-AU" sz="400">
                <a:latin typeface="Helvetica Neue"/>
                <a:ea typeface="Helvetica Neue"/>
                <a:cs typeface="Helvetica Neue"/>
                <a:sym typeface="Helvetica Neue"/>
              </a:rPr>
              <a:t> </a:t>
            </a:r>
            <a:r>
              <a:rPr lang="en-AU" sz="1100">
                <a:latin typeface="Helvetica Neue"/>
                <a:ea typeface="Helvetica Neue"/>
                <a:cs typeface="Helvetica Neue"/>
                <a:sym typeface="Helvetica Neue"/>
              </a:rPr>
              <a:t>it wasn’t feasible to obtain data through an organic 7 day interaction of continued usage. Therefore we had constructed two scenarios where we presented 7 prompts and 7 mock test results. So there is the consistent scenario and the inconsistent scenario. For example in the consistent scenario the participants were told that they had no symptoms and the results would also be negative. Where as in the inconsistent scenario, the symptoms do not align with test results. For example, the participants were told that they had Covid symptoms but their results would be negative. The participants were randomly assigned to the two scenarios, and through this,  we wanted to observe trust overtime as well as trust compared to expectations where we anticipated that the inconsistent scenario would result in less trust placed in the AI interpretation because it didn’t align with expectations. The participants were asked to scan the test results and choose the interpretation methods that they’d like, whether it is AI, asking a friend or sending it to a GP.</a:t>
            </a:r>
            <a:endParaRPr sz="1100">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endParaRPr sz="1100">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r>
              <a:rPr lang="en-AU" sz="1100">
                <a:latin typeface="Helvetica Neue"/>
                <a:ea typeface="Helvetica Neue"/>
                <a:cs typeface="Helvetica Neue"/>
                <a:sym typeface="Helvetica Neue"/>
              </a:rPr>
              <a:t>An interesting metric that I’ve included is that 97.2% of the participants chose AI first, even though there were times where the AI model got it wrong, or when they’ve clearly stated that they were skeptical towards AI.</a:t>
            </a:r>
            <a:endParaRPr sz="1100">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endParaRPr sz="1100">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r>
              <a:rPr lang="en-AU" sz="1100">
                <a:latin typeface="Helvetica Neue"/>
                <a:ea typeface="Helvetica Neue"/>
                <a:cs typeface="Helvetica Neue"/>
                <a:sym typeface="Helvetica Neue"/>
              </a:rPr>
              <a:t>To our prediction, we found that the inconsistent scenario resulted in a higher chance of confirming the AI interpretation through a human where 64.3% of the time the participants chose another option that involved humans to verify the results of the AI model. Which proves that yes, expectations is a huge factor in the amount of trust one places in AI. More importantly, it also shows that AI alone isnt not enough to instill trust in medical diagnosis. </a:t>
            </a:r>
            <a:endParaRPr sz="100"/>
          </a:p>
        </p:txBody>
      </p:sp>
      <p:sp>
        <p:nvSpPr>
          <p:cNvPr id="357" name="Google Shape;357;g2f9c124cdbf_1_2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9522657f2_0_240: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So what we found was really interesting, it revealed the way people would interact with AI in a medical context and this is especially important due to the fact that our target population is extremely vulnerable and has been left with no other private and independent alternative.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AU"/>
              <a:t>Notably, one participant mentioned that: maybe you wouldn’t want to tell people you had COVID because you want to go desperately to that wedding and that Why shouldn’t a blind person have the ability to be as evil as a sighted person in those thoughts?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AU"/>
              <a:t>Through user testing, it not only proved how important independence and privacy is, but also the idea of autonomy, being able to be in control and make decisions on your own about your own results. </a:t>
            </a:r>
            <a:endParaRPr/>
          </a:p>
        </p:txBody>
      </p:sp>
      <p:sp>
        <p:nvSpPr>
          <p:cNvPr id="375" name="Google Shape;375;g2f9522657f2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f9c124cdbf_1_3027: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2f9c124cdbf_1_3027:notes"/>
          <p:cNvSpPr>
            <a:spLocks noGrp="1" noRot="1" noChangeAspect="1"/>
          </p:cNvSpPr>
          <p:nvPr>
            <p:ph type="sldImg" idx="2"/>
          </p:nvPr>
        </p:nvSpPr>
        <p:spPr>
          <a:xfrm>
            <a:off x="91005" y="685619"/>
            <a:ext cx="6675900" cy="34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f9c124cdbf_1_3003: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So to prove that our solution works, we asked the participants to rate how independent and private they felt conducting a SAMT both before using our app and after using our app and we saw a huge jump in their feeling of independence, another massive increase in feeling of privacy using our app and lastly, we saw an increase in trust in mHealth diagnosis, which really shows the potential adoption of our solution.</a:t>
            </a:r>
            <a:endParaRPr/>
          </a:p>
        </p:txBody>
      </p:sp>
      <p:sp>
        <p:nvSpPr>
          <p:cNvPr id="398" name="Google Shape;398;g2f9c124cdbf_1_3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9522657f2_0_18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We are currently near the end of our phase 2, which is development and codesign. </a:t>
            </a:r>
            <a:r>
              <a:rPr lang="en-AU" sz="1100">
                <a:latin typeface="Atkinson Hyperlegible"/>
                <a:ea typeface="Atkinson Hyperlegible"/>
                <a:cs typeface="Atkinson Hyperlegible"/>
                <a:sym typeface="Atkinson Hyperlegible"/>
              </a:rPr>
              <a:t>We believe that the only way to truly design an application that will be used by the users is by designing it with the them. We plan on beginning phase 3 very shortly by making the app available in a closed beta environment and inviting BLV individuals to try out the app on their own. We really want to make a solution that not only makes it onto the market, but is something that is well perceived, actively used and well maintained.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tkinson Hyperlegible"/>
              <a:ea typeface="Atkinson Hyperlegible"/>
              <a:cs typeface="Atkinson Hyperlegible"/>
              <a:sym typeface="Atkinson Hyperlegible"/>
            </a:endParaRPr>
          </a:p>
          <a:p>
            <a:pPr marL="0" lvl="0" indent="0" algn="l" rtl="0">
              <a:lnSpc>
                <a:spcPct val="100000"/>
              </a:lnSpc>
              <a:spcBef>
                <a:spcPts val="0"/>
              </a:spcBef>
              <a:spcAft>
                <a:spcPts val="0"/>
              </a:spcAft>
              <a:buSzPts val="1400"/>
              <a:buNone/>
            </a:pPr>
            <a:endParaRPr/>
          </a:p>
        </p:txBody>
      </p:sp>
      <p:sp>
        <p:nvSpPr>
          <p:cNvPr id="406" name="Google Shape;406;g2f9522657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f9522657f2_0_24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And theres plenty that needs to be done to achieve that, We need to include a wide range of tests within the application, so far it only supports COVID tests but we are expanding to include pregnancy tests as well as bowel cancer screening tests. We would love to partner with manufacturers to get an early hands on their instructions or tests to make it available on the app as soon as the tests are on the market. </a:t>
            </a:r>
            <a:r>
              <a:rPr lang="en-AU" sz="1100">
                <a:latin typeface="Atkinson Hyperlegible"/>
                <a:ea typeface="Atkinson Hyperlegible"/>
                <a:cs typeface="Atkinson Hyperlegible"/>
                <a:sym typeface="Atkinson Hyperlegible"/>
              </a:rPr>
              <a:t>We have ambitious plans of self sustaining through government funded schemes or including this application within the NDIS budget but these are all up in the air at the moment. And of course, we plan on releasing the application without our in house trained AI model onto the market and will only include it after we obtain regulatory approval. </a:t>
            </a:r>
            <a:endParaRPr/>
          </a:p>
        </p:txBody>
      </p:sp>
      <p:sp>
        <p:nvSpPr>
          <p:cNvPr id="461" name="Google Shape;461;g2f9522657f2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0c443081dd_0_0: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30c443081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f9c124cdbf_1_3059: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f9c124cdbf_1_3059:notes"/>
          <p:cNvSpPr>
            <a:spLocks noGrp="1" noRot="1" noChangeAspect="1"/>
          </p:cNvSpPr>
          <p:nvPr>
            <p:ph type="sldImg" idx="2"/>
          </p:nvPr>
        </p:nvSpPr>
        <p:spPr>
          <a:xfrm>
            <a:off x="91005" y="685619"/>
            <a:ext cx="6675900" cy="34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f9522657f2_0_252: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2f9522657f2_0_252:notes"/>
          <p:cNvSpPr>
            <a:spLocks noGrp="1" noRot="1" noChangeAspect="1"/>
          </p:cNvSpPr>
          <p:nvPr>
            <p:ph type="sldImg" idx="2"/>
          </p:nvPr>
        </p:nvSpPr>
        <p:spPr>
          <a:xfrm>
            <a:off x="91005" y="685619"/>
            <a:ext cx="6675900" cy="34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9522657f2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This is the team behind theia, note that this is just a snapshot of the current team and does not include prior academics or students that have contributed some amazing ideas to the project. I have the privilege of working with Professor Patrick Kwan who is our clinical champion, Associate professor Matthew Butler and Dr Omar Haggag who are the academic advisors on the project. </a:t>
            </a:r>
            <a:endParaRPr/>
          </a:p>
        </p:txBody>
      </p:sp>
      <p:sp>
        <p:nvSpPr>
          <p:cNvPr id="493" name="Google Shape;493;g2f9522657f2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f9522657f2_0_27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AU" sz="1100">
                <a:latin typeface="Arial"/>
                <a:ea typeface="Arial"/>
                <a:cs typeface="Arial"/>
                <a:sym typeface="Arial"/>
              </a:rPr>
              <a:t>So this is theia, our solution aims to make the process of conducting a medical self test, easy, independent, private and affordable. Like the way it should be, the way that is has been afforded to sighted individuals. We are pushing for equitable healthcare.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08" name="Google Shape;508;g2f9522657f2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017349c923_0_25: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g3017349c92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f9522657f2_0_7: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f9522657f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9522657f2_0_15: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f9522657f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9522657f2_0_24: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William starts here</a:t>
            </a:r>
            <a:endParaRPr/>
          </a:p>
          <a:p>
            <a:pPr marL="0" lvl="0" indent="0" algn="l" rtl="0">
              <a:lnSpc>
                <a:spcPct val="100000"/>
              </a:lnSpc>
              <a:spcBef>
                <a:spcPts val="0"/>
              </a:spcBef>
              <a:spcAft>
                <a:spcPts val="0"/>
              </a:spcAft>
              <a:buSzPts val="1400"/>
              <a:buNone/>
            </a:pPr>
            <a:r>
              <a:rPr lang="en-AU" sz="1100">
                <a:latin typeface="Arial"/>
                <a:ea typeface="Arial"/>
                <a:cs typeface="Arial"/>
                <a:sym typeface="Arial"/>
              </a:rPr>
              <a:t>Though most people were first introduced to self testing through COVID, the global self testing market is massive and is predicted to be 20.35 billion dollars this year and Australia is predicted to account for 146.5 million dollars. This is a huge and promising market with an annual compound growth rate of 10.5% highlighting the need for an adequate solution that promotes inclusion of blind and low vision individuals.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56" name="Google Shape;156;g2f9522657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017349c923_0_6: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So we did some calculations, if we were to opt in via a subscription based model for our application Theia, along with a fee per use model as well as an alternative, the serviceable obtainable market within Australia alone would be 3.9 million dollars. This may sound miniscule compared to some of the other solutions presented here today but its a good start for a promising technology in a tested, and co-designed solution thats proven to work.</a:t>
            </a:r>
            <a:endParaRPr/>
          </a:p>
        </p:txBody>
      </p:sp>
      <p:sp>
        <p:nvSpPr>
          <p:cNvPr id="176" name="Google Shape;176;g3017349c9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9522657f2_0_43: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Here are the current solutions on the market.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There's no one centralized solutions that offers Australians privacy, independence and low-costs.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There are live assistance mobile applications. Here, users have to pick between: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 Free apps run by volunteers, which lacks standardised quality: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 or professional agents, for an eye-watering $140 per 2 hours.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Smart Tests tho are private and independent, take years to be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approved by regulatory bodies, and aren't available globally and for every health condition and are very expensive to purchase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AU"/>
              <a:t>Lastly, generative AI. I know some of us, especially those who are frequent users of Generative AI might be skeptical of its performance, the consequences of AI hallucination is exemplified in this context as the BLV community is particularly vulnerable to misinformation as it is hard for them to verify the AI models output, not to mention, a misinterpretation on a personal health monitoring device could have damaging effects.</a:t>
            </a:r>
            <a:endParaRPr/>
          </a:p>
        </p:txBody>
      </p:sp>
      <p:sp>
        <p:nvSpPr>
          <p:cNvPr id="196" name="Google Shape;196;g2f9522657f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017349c923_0_30: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So we ran some tests, we used 3 of the most popular generative AI models on the market, I am sure we are all familiar with these names. We then gave each of the AI models 1,300 images of negative, weak positive and positive test results. We’ve tested these AI models on multiple different prompts and we were honestly quite surprised at its accuracy. Not a single generative AI model seems to be suitable for interpreting rapid antigen test results as all of them seem to have biases towards a certain result. For example…</a:t>
            </a:r>
            <a:endParaRPr/>
          </a:p>
        </p:txBody>
      </p:sp>
      <p:sp>
        <p:nvSpPr>
          <p:cNvPr id="234" name="Google Shape;234;g3017349c92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9522657f2_0_71:notes"/>
          <p:cNvSpPr txBox="1">
            <a:spLocks noGrp="1"/>
          </p:cNvSpPr>
          <p:nvPr>
            <p:ph type="body" idx="1"/>
          </p:nvPr>
        </p:nvSpPr>
        <p:spPr>
          <a:xfrm>
            <a:off x="685321" y="4343223"/>
            <a:ext cx="5487600" cy="411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That is why we are proposing a solution that serves as All in one mobile application that is capable of guiding a blind or low vision user through conducting a self test and interprets its results without the need of human input.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We aim to reduce the dependency on synchronous assistance and offers accessible instructions through a lowcost solution.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We chose a mobile application as the blind or low vision community is made up of 79% smartphone users.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We discussed this idea with Bill Jolley and he said, he cant think of a better approach.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41" name="Google Shape;241;g2f9522657f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image option 2">
  <p:cSld name="Title slide_image option 2">
    <p:spTree>
      <p:nvGrpSpPr>
        <p:cNvPr id="1" name="Shape 10"/>
        <p:cNvGrpSpPr/>
        <p:nvPr/>
      </p:nvGrpSpPr>
      <p:grpSpPr>
        <a:xfrm>
          <a:off x="0" y="0"/>
          <a:ext cx="0" cy="0"/>
          <a:chOff x="0" y="0"/>
          <a:chExt cx="0" cy="0"/>
        </a:xfrm>
      </p:grpSpPr>
      <p:pic>
        <p:nvPicPr>
          <p:cNvPr id="11" name="Google Shape;11;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9"/>
          <p:cNvSpPr txBox="1">
            <a:spLocks noGrp="1"/>
          </p:cNvSpPr>
          <p:nvPr>
            <p:ph type="body" idx="1"/>
          </p:nvPr>
        </p:nvSpPr>
        <p:spPr>
          <a:xfrm>
            <a:off x="379112" y="2765699"/>
            <a:ext cx="6012163" cy="678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body" idx="2"/>
          </p:nvPr>
        </p:nvSpPr>
        <p:spPr>
          <a:xfrm>
            <a:off x="370485" y="4463086"/>
            <a:ext cx="5649316" cy="4097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body" idx="3"/>
          </p:nvPr>
        </p:nvSpPr>
        <p:spPr>
          <a:xfrm>
            <a:off x="378808" y="1959605"/>
            <a:ext cx="6012467" cy="11802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500"/>
              <a:buFont typeface="Arial"/>
              <a:buNone/>
              <a:defRPr sz="4500" b="1"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body" idx="4"/>
          </p:nvPr>
        </p:nvSpPr>
        <p:spPr>
          <a:xfrm>
            <a:off x="370183" y="4872811"/>
            <a:ext cx="5649617" cy="4097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 name="Google Shape;16;p9"/>
          <p:cNvPicPr preferRelativeResize="0"/>
          <p:nvPr/>
        </p:nvPicPr>
        <p:blipFill rotWithShape="1">
          <a:blip r:embed="rId3">
            <a:alphaModFix/>
          </a:blip>
          <a:srcRect/>
          <a:stretch/>
        </p:blipFill>
        <p:spPr>
          <a:xfrm>
            <a:off x="8497505" y="0"/>
            <a:ext cx="3274978" cy="6858000"/>
          </a:xfrm>
          <a:prstGeom prst="rect">
            <a:avLst/>
          </a:prstGeom>
          <a:noFill/>
          <a:ln>
            <a:noFill/>
          </a:ln>
        </p:spPr>
      </p:pic>
      <p:pic>
        <p:nvPicPr>
          <p:cNvPr id="17" name="Google Shape;17;p9"/>
          <p:cNvPicPr preferRelativeResize="0"/>
          <p:nvPr/>
        </p:nvPicPr>
        <p:blipFill rotWithShape="1">
          <a:blip r:embed="rId4">
            <a:alphaModFix/>
          </a:blip>
          <a:srcRect/>
          <a:stretch/>
        </p:blipFill>
        <p:spPr>
          <a:xfrm>
            <a:off x="419516" y="475159"/>
            <a:ext cx="2154001" cy="8615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_image option 2">
  <p:cSld name="1_Title slide_image option 2">
    <p:spTree>
      <p:nvGrpSpPr>
        <p:cNvPr id="1" name="Shape 18"/>
        <p:cNvGrpSpPr/>
        <p:nvPr/>
      </p:nvGrpSpPr>
      <p:grpSpPr>
        <a:xfrm>
          <a:off x="0" y="0"/>
          <a:ext cx="0" cy="0"/>
          <a:chOff x="0" y="0"/>
          <a:chExt cx="0" cy="0"/>
        </a:xfrm>
      </p:grpSpPr>
      <p:pic>
        <p:nvPicPr>
          <p:cNvPr id="19" name="Google Shape;19;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0"/>
          <p:cNvSpPr txBox="1">
            <a:spLocks noGrp="1"/>
          </p:cNvSpPr>
          <p:nvPr>
            <p:ph type="body" idx="1"/>
          </p:nvPr>
        </p:nvSpPr>
        <p:spPr>
          <a:xfrm>
            <a:off x="379112" y="2765699"/>
            <a:ext cx="6012163" cy="678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0"/>
          <p:cNvSpPr txBox="1">
            <a:spLocks noGrp="1"/>
          </p:cNvSpPr>
          <p:nvPr>
            <p:ph type="body" idx="2"/>
          </p:nvPr>
        </p:nvSpPr>
        <p:spPr>
          <a:xfrm>
            <a:off x="370485" y="4463086"/>
            <a:ext cx="5649316" cy="4097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0"/>
          <p:cNvSpPr txBox="1">
            <a:spLocks noGrp="1"/>
          </p:cNvSpPr>
          <p:nvPr>
            <p:ph type="body" idx="3"/>
          </p:nvPr>
        </p:nvSpPr>
        <p:spPr>
          <a:xfrm>
            <a:off x="378808" y="1959605"/>
            <a:ext cx="6012467" cy="11802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500"/>
              <a:buFont typeface="Arial"/>
              <a:buNone/>
              <a:defRPr sz="4500" b="1"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0"/>
          <p:cNvSpPr txBox="1">
            <a:spLocks noGrp="1"/>
          </p:cNvSpPr>
          <p:nvPr>
            <p:ph type="body" idx="4"/>
          </p:nvPr>
        </p:nvSpPr>
        <p:spPr>
          <a:xfrm>
            <a:off x="370183" y="4872811"/>
            <a:ext cx="5649617" cy="4097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10"/>
          <p:cNvPicPr preferRelativeResize="0"/>
          <p:nvPr/>
        </p:nvPicPr>
        <p:blipFill rotWithShape="1">
          <a:blip r:embed="rId3">
            <a:alphaModFix/>
          </a:blip>
          <a:srcRect/>
          <a:stretch/>
        </p:blipFill>
        <p:spPr>
          <a:xfrm>
            <a:off x="419516" y="475159"/>
            <a:ext cx="2154001" cy="8615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g2f9522657f2_0_42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am_037">
  <p:cSld name="Team_037">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f9c124cdbf_1_318"/>
          <p:cNvSpPr/>
          <p:nvPr/>
        </p:nvSpPr>
        <p:spPr>
          <a:xfrm rot="-7618618">
            <a:off x="6446070" y="-2378117"/>
            <a:ext cx="7096332" cy="7096332"/>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g2f9c124cdbf_1_318"/>
          <p:cNvSpPr txBox="1">
            <a:spLocks noGrp="1"/>
          </p:cNvSpPr>
          <p:nvPr>
            <p:ph type="sldNum" idx="12"/>
          </p:nvPr>
        </p:nvSpPr>
        <p:spPr>
          <a:xfrm>
            <a:off x="950767" y="6155405"/>
            <a:ext cx="607500" cy="4101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AU"/>
              <a:t>‹#›</a:t>
            </a:fld>
            <a:endParaRPr/>
          </a:p>
        </p:txBody>
      </p:sp>
      <p:cxnSp>
        <p:nvCxnSpPr>
          <p:cNvPr id="31" name="Google Shape;31;g2f9c124cdbf_1_318"/>
          <p:cNvCxnSpPr/>
          <p:nvPr/>
        </p:nvCxnSpPr>
        <p:spPr>
          <a:xfrm>
            <a:off x="949133" y="6146833"/>
            <a:ext cx="10293600" cy="0"/>
          </a:xfrm>
          <a:prstGeom prst="straightConnector1">
            <a:avLst/>
          </a:prstGeom>
          <a:noFill/>
          <a:ln w="9525" cap="flat" cmpd="sng">
            <a:solidFill>
              <a:schemeClr val="lt1"/>
            </a:solidFill>
            <a:prstDash val="solid"/>
            <a:round/>
            <a:headEnd type="none" w="med" len="med"/>
            <a:tailEnd type="none" w="med" len="med"/>
          </a:ln>
        </p:spPr>
      </p:cxnSp>
      <p:sp>
        <p:nvSpPr>
          <p:cNvPr id="32" name="Google Shape;32;g2f9c124cdbf_1_318"/>
          <p:cNvSpPr txBox="1">
            <a:spLocks noGrp="1"/>
          </p:cNvSpPr>
          <p:nvPr>
            <p:ph type="subTitle" idx="1"/>
          </p:nvPr>
        </p:nvSpPr>
        <p:spPr>
          <a:xfrm>
            <a:off x="4442367" y="6165138"/>
            <a:ext cx="3307200" cy="410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33" name="Google Shape;33;g2f9c124cdbf_1_318"/>
          <p:cNvSpPr txBox="1">
            <a:spLocks noGrp="1"/>
          </p:cNvSpPr>
          <p:nvPr>
            <p:ph type="subTitle" idx="2"/>
          </p:nvPr>
        </p:nvSpPr>
        <p:spPr>
          <a:xfrm>
            <a:off x="9777233" y="6165138"/>
            <a:ext cx="1464000" cy="4101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1300"/>
              <a:buNone/>
              <a:defRPr sz="1300"/>
            </a:lvl2pPr>
            <a:lvl3pPr lvl="2" algn="r">
              <a:lnSpc>
                <a:spcPct val="100000"/>
              </a:lnSpc>
              <a:spcBef>
                <a:spcPts val="0"/>
              </a:spcBef>
              <a:spcAft>
                <a:spcPts val="0"/>
              </a:spcAft>
              <a:buSzPts val="1300"/>
              <a:buNone/>
              <a:defRPr sz="1300"/>
            </a:lvl3pPr>
            <a:lvl4pPr lvl="3" algn="r">
              <a:lnSpc>
                <a:spcPct val="100000"/>
              </a:lnSpc>
              <a:spcBef>
                <a:spcPts val="0"/>
              </a:spcBef>
              <a:spcAft>
                <a:spcPts val="0"/>
              </a:spcAft>
              <a:buSzPts val="1300"/>
              <a:buNone/>
              <a:defRPr sz="1300"/>
            </a:lvl4pPr>
            <a:lvl5pPr lvl="4" algn="r">
              <a:lnSpc>
                <a:spcPct val="100000"/>
              </a:lnSpc>
              <a:spcBef>
                <a:spcPts val="0"/>
              </a:spcBef>
              <a:spcAft>
                <a:spcPts val="0"/>
              </a:spcAft>
              <a:buSzPts val="1300"/>
              <a:buNone/>
              <a:defRPr sz="1300"/>
            </a:lvl5pPr>
            <a:lvl6pPr lvl="5" algn="r">
              <a:lnSpc>
                <a:spcPct val="100000"/>
              </a:lnSpc>
              <a:spcBef>
                <a:spcPts val="0"/>
              </a:spcBef>
              <a:spcAft>
                <a:spcPts val="0"/>
              </a:spcAft>
              <a:buSzPts val="1300"/>
              <a:buNone/>
              <a:defRPr sz="1300"/>
            </a:lvl6pPr>
            <a:lvl7pPr lvl="6" algn="r">
              <a:lnSpc>
                <a:spcPct val="100000"/>
              </a:lnSpc>
              <a:spcBef>
                <a:spcPts val="0"/>
              </a:spcBef>
              <a:spcAft>
                <a:spcPts val="0"/>
              </a:spcAft>
              <a:buSzPts val="1300"/>
              <a:buNone/>
              <a:defRPr sz="1300"/>
            </a:lvl7pPr>
            <a:lvl8pPr lvl="7" algn="r">
              <a:lnSpc>
                <a:spcPct val="100000"/>
              </a:lnSpc>
              <a:spcBef>
                <a:spcPts val="0"/>
              </a:spcBef>
              <a:spcAft>
                <a:spcPts val="0"/>
              </a:spcAft>
              <a:buSzPts val="1300"/>
              <a:buNone/>
              <a:defRPr sz="1300"/>
            </a:lvl8pPr>
            <a:lvl9pPr lvl="8" algn="r">
              <a:lnSpc>
                <a:spcPct val="100000"/>
              </a:lnSpc>
              <a:spcBef>
                <a:spcPts val="0"/>
              </a:spcBef>
              <a:spcAft>
                <a:spcPts val="0"/>
              </a:spcAft>
              <a:buSzPts val="1300"/>
              <a:buNone/>
              <a:defRPr sz="1300"/>
            </a:lvl9pPr>
          </a:lstStyle>
          <a:p>
            <a:endParaRPr/>
          </a:p>
        </p:txBody>
      </p:sp>
      <p:sp>
        <p:nvSpPr>
          <p:cNvPr id="34" name="Google Shape;34;g2f9c124cdbf_1_318"/>
          <p:cNvSpPr txBox="1">
            <a:spLocks noGrp="1"/>
          </p:cNvSpPr>
          <p:nvPr>
            <p:ph type="title"/>
          </p:nvPr>
        </p:nvSpPr>
        <p:spPr>
          <a:xfrm>
            <a:off x="3785800" y="1644323"/>
            <a:ext cx="4620300" cy="763500"/>
          </a:xfrm>
          <a:prstGeom prst="rect">
            <a:avLst/>
          </a:prstGeom>
          <a:noFill/>
          <a:ln>
            <a:noFill/>
          </a:ln>
        </p:spPr>
        <p:txBody>
          <a:bodyPr spcFirstLastPara="1" wrap="square" lIns="121900" tIns="121900" rIns="121900" bIns="121900" anchor="ctr" anchorCtr="0">
            <a:noAutofit/>
          </a:bodyPr>
          <a:lstStyle>
            <a:lvl1pPr lvl="0" algn="ctr">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35" name="Google Shape;35;g2f9c124cdbf_1_318"/>
          <p:cNvSpPr txBox="1">
            <a:spLocks noGrp="1"/>
          </p:cNvSpPr>
          <p:nvPr>
            <p:ph type="subTitle" idx="3"/>
          </p:nvPr>
        </p:nvSpPr>
        <p:spPr>
          <a:xfrm>
            <a:off x="3785800" y="2565789"/>
            <a:ext cx="4620300" cy="1929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36" name="Google Shape;36;g2f9c124cdbf_1_318"/>
          <p:cNvSpPr/>
          <p:nvPr/>
        </p:nvSpPr>
        <p:spPr>
          <a:xfrm rot="-4596080">
            <a:off x="-1746498" y="3107174"/>
            <a:ext cx="2582801" cy="2582801"/>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f9c124cdbf_1_656"/>
          <p:cNvSpPr/>
          <p:nvPr/>
        </p:nvSpPr>
        <p:spPr>
          <a:xfrm rot="-6777864">
            <a:off x="-667249" y="5210844"/>
            <a:ext cx="2582793" cy="25827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g2f9c124cdbf_1_656"/>
          <p:cNvSpPr txBox="1">
            <a:spLocks noGrp="1"/>
          </p:cNvSpPr>
          <p:nvPr>
            <p:ph type="title"/>
          </p:nvPr>
        </p:nvSpPr>
        <p:spPr>
          <a:xfrm>
            <a:off x="950767" y="719200"/>
            <a:ext cx="102903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40" name="Google Shape;40;g2f9c124cdbf_1_656"/>
          <p:cNvSpPr txBox="1">
            <a:spLocks noGrp="1"/>
          </p:cNvSpPr>
          <p:nvPr>
            <p:ph type="sldNum" idx="12"/>
          </p:nvPr>
        </p:nvSpPr>
        <p:spPr>
          <a:xfrm>
            <a:off x="950767" y="6155405"/>
            <a:ext cx="607500" cy="4101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AU"/>
              <a:t>‹#›</a:t>
            </a:fld>
            <a:endParaRPr/>
          </a:p>
        </p:txBody>
      </p:sp>
      <p:cxnSp>
        <p:nvCxnSpPr>
          <p:cNvPr id="41" name="Google Shape;41;g2f9c124cdbf_1_656"/>
          <p:cNvCxnSpPr/>
          <p:nvPr/>
        </p:nvCxnSpPr>
        <p:spPr>
          <a:xfrm>
            <a:off x="949133" y="6146833"/>
            <a:ext cx="10293600" cy="0"/>
          </a:xfrm>
          <a:prstGeom prst="straightConnector1">
            <a:avLst/>
          </a:prstGeom>
          <a:noFill/>
          <a:ln w="9525" cap="flat" cmpd="sng">
            <a:solidFill>
              <a:schemeClr val="lt1"/>
            </a:solidFill>
            <a:prstDash val="solid"/>
            <a:round/>
            <a:headEnd type="none" w="med" len="med"/>
            <a:tailEnd type="none" w="med" len="med"/>
          </a:ln>
        </p:spPr>
      </p:cxnSp>
      <p:sp>
        <p:nvSpPr>
          <p:cNvPr id="42" name="Google Shape;42;g2f9c124cdbf_1_656"/>
          <p:cNvSpPr txBox="1">
            <a:spLocks noGrp="1"/>
          </p:cNvSpPr>
          <p:nvPr>
            <p:ph type="subTitle" idx="1"/>
          </p:nvPr>
        </p:nvSpPr>
        <p:spPr>
          <a:xfrm>
            <a:off x="4442367" y="6165138"/>
            <a:ext cx="3307200" cy="410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43" name="Google Shape;43;g2f9c124cdbf_1_656"/>
          <p:cNvSpPr txBox="1">
            <a:spLocks noGrp="1"/>
          </p:cNvSpPr>
          <p:nvPr>
            <p:ph type="subTitle" idx="2"/>
          </p:nvPr>
        </p:nvSpPr>
        <p:spPr>
          <a:xfrm>
            <a:off x="9777233" y="6165138"/>
            <a:ext cx="1464000" cy="4101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1300"/>
              <a:buNone/>
              <a:defRPr sz="1300"/>
            </a:lvl2pPr>
            <a:lvl3pPr lvl="2" algn="r">
              <a:lnSpc>
                <a:spcPct val="100000"/>
              </a:lnSpc>
              <a:spcBef>
                <a:spcPts val="0"/>
              </a:spcBef>
              <a:spcAft>
                <a:spcPts val="0"/>
              </a:spcAft>
              <a:buSzPts val="1300"/>
              <a:buNone/>
              <a:defRPr sz="1300"/>
            </a:lvl3pPr>
            <a:lvl4pPr lvl="3" algn="r">
              <a:lnSpc>
                <a:spcPct val="100000"/>
              </a:lnSpc>
              <a:spcBef>
                <a:spcPts val="0"/>
              </a:spcBef>
              <a:spcAft>
                <a:spcPts val="0"/>
              </a:spcAft>
              <a:buSzPts val="1300"/>
              <a:buNone/>
              <a:defRPr sz="1300"/>
            </a:lvl4pPr>
            <a:lvl5pPr lvl="4" algn="r">
              <a:lnSpc>
                <a:spcPct val="100000"/>
              </a:lnSpc>
              <a:spcBef>
                <a:spcPts val="0"/>
              </a:spcBef>
              <a:spcAft>
                <a:spcPts val="0"/>
              </a:spcAft>
              <a:buSzPts val="1300"/>
              <a:buNone/>
              <a:defRPr sz="1300"/>
            </a:lvl5pPr>
            <a:lvl6pPr lvl="5" algn="r">
              <a:lnSpc>
                <a:spcPct val="100000"/>
              </a:lnSpc>
              <a:spcBef>
                <a:spcPts val="0"/>
              </a:spcBef>
              <a:spcAft>
                <a:spcPts val="0"/>
              </a:spcAft>
              <a:buSzPts val="1300"/>
              <a:buNone/>
              <a:defRPr sz="1300"/>
            </a:lvl6pPr>
            <a:lvl7pPr lvl="6" algn="r">
              <a:lnSpc>
                <a:spcPct val="100000"/>
              </a:lnSpc>
              <a:spcBef>
                <a:spcPts val="0"/>
              </a:spcBef>
              <a:spcAft>
                <a:spcPts val="0"/>
              </a:spcAft>
              <a:buSzPts val="1300"/>
              <a:buNone/>
              <a:defRPr sz="1300"/>
            </a:lvl7pPr>
            <a:lvl8pPr lvl="7" algn="r">
              <a:lnSpc>
                <a:spcPct val="100000"/>
              </a:lnSpc>
              <a:spcBef>
                <a:spcPts val="0"/>
              </a:spcBef>
              <a:spcAft>
                <a:spcPts val="0"/>
              </a:spcAft>
              <a:buSzPts val="1300"/>
              <a:buNone/>
              <a:defRPr sz="1300"/>
            </a:lvl8pPr>
            <a:lvl9pPr lvl="8" algn="r">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BLANK_10">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2f9c124cdbf_1_986"/>
          <p:cNvSpPr/>
          <p:nvPr/>
        </p:nvSpPr>
        <p:spPr>
          <a:xfrm rot="-1720386">
            <a:off x="-1061296" y="-1158875"/>
            <a:ext cx="4971326" cy="4971326"/>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g2f9c124cdbf_1_986"/>
          <p:cNvSpPr txBox="1">
            <a:spLocks noGrp="1"/>
          </p:cNvSpPr>
          <p:nvPr>
            <p:ph type="sldNum" idx="12"/>
          </p:nvPr>
        </p:nvSpPr>
        <p:spPr>
          <a:xfrm>
            <a:off x="950767" y="6155405"/>
            <a:ext cx="607500" cy="4101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AU"/>
              <a:t>‹#›</a:t>
            </a:fld>
            <a:endParaRPr/>
          </a:p>
        </p:txBody>
      </p:sp>
      <p:cxnSp>
        <p:nvCxnSpPr>
          <p:cNvPr id="47" name="Google Shape;47;g2f9c124cdbf_1_986"/>
          <p:cNvCxnSpPr/>
          <p:nvPr/>
        </p:nvCxnSpPr>
        <p:spPr>
          <a:xfrm>
            <a:off x="949133" y="6146833"/>
            <a:ext cx="10293600" cy="0"/>
          </a:xfrm>
          <a:prstGeom prst="straightConnector1">
            <a:avLst/>
          </a:prstGeom>
          <a:noFill/>
          <a:ln w="9525" cap="flat" cmpd="sng">
            <a:solidFill>
              <a:schemeClr val="lt1"/>
            </a:solidFill>
            <a:prstDash val="solid"/>
            <a:round/>
            <a:headEnd type="none" w="med" len="med"/>
            <a:tailEnd type="none" w="med" len="med"/>
          </a:ln>
        </p:spPr>
      </p:cxnSp>
      <p:sp>
        <p:nvSpPr>
          <p:cNvPr id="48" name="Google Shape;48;g2f9c124cdbf_1_986"/>
          <p:cNvSpPr txBox="1">
            <a:spLocks noGrp="1"/>
          </p:cNvSpPr>
          <p:nvPr>
            <p:ph type="subTitle" idx="1"/>
          </p:nvPr>
        </p:nvSpPr>
        <p:spPr>
          <a:xfrm>
            <a:off x="4442367" y="6165138"/>
            <a:ext cx="3307200" cy="410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49" name="Google Shape;49;g2f9c124cdbf_1_986"/>
          <p:cNvSpPr txBox="1">
            <a:spLocks noGrp="1"/>
          </p:cNvSpPr>
          <p:nvPr>
            <p:ph type="subTitle" idx="2"/>
          </p:nvPr>
        </p:nvSpPr>
        <p:spPr>
          <a:xfrm>
            <a:off x="9777233" y="6165138"/>
            <a:ext cx="1464000" cy="4101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1300"/>
              <a:buNone/>
              <a:defRPr sz="1300"/>
            </a:lvl2pPr>
            <a:lvl3pPr lvl="2" algn="r">
              <a:lnSpc>
                <a:spcPct val="100000"/>
              </a:lnSpc>
              <a:spcBef>
                <a:spcPts val="0"/>
              </a:spcBef>
              <a:spcAft>
                <a:spcPts val="0"/>
              </a:spcAft>
              <a:buSzPts val="1300"/>
              <a:buNone/>
              <a:defRPr sz="1300"/>
            </a:lvl3pPr>
            <a:lvl4pPr lvl="3" algn="r">
              <a:lnSpc>
                <a:spcPct val="100000"/>
              </a:lnSpc>
              <a:spcBef>
                <a:spcPts val="0"/>
              </a:spcBef>
              <a:spcAft>
                <a:spcPts val="0"/>
              </a:spcAft>
              <a:buSzPts val="1300"/>
              <a:buNone/>
              <a:defRPr sz="1300"/>
            </a:lvl4pPr>
            <a:lvl5pPr lvl="4" algn="r">
              <a:lnSpc>
                <a:spcPct val="100000"/>
              </a:lnSpc>
              <a:spcBef>
                <a:spcPts val="0"/>
              </a:spcBef>
              <a:spcAft>
                <a:spcPts val="0"/>
              </a:spcAft>
              <a:buSzPts val="1300"/>
              <a:buNone/>
              <a:defRPr sz="1300"/>
            </a:lvl5pPr>
            <a:lvl6pPr lvl="5" algn="r">
              <a:lnSpc>
                <a:spcPct val="100000"/>
              </a:lnSpc>
              <a:spcBef>
                <a:spcPts val="0"/>
              </a:spcBef>
              <a:spcAft>
                <a:spcPts val="0"/>
              </a:spcAft>
              <a:buSzPts val="1300"/>
              <a:buNone/>
              <a:defRPr sz="1300"/>
            </a:lvl6pPr>
            <a:lvl7pPr lvl="6" algn="r">
              <a:lnSpc>
                <a:spcPct val="100000"/>
              </a:lnSpc>
              <a:spcBef>
                <a:spcPts val="0"/>
              </a:spcBef>
              <a:spcAft>
                <a:spcPts val="0"/>
              </a:spcAft>
              <a:buSzPts val="1300"/>
              <a:buNone/>
              <a:defRPr sz="1300"/>
            </a:lvl7pPr>
            <a:lvl8pPr lvl="7" algn="r">
              <a:lnSpc>
                <a:spcPct val="100000"/>
              </a:lnSpc>
              <a:spcBef>
                <a:spcPts val="0"/>
              </a:spcBef>
              <a:spcAft>
                <a:spcPts val="0"/>
              </a:spcAft>
              <a:buSzPts val="1300"/>
              <a:buNone/>
              <a:defRPr sz="1300"/>
            </a:lvl8pPr>
            <a:lvl9pPr lvl="8" algn="r">
              <a:lnSpc>
                <a:spcPct val="100000"/>
              </a:lnSpc>
              <a:spcBef>
                <a:spcPts val="0"/>
              </a:spcBef>
              <a:spcAft>
                <a:spcPts val="0"/>
              </a:spcAft>
              <a:buSzPts val="1300"/>
              <a:buNone/>
              <a:defRPr sz="1300"/>
            </a:lvl9pPr>
          </a:lstStyle>
          <a:p>
            <a:endParaRPr/>
          </a:p>
        </p:txBody>
      </p:sp>
      <p:sp>
        <p:nvSpPr>
          <p:cNvPr id="50" name="Google Shape;50;g2f9c124cdbf_1_986"/>
          <p:cNvSpPr txBox="1">
            <a:spLocks noGrp="1"/>
          </p:cNvSpPr>
          <p:nvPr>
            <p:ph type="title"/>
          </p:nvPr>
        </p:nvSpPr>
        <p:spPr>
          <a:xfrm>
            <a:off x="1538947" y="1830645"/>
            <a:ext cx="3597600" cy="7680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51" name="Google Shape;51;g2f9c124cdbf_1_986"/>
          <p:cNvSpPr txBox="1">
            <a:spLocks noGrp="1"/>
          </p:cNvSpPr>
          <p:nvPr>
            <p:ph type="subTitle" idx="3"/>
          </p:nvPr>
        </p:nvSpPr>
        <p:spPr>
          <a:xfrm>
            <a:off x="1538943" y="2749112"/>
            <a:ext cx="3597600" cy="1560300"/>
          </a:xfrm>
          <a:prstGeom prst="rect">
            <a:avLst/>
          </a:prstGeom>
          <a:noFill/>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sz="1900">
                <a:solidFill>
                  <a:schemeClr val="lt1"/>
                </a:solidFill>
              </a:defRPr>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5">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f9c124cdbf_1_1363"/>
          <p:cNvSpPr/>
          <p:nvPr/>
        </p:nvSpPr>
        <p:spPr>
          <a:xfrm rot="-8590596" flipH="1">
            <a:off x="9617153" y="-1462226"/>
            <a:ext cx="4362721" cy="4362721"/>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g2f9c124cdbf_1_1363"/>
          <p:cNvSpPr txBox="1">
            <a:spLocks noGrp="1"/>
          </p:cNvSpPr>
          <p:nvPr>
            <p:ph type="sldNum" idx="12"/>
          </p:nvPr>
        </p:nvSpPr>
        <p:spPr>
          <a:xfrm>
            <a:off x="950767" y="6155405"/>
            <a:ext cx="607500" cy="4101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AU"/>
              <a:t>‹#›</a:t>
            </a:fld>
            <a:endParaRPr/>
          </a:p>
        </p:txBody>
      </p:sp>
      <p:cxnSp>
        <p:nvCxnSpPr>
          <p:cNvPr id="55" name="Google Shape;55;g2f9c124cdbf_1_1363"/>
          <p:cNvCxnSpPr/>
          <p:nvPr/>
        </p:nvCxnSpPr>
        <p:spPr>
          <a:xfrm>
            <a:off x="949133" y="6146833"/>
            <a:ext cx="10293600" cy="0"/>
          </a:xfrm>
          <a:prstGeom prst="straightConnector1">
            <a:avLst/>
          </a:prstGeom>
          <a:noFill/>
          <a:ln w="9525" cap="flat" cmpd="sng">
            <a:solidFill>
              <a:schemeClr val="lt1"/>
            </a:solidFill>
            <a:prstDash val="solid"/>
            <a:round/>
            <a:headEnd type="none" w="med" len="med"/>
            <a:tailEnd type="none" w="med" len="med"/>
          </a:ln>
        </p:spPr>
      </p:cxnSp>
      <p:sp>
        <p:nvSpPr>
          <p:cNvPr id="56" name="Google Shape;56;g2f9c124cdbf_1_1363"/>
          <p:cNvSpPr txBox="1">
            <a:spLocks noGrp="1"/>
          </p:cNvSpPr>
          <p:nvPr>
            <p:ph type="subTitle" idx="1"/>
          </p:nvPr>
        </p:nvSpPr>
        <p:spPr>
          <a:xfrm>
            <a:off x="4442367" y="6165138"/>
            <a:ext cx="3307200" cy="410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7" name="Google Shape;57;g2f9c124cdbf_1_1363"/>
          <p:cNvSpPr txBox="1">
            <a:spLocks noGrp="1"/>
          </p:cNvSpPr>
          <p:nvPr>
            <p:ph type="subTitle" idx="2"/>
          </p:nvPr>
        </p:nvSpPr>
        <p:spPr>
          <a:xfrm>
            <a:off x="9777233" y="6165138"/>
            <a:ext cx="1464000" cy="4101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1300"/>
              <a:buNone/>
              <a:defRPr sz="1300"/>
            </a:lvl2pPr>
            <a:lvl3pPr lvl="2" algn="r">
              <a:lnSpc>
                <a:spcPct val="100000"/>
              </a:lnSpc>
              <a:spcBef>
                <a:spcPts val="0"/>
              </a:spcBef>
              <a:spcAft>
                <a:spcPts val="0"/>
              </a:spcAft>
              <a:buSzPts val="1300"/>
              <a:buNone/>
              <a:defRPr sz="1300"/>
            </a:lvl3pPr>
            <a:lvl4pPr lvl="3" algn="r">
              <a:lnSpc>
                <a:spcPct val="100000"/>
              </a:lnSpc>
              <a:spcBef>
                <a:spcPts val="0"/>
              </a:spcBef>
              <a:spcAft>
                <a:spcPts val="0"/>
              </a:spcAft>
              <a:buSzPts val="1300"/>
              <a:buNone/>
              <a:defRPr sz="1300"/>
            </a:lvl4pPr>
            <a:lvl5pPr lvl="4" algn="r">
              <a:lnSpc>
                <a:spcPct val="100000"/>
              </a:lnSpc>
              <a:spcBef>
                <a:spcPts val="0"/>
              </a:spcBef>
              <a:spcAft>
                <a:spcPts val="0"/>
              </a:spcAft>
              <a:buSzPts val="1300"/>
              <a:buNone/>
              <a:defRPr sz="1300"/>
            </a:lvl5pPr>
            <a:lvl6pPr lvl="5" algn="r">
              <a:lnSpc>
                <a:spcPct val="100000"/>
              </a:lnSpc>
              <a:spcBef>
                <a:spcPts val="0"/>
              </a:spcBef>
              <a:spcAft>
                <a:spcPts val="0"/>
              </a:spcAft>
              <a:buSzPts val="1300"/>
              <a:buNone/>
              <a:defRPr sz="1300"/>
            </a:lvl6pPr>
            <a:lvl7pPr lvl="6" algn="r">
              <a:lnSpc>
                <a:spcPct val="100000"/>
              </a:lnSpc>
              <a:spcBef>
                <a:spcPts val="0"/>
              </a:spcBef>
              <a:spcAft>
                <a:spcPts val="0"/>
              </a:spcAft>
              <a:buSzPts val="1300"/>
              <a:buNone/>
              <a:defRPr sz="1300"/>
            </a:lvl7pPr>
            <a:lvl8pPr lvl="7" algn="r">
              <a:lnSpc>
                <a:spcPct val="100000"/>
              </a:lnSpc>
              <a:spcBef>
                <a:spcPts val="0"/>
              </a:spcBef>
              <a:spcAft>
                <a:spcPts val="0"/>
              </a:spcAft>
              <a:buSzPts val="1300"/>
              <a:buNone/>
              <a:defRPr sz="1300"/>
            </a:lvl8pPr>
            <a:lvl9pPr lvl="8" algn="r">
              <a:lnSpc>
                <a:spcPct val="100000"/>
              </a:lnSpc>
              <a:spcBef>
                <a:spcPts val="0"/>
              </a:spcBef>
              <a:spcAft>
                <a:spcPts val="0"/>
              </a:spcAft>
              <a:buSzPts val="1300"/>
              <a:buNone/>
              <a:defRPr sz="1300"/>
            </a:lvl9pPr>
          </a:lstStyle>
          <a:p>
            <a:endParaRPr/>
          </a:p>
        </p:txBody>
      </p:sp>
      <p:sp>
        <p:nvSpPr>
          <p:cNvPr id="58" name="Google Shape;58;g2f9c124cdbf_1_1363"/>
          <p:cNvSpPr txBox="1">
            <a:spLocks noGrp="1"/>
          </p:cNvSpPr>
          <p:nvPr>
            <p:ph type="title"/>
          </p:nvPr>
        </p:nvSpPr>
        <p:spPr>
          <a:xfrm>
            <a:off x="950767" y="719200"/>
            <a:ext cx="102903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59" name="Google Shape;59;g2f9c124cdbf_1_1363"/>
          <p:cNvSpPr txBox="1">
            <a:spLocks noGrp="1"/>
          </p:cNvSpPr>
          <p:nvPr>
            <p:ph type="subTitle" idx="3"/>
          </p:nvPr>
        </p:nvSpPr>
        <p:spPr>
          <a:xfrm>
            <a:off x="1164833" y="31091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60" name="Google Shape;60;g2f9c124cdbf_1_1363"/>
          <p:cNvSpPr txBox="1">
            <a:spLocks noGrp="1"/>
          </p:cNvSpPr>
          <p:nvPr>
            <p:ph type="subTitle" idx="4"/>
          </p:nvPr>
        </p:nvSpPr>
        <p:spPr>
          <a:xfrm>
            <a:off x="1164833" y="2652633"/>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1" name="Google Shape;61;g2f9c124cdbf_1_1363"/>
          <p:cNvSpPr txBox="1">
            <a:spLocks noGrp="1"/>
          </p:cNvSpPr>
          <p:nvPr>
            <p:ph type="subTitle" idx="5"/>
          </p:nvPr>
        </p:nvSpPr>
        <p:spPr>
          <a:xfrm>
            <a:off x="4639971" y="31091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62" name="Google Shape;62;g2f9c124cdbf_1_1363"/>
          <p:cNvSpPr txBox="1">
            <a:spLocks noGrp="1"/>
          </p:cNvSpPr>
          <p:nvPr>
            <p:ph type="subTitle" idx="6"/>
          </p:nvPr>
        </p:nvSpPr>
        <p:spPr>
          <a:xfrm>
            <a:off x="4639970" y="2652633"/>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3" name="Google Shape;63;g2f9c124cdbf_1_1363"/>
          <p:cNvSpPr txBox="1">
            <a:spLocks noGrp="1"/>
          </p:cNvSpPr>
          <p:nvPr>
            <p:ph type="subTitle" idx="7"/>
          </p:nvPr>
        </p:nvSpPr>
        <p:spPr>
          <a:xfrm>
            <a:off x="8115100" y="31091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64" name="Google Shape;64;g2f9c124cdbf_1_1363"/>
          <p:cNvSpPr txBox="1">
            <a:spLocks noGrp="1"/>
          </p:cNvSpPr>
          <p:nvPr>
            <p:ph type="subTitle" idx="8"/>
          </p:nvPr>
        </p:nvSpPr>
        <p:spPr>
          <a:xfrm>
            <a:off x="8115100" y="2652633"/>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5" name="Google Shape;65;g2f9c124cdbf_1_1363"/>
          <p:cNvSpPr txBox="1">
            <a:spLocks noGrp="1"/>
          </p:cNvSpPr>
          <p:nvPr>
            <p:ph type="subTitle" idx="9"/>
          </p:nvPr>
        </p:nvSpPr>
        <p:spPr>
          <a:xfrm>
            <a:off x="1164833" y="52624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66" name="Google Shape;66;g2f9c124cdbf_1_1363"/>
          <p:cNvSpPr txBox="1">
            <a:spLocks noGrp="1"/>
          </p:cNvSpPr>
          <p:nvPr>
            <p:ph type="subTitle" idx="13"/>
          </p:nvPr>
        </p:nvSpPr>
        <p:spPr>
          <a:xfrm>
            <a:off x="1164833" y="4805998"/>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7" name="Google Shape;67;g2f9c124cdbf_1_1363"/>
          <p:cNvSpPr txBox="1">
            <a:spLocks noGrp="1"/>
          </p:cNvSpPr>
          <p:nvPr>
            <p:ph type="subTitle" idx="14"/>
          </p:nvPr>
        </p:nvSpPr>
        <p:spPr>
          <a:xfrm>
            <a:off x="4639971" y="52624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68" name="Google Shape;68;g2f9c124cdbf_1_1363"/>
          <p:cNvSpPr txBox="1">
            <a:spLocks noGrp="1"/>
          </p:cNvSpPr>
          <p:nvPr>
            <p:ph type="subTitle" idx="15"/>
          </p:nvPr>
        </p:nvSpPr>
        <p:spPr>
          <a:xfrm>
            <a:off x="4639970" y="4805998"/>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9" name="Google Shape;69;g2f9c124cdbf_1_1363"/>
          <p:cNvSpPr txBox="1">
            <a:spLocks noGrp="1"/>
          </p:cNvSpPr>
          <p:nvPr>
            <p:ph type="subTitle" idx="16"/>
          </p:nvPr>
        </p:nvSpPr>
        <p:spPr>
          <a:xfrm>
            <a:off x="8115100" y="5262450"/>
            <a:ext cx="2920500" cy="677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a:endParaRPr/>
          </a:p>
        </p:txBody>
      </p:sp>
      <p:sp>
        <p:nvSpPr>
          <p:cNvPr id="70" name="Google Shape;70;g2f9c124cdbf_1_1363"/>
          <p:cNvSpPr txBox="1">
            <a:spLocks noGrp="1"/>
          </p:cNvSpPr>
          <p:nvPr>
            <p:ph type="subTitle" idx="17"/>
          </p:nvPr>
        </p:nvSpPr>
        <p:spPr>
          <a:xfrm>
            <a:off x="8115100" y="4805998"/>
            <a:ext cx="2920500" cy="4572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2400"/>
              <a:buNone/>
              <a:defRPr sz="2400">
                <a:latin typeface="Poppins SemiBold"/>
                <a:ea typeface="Poppins SemiBold"/>
                <a:cs typeface="Poppins SemiBold"/>
                <a:sym typeface="Poppins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f9522657f2_0_0"/>
          <p:cNvSpPr txBox="1">
            <a:spLocks noGrp="1"/>
          </p:cNvSpPr>
          <p:nvPr>
            <p:ph type="body" idx="3"/>
          </p:nvPr>
        </p:nvSpPr>
        <p:spPr>
          <a:xfrm>
            <a:off x="408008" y="1584655"/>
            <a:ext cx="6641378" cy="2668368"/>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1"/>
              </a:buClr>
              <a:buSzPts val="2300"/>
            </a:pPr>
            <a:r>
              <a:rPr lang="en-AU" dirty="0"/>
              <a:t>Supporting independent healthcare using mobile devices for people who are blind or have low vision</a:t>
            </a:r>
            <a:r>
              <a:rPr lang="en-CN" dirty="0"/>
              <a:t> </a:t>
            </a:r>
            <a:endParaRPr dirty="0">
              <a:solidFill>
                <a:srgbClr val="FFFFFF"/>
              </a:solidFill>
            </a:endParaRPr>
          </a:p>
        </p:txBody>
      </p:sp>
      <p:sp>
        <p:nvSpPr>
          <p:cNvPr id="76" name="Google Shape;76;g2f9522657f2_0_0"/>
          <p:cNvSpPr txBox="1">
            <a:spLocks noGrp="1"/>
          </p:cNvSpPr>
          <p:nvPr>
            <p:ph type="body" idx="2"/>
          </p:nvPr>
        </p:nvSpPr>
        <p:spPr>
          <a:xfrm>
            <a:off x="370485" y="4463086"/>
            <a:ext cx="5649300" cy="40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AU" dirty="0"/>
              <a:t>William Chen and Associate Professor Matthew Butler</a:t>
            </a:r>
          </a:p>
          <a:p>
            <a:pPr marL="0" lvl="0" indent="0" algn="l" rtl="0">
              <a:lnSpc>
                <a:spcPct val="90000"/>
              </a:lnSpc>
              <a:spcBef>
                <a:spcPts val="0"/>
              </a:spcBef>
              <a:spcAft>
                <a:spcPts val="0"/>
              </a:spcAft>
              <a:buClr>
                <a:schemeClr val="lt1"/>
              </a:buClr>
              <a:buSzPts val="2000"/>
              <a:buNone/>
            </a:pPr>
            <a:endParaRPr lang="en-AU" dirty="0"/>
          </a:p>
          <a:p>
            <a:pPr marL="0" lvl="0" indent="0" algn="l" rtl="0">
              <a:lnSpc>
                <a:spcPct val="90000"/>
              </a:lnSpc>
              <a:spcBef>
                <a:spcPts val="0"/>
              </a:spcBef>
              <a:spcAft>
                <a:spcPts val="0"/>
              </a:spcAft>
              <a:buClr>
                <a:schemeClr val="lt1"/>
              </a:buClr>
              <a:buSzPts val="2000"/>
              <a:buNone/>
            </a:pPr>
            <a:r>
              <a:rPr lang="en-AU" dirty="0"/>
              <a:t>Monash Assistive Technology and Society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pic>
        <p:nvPicPr>
          <p:cNvPr id="259" name="Google Shape;259;g2f9522657f2_0_86" descr="A visual mockup of a mobile application named &quot;Theia&quot; is displayed under the title “Our designed application: Theia.” The interface is shown in three smartphone screenshots, each labeled with a heading above.&#10;&#10;Test Scanning – The first screen shows a page titled &quot;Scan your test&quot; with instructions to place a test box on a flat surface for barcode scanning. A photo of a wooden surface is shown below the instructions.&#10;Component familiarisation – The second screen is titled &quot;Components&quot; and displays text describing the tongue swab, including its packaging, size, and handling instructions. Navigation buttons labeled “Next step” and “Previous step” appear at the bottom.&#10;Guidance on conducting – The third screen is titled &quot;Conduct the test&quot; and gives step-by-step instructions for handling the nasal swab. It also includes “Next Step” and “Previous Step” navigation buttons at the bottom."/>
          <p:cNvPicPr preferRelativeResize="0"/>
          <p:nvPr/>
        </p:nvPicPr>
        <p:blipFill>
          <a:blip r:embed="rId3">
            <a:alphaModFix/>
          </a:blip>
          <a:stretch>
            <a:fillRect/>
          </a:stretch>
        </p:blipFill>
        <p:spPr>
          <a:xfrm>
            <a:off x="918613" y="201625"/>
            <a:ext cx="10279334" cy="5782126"/>
          </a:xfrm>
          <a:prstGeom prst="rect">
            <a:avLst/>
          </a:prstGeom>
          <a:noFill/>
          <a:ln>
            <a:noFill/>
          </a:ln>
        </p:spPr>
      </p:pic>
      <p:sp>
        <p:nvSpPr>
          <p:cNvPr id="260" name="Google Shape;260;g2f9522657f2_0_8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pic>
        <p:nvPicPr>
          <p:cNvPr id="265" name="Google Shape;265;g2f9522657f2_0_91" descr="A visual mockup of the mobile application &quot;Theia&quot; is displayed under the heading “Our designed application: Theia.” Three smartphone screens illustrate different stages of result interpretation:&#10;&#10;Results scanning – The first screen is titled &quot;Capture your results.&quot; It instructs users to hover their phone over the test to begin image capture. A photo of a rapid antigen test is shown with a yellow highlight box around the test, labeled &quot;Rapid An&quot; with &quot;Confidence: 1.00.&quot;&#10;Interpretation methods – The second screen titled &quot;Your results&quot; informs users that the app has finished capturing and selected five clear images. It offers three options with large buttons: “Share your results,” “Sighted Professionals,” and “AI Model.”&#10;AI interpretation – The third screen is titled &quot;AI interpretation&quot; and displays the result: &quot;Our AI Model thinks that your results are negative.&quot; It lists five images, each interpreted as &quot;Negative&quot; with confidence percentages ranging from 99.8% to 100%. Below are buttons labeled “Learn more,” “Choose another option,” and “Finish.”"/>
          <p:cNvPicPr preferRelativeResize="0"/>
          <p:nvPr/>
        </p:nvPicPr>
        <p:blipFill>
          <a:blip r:embed="rId3">
            <a:alphaModFix/>
          </a:blip>
          <a:stretch>
            <a:fillRect/>
          </a:stretch>
        </p:blipFill>
        <p:spPr>
          <a:xfrm>
            <a:off x="997725" y="262575"/>
            <a:ext cx="10429824" cy="5866776"/>
          </a:xfrm>
          <a:prstGeom prst="rect">
            <a:avLst/>
          </a:prstGeom>
          <a:noFill/>
          <a:ln>
            <a:noFill/>
          </a:ln>
        </p:spPr>
      </p:pic>
      <p:sp>
        <p:nvSpPr>
          <p:cNvPr id="266" name="Google Shape;266;g2f9522657f2_0_91"/>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g2f9522657f2_0_96"/>
          <p:cNvSpPr txBox="1">
            <a:spLocks noGrp="1"/>
          </p:cNvSpPr>
          <p:nvPr>
            <p:ph type="title"/>
          </p:nvPr>
        </p:nvSpPr>
        <p:spPr>
          <a:xfrm>
            <a:off x="727667" y="575533"/>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600" b="1">
                <a:solidFill>
                  <a:srgbClr val="8E7CC3"/>
                </a:solidFill>
                <a:latin typeface="Arial Narrow"/>
                <a:ea typeface="Arial Narrow"/>
                <a:cs typeface="Arial Narrow"/>
                <a:sym typeface="Arial Narrow"/>
              </a:rPr>
              <a:t>Core functionalities</a:t>
            </a:r>
            <a:endParaRPr sz="3600" b="1">
              <a:solidFill>
                <a:srgbClr val="8E7CC3"/>
              </a:solidFill>
              <a:latin typeface="Arial Narrow"/>
              <a:ea typeface="Arial Narrow"/>
              <a:cs typeface="Arial Narrow"/>
              <a:sym typeface="Arial Narrow"/>
            </a:endParaRPr>
          </a:p>
        </p:txBody>
      </p:sp>
      <p:sp>
        <p:nvSpPr>
          <p:cNvPr id="272" name="Google Shape;272;g2f9522657f2_0_9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273" name="Google Shape;273;g2f9522657f2_0_96" descr="Medical professional icon"/>
          <p:cNvSpPr/>
          <p:nvPr/>
        </p:nvSpPr>
        <p:spPr>
          <a:xfrm>
            <a:off x="7043967" y="4362867"/>
            <a:ext cx="763500" cy="7635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4" name="Google Shape;274;g2f9522657f2_0_96"/>
          <p:cNvSpPr/>
          <p:nvPr/>
        </p:nvSpPr>
        <p:spPr>
          <a:xfrm>
            <a:off x="2029167" y="4349650"/>
            <a:ext cx="763500" cy="7635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5" name="Google Shape;275;g2f9522657f2_0_96"/>
          <p:cNvSpPr/>
          <p:nvPr/>
        </p:nvSpPr>
        <p:spPr>
          <a:xfrm>
            <a:off x="9602433" y="4362867"/>
            <a:ext cx="763500" cy="7635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6" name="Google Shape;276;g2f9522657f2_0_96"/>
          <p:cNvSpPr txBox="1">
            <a:spLocks noGrp="1"/>
          </p:cNvSpPr>
          <p:nvPr>
            <p:ph type="subTitle" idx="1"/>
          </p:nvPr>
        </p:nvSpPr>
        <p:spPr>
          <a:xfrm>
            <a:off x="950767" y="2602286"/>
            <a:ext cx="2920500" cy="8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2100" b="1">
                <a:solidFill>
                  <a:schemeClr val="dk1"/>
                </a:solidFill>
              </a:rPr>
              <a:t>Recognition of the test</a:t>
            </a:r>
            <a:endParaRPr sz="2100" b="1">
              <a:solidFill>
                <a:schemeClr val="dk1"/>
              </a:solidFill>
            </a:endParaRPr>
          </a:p>
        </p:txBody>
      </p:sp>
      <p:sp>
        <p:nvSpPr>
          <p:cNvPr id="277" name="Google Shape;277;g2f9522657f2_0_96"/>
          <p:cNvSpPr txBox="1">
            <a:spLocks noGrp="1"/>
          </p:cNvSpPr>
          <p:nvPr>
            <p:ph type="subTitle" idx="2"/>
          </p:nvPr>
        </p:nvSpPr>
        <p:spPr>
          <a:xfrm>
            <a:off x="4566370" y="2654000"/>
            <a:ext cx="29205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2100" b="1">
                <a:solidFill>
                  <a:schemeClr val="dk1"/>
                </a:solidFill>
              </a:rPr>
              <a:t>Guidance</a:t>
            </a:r>
            <a:endParaRPr sz="2100" b="1">
              <a:solidFill>
                <a:schemeClr val="dk1"/>
              </a:solidFill>
            </a:endParaRPr>
          </a:p>
        </p:txBody>
      </p:sp>
      <p:sp>
        <p:nvSpPr>
          <p:cNvPr id="278" name="Google Shape;278;g2f9522657f2_0_96"/>
          <p:cNvSpPr txBox="1">
            <a:spLocks noGrp="1"/>
          </p:cNvSpPr>
          <p:nvPr>
            <p:ph type="subTitle" idx="3"/>
          </p:nvPr>
        </p:nvSpPr>
        <p:spPr>
          <a:xfrm>
            <a:off x="8320833" y="2654000"/>
            <a:ext cx="29205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2100" b="1">
                <a:solidFill>
                  <a:schemeClr val="dk1"/>
                </a:solidFill>
              </a:rPr>
              <a:t>Capture</a:t>
            </a:r>
            <a:endParaRPr sz="2100" b="1">
              <a:solidFill>
                <a:schemeClr val="dk1"/>
              </a:solidFill>
            </a:endParaRPr>
          </a:p>
        </p:txBody>
      </p:sp>
      <p:sp>
        <p:nvSpPr>
          <p:cNvPr id="279" name="Google Shape;279;g2f9522657f2_0_96"/>
          <p:cNvSpPr txBox="1">
            <a:spLocks noGrp="1"/>
          </p:cNvSpPr>
          <p:nvPr>
            <p:ph type="subTitle" idx="4"/>
          </p:nvPr>
        </p:nvSpPr>
        <p:spPr>
          <a:xfrm>
            <a:off x="8524033" y="5353531"/>
            <a:ext cx="29205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2100" b="1">
                <a:solidFill>
                  <a:schemeClr val="dk1"/>
                </a:solidFill>
              </a:rPr>
              <a:t>Interpret</a:t>
            </a:r>
            <a:endParaRPr sz="2100" b="1">
              <a:solidFill>
                <a:schemeClr val="dk1"/>
              </a:solidFill>
            </a:endParaRPr>
          </a:p>
        </p:txBody>
      </p:sp>
      <p:sp>
        <p:nvSpPr>
          <p:cNvPr id="280" name="Google Shape;280;g2f9522657f2_0_96" descr="An icon of an eye displayed in a bounding box"/>
          <p:cNvSpPr/>
          <p:nvPr/>
        </p:nvSpPr>
        <p:spPr>
          <a:xfrm>
            <a:off x="2029167" y="1822850"/>
            <a:ext cx="763500" cy="7635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1" name="Google Shape;281;g2f9522657f2_0_96"/>
          <p:cNvSpPr/>
          <p:nvPr/>
        </p:nvSpPr>
        <p:spPr>
          <a:xfrm>
            <a:off x="5640567" y="1822867"/>
            <a:ext cx="763500" cy="7635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2" name="Google Shape;282;g2f9522657f2_0_96" descr="Bounding box containing an image"/>
          <p:cNvSpPr/>
          <p:nvPr/>
        </p:nvSpPr>
        <p:spPr>
          <a:xfrm>
            <a:off x="9399233" y="1822867"/>
            <a:ext cx="763500" cy="7635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g2f9522657f2_0_96"/>
          <p:cNvSpPr/>
          <p:nvPr/>
        </p:nvSpPr>
        <p:spPr>
          <a:xfrm>
            <a:off x="4635783" y="4349650"/>
            <a:ext cx="763500" cy="7635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84" name="Google Shape;284;g2f9522657f2_0_96"/>
          <p:cNvGrpSpPr/>
          <p:nvPr/>
        </p:nvGrpSpPr>
        <p:grpSpPr>
          <a:xfrm>
            <a:off x="2174136" y="1967182"/>
            <a:ext cx="473678" cy="474941"/>
            <a:chOff x="-48630025" y="3199700"/>
            <a:chExt cx="300100" cy="300900"/>
          </a:xfrm>
        </p:grpSpPr>
        <p:sp>
          <p:nvSpPr>
            <p:cNvPr id="285" name="Google Shape;285;g2f9522657f2_0_96"/>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g2f9522657f2_0_96"/>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7" name="Google Shape;287;g2f9522657f2_0_96"/>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88" name="Google Shape;288;g2f9522657f2_0_96"/>
          <p:cNvGrpSpPr/>
          <p:nvPr/>
        </p:nvGrpSpPr>
        <p:grpSpPr>
          <a:xfrm>
            <a:off x="7243341" y="4490305"/>
            <a:ext cx="366742" cy="452361"/>
            <a:chOff x="3330525" y="4399275"/>
            <a:chExt cx="390650" cy="481850"/>
          </a:xfrm>
        </p:grpSpPr>
        <p:sp>
          <p:nvSpPr>
            <p:cNvPr id="289" name="Google Shape;289;g2f9522657f2_0_96"/>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0" name="Google Shape;290;g2f9522657f2_0_96"/>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1" name="Google Shape;291;g2f9522657f2_0_96"/>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2" name="Google Shape;292;g2f9522657f2_0_96"/>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3" name="Google Shape;293;g2f9522657f2_0_96"/>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4" name="Google Shape;294;g2f9522657f2_0_96"/>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95" name="Google Shape;295;g2f9522657f2_0_96"/>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96" name="Google Shape;296;g2f9522657f2_0_96" descr="Sharing icon"/>
          <p:cNvGrpSpPr/>
          <p:nvPr/>
        </p:nvGrpSpPr>
        <p:grpSpPr>
          <a:xfrm>
            <a:off x="4784195" y="4481742"/>
            <a:ext cx="466772" cy="466772"/>
            <a:chOff x="2037825" y="3254050"/>
            <a:chExt cx="296175" cy="296175"/>
          </a:xfrm>
        </p:grpSpPr>
        <p:sp>
          <p:nvSpPr>
            <p:cNvPr id="297" name="Google Shape;297;g2f9522657f2_0_96"/>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8" name="Google Shape;298;g2f9522657f2_0_96"/>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9" name="Google Shape;299;g2f9522657f2_0_96"/>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0" name="Google Shape;300;g2f9522657f2_0_96"/>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1" name="Google Shape;301;g2f9522657f2_0_96"/>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2" name="Google Shape;302;g2f9522657f2_0_96"/>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03" name="Google Shape;303;g2f9522657f2_0_96" descr="Code and Gear icon"/>
          <p:cNvGrpSpPr/>
          <p:nvPr/>
        </p:nvGrpSpPr>
        <p:grpSpPr>
          <a:xfrm>
            <a:off x="2168694" y="4515877"/>
            <a:ext cx="468126" cy="466048"/>
            <a:chOff x="1505308" y="2664812"/>
            <a:chExt cx="351103" cy="349545"/>
          </a:xfrm>
        </p:grpSpPr>
        <p:sp>
          <p:nvSpPr>
            <p:cNvPr id="304" name="Google Shape;304;g2f9522657f2_0_96"/>
            <p:cNvSpPr/>
            <p:nvPr/>
          </p:nvSpPr>
          <p:spPr>
            <a:xfrm>
              <a:off x="1707148" y="2831064"/>
              <a:ext cx="15488" cy="19385"/>
            </a:xfrm>
            <a:custGeom>
              <a:avLst/>
              <a:gdLst/>
              <a:ahLst/>
              <a:cxnLst/>
              <a:rect l="l" t="t" r="r" b="b"/>
              <a:pathLst>
                <a:path w="477" h="597" extrusionOk="0">
                  <a:moveTo>
                    <a:pt x="477" y="1"/>
                  </a:moveTo>
                  <a:lnTo>
                    <a:pt x="0" y="358"/>
                  </a:lnTo>
                  <a:lnTo>
                    <a:pt x="429" y="596"/>
                  </a:lnTo>
                  <a:lnTo>
                    <a:pt x="429" y="263"/>
                  </a:lnTo>
                  <a:cubicBezTo>
                    <a:pt x="429" y="168"/>
                    <a:pt x="453" y="72"/>
                    <a:pt x="477"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5" name="Google Shape;305;g2f9522657f2_0_96"/>
            <p:cNvSpPr/>
            <p:nvPr/>
          </p:nvSpPr>
          <p:spPr>
            <a:xfrm>
              <a:off x="1505308" y="2725923"/>
              <a:ext cx="266806" cy="185599"/>
            </a:xfrm>
            <a:custGeom>
              <a:avLst/>
              <a:gdLst/>
              <a:ahLst/>
              <a:cxnLst/>
              <a:rect l="l" t="t" r="r" b="b"/>
              <a:pathLst>
                <a:path w="8217" h="5716" extrusionOk="0">
                  <a:moveTo>
                    <a:pt x="2855" y="1610"/>
                  </a:moveTo>
                  <a:cubicBezTo>
                    <a:pt x="2952" y="1610"/>
                    <a:pt x="3049" y="1653"/>
                    <a:pt x="3121" y="1739"/>
                  </a:cubicBezTo>
                  <a:cubicBezTo>
                    <a:pt x="3216" y="1881"/>
                    <a:pt x="3192" y="2072"/>
                    <a:pt x="3049" y="2167"/>
                  </a:cubicBezTo>
                  <a:lnTo>
                    <a:pt x="2120" y="2858"/>
                  </a:lnTo>
                  <a:lnTo>
                    <a:pt x="3049" y="3572"/>
                  </a:lnTo>
                  <a:cubicBezTo>
                    <a:pt x="3192" y="3668"/>
                    <a:pt x="3216" y="3858"/>
                    <a:pt x="3121" y="4001"/>
                  </a:cubicBezTo>
                  <a:cubicBezTo>
                    <a:pt x="3049" y="4087"/>
                    <a:pt x="2952" y="4130"/>
                    <a:pt x="2855" y="4130"/>
                  </a:cubicBezTo>
                  <a:cubicBezTo>
                    <a:pt x="2790" y="4130"/>
                    <a:pt x="2725" y="4110"/>
                    <a:pt x="2668" y="4072"/>
                  </a:cubicBezTo>
                  <a:lnTo>
                    <a:pt x="1406" y="3120"/>
                  </a:lnTo>
                  <a:cubicBezTo>
                    <a:pt x="1334" y="3072"/>
                    <a:pt x="1287" y="2977"/>
                    <a:pt x="1287" y="2858"/>
                  </a:cubicBezTo>
                  <a:cubicBezTo>
                    <a:pt x="1287" y="2763"/>
                    <a:pt x="1334" y="2667"/>
                    <a:pt x="1406" y="2620"/>
                  </a:cubicBezTo>
                  <a:lnTo>
                    <a:pt x="2668" y="1667"/>
                  </a:lnTo>
                  <a:cubicBezTo>
                    <a:pt x="2725" y="1629"/>
                    <a:pt x="2790" y="1610"/>
                    <a:pt x="2855" y="1610"/>
                  </a:cubicBezTo>
                  <a:close/>
                  <a:moveTo>
                    <a:pt x="4438" y="1607"/>
                  </a:moveTo>
                  <a:cubicBezTo>
                    <a:pt x="4467" y="1607"/>
                    <a:pt x="4496" y="1611"/>
                    <a:pt x="4526" y="1619"/>
                  </a:cubicBezTo>
                  <a:cubicBezTo>
                    <a:pt x="4692" y="1667"/>
                    <a:pt x="4788" y="1858"/>
                    <a:pt x="4740" y="2024"/>
                  </a:cubicBezTo>
                  <a:lnTo>
                    <a:pt x="4097" y="3906"/>
                  </a:lnTo>
                  <a:cubicBezTo>
                    <a:pt x="4049" y="4049"/>
                    <a:pt x="3930" y="4144"/>
                    <a:pt x="3811" y="4144"/>
                  </a:cubicBezTo>
                  <a:cubicBezTo>
                    <a:pt x="3597" y="4144"/>
                    <a:pt x="3430" y="3929"/>
                    <a:pt x="3502" y="3715"/>
                  </a:cubicBezTo>
                  <a:lnTo>
                    <a:pt x="4145" y="1810"/>
                  </a:lnTo>
                  <a:cubicBezTo>
                    <a:pt x="4184" y="1692"/>
                    <a:pt x="4304" y="1607"/>
                    <a:pt x="4438" y="1607"/>
                  </a:cubicBezTo>
                  <a:close/>
                  <a:moveTo>
                    <a:pt x="1" y="0"/>
                  </a:moveTo>
                  <a:lnTo>
                    <a:pt x="1" y="5406"/>
                  </a:lnTo>
                  <a:cubicBezTo>
                    <a:pt x="1" y="5573"/>
                    <a:pt x="144" y="5716"/>
                    <a:pt x="310" y="5716"/>
                  </a:cubicBezTo>
                  <a:lnTo>
                    <a:pt x="4859" y="5716"/>
                  </a:lnTo>
                  <a:cubicBezTo>
                    <a:pt x="4692" y="5573"/>
                    <a:pt x="4549" y="5406"/>
                    <a:pt x="4478" y="5192"/>
                  </a:cubicBezTo>
                  <a:cubicBezTo>
                    <a:pt x="4430" y="4953"/>
                    <a:pt x="4454" y="4692"/>
                    <a:pt x="4573" y="4477"/>
                  </a:cubicBezTo>
                  <a:lnTo>
                    <a:pt x="4883" y="3929"/>
                  </a:lnTo>
                  <a:cubicBezTo>
                    <a:pt x="4930" y="3858"/>
                    <a:pt x="5169" y="3572"/>
                    <a:pt x="5192" y="3572"/>
                  </a:cubicBezTo>
                  <a:lnTo>
                    <a:pt x="6121" y="2858"/>
                  </a:lnTo>
                  <a:lnTo>
                    <a:pt x="5192" y="2167"/>
                  </a:lnTo>
                  <a:cubicBezTo>
                    <a:pt x="5050" y="2072"/>
                    <a:pt x="5026" y="1881"/>
                    <a:pt x="5121" y="1739"/>
                  </a:cubicBezTo>
                  <a:cubicBezTo>
                    <a:pt x="5192" y="1653"/>
                    <a:pt x="5290" y="1610"/>
                    <a:pt x="5387" y="1610"/>
                  </a:cubicBezTo>
                  <a:cubicBezTo>
                    <a:pt x="5452" y="1610"/>
                    <a:pt x="5516" y="1629"/>
                    <a:pt x="5573" y="1667"/>
                  </a:cubicBezTo>
                  <a:lnTo>
                    <a:pt x="6836" y="2620"/>
                  </a:lnTo>
                  <a:cubicBezTo>
                    <a:pt x="6907" y="2667"/>
                    <a:pt x="6931" y="2739"/>
                    <a:pt x="6955" y="2810"/>
                  </a:cubicBezTo>
                  <a:cubicBezTo>
                    <a:pt x="7121" y="2643"/>
                    <a:pt x="7336" y="2548"/>
                    <a:pt x="7598" y="2548"/>
                  </a:cubicBezTo>
                  <a:lnTo>
                    <a:pt x="8217" y="2548"/>
                  </a:lnTo>
                  <a:lnTo>
                    <a:pt x="8217"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6" name="Google Shape;306;g2f9522657f2_0_96"/>
            <p:cNvSpPr/>
            <p:nvPr/>
          </p:nvSpPr>
          <p:spPr>
            <a:xfrm>
              <a:off x="1751990" y="2911495"/>
              <a:ext cx="20131" cy="20131"/>
            </a:xfrm>
            <a:custGeom>
              <a:avLst/>
              <a:gdLst/>
              <a:ahLst/>
              <a:cxnLst/>
              <a:rect l="l" t="t" r="r" b="b"/>
              <a:pathLst>
                <a:path w="620" h="620" extrusionOk="0">
                  <a:moveTo>
                    <a:pt x="310" y="1"/>
                  </a:moveTo>
                  <a:cubicBezTo>
                    <a:pt x="144" y="1"/>
                    <a:pt x="1" y="143"/>
                    <a:pt x="1" y="310"/>
                  </a:cubicBezTo>
                  <a:cubicBezTo>
                    <a:pt x="1" y="477"/>
                    <a:pt x="144" y="620"/>
                    <a:pt x="310" y="620"/>
                  </a:cubicBezTo>
                  <a:cubicBezTo>
                    <a:pt x="477" y="620"/>
                    <a:pt x="620" y="477"/>
                    <a:pt x="620" y="310"/>
                  </a:cubicBezTo>
                  <a:cubicBezTo>
                    <a:pt x="620" y="143"/>
                    <a:pt x="477" y="1"/>
                    <a:pt x="31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7" name="Google Shape;307;g2f9522657f2_0_96"/>
            <p:cNvSpPr/>
            <p:nvPr/>
          </p:nvSpPr>
          <p:spPr>
            <a:xfrm>
              <a:off x="1669254" y="2829538"/>
              <a:ext cx="187157" cy="184819"/>
            </a:xfrm>
            <a:custGeom>
              <a:avLst/>
              <a:gdLst/>
              <a:ahLst/>
              <a:cxnLst/>
              <a:rect l="l" t="t" r="r" b="b"/>
              <a:pathLst>
                <a:path w="5764" h="5692" extrusionOk="0">
                  <a:moveTo>
                    <a:pt x="2858" y="1882"/>
                  </a:moveTo>
                  <a:cubicBezTo>
                    <a:pt x="3382" y="1882"/>
                    <a:pt x="3811" y="2310"/>
                    <a:pt x="3811" y="2834"/>
                  </a:cubicBezTo>
                  <a:cubicBezTo>
                    <a:pt x="3811" y="3358"/>
                    <a:pt x="3382" y="3787"/>
                    <a:pt x="2858" y="3787"/>
                  </a:cubicBezTo>
                  <a:cubicBezTo>
                    <a:pt x="2334" y="3787"/>
                    <a:pt x="1906" y="3358"/>
                    <a:pt x="1906" y="2834"/>
                  </a:cubicBezTo>
                  <a:cubicBezTo>
                    <a:pt x="1906" y="2310"/>
                    <a:pt x="2334" y="1882"/>
                    <a:pt x="2858" y="1882"/>
                  </a:cubicBezTo>
                  <a:close/>
                  <a:moveTo>
                    <a:pt x="2549" y="0"/>
                  </a:moveTo>
                  <a:cubicBezTo>
                    <a:pt x="2358" y="0"/>
                    <a:pt x="2239" y="143"/>
                    <a:pt x="2239" y="310"/>
                  </a:cubicBezTo>
                  <a:lnTo>
                    <a:pt x="2239" y="1048"/>
                  </a:lnTo>
                  <a:cubicBezTo>
                    <a:pt x="2001" y="1143"/>
                    <a:pt x="1810" y="1262"/>
                    <a:pt x="1644" y="1405"/>
                  </a:cubicBezTo>
                  <a:lnTo>
                    <a:pt x="834" y="929"/>
                  </a:lnTo>
                  <a:cubicBezTo>
                    <a:pt x="782" y="899"/>
                    <a:pt x="727" y="886"/>
                    <a:pt x="674" y="886"/>
                  </a:cubicBezTo>
                  <a:cubicBezTo>
                    <a:pt x="557" y="886"/>
                    <a:pt x="447" y="950"/>
                    <a:pt x="382" y="1048"/>
                  </a:cubicBezTo>
                  <a:lnTo>
                    <a:pt x="72" y="1596"/>
                  </a:lnTo>
                  <a:cubicBezTo>
                    <a:pt x="1" y="1739"/>
                    <a:pt x="48" y="1929"/>
                    <a:pt x="191" y="2024"/>
                  </a:cubicBezTo>
                  <a:lnTo>
                    <a:pt x="1001" y="2501"/>
                  </a:lnTo>
                  <a:cubicBezTo>
                    <a:pt x="977" y="2596"/>
                    <a:pt x="953" y="2715"/>
                    <a:pt x="953" y="2834"/>
                  </a:cubicBezTo>
                  <a:cubicBezTo>
                    <a:pt x="953" y="2953"/>
                    <a:pt x="977" y="3072"/>
                    <a:pt x="1001" y="3191"/>
                  </a:cubicBezTo>
                  <a:lnTo>
                    <a:pt x="191" y="3644"/>
                  </a:lnTo>
                  <a:cubicBezTo>
                    <a:pt x="48" y="3739"/>
                    <a:pt x="1" y="3930"/>
                    <a:pt x="72" y="4072"/>
                  </a:cubicBezTo>
                  <a:lnTo>
                    <a:pt x="382" y="4620"/>
                  </a:lnTo>
                  <a:cubicBezTo>
                    <a:pt x="444" y="4730"/>
                    <a:pt x="548" y="4788"/>
                    <a:pt x="659" y="4788"/>
                  </a:cubicBezTo>
                  <a:cubicBezTo>
                    <a:pt x="717" y="4788"/>
                    <a:pt x="777" y="4772"/>
                    <a:pt x="834" y="4739"/>
                  </a:cubicBezTo>
                  <a:lnTo>
                    <a:pt x="1644" y="4263"/>
                  </a:lnTo>
                  <a:cubicBezTo>
                    <a:pt x="1810" y="4430"/>
                    <a:pt x="2001" y="4549"/>
                    <a:pt x="2239" y="4620"/>
                  </a:cubicBezTo>
                  <a:lnTo>
                    <a:pt x="2239" y="5382"/>
                  </a:lnTo>
                  <a:cubicBezTo>
                    <a:pt x="2239" y="5549"/>
                    <a:pt x="2382" y="5692"/>
                    <a:pt x="2549" y="5692"/>
                  </a:cubicBezTo>
                  <a:lnTo>
                    <a:pt x="3168" y="5692"/>
                  </a:lnTo>
                  <a:cubicBezTo>
                    <a:pt x="3358" y="5692"/>
                    <a:pt x="3501" y="5549"/>
                    <a:pt x="3501" y="5382"/>
                  </a:cubicBezTo>
                  <a:lnTo>
                    <a:pt x="3501" y="4620"/>
                  </a:lnTo>
                  <a:cubicBezTo>
                    <a:pt x="3716" y="4549"/>
                    <a:pt x="3906" y="4430"/>
                    <a:pt x="4073" y="4263"/>
                  </a:cubicBezTo>
                  <a:lnTo>
                    <a:pt x="4906" y="4739"/>
                  </a:lnTo>
                  <a:cubicBezTo>
                    <a:pt x="4964" y="4772"/>
                    <a:pt x="5026" y="4788"/>
                    <a:pt x="5087" y="4788"/>
                  </a:cubicBezTo>
                  <a:cubicBezTo>
                    <a:pt x="5203" y="4788"/>
                    <a:pt x="5312" y="4730"/>
                    <a:pt x="5359" y="4620"/>
                  </a:cubicBezTo>
                  <a:lnTo>
                    <a:pt x="5692" y="4072"/>
                  </a:lnTo>
                  <a:cubicBezTo>
                    <a:pt x="5764" y="3930"/>
                    <a:pt x="5716" y="3739"/>
                    <a:pt x="5573" y="3644"/>
                  </a:cubicBezTo>
                  <a:lnTo>
                    <a:pt x="4716" y="3191"/>
                  </a:lnTo>
                  <a:cubicBezTo>
                    <a:pt x="4740" y="3072"/>
                    <a:pt x="4763" y="2953"/>
                    <a:pt x="4763" y="2834"/>
                  </a:cubicBezTo>
                  <a:cubicBezTo>
                    <a:pt x="4763" y="2715"/>
                    <a:pt x="4740" y="2596"/>
                    <a:pt x="4716" y="2501"/>
                  </a:cubicBezTo>
                  <a:lnTo>
                    <a:pt x="5573" y="2024"/>
                  </a:lnTo>
                  <a:cubicBezTo>
                    <a:pt x="5716" y="1929"/>
                    <a:pt x="5764" y="1739"/>
                    <a:pt x="5692" y="1596"/>
                  </a:cubicBezTo>
                  <a:lnTo>
                    <a:pt x="5359" y="1048"/>
                  </a:lnTo>
                  <a:cubicBezTo>
                    <a:pt x="5310" y="950"/>
                    <a:pt x="5193" y="886"/>
                    <a:pt x="5071" y="886"/>
                  </a:cubicBezTo>
                  <a:cubicBezTo>
                    <a:pt x="5016" y="886"/>
                    <a:pt x="4959" y="899"/>
                    <a:pt x="4906" y="929"/>
                  </a:cubicBezTo>
                  <a:lnTo>
                    <a:pt x="4073" y="1405"/>
                  </a:lnTo>
                  <a:cubicBezTo>
                    <a:pt x="3906" y="1262"/>
                    <a:pt x="3716" y="1143"/>
                    <a:pt x="3501" y="1048"/>
                  </a:cubicBezTo>
                  <a:lnTo>
                    <a:pt x="3501" y="310"/>
                  </a:lnTo>
                  <a:cubicBezTo>
                    <a:pt x="3501" y="143"/>
                    <a:pt x="3358" y="0"/>
                    <a:pt x="3168"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8" name="Google Shape;308;g2f9522657f2_0_96"/>
            <p:cNvSpPr/>
            <p:nvPr/>
          </p:nvSpPr>
          <p:spPr>
            <a:xfrm>
              <a:off x="1505308" y="2664812"/>
              <a:ext cx="205730" cy="41010"/>
            </a:xfrm>
            <a:custGeom>
              <a:avLst/>
              <a:gdLst/>
              <a:ahLst/>
              <a:cxnLst/>
              <a:rect l="l" t="t" r="r" b="b"/>
              <a:pathLst>
                <a:path w="6336" h="1263" extrusionOk="0">
                  <a:moveTo>
                    <a:pt x="310" y="1"/>
                  </a:moveTo>
                  <a:cubicBezTo>
                    <a:pt x="144" y="1"/>
                    <a:pt x="1" y="144"/>
                    <a:pt x="1" y="310"/>
                  </a:cubicBezTo>
                  <a:lnTo>
                    <a:pt x="1" y="1263"/>
                  </a:lnTo>
                  <a:lnTo>
                    <a:pt x="6335" y="1263"/>
                  </a:lnTo>
                  <a:lnTo>
                    <a:pt x="6335" y="1"/>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9" name="Google Shape;309;g2f9522657f2_0_96"/>
            <p:cNvSpPr/>
            <p:nvPr/>
          </p:nvSpPr>
          <p:spPr>
            <a:xfrm>
              <a:off x="1731111" y="2664812"/>
              <a:ext cx="41010" cy="41010"/>
            </a:xfrm>
            <a:custGeom>
              <a:avLst/>
              <a:gdLst/>
              <a:ahLst/>
              <a:cxnLst/>
              <a:rect l="l" t="t" r="r" b="b"/>
              <a:pathLst>
                <a:path w="1263" h="1263" extrusionOk="0">
                  <a:moveTo>
                    <a:pt x="1" y="1"/>
                  </a:moveTo>
                  <a:lnTo>
                    <a:pt x="1" y="1263"/>
                  </a:lnTo>
                  <a:lnTo>
                    <a:pt x="1263" y="1263"/>
                  </a:lnTo>
                  <a:lnTo>
                    <a:pt x="1263" y="310"/>
                  </a:lnTo>
                  <a:cubicBezTo>
                    <a:pt x="1263" y="144"/>
                    <a:pt x="1120" y="1"/>
                    <a:pt x="95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310" name="Google Shape;310;g2f9522657f2_0_96"/>
          <p:cNvCxnSpPr>
            <a:stCxn id="280" idx="6"/>
            <a:endCxn id="281" idx="2"/>
          </p:cNvCxnSpPr>
          <p:nvPr/>
        </p:nvCxnSpPr>
        <p:spPr>
          <a:xfrm>
            <a:off x="2792667" y="2204600"/>
            <a:ext cx="2847900" cy="0"/>
          </a:xfrm>
          <a:prstGeom prst="straightConnector1">
            <a:avLst/>
          </a:prstGeom>
          <a:noFill/>
          <a:ln w="28575" cap="flat" cmpd="sng">
            <a:solidFill>
              <a:schemeClr val="dk2"/>
            </a:solidFill>
            <a:prstDash val="solid"/>
            <a:round/>
            <a:headEnd type="none" w="med" len="med"/>
            <a:tailEnd type="triangle" w="med" len="med"/>
          </a:ln>
        </p:spPr>
      </p:cxnSp>
      <p:cxnSp>
        <p:nvCxnSpPr>
          <p:cNvPr id="311" name="Google Shape;311;g2f9522657f2_0_96"/>
          <p:cNvCxnSpPr>
            <a:stCxn id="281" idx="6"/>
            <a:endCxn id="282" idx="2"/>
          </p:cNvCxnSpPr>
          <p:nvPr/>
        </p:nvCxnSpPr>
        <p:spPr>
          <a:xfrm>
            <a:off x="6404067" y="2204617"/>
            <a:ext cx="2995200" cy="0"/>
          </a:xfrm>
          <a:prstGeom prst="straightConnector1">
            <a:avLst/>
          </a:prstGeom>
          <a:noFill/>
          <a:ln w="28575" cap="flat" cmpd="sng">
            <a:solidFill>
              <a:schemeClr val="dk2"/>
            </a:solidFill>
            <a:prstDash val="solid"/>
            <a:round/>
            <a:headEnd type="none" w="med" len="med"/>
            <a:tailEnd type="triangle" w="med" len="med"/>
          </a:ln>
        </p:spPr>
      </p:cxnSp>
      <p:cxnSp>
        <p:nvCxnSpPr>
          <p:cNvPr id="312" name="Google Shape;312;g2f9522657f2_0_96"/>
          <p:cNvCxnSpPr>
            <a:stCxn id="282" idx="6"/>
          </p:cNvCxnSpPr>
          <p:nvPr/>
        </p:nvCxnSpPr>
        <p:spPr>
          <a:xfrm>
            <a:off x="10162733" y="2204617"/>
            <a:ext cx="1342500" cy="10800"/>
          </a:xfrm>
          <a:prstGeom prst="straightConnector1">
            <a:avLst/>
          </a:prstGeom>
          <a:noFill/>
          <a:ln w="28575" cap="flat" cmpd="sng">
            <a:solidFill>
              <a:schemeClr val="dk2"/>
            </a:solidFill>
            <a:prstDash val="solid"/>
            <a:round/>
            <a:headEnd type="none" w="med" len="med"/>
            <a:tailEnd type="none" w="med" len="med"/>
          </a:ln>
        </p:spPr>
      </p:cxnSp>
      <p:cxnSp>
        <p:nvCxnSpPr>
          <p:cNvPr id="313" name="Google Shape;313;g2f9522657f2_0_96"/>
          <p:cNvCxnSpPr>
            <a:endCxn id="275" idx="6"/>
          </p:cNvCxnSpPr>
          <p:nvPr/>
        </p:nvCxnSpPr>
        <p:spPr>
          <a:xfrm rot="10800000">
            <a:off x="10365933" y="4744617"/>
            <a:ext cx="1120800" cy="3300"/>
          </a:xfrm>
          <a:prstGeom prst="straightConnector1">
            <a:avLst/>
          </a:prstGeom>
          <a:noFill/>
          <a:ln w="28575" cap="flat" cmpd="sng">
            <a:solidFill>
              <a:schemeClr val="dk2"/>
            </a:solidFill>
            <a:prstDash val="solid"/>
            <a:round/>
            <a:headEnd type="none" w="med" len="med"/>
            <a:tailEnd type="triangle" w="med" len="med"/>
          </a:ln>
        </p:spPr>
      </p:cxnSp>
      <p:cxnSp>
        <p:nvCxnSpPr>
          <p:cNvPr id="314" name="Google Shape;314;g2f9522657f2_0_96"/>
          <p:cNvCxnSpPr/>
          <p:nvPr/>
        </p:nvCxnSpPr>
        <p:spPr>
          <a:xfrm flipH="1">
            <a:off x="11474433" y="2203333"/>
            <a:ext cx="12000" cy="2558400"/>
          </a:xfrm>
          <a:prstGeom prst="straightConnector1">
            <a:avLst/>
          </a:prstGeom>
          <a:noFill/>
          <a:ln w="28575" cap="flat" cmpd="sng">
            <a:solidFill>
              <a:schemeClr val="dk2"/>
            </a:solidFill>
            <a:prstDash val="solid"/>
            <a:round/>
            <a:headEnd type="none" w="med" len="med"/>
            <a:tailEnd type="none" w="med" len="med"/>
          </a:ln>
        </p:spPr>
      </p:cxnSp>
      <p:cxnSp>
        <p:nvCxnSpPr>
          <p:cNvPr id="315" name="Google Shape;315;g2f9522657f2_0_96"/>
          <p:cNvCxnSpPr/>
          <p:nvPr/>
        </p:nvCxnSpPr>
        <p:spPr>
          <a:xfrm flipH="1">
            <a:off x="2380633" y="3754767"/>
            <a:ext cx="7613700" cy="18000"/>
          </a:xfrm>
          <a:prstGeom prst="straightConnector1">
            <a:avLst/>
          </a:prstGeom>
          <a:noFill/>
          <a:ln w="28575" cap="flat" cmpd="sng">
            <a:solidFill>
              <a:schemeClr val="dk2"/>
            </a:solidFill>
            <a:prstDash val="solid"/>
            <a:round/>
            <a:headEnd type="none" w="med" len="med"/>
            <a:tailEnd type="none" w="med" len="med"/>
          </a:ln>
        </p:spPr>
      </p:cxnSp>
      <p:cxnSp>
        <p:nvCxnSpPr>
          <p:cNvPr id="316" name="Google Shape;316;g2f9522657f2_0_96"/>
          <p:cNvCxnSpPr/>
          <p:nvPr/>
        </p:nvCxnSpPr>
        <p:spPr>
          <a:xfrm>
            <a:off x="2395729" y="3744937"/>
            <a:ext cx="6300" cy="615900"/>
          </a:xfrm>
          <a:prstGeom prst="straightConnector1">
            <a:avLst/>
          </a:prstGeom>
          <a:noFill/>
          <a:ln w="28575" cap="flat" cmpd="sng">
            <a:solidFill>
              <a:schemeClr val="dk2"/>
            </a:solidFill>
            <a:prstDash val="solid"/>
            <a:round/>
            <a:headEnd type="none" w="med" len="med"/>
            <a:tailEnd type="triangle" w="med" len="med"/>
          </a:ln>
        </p:spPr>
      </p:cxnSp>
      <p:sp>
        <p:nvSpPr>
          <p:cNvPr id="317" name="Google Shape;317;g2f9522657f2_0_96"/>
          <p:cNvSpPr txBox="1">
            <a:spLocks noGrp="1"/>
          </p:cNvSpPr>
          <p:nvPr>
            <p:ph type="subTitle" idx="5"/>
          </p:nvPr>
        </p:nvSpPr>
        <p:spPr>
          <a:xfrm>
            <a:off x="1627767" y="5113267"/>
            <a:ext cx="15663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900" b="1">
                <a:solidFill>
                  <a:schemeClr val="dk1"/>
                </a:solidFill>
              </a:rPr>
              <a:t>AI Model</a:t>
            </a:r>
            <a:endParaRPr sz="1900" b="1">
              <a:solidFill>
                <a:schemeClr val="dk1"/>
              </a:solidFill>
            </a:endParaRPr>
          </a:p>
        </p:txBody>
      </p:sp>
      <p:sp>
        <p:nvSpPr>
          <p:cNvPr id="318" name="Google Shape;318;g2f9522657f2_0_96"/>
          <p:cNvSpPr txBox="1">
            <a:spLocks noGrp="1"/>
          </p:cNvSpPr>
          <p:nvPr>
            <p:ph type="subTitle" idx="6"/>
          </p:nvPr>
        </p:nvSpPr>
        <p:spPr>
          <a:xfrm>
            <a:off x="4234367" y="5113267"/>
            <a:ext cx="15663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900" b="1">
                <a:solidFill>
                  <a:schemeClr val="dk1"/>
                </a:solidFill>
              </a:rPr>
              <a:t>Share</a:t>
            </a:r>
            <a:endParaRPr sz="1900" b="1">
              <a:solidFill>
                <a:schemeClr val="dk1"/>
              </a:solidFill>
            </a:endParaRPr>
          </a:p>
        </p:txBody>
      </p:sp>
      <p:sp>
        <p:nvSpPr>
          <p:cNvPr id="319" name="Google Shape;319;g2f9522657f2_0_96"/>
          <p:cNvSpPr txBox="1">
            <a:spLocks noGrp="1"/>
          </p:cNvSpPr>
          <p:nvPr>
            <p:ph type="subTitle" idx="7"/>
          </p:nvPr>
        </p:nvSpPr>
        <p:spPr>
          <a:xfrm>
            <a:off x="6642567" y="5113267"/>
            <a:ext cx="15663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900" b="1">
                <a:solidFill>
                  <a:schemeClr val="dk1"/>
                </a:solidFill>
              </a:rPr>
              <a:t>GP</a:t>
            </a:r>
            <a:endParaRPr sz="1900" b="1">
              <a:solidFill>
                <a:schemeClr val="dk1"/>
              </a:solidFill>
            </a:endParaRPr>
          </a:p>
        </p:txBody>
      </p:sp>
      <p:grpSp>
        <p:nvGrpSpPr>
          <p:cNvPr id="320" name="Google Shape;320;g2f9522657f2_0_96" descr="Pen and clipboard"/>
          <p:cNvGrpSpPr/>
          <p:nvPr/>
        </p:nvGrpSpPr>
        <p:grpSpPr>
          <a:xfrm>
            <a:off x="5787866" y="1941166"/>
            <a:ext cx="469213" cy="469174"/>
            <a:chOff x="-25094250" y="3547050"/>
            <a:chExt cx="295400" cy="295375"/>
          </a:xfrm>
        </p:grpSpPr>
        <p:sp>
          <p:nvSpPr>
            <p:cNvPr id="321" name="Google Shape;321;g2f9522657f2_0_96"/>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2" name="Google Shape;322;g2f9522657f2_0_96"/>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3" name="Google Shape;323;g2f9522657f2_0_96"/>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4" name="Google Shape;324;g2f9522657f2_0_96"/>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5" name="Google Shape;325;g2f9522657f2_0_96"/>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26" name="Google Shape;326;g2f9522657f2_0_96"/>
          <p:cNvGrpSpPr/>
          <p:nvPr/>
        </p:nvGrpSpPr>
        <p:grpSpPr>
          <a:xfrm>
            <a:off x="9543635" y="1967932"/>
            <a:ext cx="474941" cy="473678"/>
            <a:chOff x="-44914800" y="3560450"/>
            <a:chExt cx="300900" cy="300100"/>
          </a:xfrm>
        </p:grpSpPr>
        <p:sp>
          <p:nvSpPr>
            <p:cNvPr id="327" name="Google Shape;327;g2f9522657f2_0_96"/>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8" name="Google Shape;328;g2f9522657f2_0_96"/>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9" name="Google Shape;329;g2f9522657f2_0_96"/>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g2f9522657f2_0_96"/>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g2f9522657f2_0_96"/>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32" name="Google Shape;332;g2f9522657f2_0_96" descr="A &amp; B results interpretation icon"/>
          <p:cNvGrpSpPr/>
          <p:nvPr/>
        </p:nvGrpSpPr>
        <p:grpSpPr>
          <a:xfrm>
            <a:off x="9751120" y="4553455"/>
            <a:ext cx="466049" cy="354703"/>
            <a:chOff x="2162619" y="1527317"/>
            <a:chExt cx="349546" cy="266034"/>
          </a:xfrm>
        </p:grpSpPr>
        <p:sp>
          <p:nvSpPr>
            <p:cNvPr id="333" name="Google Shape;333;g2f9522657f2_0_96"/>
            <p:cNvSpPr/>
            <p:nvPr/>
          </p:nvSpPr>
          <p:spPr>
            <a:xfrm>
              <a:off x="2347412" y="1527317"/>
              <a:ext cx="164753" cy="41010"/>
            </a:xfrm>
            <a:custGeom>
              <a:avLst/>
              <a:gdLst/>
              <a:ahLst/>
              <a:cxnLst/>
              <a:rect l="l" t="t" r="r" b="b"/>
              <a:pathLst>
                <a:path w="5074" h="1263" extrusionOk="0">
                  <a:moveTo>
                    <a:pt x="334" y="1"/>
                  </a:moveTo>
                  <a:cubicBezTo>
                    <a:pt x="144" y="1"/>
                    <a:pt x="1" y="144"/>
                    <a:pt x="1" y="310"/>
                  </a:cubicBezTo>
                  <a:lnTo>
                    <a:pt x="1" y="1263"/>
                  </a:lnTo>
                  <a:lnTo>
                    <a:pt x="5073" y="1263"/>
                  </a:lnTo>
                  <a:lnTo>
                    <a:pt x="5073" y="310"/>
                  </a:lnTo>
                  <a:cubicBezTo>
                    <a:pt x="5073" y="144"/>
                    <a:pt x="4930" y="1"/>
                    <a:pt x="476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g2f9522657f2_0_96"/>
            <p:cNvSpPr/>
            <p:nvPr/>
          </p:nvSpPr>
          <p:spPr>
            <a:xfrm>
              <a:off x="2347412" y="1752342"/>
              <a:ext cx="164753" cy="41010"/>
            </a:xfrm>
            <a:custGeom>
              <a:avLst/>
              <a:gdLst/>
              <a:ahLst/>
              <a:cxnLst/>
              <a:rect l="l" t="t" r="r" b="b"/>
              <a:pathLst>
                <a:path w="5074" h="1263" extrusionOk="0">
                  <a:moveTo>
                    <a:pt x="1" y="1"/>
                  </a:moveTo>
                  <a:lnTo>
                    <a:pt x="1" y="953"/>
                  </a:lnTo>
                  <a:cubicBezTo>
                    <a:pt x="1" y="1120"/>
                    <a:pt x="144" y="1263"/>
                    <a:pt x="334" y="1263"/>
                  </a:cubicBezTo>
                  <a:lnTo>
                    <a:pt x="4764" y="1263"/>
                  </a:lnTo>
                  <a:cubicBezTo>
                    <a:pt x="4930" y="1263"/>
                    <a:pt x="5073" y="1120"/>
                    <a:pt x="5073" y="953"/>
                  </a:cubicBezTo>
                  <a:lnTo>
                    <a:pt x="507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g2f9522657f2_0_96"/>
            <p:cNvSpPr/>
            <p:nvPr/>
          </p:nvSpPr>
          <p:spPr>
            <a:xfrm>
              <a:off x="2236848" y="1648727"/>
              <a:ext cx="16267" cy="21690"/>
            </a:xfrm>
            <a:custGeom>
              <a:avLst/>
              <a:gdLst/>
              <a:ahLst/>
              <a:cxnLst/>
              <a:rect l="l" t="t" r="r" b="b"/>
              <a:pathLst>
                <a:path w="501" h="668" extrusionOk="0">
                  <a:moveTo>
                    <a:pt x="262" y="1"/>
                  </a:moveTo>
                  <a:lnTo>
                    <a:pt x="0" y="667"/>
                  </a:lnTo>
                  <a:lnTo>
                    <a:pt x="500" y="667"/>
                  </a:lnTo>
                  <a:lnTo>
                    <a:pt x="26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g2f9522657f2_0_96"/>
            <p:cNvSpPr/>
            <p:nvPr/>
          </p:nvSpPr>
          <p:spPr>
            <a:xfrm>
              <a:off x="2162619" y="1588428"/>
              <a:ext cx="164720" cy="143842"/>
            </a:xfrm>
            <a:custGeom>
              <a:avLst/>
              <a:gdLst/>
              <a:ahLst/>
              <a:cxnLst/>
              <a:rect l="l" t="t" r="r" b="b"/>
              <a:pathLst>
                <a:path w="5073" h="4430" extrusionOk="0">
                  <a:moveTo>
                    <a:pt x="2536" y="655"/>
                  </a:moveTo>
                  <a:cubicBezTo>
                    <a:pt x="2661" y="655"/>
                    <a:pt x="2786" y="715"/>
                    <a:pt x="2834" y="834"/>
                  </a:cubicBezTo>
                  <a:lnTo>
                    <a:pt x="3477" y="2524"/>
                  </a:lnTo>
                  <a:cubicBezTo>
                    <a:pt x="3668" y="2524"/>
                    <a:pt x="3810" y="2667"/>
                    <a:pt x="3810" y="2858"/>
                  </a:cubicBezTo>
                  <a:cubicBezTo>
                    <a:pt x="3810" y="2953"/>
                    <a:pt x="3763" y="3025"/>
                    <a:pt x="3668" y="3096"/>
                  </a:cubicBezTo>
                  <a:lnTo>
                    <a:pt x="3787" y="3358"/>
                  </a:lnTo>
                  <a:cubicBezTo>
                    <a:pt x="3834" y="3525"/>
                    <a:pt x="3763" y="3715"/>
                    <a:pt x="3596" y="3763"/>
                  </a:cubicBezTo>
                  <a:cubicBezTo>
                    <a:pt x="3553" y="3782"/>
                    <a:pt x="3509" y="3790"/>
                    <a:pt x="3467" y="3790"/>
                  </a:cubicBezTo>
                  <a:cubicBezTo>
                    <a:pt x="3349" y="3790"/>
                    <a:pt x="3244" y="3719"/>
                    <a:pt x="3191" y="3596"/>
                  </a:cubicBezTo>
                  <a:lnTo>
                    <a:pt x="3025" y="3167"/>
                  </a:lnTo>
                  <a:lnTo>
                    <a:pt x="2048" y="3167"/>
                  </a:lnTo>
                  <a:lnTo>
                    <a:pt x="1882" y="3596"/>
                  </a:lnTo>
                  <a:cubicBezTo>
                    <a:pt x="1846" y="3719"/>
                    <a:pt x="1733" y="3790"/>
                    <a:pt x="1609" y="3790"/>
                  </a:cubicBezTo>
                  <a:cubicBezTo>
                    <a:pt x="1565" y="3790"/>
                    <a:pt x="1520" y="3782"/>
                    <a:pt x="1477" y="3763"/>
                  </a:cubicBezTo>
                  <a:cubicBezTo>
                    <a:pt x="1310" y="3715"/>
                    <a:pt x="1239" y="3525"/>
                    <a:pt x="1286" y="3358"/>
                  </a:cubicBezTo>
                  <a:lnTo>
                    <a:pt x="1405" y="3096"/>
                  </a:lnTo>
                  <a:cubicBezTo>
                    <a:pt x="1334" y="3025"/>
                    <a:pt x="1286" y="2953"/>
                    <a:pt x="1286" y="2858"/>
                  </a:cubicBezTo>
                  <a:cubicBezTo>
                    <a:pt x="1286" y="2667"/>
                    <a:pt x="1429" y="2524"/>
                    <a:pt x="1596" y="2524"/>
                  </a:cubicBezTo>
                  <a:lnTo>
                    <a:pt x="1620" y="2524"/>
                  </a:lnTo>
                  <a:lnTo>
                    <a:pt x="2239" y="834"/>
                  </a:lnTo>
                  <a:cubicBezTo>
                    <a:pt x="2286" y="715"/>
                    <a:pt x="2411" y="655"/>
                    <a:pt x="2536" y="655"/>
                  </a:cubicBezTo>
                  <a:close/>
                  <a:moveTo>
                    <a:pt x="0" y="0"/>
                  </a:moveTo>
                  <a:lnTo>
                    <a:pt x="0" y="4430"/>
                  </a:lnTo>
                  <a:lnTo>
                    <a:pt x="5073" y="4430"/>
                  </a:lnTo>
                  <a:lnTo>
                    <a:pt x="507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g2f9522657f2_0_96"/>
            <p:cNvSpPr/>
            <p:nvPr/>
          </p:nvSpPr>
          <p:spPr>
            <a:xfrm>
              <a:off x="2409269" y="1670385"/>
              <a:ext cx="41042" cy="20911"/>
            </a:xfrm>
            <a:custGeom>
              <a:avLst/>
              <a:gdLst/>
              <a:ahLst/>
              <a:cxnLst/>
              <a:rect l="l" t="t" r="r" b="b"/>
              <a:pathLst>
                <a:path w="1264" h="644" extrusionOk="0">
                  <a:moveTo>
                    <a:pt x="1" y="0"/>
                  </a:moveTo>
                  <a:lnTo>
                    <a:pt x="1" y="643"/>
                  </a:lnTo>
                  <a:lnTo>
                    <a:pt x="954" y="643"/>
                  </a:lnTo>
                  <a:cubicBezTo>
                    <a:pt x="1120" y="643"/>
                    <a:pt x="1263" y="501"/>
                    <a:pt x="1263" y="334"/>
                  </a:cubicBezTo>
                  <a:cubicBezTo>
                    <a:pt x="1263" y="143"/>
                    <a:pt x="1120" y="0"/>
                    <a:pt x="95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8" name="Google Shape;338;g2f9522657f2_0_96"/>
            <p:cNvSpPr/>
            <p:nvPr/>
          </p:nvSpPr>
          <p:spPr>
            <a:xfrm>
              <a:off x="2347412" y="1588428"/>
              <a:ext cx="164753" cy="143842"/>
            </a:xfrm>
            <a:custGeom>
              <a:avLst/>
              <a:gdLst/>
              <a:ahLst/>
              <a:cxnLst/>
              <a:rect l="l" t="t" r="r" b="b"/>
              <a:pathLst>
                <a:path w="5074" h="4430" extrusionOk="0">
                  <a:moveTo>
                    <a:pt x="2216" y="643"/>
                  </a:moveTo>
                  <a:cubicBezTo>
                    <a:pt x="2739" y="643"/>
                    <a:pt x="3168" y="1072"/>
                    <a:pt x="3168" y="1572"/>
                  </a:cubicBezTo>
                  <a:cubicBezTo>
                    <a:pt x="3168" y="1715"/>
                    <a:pt x="3144" y="1834"/>
                    <a:pt x="3097" y="1929"/>
                  </a:cubicBezTo>
                  <a:cubicBezTo>
                    <a:pt x="3502" y="2048"/>
                    <a:pt x="3811" y="2405"/>
                    <a:pt x="3811" y="2858"/>
                  </a:cubicBezTo>
                  <a:cubicBezTo>
                    <a:pt x="3811" y="3358"/>
                    <a:pt x="3382" y="3787"/>
                    <a:pt x="2859" y="3787"/>
                  </a:cubicBezTo>
                  <a:lnTo>
                    <a:pt x="1596" y="3787"/>
                  </a:lnTo>
                  <a:cubicBezTo>
                    <a:pt x="1406" y="3787"/>
                    <a:pt x="1263" y="3644"/>
                    <a:pt x="1263" y="3477"/>
                  </a:cubicBezTo>
                  <a:lnTo>
                    <a:pt x="1263" y="953"/>
                  </a:lnTo>
                  <a:cubicBezTo>
                    <a:pt x="1263" y="786"/>
                    <a:pt x="1406" y="643"/>
                    <a:pt x="1596" y="643"/>
                  </a:cubicBezTo>
                  <a:close/>
                  <a:moveTo>
                    <a:pt x="1" y="0"/>
                  </a:moveTo>
                  <a:lnTo>
                    <a:pt x="1" y="4430"/>
                  </a:lnTo>
                  <a:lnTo>
                    <a:pt x="5073" y="4430"/>
                  </a:lnTo>
                  <a:lnTo>
                    <a:pt x="507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g2f9522657f2_0_96"/>
            <p:cNvSpPr/>
            <p:nvPr/>
          </p:nvSpPr>
          <p:spPr>
            <a:xfrm>
              <a:off x="2409269" y="1629406"/>
              <a:ext cx="20164" cy="20911"/>
            </a:xfrm>
            <a:custGeom>
              <a:avLst/>
              <a:gdLst/>
              <a:ahLst/>
              <a:cxnLst/>
              <a:rect l="l" t="t" r="r" b="b"/>
              <a:pathLst>
                <a:path w="621" h="644" extrusionOk="0">
                  <a:moveTo>
                    <a:pt x="1" y="0"/>
                  </a:moveTo>
                  <a:lnTo>
                    <a:pt x="1" y="643"/>
                  </a:lnTo>
                  <a:lnTo>
                    <a:pt x="311" y="643"/>
                  </a:lnTo>
                  <a:cubicBezTo>
                    <a:pt x="477" y="643"/>
                    <a:pt x="620" y="500"/>
                    <a:pt x="620" y="310"/>
                  </a:cubicBezTo>
                  <a:cubicBezTo>
                    <a:pt x="620" y="143"/>
                    <a:pt x="477" y="0"/>
                    <a:pt x="31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g2f9522657f2_0_96"/>
            <p:cNvSpPr/>
            <p:nvPr/>
          </p:nvSpPr>
          <p:spPr>
            <a:xfrm>
              <a:off x="2162619" y="1527317"/>
              <a:ext cx="164720" cy="41010"/>
            </a:xfrm>
            <a:custGeom>
              <a:avLst/>
              <a:gdLst/>
              <a:ahLst/>
              <a:cxnLst/>
              <a:rect l="l" t="t" r="r" b="b"/>
              <a:pathLst>
                <a:path w="5073" h="1263" extrusionOk="0">
                  <a:moveTo>
                    <a:pt x="310" y="1"/>
                  </a:moveTo>
                  <a:cubicBezTo>
                    <a:pt x="143" y="1"/>
                    <a:pt x="0" y="144"/>
                    <a:pt x="0" y="310"/>
                  </a:cubicBezTo>
                  <a:lnTo>
                    <a:pt x="0" y="1263"/>
                  </a:lnTo>
                  <a:lnTo>
                    <a:pt x="5073" y="1263"/>
                  </a:lnTo>
                  <a:lnTo>
                    <a:pt x="5073" y="310"/>
                  </a:lnTo>
                  <a:cubicBezTo>
                    <a:pt x="5073" y="144"/>
                    <a:pt x="4930" y="1"/>
                    <a:pt x="473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g2f9522657f2_0_96"/>
            <p:cNvSpPr/>
            <p:nvPr/>
          </p:nvSpPr>
          <p:spPr>
            <a:xfrm>
              <a:off x="2162619" y="1752342"/>
              <a:ext cx="164720" cy="41010"/>
            </a:xfrm>
            <a:custGeom>
              <a:avLst/>
              <a:gdLst/>
              <a:ahLst/>
              <a:cxnLst/>
              <a:rect l="l" t="t" r="r" b="b"/>
              <a:pathLst>
                <a:path w="5073" h="1263" extrusionOk="0">
                  <a:moveTo>
                    <a:pt x="0" y="1"/>
                  </a:moveTo>
                  <a:lnTo>
                    <a:pt x="0" y="953"/>
                  </a:lnTo>
                  <a:cubicBezTo>
                    <a:pt x="0" y="1120"/>
                    <a:pt x="143" y="1263"/>
                    <a:pt x="310" y="1263"/>
                  </a:cubicBezTo>
                  <a:lnTo>
                    <a:pt x="4739" y="1263"/>
                  </a:lnTo>
                  <a:cubicBezTo>
                    <a:pt x="4930" y="1263"/>
                    <a:pt x="5073" y="1120"/>
                    <a:pt x="5073" y="953"/>
                  </a:cubicBezTo>
                  <a:lnTo>
                    <a:pt x="507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342" name="Google Shape;342;g2f9522657f2_0_96"/>
          <p:cNvCxnSpPr>
            <a:stCxn id="275" idx="0"/>
          </p:cNvCxnSpPr>
          <p:nvPr/>
        </p:nvCxnSpPr>
        <p:spPr>
          <a:xfrm rot="10800000" flipH="1">
            <a:off x="9984183" y="3741267"/>
            <a:ext cx="3900" cy="621600"/>
          </a:xfrm>
          <a:prstGeom prst="straightConnector1">
            <a:avLst/>
          </a:prstGeom>
          <a:noFill/>
          <a:ln w="28575" cap="flat" cmpd="sng">
            <a:solidFill>
              <a:schemeClr val="dk2"/>
            </a:solidFill>
            <a:prstDash val="solid"/>
            <a:round/>
            <a:headEnd type="none" w="med" len="med"/>
            <a:tailEnd type="none" w="med" len="med"/>
          </a:ln>
        </p:spPr>
      </p:cxnSp>
      <p:cxnSp>
        <p:nvCxnSpPr>
          <p:cNvPr id="343" name="Google Shape;343;g2f9522657f2_0_96"/>
          <p:cNvCxnSpPr/>
          <p:nvPr/>
        </p:nvCxnSpPr>
        <p:spPr>
          <a:xfrm>
            <a:off x="5012529" y="3744817"/>
            <a:ext cx="6300" cy="615900"/>
          </a:xfrm>
          <a:prstGeom prst="straightConnector1">
            <a:avLst/>
          </a:prstGeom>
          <a:noFill/>
          <a:ln w="28575" cap="flat" cmpd="sng">
            <a:solidFill>
              <a:schemeClr val="dk2"/>
            </a:solidFill>
            <a:prstDash val="solid"/>
            <a:round/>
            <a:headEnd type="none" w="med" len="med"/>
            <a:tailEnd type="triangle" w="med" len="med"/>
          </a:ln>
        </p:spPr>
      </p:cxnSp>
      <p:cxnSp>
        <p:nvCxnSpPr>
          <p:cNvPr id="344" name="Google Shape;344;g2f9522657f2_0_96"/>
          <p:cNvCxnSpPr/>
          <p:nvPr/>
        </p:nvCxnSpPr>
        <p:spPr>
          <a:xfrm>
            <a:off x="7422562" y="3767243"/>
            <a:ext cx="6300" cy="615900"/>
          </a:xfrm>
          <a:prstGeom prst="straightConnector1">
            <a:avLst/>
          </a:prstGeom>
          <a:noFill/>
          <a:ln w="28575" cap="flat" cmpd="sng">
            <a:solidFill>
              <a:schemeClr val="dk2"/>
            </a:solidFill>
            <a:prstDash val="solid"/>
            <a:round/>
            <a:headEnd type="none" w="med" len="med"/>
            <a:tailEnd type="triangle" w="med" len="med"/>
          </a:ln>
        </p:spPr>
      </p:cxnSp>
      <p:sp>
        <p:nvSpPr>
          <p:cNvPr id="345" name="Google Shape;345;g2f9522657f2_0_96"/>
          <p:cNvSpPr txBox="1">
            <a:spLocks noGrp="1"/>
          </p:cNvSpPr>
          <p:nvPr>
            <p:ph type="subTitle" idx="8"/>
          </p:nvPr>
        </p:nvSpPr>
        <p:spPr>
          <a:xfrm>
            <a:off x="3800765" y="3309783"/>
            <a:ext cx="44517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600" b="1">
                <a:solidFill>
                  <a:schemeClr val="dk1"/>
                </a:solidFill>
              </a:rPr>
              <a:t>User chooses one or more</a:t>
            </a:r>
            <a:endParaRPr sz="1600" b="1">
              <a:solidFill>
                <a:schemeClr val="dk1"/>
              </a:solidFill>
            </a:endParaRPr>
          </a:p>
        </p:txBody>
      </p:sp>
      <p:sp>
        <p:nvSpPr>
          <p:cNvPr id="346" name="Google Shape;346;g2f9522657f2_0_96"/>
          <p:cNvSpPr txBox="1">
            <a:spLocks noGrp="1"/>
          </p:cNvSpPr>
          <p:nvPr>
            <p:ph type="title" idx="9"/>
          </p:nvPr>
        </p:nvSpPr>
        <p:spPr>
          <a:xfrm>
            <a:off x="4094485" y="5479061"/>
            <a:ext cx="1846200" cy="45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700" b="1">
                <a:solidFill>
                  <a:srgbClr val="674EA7"/>
                </a:solidFill>
                <a:latin typeface="Arial Narrow"/>
                <a:ea typeface="Arial Narrow"/>
                <a:cs typeface="Arial Narrow"/>
                <a:sym typeface="Arial Narrow"/>
              </a:rPr>
              <a:t>Human intervention</a:t>
            </a:r>
            <a:endParaRPr sz="1700" b="1">
              <a:solidFill>
                <a:srgbClr val="674EA7"/>
              </a:solidFill>
              <a:latin typeface="Arial Narrow"/>
              <a:ea typeface="Arial Narrow"/>
              <a:cs typeface="Arial Narrow"/>
              <a:sym typeface="Arial Narrow"/>
            </a:endParaRPr>
          </a:p>
        </p:txBody>
      </p:sp>
      <p:sp>
        <p:nvSpPr>
          <p:cNvPr id="347" name="Google Shape;347;g2f9522657f2_0_96"/>
          <p:cNvSpPr txBox="1">
            <a:spLocks noGrp="1"/>
          </p:cNvSpPr>
          <p:nvPr>
            <p:ph type="title" idx="13"/>
          </p:nvPr>
        </p:nvSpPr>
        <p:spPr>
          <a:xfrm>
            <a:off x="6503622" y="5570486"/>
            <a:ext cx="1846200" cy="45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700" b="1">
                <a:solidFill>
                  <a:srgbClr val="674EA7"/>
                </a:solidFill>
                <a:latin typeface="Arial Narrow"/>
                <a:ea typeface="Arial Narrow"/>
                <a:cs typeface="Arial Narrow"/>
                <a:sym typeface="Arial Narrow"/>
              </a:rPr>
              <a:t>Human intervention</a:t>
            </a:r>
            <a:endParaRPr sz="1700" b="1">
              <a:solidFill>
                <a:srgbClr val="674EA7"/>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Google Shape;352;g2f9522657f2_0_174"/>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800" b="1">
                <a:solidFill>
                  <a:srgbClr val="8E7CC3"/>
                </a:solidFill>
                <a:latin typeface="Arial Narrow"/>
                <a:ea typeface="Arial Narrow"/>
                <a:cs typeface="Arial Narrow"/>
                <a:sym typeface="Arial Narrow"/>
              </a:rPr>
              <a:t>Our pilot evaluation</a:t>
            </a:r>
            <a:endParaRPr sz="3800" b="1">
              <a:solidFill>
                <a:srgbClr val="8E7CC3"/>
              </a:solidFill>
              <a:latin typeface="Arial Narrow"/>
              <a:ea typeface="Arial Narrow"/>
              <a:cs typeface="Arial Narrow"/>
              <a:sym typeface="Arial Narrow"/>
            </a:endParaRPr>
          </a:p>
        </p:txBody>
      </p:sp>
      <p:sp>
        <p:nvSpPr>
          <p:cNvPr id="353" name="Google Shape;353;g2f9522657f2_0_174"/>
          <p:cNvSpPr txBox="1"/>
          <p:nvPr/>
        </p:nvSpPr>
        <p:spPr>
          <a:xfrm>
            <a:off x="702967" y="1298900"/>
            <a:ext cx="10522800" cy="557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500">
                <a:solidFill>
                  <a:schemeClr val="dk1"/>
                </a:solidFill>
                <a:latin typeface="Arial Narrow"/>
                <a:ea typeface="Arial Narrow"/>
                <a:cs typeface="Arial Narrow"/>
                <a:sym typeface="Arial Narrow"/>
              </a:rPr>
              <a:t>Exploring the relationship between </a:t>
            </a:r>
            <a:r>
              <a:rPr lang="en-AU" sz="2500" b="1">
                <a:solidFill>
                  <a:srgbClr val="B4A7D6"/>
                </a:solidFill>
                <a:latin typeface="Arial Narrow"/>
                <a:ea typeface="Arial Narrow"/>
                <a:cs typeface="Arial Narrow"/>
                <a:sym typeface="Arial Narrow"/>
              </a:rPr>
              <a:t>trust, privacy</a:t>
            </a:r>
            <a:r>
              <a:rPr lang="en-AU" sz="2500">
                <a:solidFill>
                  <a:schemeClr val="dk1"/>
                </a:solidFill>
                <a:latin typeface="Arial Narrow"/>
                <a:ea typeface="Arial Narrow"/>
                <a:cs typeface="Arial Narrow"/>
                <a:sym typeface="Arial Narrow"/>
              </a:rPr>
              <a:t> and </a:t>
            </a:r>
            <a:r>
              <a:rPr lang="en-AU" sz="2500" b="1">
                <a:solidFill>
                  <a:srgbClr val="B4A7D6"/>
                </a:solidFill>
                <a:latin typeface="Arial Narrow"/>
                <a:ea typeface="Arial Narrow"/>
                <a:cs typeface="Arial Narrow"/>
                <a:sym typeface="Arial Narrow"/>
              </a:rPr>
              <a:t>independence.</a:t>
            </a:r>
            <a:endParaRPr sz="2500" b="1">
              <a:solidFill>
                <a:srgbClr val="B4A7D6"/>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1"/>
              </a:solidFill>
              <a:latin typeface="Arial Narrow"/>
              <a:ea typeface="Arial Narrow"/>
              <a:cs typeface="Arial Narrow"/>
              <a:sym typeface="Arial Narrow"/>
            </a:endParaRPr>
          </a:p>
          <a:p>
            <a:pPr marL="457200" lvl="0" indent="-387350" algn="l" rtl="0">
              <a:spcBef>
                <a:spcPts val="0"/>
              </a:spcBef>
              <a:spcAft>
                <a:spcPts val="0"/>
              </a:spcAft>
              <a:buClr>
                <a:schemeClr val="dk1"/>
              </a:buClr>
              <a:buSzPts val="2500"/>
              <a:buFont typeface="Arial Narrow"/>
              <a:buAutoNum type="arabicPeriod"/>
            </a:pPr>
            <a:r>
              <a:rPr lang="en-AU" sz="2500">
                <a:solidFill>
                  <a:schemeClr val="dk1"/>
                </a:solidFill>
                <a:latin typeface="Arial Narrow"/>
                <a:ea typeface="Arial Narrow"/>
                <a:cs typeface="Arial Narrow"/>
                <a:sym typeface="Arial Narrow"/>
              </a:rPr>
              <a:t>Does our app even work?</a:t>
            </a:r>
            <a:endParaRPr sz="2500">
              <a:solidFill>
                <a:schemeClr val="dk1"/>
              </a:solidFill>
              <a:latin typeface="Arial Narrow"/>
              <a:ea typeface="Arial Narrow"/>
              <a:cs typeface="Arial Narrow"/>
              <a:sym typeface="Arial Narrow"/>
            </a:endParaRPr>
          </a:p>
          <a:p>
            <a:pPr marL="457200" lvl="0" indent="-387350" algn="l" rtl="0">
              <a:spcBef>
                <a:spcPts val="0"/>
              </a:spcBef>
              <a:spcAft>
                <a:spcPts val="0"/>
              </a:spcAft>
              <a:buClr>
                <a:schemeClr val="dk1"/>
              </a:buClr>
              <a:buSzPts val="2500"/>
              <a:buFont typeface="Arial Narrow"/>
              <a:buAutoNum type="arabicPeriod"/>
            </a:pPr>
            <a:r>
              <a:rPr lang="en-AU" sz="2500">
                <a:solidFill>
                  <a:schemeClr val="dk1"/>
                </a:solidFill>
                <a:latin typeface="Arial Narrow"/>
                <a:ea typeface="Arial Narrow"/>
                <a:cs typeface="Arial Narrow"/>
                <a:sym typeface="Arial Narrow"/>
              </a:rPr>
              <a:t>What improvements could we make?</a:t>
            </a:r>
            <a:endParaRPr sz="2500">
              <a:solidFill>
                <a:schemeClr val="dk1"/>
              </a:solidFill>
              <a:latin typeface="Arial Narrow"/>
              <a:ea typeface="Arial Narrow"/>
              <a:cs typeface="Arial Narrow"/>
              <a:sym typeface="Arial Narrow"/>
            </a:endParaRPr>
          </a:p>
          <a:p>
            <a:pPr marL="457200" lvl="0" indent="-387350" algn="l" rtl="0">
              <a:spcBef>
                <a:spcPts val="0"/>
              </a:spcBef>
              <a:spcAft>
                <a:spcPts val="0"/>
              </a:spcAft>
              <a:buClr>
                <a:schemeClr val="dk1"/>
              </a:buClr>
              <a:buSzPts val="2500"/>
              <a:buAutoNum type="arabicPeriod"/>
            </a:pPr>
            <a:r>
              <a:rPr lang="en-AU" sz="2500">
                <a:solidFill>
                  <a:schemeClr val="dk1"/>
                </a:solidFill>
                <a:latin typeface="Arial Narrow"/>
                <a:ea typeface="Arial Narrow"/>
                <a:cs typeface="Arial Narrow"/>
                <a:sym typeface="Arial Narrow"/>
              </a:rPr>
              <a:t>When would someone give up their independence and privacy due to </a:t>
            </a:r>
            <a:r>
              <a:rPr lang="en-AU" sz="2500" b="1">
                <a:solidFill>
                  <a:srgbClr val="B4A7D6"/>
                </a:solidFill>
                <a:latin typeface="Arial Narrow"/>
                <a:ea typeface="Arial Narrow"/>
                <a:cs typeface="Arial Narrow"/>
                <a:sym typeface="Arial Narrow"/>
              </a:rPr>
              <a:t>distrust in AI.</a:t>
            </a:r>
            <a:endParaRPr sz="2500" b="1">
              <a:solidFill>
                <a:srgbClr val="B4A7D6"/>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AU" sz="2500">
                <a:solidFill>
                  <a:schemeClr val="dk1"/>
                </a:solidFill>
                <a:latin typeface="Arial Narrow"/>
                <a:ea typeface="Arial Narrow"/>
                <a:cs typeface="Arial Narrow"/>
                <a:sym typeface="Arial Narrow"/>
              </a:rPr>
              <a:t>User evaluation sessions: </a:t>
            </a:r>
            <a:endParaRPr sz="25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AU" sz="2500">
                <a:solidFill>
                  <a:schemeClr val="dk1"/>
                </a:solidFill>
                <a:latin typeface="Arial Narrow"/>
                <a:ea typeface="Arial Narrow"/>
                <a:cs typeface="Arial Narrow"/>
                <a:sym typeface="Arial Narrow"/>
              </a:rPr>
              <a:t>10 in person evaluation sessions focusing on:</a:t>
            </a:r>
            <a:endParaRPr sz="25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1"/>
              </a:solidFill>
              <a:latin typeface="Arial Narrow"/>
              <a:ea typeface="Arial Narrow"/>
              <a:cs typeface="Arial Narrow"/>
              <a:sym typeface="Arial Narrow"/>
            </a:endParaRPr>
          </a:p>
          <a:p>
            <a:pPr marL="457200" lvl="0" indent="-387350" algn="l" rtl="0">
              <a:spcBef>
                <a:spcPts val="0"/>
              </a:spcBef>
              <a:spcAft>
                <a:spcPts val="0"/>
              </a:spcAft>
              <a:buClr>
                <a:schemeClr val="dk1"/>
              </a:buClr>
              <a:buSzPts val="2500"/>
              <a:buFont typeface="Arial Narrow"/>
              <a:buChar char="-"/>
            </a:pPr>
            <a:r>
              <a:rPr lang="en-AU" sz="2500">
                <a:solidFill>
                  <a:schemeClr val="dk1"/>
                </a:solidFill>
                <a:latin typeface="Arial Narrow"/>
                <a:ea typeface="Arial Narrow"/>
                <a:cs typeface="Arial Narrow"/>
                <a:sym typeface="Arial Narrow"/>
              </a:rPr>
              <a:t>Usability and accessibility of the app</a:t>
            </a:r>
            <a:endParaRPr sz="2500">
              <a:solidFill>
                <a:schemeClr val="dk1"/>
              </a:solidFill>
              <a:latin typeface="Arial Narrow"/>
              <a:ea typeface="Arial Narrow"/>
              <a:cs typeface="Arial Narrow"/>
              <a:sym typeface="Arial Narrow"/>
            </a:endParaRPr>
          </a:p>
          <a:p>
            <a:pPr marL="457200" lvl="0" indent="-387350" algn="l" rtl="0">
              <a:spcBef>
                <a:spcPts val="0"/>
              </a:spcBef>
              <a:spcAft>
                <a:spcPts val="0"/>
              </a:spcAft>
              <a:buClr>
                <a:schemeClr val="dk1"/>
              </a:buClr>
              <a:buSzPts val="2500"/>
              <a:buFont typeface="Arial Narrow"/>
              <a:buChar char="-"/>
            </a:pPr>
            <a:r>
              <a:rPr lang="en-AU" sz="2500">
                <a:solidFill>
                  <a:schemeClr val="dk1"/>
                </a:solidFill>
                <a:latin typeface="Arial Narrow"/>
                <a:ea typeface="Arial Narrow"/>
                <a:cs typeface="Arial Narrow"/>
                <a:sym typeface="Arial Narrow"/>
              </a:rPr>
              <a:t>Interpretation preference for the result.</a:t>
            </a:r>
            <a:endParaRPr sz="25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2"/>
              </a:solidFill>
              <a:latin typeface="Arial Narrow"/>
              <a:ea typeface="Arial Narrow"/>
              <a:cs typeface="Arial Narrow"/>
              <a:sym typeface="Arial Narrow"/>
            </a:endParaRPr>
          </a:p>
          <a:p>
            <a:pPr marL="0" lvl="0" indent="0" algn="l" rtl="0">
              <a:spcBef>
                <a:spcPts val="0"/>
              </a:spcBef>
              <a:spcAft>
                <a:spcPts val="0"/>
              </a:spcAft>
              <a:buNone/>
            </a:pPr>
            <a:endParaRPr sz="2500">
              <a:solidFill>
                <a:schemeClr val="dk2"/>
              </a:solidFill>
              <a:latin typeface="Arial Narrow"/>
              <a:ea typeface="Arial Narrow"/>
              <a:cs typeface="Arial Narrow"/>
              <a:sym typeface="Arial Narrow"/>
            </a:endParaRPr>
          </a:p>
        </p:txBody>
      </p:sp>
      <p:sp>
        <p:nvSpPr>
          <p:cNvPr id="354" name="Google Shape;354;g2f9522657f2_0_174"/>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Google Shape;359;g2f9c124cdbf_1_2978"/>
          <p:cNvSpPr/>
          <p:nvPr/>
        </p:nvSpPr>
        <p:spPr>
          <a:xfrm>
            <a:off x="6248475" y="1253775"/>
            <a:ext cx="5179800" cy="21582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g2f9c124cdbf_1_2978"/>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3800" b="1">
                <a:solidFill>
                  <a:srgbClr val="8E7CC3"/>
                </a:solidFill>
                <a:latin typeface="Arial Narrow"/>
                <a:ea typeface="Arial Narrow"/>
                <a:cs typeface="Arial Narrow"/>
                <a:sym typeface="Arial Narrow"/>
              </a:rPr>
              <a:t>Trust towards AI</a:t>
            </a:r>
            <a:endParaRPr sz="3800" b="1">
              <a:solidFill>
                <a:srgbClr val="8E7CC3"/>
              </a:solidFill>
              <a:latin typeface="Arial Narrow"/>
              <a:ea typeface="Arial Narrow"/>
              <a:cs typeface="Arial Narrow"/>
              <a:sym typeface="Arial Narrow"/>
            </a:endParaRPr>
          </a:p>
        </p:txBody>
      </p:sp>
      <p:sp>
        <p:nvSpPr>
          <p:cNvPr id="361" name="Google Shape;361;g2f9c124cdbf_1_2978"/>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362" name="Google Shape;362;g2f9c124cdbf_1_2978"/>
          <p:cNvSpPr txBox="1"/>
          <p:nvPr/>
        </p:nvSpPr>
        <p:spPr>
          <a:xfrm>
            <a:off x="924050" y="1778775"/>
            <a:ext cx="49071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AU" sz="6000">
                <a:solidFill>
                  <a:srgbClr val="674EA7"/>
                </a:solidFill>
              </a:rPr>
              <a:t>97.2%</a:t>
            </a:r>
            <a:endParaRPr sz="6000">
              <a:solidFill>
                <a:srgbClr val="674EA7"/>
              </a:solidFill>
            </a:endParaRPr>
          </a:p>
        </p:txBody>
      </p:sp>
      <p:pic>
        <p:nvPicPr>
          <p:cNvPr id="363" name="Google Shape;363;g2f9c124cdbf_1_2978" descr="A hand making a choice"/>
          <p:cNvPicPr preferRelativeResize="0"/>
          <p:nvPr/>
        </p:nvPicPr>
        <p:blipFill>
          <a:blip r:embed="rId3">
            <a:alphaModFix/>
          </a:blip>
          <a:stretch>
            <a:fillRect/>
          </a:stretch>
        </p:blipFill>
        <p:spPr>
          <a:xfrm>
            <a:off x="9531250" y="1541925"/>
            <a:ext cx="1581900" cy="1581900"/>
          </a:xfrm>
          <a:prstGeom prst="rect">
            <a:avLst/>
          </a:prstGeom>
          <a:noFill/>
          <a:ln>
            <a:noFill/>
          </a:ln>
        </p:spPr>
      </p:pic>
      <p:sp>
        <p:nvSpPr>
          <p:cNvPr id="364" name="Google Shape;364;g2f9c124cdbf_1_2978"/>
          <p:cNvSpPr txBox="1"/>
          <p:nvPr/>
        </p:nvSpPr>
        <p:spPr>
          <a:xfrm>
            <a:off x="6532450" y="1932675"/>
            <a:ext cx="2998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000" b="1">
                <a:solidFill>
                  <a:schemeClr val="lt1"/>
                </a:solidFill>
              </a:rPr>
              <a:t>Chose AI first to interpret their results</a:t>
            </a:r>
            <a:endParaRPr sz="2000" b="1">
              <a:solidFill>
                <a:schemeClr val="lt1"/>
              </a:solidFill>
            </a:endParaRPr>
          </a:p>
        </p:txBody>
      </p:sp>
      <p:sp>
        <p:nvSpPr>
          <p:cNvPr id="365" name="Google Shape;365;g2f9c124cdbf_1_2978"/>
          <p:cNvSpPr/>
          <p:nvPr/>
        </p:nvSpPr>
        <p:spPr>
          <a:xfrm>
            <a:off x="688250" y="3766700"/>
            <a:ext cx="5142900" cy="2158200"/>
          </a:xfrm>
          <a:prstGeom prst="roundRect">
            <a:avLst>
              <a:gd name="adj" fmla="val 16667"/>
            </a:avLst>
          </a:prstGeom>
          <a:solidFill>
            <a:schemeClr val="lt1"/>
          </a:solidFill>
          <a:ln w="762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g2f9c124cdbf_1_2978"/>
          <p:cNvSpPr txBox="1"/>
          <p:nvPr/>
        </p:nvSpPr>
        <p:spPr>
          <a:xfrm>
            <a:off x="1671500" y="4041550"/>
            <a:ext cx="3176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400" b="1">
                <a:solidFill>
                  <a:srgbClr val="8E7CC3"/>
                </a:solidFill>
              </a:rPr>
              <a:t>Consistent Scenario</a:t>
            </a:r>
            <a:endParaRPr sz="2400" b="1">
              <a:solidFill>
                <a:srgbClr val="8E7CC3"/>
              </a:solidFill>
            </a:endParaRPr>
          </a:p>
        </p:txBody>
      </p:sp>
      <p:sp>
        <p:nvSpPr>
          <p:cNvPr id="367" name="Google Shape;367;g2f9c124cdbf_1_2978"/>
          <p:cNvSpPr txBox="1"/>
          <p:nvPr/>
        </p:nvSpPr>
        <p:spPr>
          <a:xfrm>
            <a:off x="1271025" y="4819100"/>
            <a:ext cx="137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a:solidFill>
                  <a:srgbClr val="8E7CC3"/>
                </a:solidFill>
              </a:rPr>
              <a:t>38.1%</a:t>
            </a:r>
            <a:endParaRPr sz="2400" b="1">
              <a:solidFill>
                <a:srgbClr val="8E7CC3"/>
              </a:solidFill>
            </a:endParaRPr>
          </a:p>
        </p:txBody>
      </p:sp>
      <p:sp>
        <p:nvSpPr>
          <p:cNvPr id="368" name="Google Shape;368;g2f9c124cdbf_1_2978"/>
          <p:cNvSpPr txBox="1"/>
          <p:nvPr/>
        </p:nvSpPr>
        <p:spPr>
          <a:xfrm>
            <a:off x="2321225" y="4819100"/>
            <a:ext cx="288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solidFill>
                  <a:srgbClr val="8E7CC3"/>
                </a:solidFill>
              </a:rPr>
              <a:t>Human Intervention</a:t>
            </a:r>
            <a:endParaRPr sz="2400">
              <a:solidFill>
                <a:srgbClr val="8E7CC3"/>
              </a:solidFill>
            </a:endParaRPr>
          </a:p>
        </p:txBody>
      </p:sp>
      <p:sp>
        <p:nvSpPr>
          <p:cNvPr id="369" name="Google Shape;369;g2f9c124cdbf_1_2978"/>
          <p:cNvSpPr/>
          <p:nvPr/>
        </p:nvSpPr>
        <p:spPr>
          <a:xfrm>
            <a:off x="6248475" y="3766700"/>
            <a:ext cx="5142900" cy="2158200"/>
          </a:xfrm>
          <a:prstGeom prst="roundRect">
            <a:avLst>
              <a:gd name="adj" fmla="val 16667"/>
            </a:avLst>
          </a:prstGeom>
          <a:solidFill>
            <a:schemeClr val="lt1"/>
          </a:solidFill>
          <a:ln w="762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0" name="Google Shape;370;g2f9c124cdbf_1_2978"/>
          <p:cNvSpPr txBox="1"/>
          <p:nvPr/>
        </p:nvSpPr>
        <p:spPr>
          <a:xfrm>
            <a:off x="7019777" y="4041550"/>
            <a:ext cx="360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400" b="1">
                <a:solidFill>
                  <a:srgbClr val="8E7CC3"/>
                </a:solidFill>
              </a:rPr>
              <a:t>Inconsistent Scenario</a:t>
            </a:r>
            <a:endParaRPr sz="2400" b="1">
              <a:solidFill>
                <a:srgbClr val="8E7CC3"/>
              </a:solidFill>
            </a:endParaRPr>
          </a:p>
        </p:txBody>
      </p:sp>
      <p:sp>
        <p:nvSpPr>
          <p:cNvPr id="371" name="Google Shape;371;g2f9c124cdbf_1_2978"/>
          <p:cNvSpPr txBox="1"/>
          <p:nvPr/>
        </p:nvSpPr>
        <p:spPr>
          <a:xfrm>
            <a:off x="6842013" y="4819100"/>
            <a:ext cx="137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a:solidFill>
                  <a:srgbClr val="8E7CC3"/>
                </a:solidFill>
              </a:rPr>
              <a:t>64.3%</a:t>
            </a:r>
            <a:endParaRPr sz="2400" b="1">
              <a:solidFill>
                <a:srgbClr val="8E7CC3"/>
              </a:solidFill>
            </a:endParaRPr>
          </a:p>
        </p:txBody>
      </p:sp>
      <p:sp>
        <p:nvSpPr>
          <p:cNvPr id="372" name="Google Shape;372;g2f9c124cdbf_1_2978"/>
          <p:cNvSpPr txBox="1"/>
          <p:nvPr/>
        </p:nvSpPr>
        <p:spPr>
          <a:xfrm>
            <a:off x="7915438" y="4819100"/>
            <a:ext cx="288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solidFill>
                  <a:srgbClr val="8E7CC3"/>
                </a:solidFill>
              </a:rPr>
              <a:t>Human Intervention</a:t>
            </a:r>
            <a:endParaRPr sz="2400">
              <a:solidFill>
                <a:srgbClr val="8E7CC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76"/>
        <p:cNvGrpSpPr/>
        <p:nvPr/>
      </p:nvGrpSpPr>
      <p:grpSpPr>
        <a:xfrm>
          <a:off x="0" y="0"/>
          <a:ext cx="0" cy="0"/>
          <a:chOff x="0" y="0"/>
          <a:chExt cx="0" cy="0"/>
        </a:xfrm>
      </p:grpSpPr>
      <p:sp>
        <p:nvSpPr>
          <p:cNvPr id="377" name="Google Shape;377;g2f9522657f2_0_240"/>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500" b="1">
                <a:solidFill>
                  <a:srgbClr val="674EA7"/>
                </a:solidFill>
                <a:latin typeface="Arial Narrow"/>
                <a:ea typeface="Arial Narrow"/>
                <a:cs typeface="Arial Narrow"/>
                <a:sym typeface="Arial Narrow"/>
              </a:rPr>
              <a:t>Human intervention - </a:t>
            </a:r>
            <a:r>
              <a:rPr lang="en-AU" sz="1900">
                <a:solidFill>
                  <a:schemeClr val="dk1"/>
                </a:solidFill>
              </a:rPr>
              <a:t>Trading privacy and independence for accuracy </a:t>
            </a:r>
            <a:endParaRPr sz="3500" b="1">
              <a:solidFill>
                <a:srgbClr val="674EA7"/>
              </a:solidFill>
              <a:latin typeface="Arial Narrow"/>
              <a:ea typeface="Arial Narrow"/>
              <a:cs typeface="Arial Narrow"/>
              <a:sym typeface="Arial Narrow"/>
            </a:endParaRPr>
          </a:p>
        </p:txBody>
      </p:sp>
      <p:sp>
        <p:nvSpPr>
          <p:cNvPr id="378" name="Google Shape;378;g2f9522657f2_0_240"/>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379" name="Google Shape;379;g2f9522657f2_0_240"/>
          <p:cNvSpPr txBox="1"/>
          <p:nvPr/>
        </p:nvSpPr>
        <p:spPr>
          <a:xfrm>
            <a:off x="702975" y="2015950"/>
            <a:ext cx="7752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AU" sz="1900" b="1">
                <a:solidFill>
                  <a:srgbClr val="674EA7"/>
                </a:solidFill>
              </a:rPr>
              <a:t>Why</a:t>
            </a:r>
            <a:endParaRPr sz="1900" b="1">
              <a:solidFill>
                <a:srgbClr val="674EA7"/>
              </a:solidFill>
            </a:endParaRPr>
          </a:p>
        </p:txBody>
      </p:sp>
      <p:sp>
        <p:nvSpPr>
          <p:cNvPr id="380" name="Google Shape;380;g2f9522657f2_0_240"/>
          <p:cNvSpPr txBox="1"/>
          <p:nvPr/>
        </p:nvSpPr>
        <p:spPr>
          <a:xfrm>
            <a:off x="702975" y="1418925"/>
            <a:ext cx="801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900" b="1">
                <a:solidFill>
                  <a:srgbClr val="674EA7"/>
                </a:solidFill>
              </a:rPr>
              <a:t>Improving trust in medical diagnosis via AI</a:t>
            </a:r>
            <a:endParaRPr sz="1900" b="1">
              <a:solidFill>
                <a:srgbClr val="674EA7"/>
              </a:solidFill>
            </a:endParaRPr>
          </a:p>
        </p:txBody>
      </p:sp>
      <p:sp>
        <p:nvSpPr>
          <p:cNvPr id="381" name="Google Shape;381;g2f9522657f2_0_240"/>
          <p:cNvSpPr/>
          <p:nvPr/>
        </p:nvSpPr>
        <p:spPr>
          <a:xfrm>
            <a:off x="702975" y="2719025"/>
            <a:ext cx="2791500" cy="6489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g2f9522657f2_0_240"/>
          <p:cNvSpPr txBox="1"/>
          <p:nvPr/>
        </p:nvSpPr>
        <p:spPr>
          <a:xfrm>
            <a:off x="882525" y="2804975"/>
            <a:ext cx="2432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900" b="1">
                <a:solidFill>
                  <a:schemeClr val="lt1"/>
                </a:solidFill>
              </a:rPr>
              <a:t>Agency</a:t>
            </a:r>
            <a:endParaRPr sz="1900" b="1">
              <a:solidFill>
                <a:schemeClr val="lt1"/>
              </a:solidFill>
            </a:endParaRPr>
          </a:p>
        </p:txBody>
      </p:sp>
      <p:sp>
        <p:nvSpPr>
          <p:cNvPr id="383" name="Google Shape;383;g2f9522657f2_0_240"/>
          <p:cNvSpPr txBox="1"/>
          <p:nvPr/>
        </p:nvSpPr>
        <p:spPr>
          <a:xfrm>
            <a:off x="4072300" y="2413200"/>
            <a:ext cx="5938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800"/>
              <a:t>“Maybe you </a:t>
            </a:r>
            <a:r>
              <a:rPr lang="en-AU" sz="1800" b="1">
                <a:solidFill>
                  <a:srgbClr val="674EA7"/>
                </a:solidFill>
              </a:rPr>
              <a:t>wouldn’t want to tell people</a:t>
            </a:r>
            <a:r>
              <a:rPr lang="en-AU" sz="1800"/>
              <a:t> you</a:t>
            </a:r>
            <a:endParaRPr sz="1800"/>
          </a:p>
          <a:p>
            <a:pPr marL="0" lvl="0" indent="0" algn="l" rtl="0">
              <a:spcBef>
                <a:spcPts val="0"/>
              </a:spcBef>
              <a:spcAft>
                <a:spcPts val="0"/>
              </a:spcAft>
              <a:buNone/>
            </a:pPr>
            <a:r>
              <a:rPr lang="en-AU" sz="1800"/>
              <a:t>had COVID because you want to go desperately to that wedding”</a:t>
            </a:r>
            <a:endParaRPr sz="1800"/>
          </a:p>
          <a:p>
            <a:pPr marL="457200" lvl="0" indent="-342900" algn="l" rtl="0">
              <a:spcBef>
                <a:spcPts val="0"/>
              </a:spcBef>
              <a:spcAft>
                <a:spcPts val="0"/>
              </a:spcAft>
              <a:buSzPts val="1800"/>
              <a:buChar char="-"/>
            </a:pPr>
            <a:r>
              <a:rPr lang="en-AU" sz="1800"/>
              <a:t>Participant</a:t>
            </a:r>
            <a:endParaRPr sz="1800"/>
          </a:p>
        </p:txBody>
      </p:sp>
      <p:sp>
        <p:nvSpPr>
          <p:cNvPr id="384" name="Google Shape;384;g2f9522657f2_0_240"/>
          <p:cNvSpPr txBox="1"/>
          <p:nvPr/>
        </p:nvSpPr>
        <p:spPr>
          <a:xfrm>
            <a:off x="5881175" y="4180325"/>
            <a:ext cx="5799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800">
                <a:solidFill>
                  <a:schemeClr val="dk1"/>
                </a:solidFill>
              </a:rPr>
              <a:t>“Why shouldn’t a blind person have the ability to be</a:t>
            </a:r>
            <a:endParaRPr sz="1800">
              <a:solidFill>
                <a:schemeClr val="dk1"/>
              </a:solidFill>
            </a:endParaRPr>
          </a:p>
          <a:p>
            <a:pPr marL="0" lvl="0" indent="0" algn="l" rtl="0">
              <a:spcBef>
                <a:spcPts val="0"/>
              </a:spcBef>
              <a:spcAft>
                <a:spcPts val="0"/>
              </a:spcAft>
              <a:buNone/>
            </a:pPr>
            <a:r>
              <a:rPr lang="en-AU" sz="1800">
                <a:solidFill>
                  <a:schemeClr val="dk1"/>
                </a:solidFill>
              </a:rPr>
              <a:t>as evil as a sighted person in those thoughts?”</a:t>
            </a:r>
            <a:endParaRPr sz="1800">
              <a:solidFill>
                <a:schemeClr val="dk1"/>
              </a:solidFill>
            </a:endParaRPr>
          </a:p>
          <a:p>
            <a:pPr marL="457200" lvl="0" indent="-342900" algn="l" rtl="0">
              <a:spcBef>
                <a:spcPts val="0"/>
              </a:spcBef>
              <a:spcAft>
                <a:spcPts val="0"/>
              </a:spcAft>
              <a:buClr>
                <a:schemeClr val="dk1"/>
              </a:buClr>
              <a:buSzPts val="1800"/>
              <a:buChar char="-"/>
            </a:pPr>
            <a:r>
              <a:rPr lang="en-AU" sz="1800">
                <a:solidFill>
                  <a:schemeClr val="dk1"/>
                </a:solidFill>
              </a:rPr>
              <a:t>Participant</a:t>
            </a:r>
            <a:endParaRPr sz="1800">
              <a:solidFill>
                <a:schemeClr val="dk1"/>
              </a:solidFill>
            </a:endParaRPr>
          </a:p>
        </p:txBody>
      </p:sp>
      <p:sp>
        <p:nvSpPr>
          <p:cNvPr id="385" name="Google Shape;385;g2f9522657f2_0_240"/>
          <p:cNvSpPr/>
          <p:nvPr/>
        </p:nvSpPr>
        <p:spPr>
          <a:xfrm>
            <a:off x="702975" y="3594000"/>
            <a:ext cx="2791500" cy="6489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6" name="Google Shape;386;g2f9522657f2_0_240"/>
          <p:cNvSpPr txBox="1"/>
          <p:nvPr/>
        </p:nvSpPr>
        <p:spPr>
          <a:xfrm>
            <a:off x="882525" y="3679950"/>
            <a:ext cx="2432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900" b="1">
                <a:solidFill>
                  <a:schemeClr val="lt1"/>
                </a:solidFill>
              </a:rPr>
              <a:t>Privacy</a:t>
            </a:r>
            <a:endParaRPr sz="1900" b="1">
              <a:solidFill>
                <a:schemeClr val="lt1"/>
              </a:solidFill>
            </a:endParaRPr>
          </a:p>
        </p:txBody>
      </p:sp>
      <p:sp>
        <p:nvSpPr>
          <p:cNvPr id="387" name="Google Shape;387;g2f9522657f2_0_240"/>
          <p:cNvSpPr/>
          <p:nvPr/>
        </p:nvSpPr>
        <p:spPr>
          <a:xfrm>
            <a:off x="702975" y="4465225"/>
            <a:ext cx="2791500" cy="6489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g2f9522657f2_0_240"/>
          <p:cNvSpPr txBox="1"/>
          <p:nvPr/>
        </p:nvSpPr>
        <p:spPr>
          <a:xfrm>
            <a:off x="882525" y="4551175"/>
            <a:ext cx="24324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900" b="1">
                <a:solidFill>
                  <a:schemeClr val="lt1"/>
                </a:solidFill>
              </a:rPr>
              <a:t>Independence</a:t>
            </a:r>
            <a:endParaRPr sz="19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Shape 392"/>
        <p:cNvGrpSpPr/>
        <p:nvPr/>
      </p:nvGrpSpPr>
      <p:grpSpPr>
        <a:xfrm>
          <a:off x="0" y="0"/>
          <a:ext cx="0" cy="0"/>
          <a:chOff x="0" y="0"/>
          <a:chExt cx="0" cy="0"/>
        </a:xfrm>
      </p:grpSpPr>
      <p:sp>
        <p:nvSpPr>
          <p:cNvPr id="393" name="Google Shape;393;g2f9c124cdbf_1_3027"/>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500">
                <a:latin typeface="Arial Narrow"/>
                <a:ea typeface="Arial Narrow"/>
                <a:cs typeface="Arial Narrow"/>
                <a:sym typeface="Arial Narrow"/>
              </a:rPr>
              <a:t>AI in mHealth</a:t>
            </a:r>
            <a:endParaRPr sz="3500">
              <a:solidFill>
                <a:schemeClr val="dk1"/>
              </a:solidFill>
              <a:latin typeface="Arial Narrow"/>
              <a:ea typeface="Arial Narrow"/>
              <a:cs typeface="Arial Narrow"/>
              <a:sym typeface="Arial Narrow"/>
            </a:endParaRPr>
          </a:p>
        </p:txBody>
      </p:sp>
      <p:sp>
        <p:nvSpPr>
          <p:cNvPr id="394" name="Google Shape;394;g2f9c124cdbf_1_3027"/>
          <p:cNvSpPr txBox="1"/>
          <p:nvPr/>
        </p:nvSpPr>
        <p:spPr>
          <a:xfrm>
            <a:off x="702967" y="1298900"/>
            <a:ext cx="10290300" cy="47871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Skepticism towards AI diagnosis</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Accuracy concerns</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Privacy concerns</a:t>
            </a: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Trust is directly correlated with expectations</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b="1">
                <a:latin typeface="Arial Narrow"/>
                <a:ea typeface="Arial Narrow"/>
                <a:cs typeface="Arial Narrow"/>
                <a:sym typeface="Arial Narrow"/>
              </a:rPr>
              <a:t>Improving trust in AI in mHealth</a:t>
            </a:r>
            <a:endParaRPr sz="2300" b="1">
              <a:latin typeface="Arial Narrow"/>
              <a:ea typeface="Arial Narrow"/>
              <a:cs typeface="Arial Narrow"/>
              <a:sym typeface="Arial Narrow"/>
            </a:endParaRPr>
          </a:p>
          <a:p>
            <a:pPr marL="914400" lvl="1"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Human intervention</a:t>
            </a:r>
            <a:endParaRPr sz="2300">
              <a:latin typeface="Arial Narrow"/>
              <a:ea typeface="Arial Narrow"/>
              <a:cs typeface="Arial Narrow"/>
              <a:sym typeface="Arial Narrow"/>
            </a:endParaRPr>
          </a:p>
          <a:p>
            <a:pPr marL="1371600" lvl="2"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Privacy concerns</a:t>
            </a:r>
            <a:endParaRPr sz="2300">
              <a:latin typeface="Arial Narrow"/>
              <a:ea typeface="Arial Narrow"/>
              <a:cs typeface="Arial Narrow"/>
              <a:sym typeface="Arial Narrow"/>
            </a:endParaRPr>
          </a:p>
          <a:p>
            <a:pPr marL="1371600" lvl="2"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Agency </a:t>
            </a:r>
            <a:endParaRPr sz="2300">
              <a:latin typeface="Arial Narrow"/>
              <a:ea typeface="Arial Narrow"/>
              <a:cs typeface="Arial Narrow"/>
              <a:sym typeface="Arial Narrow"/>
            </a:endParaRPr>
          </a:p>
          <a:p>
            <a:pPr marL="914400" lvl="1"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Multiple AI sources</a:t>
            </a:r>
            <a:endParaRPr sz="2300">
              <a:latin typeface="Arial Narrow"/>
              <a:ea typeface="Arial Narrow"/>
              <a:cs typeface="Arial Narrow"/>
              <a:sym typeface="Arial Narrow"/>
            </a:endParaRPr>
          </a:p>
          <a:p>
            <a:pPr marL="1371600" lvl="2"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Mentioned by participants</a:t>
            </a:r>
            <a:endParaRPr sz="2300">
              <a:latin typeface="Arial Narrow"/>
              <a:ea typeface="Arial Narrow"/>
              <a:cs typeface="Arial Narrow"/>
              <a:sym typeface="Arial Narrow"/>
            </a:endParaRPr>
          </a:p>
          <a:p>
            <a:pPr marL="1371600" lvl="2"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Range of LLMs</a:t>
            </a:r>
            <a:endParaRPr sz="2300">
              <a:latin typeface="Arial Narrow"/>
              <a:ea typeface="Arial Narrow"/>
              <a:cs typeface="Arial Narrow"/>
              <a:sym typeface="Arial Narrow"/>
            </a:endParaRPr>
          </a:p>
          <a:p>
            <a:pPr marL="1371600" lvl="2"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Different fine tuned models </a:t>
            </a:r>
            <a:endParaRPr sz="2300">
              <a:latin typeface="Arial Narrow"/>
              <a:ea typeface="Arial Narrow"/>
              <a:cs typeface="Arial Narrow"/>
              <a:sym typeface="Arial Narrow"/>
            </a:endParaRPr>
          </a:p>
        </p:txBody>
      </p:sp>
      <p:sp>
        <p:nvSpPr>
          <p:cNvPr id="395" name="Google Shape;395;g2f9c124cdbf_1_3027"/>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AU" sz="1600">
                <a:solidFill>
                  <a:srgbClr val="FFFFFF"/>
                </a:solidFill>
                <a:latin typeface="Helvetica Neue"/>
                <a:ea typeface="Helvetica Neue"/>
                <a:cs typeface="Helvetica Neue"/>
                <a:sym typeface="Helvetica Neue"/>
              </a:rPr>
              <a:t> </a:t>
            </a:r>
            <a:r>
              <a:rPr lang="en-AU" sz="1600" b="0" i="0" u="none" strike="noStrike" cap="none">
                <a:solidFill>
                  <a:srgbClr val="FFFFFF"/>
                </a:solidFill>
                <a:latin typeface="Helvetica Neue"/>
                <a:ea typeface="Helvetica Neue"/>
                <a:cs typeface="Helvetica Neue"/>
                <a:sym typeface="Helvetica Neue"/>
              </a:rPr>
              <a:t>#MIMESYMPOSIUM24</a:t>
            </a:r>
            <a:endParaRPr sz="16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sp>
        <p:nvSpPr>
          <p:cNvPr id="400" name="Google Shape;400;g2f9c124cdbf_1_3003"/>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3800" b="1">
                <a:solidFill>
                  <a:srgbClr val="8E7CC3"/>
                </a:solidFill>
                <a:latin typeface="Arial Narrow"/>
                <a:ea typeface="Arial Narrow"/>
                <a:cs typeface="Arial Narrow"/>
                <a:sym typeface="Arial Narrow"/>
              </a:rPr>
              <a:t>Theia’s potential</a:t>
            </a:r>
            <a:endParaRPr sz="3800" b="1">
              <a:solidFill>
                <a:srgbClr val="8E7CC3"/>
              </a:solidFill>
              <a:latin typeface="Arial Narrow"/>
              <a:ea typeface="Arial Narrow"/>
              <a:cs typeface="Arial Narrow"/>
              <a:sym typeface="Arial Narrow"/>
            </a:endParaRPr>
          </a:p>
        </p:txBody>
      </p:sp>
      <p:sp>
        <p:nvSpPr>
          <p:cNvPr id="401" name="Google Shape;401;g2f9c124cdbf_1_3003"/>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pic>
        <p:nvPicPr>
          <p:cNvPr id="402" name="Google Shape;402;g2f9c124cdbf_1_3003" descr="A bar chart displaying comparative improvements across three categories related to a mobile health (mHealth) application. Each category includes two vertical bars—one light purple (before) and one darker purple (after)—with numerical values at the bottom and a multiplier value with an upward orange arrow indicating the increase.&#10;&#10;Feeling of independence – Increased from 1.9 to 4.2 (2.21x increase).&#10;Feeling of privacy – Increased from 2.2 to 4.6 (2.09x increase).&#10;Trust in mHealth Diagnosis – Increased from 3.5 to 4.3 (1.23x increase).&#10;The chart highlights perceived user benefits of the application through self-reported scores."/>
          <p:cNvPicPr preferRelativeResize="0"/>
          <p:nvPr/>
        </p:nvPicPr>
        <p:blipFill>
          <a:blip r:embed="rId3">
            <a:alphaModFix/>
          </a:blip>
          <a:stretch>
            <a:fillRect/>
          </a:stretch>
        </p:blipFill>
        <p:spPr>
          <a:xfrm>
            <a:off x="874850" y="1451300"/>
            <a:ext cx="7392393" cy="4693675"/>
          </a:xfrm>
          <a:prstGeom prst="rect">
            <a:avLst/>
          </a:prstGeom>
          <a:noFill/>
          <a:ln>
            <a:noFill/>
          </a:ln>
        </p:spPr>
      </p:pic>
      <p:pic>
        <p:nvPicPr>
          <p:cNvPr id="403" name="Google Shape;403;g2f9c124cdbf_1_3003"/>
          <p:cNvPicPr preferRelativeResize="0"/>
          <p:nvPr/>
        </p:nvPicPr>
        <p:blipFill>
          <a:blip r:embed="rId4">
            <a:alphaModFix/>
          </a:blip>
          <a:stretch>
            <a:fillRect/>
          </a:stretch>
        </p:blipFill>
        <p:spPr>
          <a:xfrm>
            <a:off x="8647050" y="2013750"/>
            <a:ext cx="3128275" cy="1199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Google Shape;408;g2f9522657f2_0_186"/>
          <p:cNvSpPr txBox="1">
            <a:spLocks noGrp="1"/>
          </p:cNvSpPr>
          <p:nvPr>
            <p:ph type="title"/>
          </p:nvPr>
        </p:nvSpPr>
        <p:spPr>
          <a:xfrm>
            <a:off x="726967" y="418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900" b="1">
                <a:solidFill>
                  <a:srgbClr val="8E7CC3"/>
                </a:solidFill>
                <a:latin typeface="Arial Narrow"/>
                <a:ea typeface="Arial Narrow"/>
                <a:cs typeface="Arial Narrow"/>
                <a:sym typeface="Arial Narrow"/>
              </a:rPr>
              <a:t>Our plans</a:t>
            </a:r>
            <a:endParaRPr sz="3900" b="1">
              <a:solidFill>
                <a:srgbClr val="8E7CC3"/>
              </a:solidFill>
              <a:latin typeface="Arial Narrow"/>
              <a:ea typeface="Arial Narrow"/>
              <a:cs typeface="Arial Narrow"/>
              <a:sym typeface="Arial Narrow"/>
            </a:endParaRPr>
          </a:p>
        </p:txBody>
      </p:sp>
      <p:sp>
        <p:nvSpPr>
          <p:cNvPr id="409" name="Google Shape;409;g2f9522657f2_0_18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cxnSp>
        <p:nvCxnSpPr>
          <p:cNvPr id="410" name="Google Shape;410;g2f9522657f2_0_186"/>
          <p:cNvCxnSpPr>
            <a:stCxn id="411" idx="6"/>
            <a:endCxn id="412" idx="2"/>
          </p:cNvCxnSpPr>
          <p:nvPr/>
        </p:nvCxnSpPr>
        <p:spPr>
          <a:xfrm>
            <a:off x="3014466" y="2218211"/>
            <a:ext cx="1217700" cy="1346700"/>
          </a:xfrm>
          <a:prstGeom prst="straightConnector1">
            <a:avLst/>
          </a:prstGeom>
          <a:noFill/>
          <a:ln w="9525" cap="flat" cmpd="sng">
            <a:solidFill>
              <a:schemeClr val="lt1"/>
            </a:solidFill>
            <a:prstDash val="solid"/>
            <a:round/>
            <a:headEnd type="none" w="med" len="med"/>
            <a:tailEnd type="none" w="med" len="med"/>
          </a:ln>
        </p:spPr>
      </p:cxnSp>
      <p:sp>
        <p:nvSpPr>
          <p:cNvPr id="413" name="Google Shape;413;g2f9522657f2_0_186"/>
          <p:cNvSpPr txBox="1"/>
          <p:nvPr/>
        </p:nvSpPr>
        <p:spPr>
          <a:xfrm>
            <a:off x="1096452" y="3010747"/>
            <a:ext cx="2656500" cy="410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Phase 1 </a:t>
            </a:r>
            <a:endParaRPr sz="24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3 months</a:t>
            </a:r>
            <a:endParaRPr sz="2400">
              <a:solidFill>
                <a:schemeClr val="dk1"/>
              </a:solidFill>
              <a:latin typeface="Poppins SemiBold"/>
              <a:ea typeface="Poppins SemiBold"/>
              <a:cs typeface="Poppins SemiBold"/>
              <a:sym typeface="Poppins SemiBold"/>
            </a:endParaRPr>
          </a:p>
        </p:txBody>
      </p:sp>
      <p:sp>
        <p:nvSpPr>
          <p:cNvPr id="414" name="Google Shape;414;g2f9522657f2_0_186"/>
          <p:cNvSpPr txBox="1"/>
          <p:nvPr/>
        </p:nvSpPr>
        <p:spPr>
          <a:xfrm>
            <a:off x="1096459" y="3420813"/>
            <a:ext cx="2656500" cy="698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Product vision</a:t>
            </a:r>
            <a:endParaRPr sz="1900">
              <a:solidFill>
                <a:schemeClr val="dk1"/>
              </a:solidFill>
              <a:latin typeface="Poppins Medium"/>
              <a:ea typeface="Poppins Medium"/>
              <a:cs typeface="Poppins Medium"/>
              <a:sym typeface="Poppins Medium"/>
            </a:endParaRPr>
          </a:p>
        </p:txBody>
      </p:sp>
      <p:sp>
        <p:nvSpPr>
          <p:cNvPr id="415" name="Google Shape;415;g2f9522657f2_0_186"/>
          <p:cNvSpPr txBox="1"/>
          <p:nvPr/>
        </p:nvSpPr>
        <p:spPr>
          <a:xfrm>
            <a:off x="5966474" y="2969431"/>
            <a:ext cx="2656500" cy="410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Phase 3</a:t>
            </a:r>
            <a:endParaRPr sz="24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3 months</a:t>
            </a:r>
            <a:endParaRPr sz="2400">
              <a:solidFill>
                <a:schemeClr val="dk1"/>
              </a:solidFill>
              <a:latin typeface="Poppins SemiBold"/>
              <a:ea typeface="Poppins SemiBold"/>
              <a:cs typeface="Poppins SemiBold"/>
              <a:sym typeface="Poppins SemiBold"/>
            </a:endParaRPr>
          </a:p>
        </p:txBody>
      </p:sp>
      <p:sp>
        <p:nvSpPr>
          <p:cNvPr id="416" name="Google Shape;416;g2f9522657f2_0_186"/>
          <p:cNvSpPr txBox="1"/>
          <p:nvPr/>
        </p:nvSpPr>
        <p:spPr>
          <a:xfrm>
            <a:off x="5966474" y="3379497"/>
            <a:ext cx="2656500" cy="698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User testing</a:t>
            </a:r>
            <a:endParaRPr sz="1900">
              <a:solidFill>
                <a:schemeClr val="dk1"/>
              </a:solidFill>
              <a:latin typeface="Poppins Medium"/>
              <a:ea typeface="Poppins Medium"/>
              <a:cs typeface="Poppins Medium"/>
              <a:sym typeface="Poppins Medium"/>
            </a:endParaRPr>
          </a:p>
        </p:txBody>
      </p:sp>
      <p:sp>
        <p:nvSpPr>
          <p:cNvPr id="417" name="Google Shape;417;g2f9522657f2_0_186"/>
          <p:cNvSpPr txBox="1"/>
          <p:nvPr/>
        </p:nvSpPr>
        <p:spPr>
          <a:xfrm>
            <a:off x="3493014" y="2403581"/>
            <a:ext cx="2656500" cy="410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2400">
                <a:solidFill>
                  <a:srgbClr val="8E7CC3"/>
                </a:solidFill>
                <a:latin typeface="Poppins SemiBold"/>
                <a:ea typeface="Poppins SemiBold"/>
                <a:cs typeface="Poppins SemiBold"/>
                <a:sym typeface="Poppins SemiBold"/>
              </a:rPr>
              <a:t>Phase 2 </a:t>
            </a:r>
            <a:endParaRPr sz="2400">
              <a:solidFill>
                <a:srgbClr val="8E7CC3"/>
              </a:solidFill>
              <a:latin typeface="Poppins SemiBold"/>
              <a:ea typeface="Poppins SemiBold"/>
              <a:cs typeface="Poppins SemiBold"/>
              <a:sym typeface="Poppins SemiBold"/>
            </a:endParaRPr>
          </a:p>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12 months</a:t>
            </a:r>
            <a:endParaRPr sz="2400">
              <a:solidFill>
                <a:schemeClr val="dk1"/>
              </a:solidFill>
              <a:latin typeface="Poppins SemiBold"/>
              <a:ea typeface="Poppins SemiBold"/>
              <a:cs typeface="Poppins SemiBold"/>
              <a:sym typeface="Poppins SemiBold"/>
            </a:endParaRPr>
          </a:p>
        </p:txBody>
      </p:sp>
      <p:sp>
        <p:nvSpPr>
          <p:cNvPr id="418" name="Google Shape;418;g2f9522657f2_0_186"/>
          <p:cNvSpPr txBox="1"/>
          <p:nvPr/>
        </p:nvSpPr>
        <p:spPr>
          <a:xfrm>
            <a:off x="3493015" y="1591706"/>
            <a:ext cx="2656500" cy="698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Co-design and development work</a:t>
            </a:r>
            <a:endParaRPr sz="1900">
              <a:solidFill>
                <a:schemeClr val="dk1"/>
              </a:solidFill>
              <a:latin typeface="Poppins Medium"/>
              <a:ea typeface="Poppins Medium"/>
              <a:cs typeface="Poppins Medium"/>
              <a:sym typeface="Poppins Medium"/>
            </a:endParaRPr>
          </a:p>
        </p:txBody>
      </p:sp>
      <p:sp>
        <p:nvSpPr>
          <p:cNvPr id="419" name="Google Shape;419;g2f9522657f2_0_186"/>
          <p:cNvSpPr txBox="1"/>
          <p:nvPr/>
        </p:nvSpPr>
        <p:spPr>
          <a:xfrm>
            <a:off x="8439133" y="2403581"/>
            <a:ext cx="2656500" cy="410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2400">
                <a:solidFill>
                  <a:schemeClr val="dk1"/>
                </a:solidFill>
                <a:latin typeface="Poppins SemiBold"/>
                <a:ea typeface="Poppins SemiBold"/>
                <a:cs typeface="Poppins SemiBold"/>
                <a:sym typeface="Poppins SemiBold"/>
              </a:rPr>
              <a:t>Phase 4</a:t>
            </a:r>
            <a:endParaRPr sz="2400">
              <a:solidFill>
                <a:schemeClr val="dk1"/>
              </a:solidFill>
              <a:latin typeface="Poppins SemiBold"/>
              <a:ea typeface="Poppins SemiBold"/>
              <a:cs typeface="Poppins SemiBold"/>
              <a:sym typeface="Poppins SemiBold"/>
            </a:endParaRPr>
          </a:p>
        </p:txBody>
      </p:sp>
      <p:sp>
        <p:nvSpPr>
          <p:cNvPr id="420" name="Google Shape;420;g2f9522657f2_0_186"/>
          <p:cNvSpPr txBox="1"/>
          <p:nvPr/>
        </p:nvSpPr>
        <p:spPr>
          <a:xfrm>
            <a:off x="8439133" y="1709356"/>
            <a:ext cx="2656500" cy="698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Product release</a:t>
            </a:r>
            <a:endParaRPr sz="1900">
              <a:solidFill>
                <a:schemeClr val="dk1"/>
              </a:solidFill>
              <a:latin typeface="Poppins Medium"/>
              <a:ea typeface="Poppins Medium"/>
              <a:cs typeface="Poppins Medium"/>
              <a:sym typeface="Poppins Medium"/>
            </a:endParaRPr>
          </a:p>
        </p:txBody>
      </p:sp>
      <p:sp>
        <p:nvSpPr>
          <p:cNvPr id="411" name="Google Shape;411;g2f9522657f2_0_186" descr="Design icon"/>
          <p:cNvSpPr/>
          <p:nvPr/>
        </p:nvSpPr>
        <p:spPr>
          <a:xfrm>
            <a:off x="1834866" y="1628261"/>
            <a:ext cx="1179600" cy="11799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g2f9522657f2_0_186"/>
          <p:cNvSpPr/>
          <p:nvPr/>
        </p:nvSpPr>
        <p:spPr>
          <a:xfrm>
            <a:off x="6704874" y="1628261"/>
            <a:ext cx="1179600" cy="11799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2" name="Google Shape;412;g2f9522657f2_0_186"/>
          <p:cNvSpPr/>
          <p:nvPr/>
        </p:nvSpPr>
        <p:spPr>
          <a:xfrm>
            <a:off x="4232193" y="2974968"/>
            <a:ext cx="1179600" cy="11799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2" name="Google Shape;422;g2f9522657f2_0_186" descr="Graph icon"/>
          <p:cNvSpPr/>
          <p:nvPr/>
        </p:nvSpPr>
        <p:spPr>
          <a:xfrm>
            <a:off x="9177533" y="2974968"/>
            <a:ext cx="1179600" cy="11799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23" name="Google Shape;423;g2f9522657f2_0_186"/>
          <p:cNvCxnSpPr>
            <a:stCxn id="412" idx="6"/>
            <a:endCxn id="421" idx="2"/>
          </p:cNvCxnSpPr>
          <p:nvPr/>
        </p:nvCxnSpPr>
        <p:spPr>
          <a:xfrm rot="10800000" flipH="1">
            <a:off x="5411793" y="2218218"/>
            <a:ext cx="1293000" cy="1346700"/>
          </a:xfrm>
          <a:prstGeom prst="straightConnector1">
            <a:avLst/>
          </a:prstGeom>
          <a:noFill/>
          <a:ln w="9525" cap="flat" cmpd="sng">
            <a:solidFill>
              <a:schemeClr val="lt1"/>
            </a:solidFill>
            <a:prstDash val="solid"/>
            <a:round/>
            <a:headEnd type="none" w="med" len="med"/>
            <a:tailEnd type="none" w="med" len="med"/>
          </a:ln>
        </p:spPr>
      </p:cxnSp>
      <p:cxnSp>
        <p:nvCxnSpPr>
          <p:cNvPr id="424" name="Google Shape;424;g2f9522657f2_0_186"/>
          <p:cNvCxnSpPr>
            <a:stCxn id="421" idx="6"/>
            <a:endCxn id="422" idx="2"/>
          </p:cNvCxnSpPr>
          <p:nvPr/>
        </p:nvCxnSpPr>
        <p:spPr>
          <a:xfrm>
            <a:off x="7884474" y="2218211"/>
            <a:ext cx="1293000" cy="1346700"/>
          </a:xfrm>
          <a:prstGeom prst="straightConnector1">
            <a:avLst/>
          </a:prstGeom>
          <a:noFill/>
          <a:ln w="9525" cap="flat" cmpd="sng">
            <a:solidFill>
              <a:schemeClr val="lt1"/>
            </a:solidFill>
            <a:prstDash val="solid"/>
            <a:round/>
            <a:headEnd type="none" w="med" len="med"/>
            <a:tailEnd type="none" w="med" len="med"/>
          </a:ln>
        </p:spPr>
      </p:cxnSp>
      <p:grpSp>
        <p:nvGrpSpPr>
          <p:cNvPr id="425" name="Google Shape;425;g2f9522657f2_0_186"/>
          <p:cNvGrpSpPr/>
          <p:nvPr/>
        </p:nvGrpSpPr>
        <p:grpSpPr>
          <a:xfrm>
            <a:off x="2135416" y="1931753"/>
            <a:ext cx="573000" cy="573023"/>
            <a:chOff x="2162619" y="2675657"/>
            <a:chExt cx="349540" cy="327892"/>
          </a:xfrm>
        </p:grpSpPr>
        <p:sp>
          <p:nvSpPr>
            <p:cNvPr id="426" name="Google Shape;426;g2f9522657f2_0_186"/>
            <p:cNvSpPr/>
            <p:nvPr/>
          </p:nvSpPr>
          <p:spPr>
            <a:xfrm>
              <a:off x="2228341" y="2749107"/>
              <a:ext cx="13183" cy="18605"/>
            </a:xfrm>
            <a:custGeom>
              <a:avLst/>
              <a:gdLst/>
              <a:ahLst/>
              <a:cxnLst/>
              <a:rect l="l" t="t" r="r" b="b"/>
              <a:pathLst>
                <a:path w="406" h="573" extrusionOk="0">
                  <a:moveTo>
                    <a:pt x="191" y="1"/>
                  </a:moveTo>
                  <a:lnTo>
                    <a:pt x="0" y="572"/>
                  </a:lnTo>
                  <a:lnTo>
                    <a:pt x="405" y="572"/>
                  </a:lnTo>
                  <a:lnTo>
                    <a:pt x="1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7" name="Google Shape;427;g2f9522657f2_0_186"/>
            <p:cNvSpPr/>
            <p:nvPr/>
          </p:nvSpPr>
          <p:spPr>
            <a:xfrm>
              <a:off x="2224477" y="2788559"/>
              <a:ext cx="20911" cy="92020"/>
            </a:xfrm>
            <a:custGeom>
              <a:avLst/>
              <a:gdLst/>
              <a:ahLst/>
              <a:cxnLst/>
              <a:rect l="l" t="t" r="r" b="b"/>
              <a:pathLst>
                <a:path w="644" h="2834" extrusionOk="0">
                  <a:moveTo>
                    <a:pt x="0" y="0"/>
                  </a:moveTo>
                  <a:lnTo>
                    <a:pt x="0" y="2834"/>
                  </a:lnTo>
                  <a:lnTo>
                    <a:pt x="643" y="2834"/>
                  </a:lnTo>
                  <a:lnTo>
                    <a:pt x="64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8" name="Google Shape;428;g2f9522657f2_0_186"/>
            <p:cNvSpPr/>
            <p:nvPr/>
          </p:nvSpPr>
          <p:spPr>
            <a:xfrm>
              <a:off x="2316500" y="2726669"/>
              <a:ext cx="41789" cy="153908"/>
            </a:xfrm>
            <a:custGeom>
              <a:avLst/>
              <a:gdLst/>
              <a:ahLst/>
              <a:cxnLst/>
              <a:rect l="l" t="t" r="r" b="b"/>
              <a:pathLst>
                <a:path w="1287" h="4740" extrusionOk="0">
                  <a:moveTo>
                    <a:pt x="0" y="1"/>
                  </a:moveTo>
                  <a:lnTo>
                    <a:pt x="0" y="644"/>
                  </a:lnTo>
                  <a:lnTo>
                    <a:pt x="334" y="644"/>
                  </a:lnTo>
                  <a:cubicBezTo>
                    <a:pt x="500" y="644"/>
                    <a:pt x="643" y="787"/>
                    <a:pt x="643" y="953"/>
                  </a:cubicBezTo>
                  <a:cubicBezTo>
                    <a:pt x="643" y="1120"/>
                    <a:pt x="500" y="1263"/>
                    <a:pt x="334" y="1263"/>
                  </a:cubicBezTo>
                  <a:lnTo>
                    <a:pt x="0" y="1263"/>
                  </a:lnTo>
                  <a:lnTo>
                    <a:pt x="0" y="1906"/>
                  </a:lnTo>
                  <a:lnTo>
                    <a:pt x="334" y="1906"/>
                  </a:lnTo>
                  <a:cubicBezTo>
                    <a:pt x="500" y="1906"/>
                    <a:pt x="643" y="2049"/>
                    <a:pt x="643" y="2216"/>
                  </a:cubicBezTo>
                  <a:cubicBezTo>
                    <a:pt x="643" y="2382"/>
                    <a:pt x="500" y="2525"/>
                    <a:pt x="334" y="2525"/>
                  </a:cubicBezTo>
                  <a:lnTo>
                    <a:pt x="0" y="2525"/>
                  </a:lnTo>
                  <a:lnTo>
                    <a:pt x="0" y="3168"/>
                  </a:lnTo>
                  <a:lnTo>
                    <a:pt x="334" y="3168"/>
                  </a:lnTo>
                  <a:cubicBezTo>
                    <a:pt x="500" y="3168"/>
                    <a:pt x="643" y="3311"/>
                    <a:pt x="643" y="3478"/>
                  </a:cubicBezTo>
                  <a:cubicBezTo>
                    <a:pt x="643" y="3645"/>
                    <a:pt x="500" y="3787"/>
                    <a:pt x="334" y="3787"/>
                  </a:cubicBezTo>
                  <a:lnTo>
                    <a:pt x="0" y="3787"/>
                  </a:lnTo>
                  <a:lnTo>
                    <a:pt x="0" y="4740"/>
                  </a:lnTo>
                  <a:lnTo>
                    <a:pt x="1286" y="4740"/>
                  </a:lnTo>
                  <a:lnTo>
                    <a:pt x="1286"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9" name="Google Shape;429;g2f9522657f2_0_186"/>
            <p:cNvSpPr/>
            <p:nvPr/>
          </p:nvSpPr>
          <p:spPr>
            <a:xfrm>
              <a:off x="2162619" y="2675657"/>
              <a:ext cx="349540" cy="204918"/>
            </a:xfrm>
            <a:custGeom>
              <a:avLst/>
              <a:gdLst/>
              <a:ahLst/>
              <a:cxnLst/>
              <a:rect l="l" t="t" r="r" b="b"/>
              <a:pathLst>
                <a:path w="10765" h="6311" extrusionOk="0">
                  <a:moveTo>
                    <a:pt x="310" y="0"/>
                  </a:moveTo>
                  <a:cubicBezTo>
                    <a:pt x="143" y="0"/>
                    <a:pt x="0" y="143"/>
                    <a:pt x="0" y="310"/>
                  </a:cubicBezTo>
                  <a:lnTo>
                    <a:pt x="0" y="6311"/>
                  </a:lnTo>
                  <a:lnTo>
                    <a:pt x="1286" y="6311"/>
                  </a:lnTo>
                  <a:lnTo>
                    <a:pt x="1286" y="3144"/>
                  </a:lnTo>
                  <a:cubicBezTo>
                    <a:pt x="1286" y="3120"/>
                    <a:pt x="1286" y="3096"/>
                    <a:pt x="1286" y="3048"/>
                  </a:cubicBezTo>
                  <a:lnTo>
                    <a:pt x="1929" y="1167"/>
                  </a:lnTo>
                  <a:cubicBezTo>
                    <a:pt x="1965" y="1036"/>
                    <a:pt x="2090" y="971"/>
                    <a:pt x="2218" y="971"/>
                  </a:cubicBezTo>
                  <a:cubicBezTo>
                    <a:pt x="2346" y="971"/>
                    <a:pt x="2477" y="1036"/>
                    <a:pt x="2524" y="1167"/>
                  </a:cubicBezTo>
                  <a:lnTo>
                    <a:pt x="3144" y="3048"/>
                  </a:lnTo>
                  <a:cubicBezTo>
                    <a:pt x="3167" y="3096"/>
                    <a:pt x="3167" y="3120"/>
                    <a:pt x="3167" y="3144"/>
                  </a:cubicBezTo>
                  <a:lnTo>
                    <a:pt x="3167" y="6311"/>
                  </a:lnTo>
                  <a:lnTo>
                    <a:pt x="4120" y="6311"/>
                  </a:lnTo>
                  <a:lnTo>
                    <a:pt x="4120" y="1262"/>
                  </a:lnTo>
                  <a:cubicBezTo>
                    <a:pt x="4120" y="1096"/>
                    <a:pt x="4263" y="953"/>
                    <a:pt x="4430" y="953"/>
                  </a:cubicBezTo>
                  <a:lnTo>
                    <a:pt x="6335" y="953"/>
                  </a:lnTo>
                  <a:cubicBezTo>
                    <a:pt x="6502" y="953"/>
                    <a:pt x="6644" y="1096"/>
                    <a:pt x="6644" y="1262"/>
                  </a:cubicBezTo>
                  <a:lnTo>
                    <a:pt x="6644" y="6311"/>
                  </a:lnTo>
                  <a:lnTo>
                    <a:pt x="7597" y="6311"/>
                  </a:lnTo>
                  <a:lnTo>
                    <a:pt x="7597" y="3668"/>
                  </a:lnTo>
                  <a:cubicBezTo>
                    <a:pt x="7406" y="3453"/>
                    <a:pt x="7287" y="3167"/>
                    <a:pt x="7287" y="2834"/>
                  </a:cubicBezTo>
                  <a:cubicBezTo>
                    <a:pt x="7287" y="2215"/>
                    <a:pt x="8145" y="1239"/>
                    <a:pt x="8311" y="1048"/>
                  </a:cubicBezTo>
                  <a:cubicBezTo>
                    <a:pt x="8371" y="977"/>
                    <a:pt x="8454" y="941"/>
                    <a:pt x="8541" y="941"/>
                  </a:cubicBezTo>
                  <a:cubicBezTo>
                    <a:pt x="8627" y="941"/>
                    <a:pt x="8716" y="977"/>
                    <a:pt x="8788" y="1048"/>
                  </a:cubicBezTo>
                  <a:cubicBezTo>
                    <a:pt x="8954" y="1239"/>
                    <a:pt x="9812" y="2215"/>
                    <a:pt x="9812" y="2834"/>
                  </a:cubicBezTo>
                  <a:cubicBezTo>
                    <a:pt x="9812" y="3167"/>
                    <a:pt x="9693" y="3453"/>
                    <a:pt x="9478" y="3668"/>
                  </a:cubicBezTo>
                  <a:lnTo>
                    <a:pt x="9478" y="6311"/>
                  </a:lnTo>
                  <a:lnTo>
                    <a:pt x="10764" y="6311"/>
                  </a:lnTo>
                  <a:lnTo>
                    <a:pt x="10764" y="310"/>
                  </a:lnTo>
                  <a:cubicBezTo>
                    <a:pt x="10764" y="143"/>
                    <a:pt x="10621" y="0"/>
                    <a:pt x="10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0" name="Google Shape;430;g2f9522657f2_0_186"/>
            <p:cNvSpPr/>
            <p:nvPr/>
          </p:nvSpPr>
          <p:spPr>
            <a:xfrm>
              <a:off x="2429401" y="2807100"/>
              <a:ext cx="20911" cy="73480"/>
            </a:xfrm>
            <a:custGeom>
              <a:avLst/>
              <a:gdLst/>
              <a:ahLst/>
              <a:cxnLst/>
              <a:rect l="l" t="t" r="r" b="b"/>
              <a:pathLst>
                <a:path w="644" h="2263" extrusionOk="0">
                  <a:moveTo>
                    <a:pt x="0" y="1"/>
                  </a:moveTo>
                  <a:lnTo>
                    <a:pt x="0" y="2263"/>
                  </a:lnTo>
                  <a:lnTo>
                    <a:pt x="643" y="2263"/>
                  </a:lnTo>
                  <a:lnTo>
                    <a:pt x="643" y="1"/>
                  </a:lnTo>
                  <a:cubicBezTo>
                    <a:pt x="548" y="24"/>
                    <a:pt x="429" y="48"/>
                    <a:pt x="334" y="48"/>
                  </a:cubicBezTo>
                  <a:cubicBezTo>
                    <a:pt x="214" y="48"/>
                    <a:pt x="119" y="24"/>
                    <a:pt x="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1" name="Google Shape;431;g2f9522657f2_0_186"/>
            <p:cNvSpPr/>
            <p:nvPr/>
          </p:nvSpPr>
          <p:spPr>
            <a:xfrm>
              <a:off x="2419335" y="2732092"/>
              <a:ext cx="41010" cy="56498"/>
            </a:xfrm>
            <a:custGeom>
              <a:avLst/>
              <a:gdLst/>
              <a:ahLst/>
              <a:cxnLst/>
              <a:rect l="l" t="t" r="r" b="b"/>
              <a:pathLst>
                <a:path w="1263" h="1740" extrusionOk="0">
                  <a:moveTo>
                    <a:pt x="644" y="1"/>
                  </a:moveTo>
                  <a:cubicBezTo>
                    <a:pt x="310" y="429"/>
                    <a:pt x="1" y="906"/>
                    <a:pt x="1" y="1096"/>
                  </a:cubicBezTo>
                  <a:cubicBezTo>
                    <a:pt x="1" y="1453"/>
                    <a:pt x="286" y="1739"/>
                    <a:pt x="644" y="1739"/>
                  </a:cubicBezTo>
                  <a:cubicBezTo>
                    <a:pt x="977" y="1739"/>
                    <a:pt x="1263" y="1453"/>
                    <a:pt x="1263" y="1096"/>
                  </a:cubicBezTo>
                  <a:cubicBezTo>
                    <a:pt x="1263" y="906"/>
                    <a:pt x="977" y="429"/>
                    <a:pt x="6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g2f9522657f2_0_186"/>
            <p:cNvSpPr/>
            <p:nvPr/>
          </p:nvSpPr>
          <p:spPr>
            <a:xfrm>
              <a:off x="2245355" y="2962539"/>
              <a:ext cx="184072" cy="41010"/>
            </a:xfrm>
            <a:custGeom>
              <a:avLst/>
              <a:gdLst/>
              <a:ahLst/>
              <a:cxnLst/>
              <a:rect l="l" t="t" r="r" b="b"/>
              <a:pathLst>
                <a:path w="5669" h="1263" extrusionOk="0">
                  <a:moveTo>
                    <a:pt x="1262" y="0"/>
                  </a:moveTo>
                  <a:lnTo>
                    <a:pt x="1262" y="643"/>
                  </a:lnTo>
                  <a:lnTo>
                    <a:pt x="310" y="643"/>
                  </a:lnTo>
                  <a:cubicBezTo>
                    <a:pt x="143" y="643"/>
                    <a:pt x="0" y="786"/>
                    <a:pt x="0" y="953"/>
                  </a:cubicBezTo>
                  <a:cubicBezTo>
                    <a:pt x="0" y="1120"/>
                    <a:pt x="143" y="1262"/>
                    <a:pt x="310" y="1262"/>
                  </a:cubicBezTo>
                  <a:lnTo>
                    <a:pt x="5359" y="1262"/>
                  </a:lnTo>
                  <a:cubicBezTo>
                    <a:pt x="5525" y="1262"/>
                    <a:pt x="5668" y="1120"/>
                    <a:pt x="5668" y="953"/>
                  </a:cubicBezTo>
                  <a:cubicBezTo>
                    <a:pt x="5668" y="786"/>
                    <a:pt x="5525" y="643"/>
                    <a:pt x="5359" y="643"/>
                  </a:cubicBezTo>
                  <a:lnTo>
                    <a:pt x="4406" y="643"/>
                  </a:lnTo>
                  <a:lnTo>
                    <a:pt x="440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3" name="Google Shape;433;g2f9522657f2_0_186"/>
            <p:cNvSpPr/>
            <p:nvPr/>
          </p:nvSpPr>
          <p:spPr>
            <a:xfrm>
              <a:off x="2162619" y="2901429"/>
              <a:ext cx="349540" cy="41042"/>
            </a:xfrm>
            <a:custGeom>
              <a:avLst/>
              <a:gdLst/>
              <a:ahLst/>
              <a:cxnLst/>
              <a:rect l="l" t="t" r="r" b="b"/>
              <a:pathLst>
                <a:path w="10765" h="1264" extrusionOk="0">
                  <a:moveTo>
                    <a:pt x="0" y="1"/>
                  </a:moveTo>
                  <a:lnTo>
                    <a:pt x="0" y="930"/>
                  </a:lnTo>
                  <a:cubicBezTo>
                    <a:pt x="0" y="1120"/>
                    <a:pt x="143" y="1263"/>
                    <a:pt x="310" y="1263"/>
                  </a:cubicBezTo>
                  <a:lnTo>
                    <a:pt x="10455" y="1263"/>
                  </a:lnTo>
                  <a:cubicBezTo>
                    <a:pt x="10621" y="1263"/>
                    <a:pt x="10764" y="1120"/>
                    <a:pt x="10764" y="930"/>
                  </a:cubicBezTo>
                  <a:lnTo>
                    <a:pt x="1076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34" name="Google Shape;434;g2f9522657f2_0_186" descr="Designing icon"/>
          <p:cNvGrpSpPr/>
          <p:nvPr/>
        </p:nvGrpSpPr>
        <p:grpSpPr>
          <a:xfrm>
            <a:off x="6999500" y="1940625"/>
            <a:ext cx="573032" cy="573019"/>
            <a:chOff x="3462500" y="3273385"/>
            <a:chExt cx="350328" cy="350320"/>
          </a:xfrm>
        </p:grpSpPr>
        <p:sp>
          <p:nvSpPr>
            <p:cNvPr id="435" name="Google Shape;435;g2f9522657f2_0_186"/>
            <p:cNvSpPr/>
            <p:nvPr/>
          </p:nvSpPr>
          <p:spPr>
            <a:xfrm>
              <a:off x="3750941" y="3273385"/>
              <a:ext cx="61888" cy="278398"/>
            </a:xfrm>
            <a:custGeom>
              <a:avLst/>
              <a:gdLst/>
              <a:ahLst/>
              <a:cxnLst/>
              <a:rect l="l" t="t" r="r" b="b"/>
              <a:pathLst>
                <a:path w="1906" h="8574" extrusionOk="0">
                  <a:moveTo>
                    <a:pt x="953" y="1"/>
                  </a:moveTo>
                  <a:cubicBezTo>
                    <a:pt x="429" y="1"/>
                    <a:pt x="0" y="429"/>
                    <a:pt x="0" y="953"/>
                  </a:cubicBezTo>
                  <a:lnTo>
                    <a:pt x="0" y="8574"/>
                  </a:lnTo>
                  <a:cubicBezTo>
                    <a:pt x="262" y="8383"/>
                    <a:pt x="595" y="8264"/>
                    <a:pt x="953" y="8264"/>
                  </a:cubicBezTo>
                  <a:cubicBezTo>
                    <a:pt x="1310" y="8264"/>
                    <a:pt x="1619" y="8383"/>
                    <a:pt x="1905" y="8574"/>
                  </a:cubicBezTo>
                  <a:lnTo>
                    <a:pt x="1905" y="953"/>
                  </a:lnTo>
                  <a:cubicBezTo>
                    <a:pt x="1905" y="429"/>
                    <a:pt x="1477" y="1"/>
                    <a:pt x="9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6" name="Google Shape;436;g2f9522657f2_0_186"/>
            <p:cNvSpPr/>
            <p:nvPr/>
          </p:nvSpPr>
          <p:spPr>
            <a:xfrm>
              <a:off x="3524358" y="3377780"/>
              <a:ext cx="81987" cy="20131"/>
            </a:xfrm>
            <a:custGeom>
              <a:avLst/>
              <a:gdLst/>
              <a:ahLst/>
              <a:cxnLst/>
              <a:rect l="l" t="t" r="r" b="b"/>
              <a:pathLst>
                <a:path w="2525" h="620" extrusionOk="0">
                  <a:moveTo>
                    <a:pt x="334" y="1"/>
                  </a:moveTo>
                  <a:cubicBezTo>
                    <a:pt x="143" y="1"/>
                    <a:pt x="0" y="143"/>
                    <a:pt x="0" y="310"/>
                  </a:cubicBezTo>
                  <a:cubicBezTo>
                    <a:pt x="0" y="477"/>
                    <a:pt x="143" y="620"/>
                    <a:pt x="334" y="620"/>
                  </a:cubicBezTo>
                  <a:lnTo>
                    <a:pt x="2215" y="620"/>
                  </a:lnTo>
                  <a:cubicBezTo>
                    <a:pt x="2406" y="620"/>
                    <a:pt x="2525" y="477"/>
                    <a:pt x="2525" y="310"/>
                  </a:cubicBezTo>
                  <a:cubicBezTo>
                    <a:pt x="2525" y="120"/>
                    <a:pt x="2406" y="1"/>
                    <a:pt x="221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7" name="Google Shape;437;g2f9522657f2_0_186"/>
            <p:cNvSpPr/>
            <p:nvPr/>
          </p:nvSpPr>
          <p:spPr>
            <a:xfrm>
              <a:off x="3540593" y="3455126"/>
              <a:ext cx="29418" cy="29385"/>
            </a:xfrm>
            <a:custGeom>
              <a:avLst/>
              <a:gdLst/>
              <a:ahLst/>
              <a:cxnLst/>
              <a:rect l="l" t="t" r="r" b="b"/>
              <a:pathLst>
                <a:path w="906" h="905" extrusionOk="0">
                  <a:moveTo>
                    <a:pt x="453" y="0"/>
                  </a:moveTo>
                  <a:lnTo>
                    <a:pt x="1" y="453"/>
                  </a:lnTo>
                  <a:lnTo>
                    <a:pt x="453" y="905"/>
                  </a:lnTo>
                  <a:lnTo>
                    <a:pt x="906" y="453"/>
                  </a:lnTo>
                  <a:lnTo>
                    <a:pt x="4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8" name="Google Shape;438;g2f9522657f2_0_186"/>
            <p:cNvSpPr/>
            <p:nvPr/>
          </p:nvSpPr>
          <p:spPr>
            <a:xfrm>
              <a:off x="3606315" y="3541726"/>
              <a:ext cx="20911" cy="20131"/>
            </a:xfrm>
            <a:custGeom>
              <a:avLst/>
              <a:gdLst/>
              <a:ahLst/>
              <a:cxnLst/>
              <a:rect l="l" t="t" r="r" b="b"/>
              <a:pathLst>
                <a:path w="644" h="620" extrusionOk="0">
                  <a:moveTo>
                    <a:pt x="334" y="0"/>
                  </a:moveTo>
                  <a:cubicBezTo>
                    <a:pt x="144" y="0"/>
                    <a:pt x="1" y="143"/>
                    <a:pt x="1" y="310"/>
                  </a:cubicBezTo>
                  <a:cubicBezTo>
                    <a:pt x="1" y="477"/>
                    <a:pt x="144" y="619"/>
                    <a:pt x="334" y="619"/>
                  </a:cubicBezTo>
                  <a:cubicBezTo>
                    <a:pt x="501" y="619"/>
                    <a:pt x="644" y="477"/>
                    <a:pt x="644" y="310"/>
                  </a:cubicBezTo>
                  <a:cubicBezTo>
                    <a:pt x="644" y="143"/>
                    <a:pt x="501" y="0"/>
                    <a:pt x="33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g2f9522657f2_0_186"/>
            <p:cNvSpPr/>
            <p:nvPr/>
          </p:nvSpPr>
          <p:spPr>
            <a:xfrm>
              <a:off x="3648072" y="3459737"/>
              <a:ext cx="20131" cy="20164"/>
            </a:xfrm>
            <a:custGeom>
              <a:avLst/>
              <a:gdLst/>
              <a:ahLst/>
              <a:cxnLst/>
              <a:rect l="l" t="t" r="r" b="b"/>
              <a:pathLst>
                <a:path w="620" h="621" extrusionOk="0">
                  <a:moveTo>
                    <a:pt x="310" y="1"/>
                  </a:moveTo>
                  <a:cubicBezTo>
                    <a:pt x="120" y="1"/>
                    <a:pt x="1" y="144"/>
                    <a:pt x="1" y="311"/>
                  </a:cubicBezTo>
                  <a:cubicBezTo>
                    <a:pt x="1" y="477"/>
                    <a:pt x="120" y="620"/>
                    <a:pt x="310" y="620"/>
                  </a:cubicBezTo>
                  <a:cubicBezTo>
                    <a:pt x="477" y="620"/>
                    <a:pt x="620" y="477"/>
                    <a:pt x="620" y="311"/>
                  </a:cubicBezTo>
                  <a:cubicBezTo>
                    <a:pt x="620" y="144"/>
                    <a:pt x="477" y="1"/>
                    <a:pt x="31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0" name="Google Shape;440;g2f9522657f2_0_186"/>
            <p:cNvSpPr/>
            <p:nvPr/>
          </p:nvSpPr>
          <p:spPr>
            <a:xfrm>
              <a:off x="3462500" y="3315143"/>
              <a:ext cx="350319" cy="308562"/>
            </a:xfrm>
            <a:custGeom>
              <a:avLst/>
              <a:gdLst/>
              <a:ahLst/>
              <a:cxnLst/>
              <a:rect l="l" t="t" r="r" b="b"/>
              <a:pathLst>
                <a:path w="10789" h="9503" extrusionOk="0">
                  <a:moveTo>
                    <a:pt x="4120" y="1287"/>
                  </a:moveTo>
                  <a:cubicBezTo>
                    <a:pt x="4525" y="1287"/>
                    <a:pt x="4882" y="1549"/>
                    <a:pt x="5025" y="1930"/>
                  </a:cubicBezTo>
                  <a:lnTo>
                    <a:pt x="6025" y="1930"/>
                  </a:lnTo>
                  <a:cubicBezTo>
                    <a:pt x="6192" y="1930"/>
                    <a:pt x="6335" y="2049"/>
                    <a:pt x="6335" y="2239"/>
                  </a:cubicBezTo>
                  <a:lnTo>
                    <a:pt x="6335" y="3882"/>
                  </a:lnTo>
                  <a:cubicBezTo>
                    <a:pt x="6692" y="4001"/>
                    <a:pt x="6978" y="4359"/>
                    <a:pt x="6978" y="4764"/>
                  </a:cubicBezTo>
                  <a:cubicBezTo>
                    <a:pt x="6978" y="5287"/>
                    <a:pt x="6549" y="5716"/>
                    <a:pt x="6025" y="5716"/>
                  </a:cubicBezTo>
                  <a:cubicBezTo>
                    <a:pt x="5621" y="5716"/>
                    <a:pt x="5263" y="5454"/>
                    <a:pt x="5120" y="5073"/>
                  </a:cubicBezTo>
                  <a:lnTo>
                    <a:pt x="3882" y="5073"/>
                  </a:lnTo>
                  <a:lnTo>
                    <a:pt x="3168" y="5788"/>
                  </a:lnTo>
                  <a:lnTo>
                    <a:pt x="3168" y="6978"/>
                  </a:lnTo>
                  <a:lnTo>
                    <a:pt x="3858" y="6978"/>
                  </a:lnTo>
                  <a:cubicBezTo>
                    <a:pt x="4001" y="6597"/>
                    <a:pt x="4335" y="6335"/>
                    <a:pt x="4763" y="6335"/>
                  </a:cubicBezTo>
                  <a:cubicBezTo>
                    <a:pt x="5287" y="6335"/>
                    <a:pt x="5716" y="6764"/>
                    <a:pt x="5716" y="7288"/>
                  </a:cubicBezTo>
                  <a:cubicBezTo>
                    <a:pt x="5716" y="7812"/>
                    <a:pt x="5287" y="8240"/>
                    <a:pt x="4763" y="8240"/>
                  </a:cubicBezTo>
                  <a:cubicBezTo>
                    <a:pt x="4335" y="8240"/>
                    <a:pt x="4001" y="7978"/>
                    <a:pt x="3858" y="7597"/>
                  </a:cubicBezTo>
                  <a:lnTo>
                    <a:pt x="2858" y="7597"/>
                  </a:lnTo>
                  <a:cubicBezTo>
                    <a:pt x="2691" y="7597"/>
                    <a:pt x="2548" y="7455"/>
                    <a:pt x="2548" y="7288"/>
                  </a:cubicBezTo>
                  <a:lnTo>
                    <a:pt x="2548" y="5788"/>
                  </a:lnTo>
                  <a:lnTo>
                    <a:pt x="1739" y="4978"/>
                  </a:lnTo>
                  <a:cubicBezTo>
                    <a:pt x="1620" y="4859"/>
                    <a:pt x="1620" y="4668"/>
                    <a:pt x="1739" y="4549"/>
                  </a:cubicBezTo>
                  <a:lnTo>
                    <a:pt x="2644" y="3644"/>
                  </a:lnTo>
                  <a:cubicBezTo>
                    <a:pt x="2703" y="3585"/>
                    <a:pt x="2781" y="3555"/>
                    <a:pt x="2861" y="3555"/>
                  </a:cubicBezTo>
                  <a:cubicBezTo>
                    <a:pt x="2941" y="3555"/>
                    <a:pt x="3025" y="3585"/>
                    <a:pt x="3096" y="3644"/>
                  </a:cubicBezTo>
                  <a:lnTo>
                    <a:pt x="3882" y="4454"/>
                  </a:lnTo>
                  <a:lnTo>
                    <a:pt x="5120" y="4454"/>
                  </a:lnTo>
                  <a:cubicBezTo>
                    <a:pt x="5216" y="4168"/>
                    <a:pt x="5430" y="3978"/>
                    <a:pt x="5716" y="3882"/>
                  </a:cubicBezTo>
                  <a:lnTo>
                    <a:pt x="5716" y="2549"/>
                  </a:lnTo>
                  <a:lnTo>
                    <a:pt x="5025" y="2549"/>
                  </a:lnTo>
                  <a:cubicBezTo>
                    <a:pt x="4882" y="2906"/>
                    <a:pt x="4525" y="3192"/>
                    <a:pt x="4120" y="3192"/>
                  </a:cubicBezTo>
                  <a:lnTo>
                    <a:pt x="2239" y="3192"/>
                  </a:lnTo>
                  <a:cubicBezTo>
                    <a:pt x="1715" y="3192"/>
                    <a:pt x="1286" y="2763"/>
                    <a:pt x="1286" y="2239"/>
                  </a:cubicBezTo>
                  <a:cubicBezTo>
                    <a:pt x="1286" y="1715"/>
                    <a:pt x="1715" y="1287"/>
                    <a:pt x="2239" y="1287"/>
                  </a:cubicBezTo>
                  <a:close/>
                  <a:moveTo>
                    <a:pt x="310" y="1"/>
                  </a:moveTo>
                  <a:cubicBezTo>
                    <a:pt x="143" y="1"/>
                    <a:pt x="0" y="144"/>
                    <a:pt x="0" y="310"/>
                  </a:cubicBezTo>
                  <a:lnTo>
                    <a:pt x="0" y="9193"/>
                  </a:lnTo>
                  <a:cubicBezTo>
                    <a:pt x="0" y="9360"/>
                    <a:pt x="143" y="9503"/>
                    <a:pt x="310" y="9503"/>
                  </a:cubicBezTo>
                  <a:lnTo>
                    <a:pt x="9836" y="9503"/>
                  </a:lnTo>
                  <a:cubicBezTo>
                    <a:pt x="10360" y="9503"/>
                    <a:pt x="10788" y="9074"/>
                    <a:pt x="10788" y="8550"/>
                  </a:cubicBezTo>
                  <a:cubicBezTo>
                    <a:pt x="10788" y="8026"/>
                    <a:pt x="10360" y="7597"/>
                    <a:pt x="9836" y="7597"/>
                  </a:cubicBezTo>
                  <a:cubicBezTo>
                    <a:pt x="9312" y="7597"/>
                    <a:pt x="9169" y="7907"/>
                    <a:pt x="8883" y="8240"/>
                  </a:cubicBezTo>
                  <a:cubicBezTo>
                    <a:pt x="8883" y="8407"/>
                    <a:pt x="8740" y="8550"/>
                    <a:pt x="8574" y="8550"/>
                  </a:cubicBezTo>
                  <a:cubicBezTo>
                    <a:pt x="8383" y="8550"/>
                    <a:pt x="8264" y="8407"/>
                    <a:pt x="8264" y="8240"/>
                  </a:cubicBezTo>
                  <a:lnTo>
                    <a:pt x="826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41" name="Google Shape;441;g2f9522657f2_0_186"/>
          <p:cNvGrpSpPr/>
          <p:nvPr/>
        </p:nvGrpSpPr>
        <p:grpSpPr>
          <a:xfrm>
            <a:off x="9477720" y="3278321"/>
            <a:ext cx="573000" cy="573021"/>
            <a:chOff x="2162619" y="3911344"/>
            <a:chExt cx="349540" cy="350322"/>
          </a:xfrm>
        </p:grpSpPr>
        <p:sp>
          <p:nvSpPr>
            <p:cNvPr id="442" name="Google Shape;442;g2f9522657f2_0_186"/>
            <p:cNvSpPr/>
            <p:nvPr/>
          </p:nvSpPr>
          <p:spPr>
            <a:xfrm>
              <a:off x="2162619" y="3993301"/>
              <a:ext cx="349540" cy="268365"/>
            </a:xfrm>
            <a:custGeom>
              <a:avLst/>
              <a:gdLst/>
              <a:ahLst/>
              <a:cxnLst/>
              <a:rect l="l" t="t" r="r" b="b"/>
              <a:pathLst>
                <a:path w="10765" h="8265" extrusionOk="0">
                  <a:moveTo>
                    <a:pt x="8550" y="1"/>
                  </a:moveTo>
                  <a:cubicBezTo>
                    <a:pt x="8359" y="1"/>
                    <a:pt x="8216" y="144"/>
                    <a:pt x="8216" y="334"/>
                  </a:cubicBezTo>
                  <a:lnTo>
                    <a:pt x="8216" y="7621"/>
                  </a:lnTo>
                  <a:lnTo>
                    <a:pt x="7597" y="7621"/>
                  </a:lnTo>
                  <a:lnTo>
                    <a:pt x="7597" y="1596"/>
                  </a:lnTo>
                  <a:cubicBezTo>
                    <a:pt x="7597" y="1406"/>
                    <a:pt x="7454" y="1263"/>
                    <a:pt x="7287" y="1263"/>
                  </a:cubicBezTo>
                  <a:lnTo>
                    <a:pt x="6025" y="1263"/>
                  </a:lnTo>
                  <a:cubicBezTo>
                    <a:pt x="5835" y="1263"/>
                    <a:pt x="5692" y="1406"/>
                    <a:pt x="5692" y="1596"/>
                  </a:cubicBezTo>
                  <a:lnTo>
                    <a:pt x="5692" y="7621"/>
                  </a:lnTo>
                  <a:lnTo>
                    <a:pt x="5073" y="7621"/>
                  </a:lnTo>
                  <a:lnTo>
                    <a:pt x="5073" y="3478"/>
                  </a:lnTo>
                  <a:cubicBezTo>
                    <a:pt x="5073" y="3311"/>
                    <a:pt x="4930" y="3168"/>
                    <a:pt x="4739" y="3168"/>
                  </a:cubicBezTo>
                  <a:lnTo>
                    <a:pt x="3477" y="3168"/>
                  </a:lnTo>
                  <a:cubicBezTo>
                    <a:pt x="3310" y="3168"/>
                    <a:pt x="3167" y="3311"/>
                    <a:pt x="3167" y="3478"/>
                  </a:cubicBezTo>
                  <a:lnTo>
                    <a:pt x="3167" y="7621"/>
                  </a:lnTo>
                  <a:lnTo>
                    <a:pt x="2548" y="7621"/>
                  </a:lnTo>
                  <a:lnTo>
                    <a:pt x="2548" y="5383"/>
                  </a:lnTo>
                  <a:cubicBezTo>
                    <a:pt x="2548" y="5192"/>
                    <a:pt x="2405" y="5049"/>
                    <a:pt x="2215" y="5049"/>
                  </a:cubicBezTo>
                  <a:lnTo>
                    <a:pt x="929" y="5049"/>
                  </a:lnTo>
                  <a:cubicBezTo>
                    <a:pt x="762" y="5049"/>
                    <a:pt x="619" y="5192"/>
                    <a:pt x="619" y="5383"/>
                  </a:cubicBezTo>
                  <a:lnTo>
                    <a:pt x="619" y="7621"/>
                  </a:lnTo>
                  <a:lnTo>
                    <a:pt x="310" y="7621"/>
                  </a:lnTo>
                  <a:cubicBezTo>
                    <a:pt x="143" y="7621"/>
                    <a:pt x="0" y="7764"/>
                    <a:pt x="0" y="7955"/>
                  </a:cubicBezTo>
                  <a:cubicBezTo>
                    <a:pt x="0" y="8122"/>
                    <a:pt x="143" y="8264"/>
                    <a:pt x="310" y="8264"/>
                  </a:cubicBezTo>
                  <a:lnTo>
                    <a:pt x="10455" y="8264"/>
                  </a:lnTo>
                  <a:cubicBezTo>
                    <a:pt x="10621" y="8264"/>
                    <a:pt x="10764" y="8122"/>
                    <a:pt x="10764" y="7955"/>
                  </a:cubicBezTo>
                  <a:cubicBezTo>
                    <a:pt x="10764" y="7764"/>
                    <a:pt x="10621" y="7621"/>
                    <a:pt x="10455" y="7621"/>
                  </a:cubicBezTo>
                  <a:lnTo>
                    <a:pt x="10145" y="7621"/>
                  </a:lnTo>
                  <a:lnTo>
                    <a:pt x="10145" y="334"/>
                  </a:lnTo>
                  <a:cubicBezTo>
                    <a:pt x="10145" y="144"/>
                    <a:pt x="10002" y="1"/>
                    <a:pt x="983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3" name="Google Shape;443;g2f9522657f2_0_186"/>
            <p:cNvSpPr/>
            <p:nvPr/>
          </p:nvSpPr>
          <p:spPr>
            <a:xfrm>
              <a:off x="2203598" y="3911344"/>
              <a:ext cx="102865" cy="20911"/>
            </a:xfrm>
            <a:custGeom>
              <a:avLst/>
              <a:gdLst/>
              <a:ahLst/>
              <a:cxnLst/>
              <a:rect l="l" t="t" r="r" b="b"/>
              <a:pathLst>
                <a:path w="3168" h="644" extrusionOk="0">
                  <a:moveTo>
                    <a:pt x="310" y="1"/>
                  </a:moveTo>
                  <a:cubicBezTo>
                    <a:pt x="143" y="1"/>
                    <a:pt x="0" y="143"/>
                    <a:pt x="0" y="310"/>
                  </a:cubicBezTo>
                  <a:cubicBezTo>
                    <a:pt x="0" y="501"/>
                    <a:pt x="143" y="643"/>
                    <a:pt x="310" y="643"/>
                  </a:cubicBezTo>
                  <a:lnTo>
                    <a:pt x="2858" y="643"/>
                  </a:lnTo>
                  <a:cubicBezTo>
                    <a:pt x="3025" y="643"/>
                    <a:pt x="3168" y="501"/>
                    <a:pt x="3168" y="310"/>
                  </a:cubicBezTo>
                  <a:cubicBezTo>
                    <a:pt x="3168" y="143"/>
                    <a:pt x="3025" y="1"/>
                    <a:pt x="285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4" name="Google Shape;444;g2f9522657f2_0_186"/>
            <p:cNvSpPr/>
            <p:nvPr/>
          </p:nvSpPr>
          <p:spPr>
            <a:xfrm>
              <a:off x="2162619" y="3911344"/>
              <a:ext cx="20131" cy="20911"/>
            </a:xfrm>
            <a:custGeom>
              <a:avLst/>
              <a:gdLst/>
              <a:ahLst/>
              <a:cxnLst/>
              <a:rect l="l" t="t" r="r" b="b"/>
              <a:pathLst>
                <a:path w="620" h="644" extrusionOk="0">
                  <a:moveTo>
                    <a:pt x="310" y="1"/>
                  </a:moveTo>
                  <a:cubicBezTo>
                    <a:pt x="143" y="1"/>
                    <a:pt x="0" y="143"/>
                    <a:pt x="0" y="310"/>
                  </a:cubicBezTo>
                  <a:cubicBezTo>
                    <a:pt x="0" y="501"/>
                    <a:pt x="143" y="643"/>
                    <a:pt x="310" y="643"/>
                  </a:cubicBezTo>
                  <a:cubicBezTo>
                    <a:pt x="476" y="643"/>
                    <a:pt x="619" y="501"/>
                    <a:pt x="619" y="310"/>
                  </a:cubicBezTo>
                  <a:cubicBezTo>
                    <a:pt x="619" y="143"/>
                    <a:pt x="476" y="1"/>
                    <a:pt x="31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5" name="Google Shape;445;g2f9522657f2_0_186"/>
            <p:cNvSpPr/>
            <p:nvPr/>
          </p:nvSpPr>
          <p:spPr>
            <a:xfrm>
              <a:off x="2203598" y="3952323"/>
              <a:ext cx="102865" cy="20911"/>
            </a:xfrm>
            <a:custGeom>
              <a:avLst/>
              <a:gdLst/>
              <a:ahLst/>
              <a:cxnLst/>
              <a:rect l="l" t="t" r="r" b="b"/>
              <a:pathLst>
                <a:path w="3168" h="644" extrusionOk="0">
                  <a:moveTo>
                    <a:pt x="310" y="1"/>
                  </a:moveTo>
                  <a:cubicBezTo>
                    <a:pt x="143" y="1"/>
                    <a:pt x="0" y="144"/>
                    <a:pt x="0" y="310"/>
                  </a:cubicBezTo>
                  <a:cubicBezTo>
                    <a:pt x="0" y="501"/>
                    <a:pt x="143" y="644"/>
                    <a:pt x="310" y="644"/>
                  </a:cubicBezTo>
                  <a:lnTo>
                    <a:pt x="2858" y="644"/>
                  </a:lnTo>
                  <a:cubicBezTo>
                    <a:pt x="3025" y="644"/>
                    <a:pt x="3168" y="501"/>
                    <a:pt x="3168" y="310"/>
                  </a:cubicBezTo>
                  <a:cubicBezTo>
                    <a:pt x="3168" y="144"/>
                    <a:pt x="3025" y="1"/>
                    <a:pt x="285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6" name="Google Shape;446;g2f9522657f2_0_186"/>
            <p:cNvSpPr/>
            <p:nvPr/>
          </p:nvSpPr>
          <p:spPr>
            <a:xfrm>
              <a:off x="2162619" y="3952323"/>
              <a:ext cx="20131" cy="20911"/>
            </a:xfrm>
            <a:custGeom>
              <a:avLst/>
              <a:gdLst/>
              <a:ahLst/>
              <a:cxnLst/>
              <a:rect l="l" t="t" r="r" b="b"/>
              <a:pathLst>
                <a:path w="620" h="644" extrusionOk="0">
                  <a:moveTo>
                    <a:pt x="310" y="1"/>
                  </a:moveTo>
                  <a:cubicBezTo>
                    <a:pt x="143" y="1"/>
                    <a:pt x="0" y="144"/>
                    <a:pt x="0" y="310"/>
                  </a:cubicBezTo>
                  <a:cubicBezTo>
                    <a:pt x="0" y="501"/>
                    <a:pt x="143" y="644"/>
                    <a:pt x="310" y="644"/>
                  </a:cubicBezTo>
                  <a:cubicBezTo>
                    <a:pt x="476" y="644"/>
                    <a:pt x="619" y="501"/>
                    <a:pt x="619" y="310"/>
                  </a:cubicBezTo>
                  <a:cubicBezTo>
                    <a:pt x="619" y="144"/>
                    <a:pt x="476" y="1"/>
                    <a:pt x="31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7" name="Google Shape;447;g2f9522657f2_0_186"/>
            <p:cNvSpPr/>
            <p:nvPr/>
          </p:nvSpPr>
          <p:spPr>
            <a:xfrm>
              <a:off x="2203598" y="3993301"/>
              <a:ext cx="102865" cy="20911"/>
            </a:xfrm>
            <a:custGeom>
              <a:avLst/>
              <a:gdLst/>
              <a:ahLst/>
              <a:cxnLst/>
              <a:rect l="l" t="t" r="r" b="b"/>
              <a:pathLst>
                <a:path w="3168" h="644" extrusionOk="0">
                  <a:moveTo>
                    <a:pt x="310" y="1"/>
                  </a:moveTo>
                  <a:cubicBezTo>
                    <a:pt x="143" y="1"/>
                    <a:pt x="0" y="144"/>
                    <a:pt x="0" y="334"/>
                  </a:cubicBezTo>
                  <a:cubicBezTo>
                    <a:pt x="0" y="501"/>
                    <a:pt x="143" y="644"/>
                    <a:pt x="310" y="644"/>
                  </a:cubicBezTo>
                  <a:lnTo>
                    <a:pt x="2858" y="644"/>
                  </a:lnTo>
                  <a:cubicBezTo>
                    <a:pt x="3025" y="644"/>
                    <a:pt x="3168" y="501"/>
                    <a:pt x="3168" y="334"/>
                  </a:cubicBezTo>
                  <a:cubicBezTo>
                    <a:pt x="3168" y="144"/>
                    <a:pt x="3025" y="1"/>
                    <a:pt x="285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8" name="Google Shape;448;g2f9522657f2_0_186"/>
            <p:cNvSpPr/>
            <p:nvPr/>
          </p:nvSpPr>
          <p:spPr>
            <a:xfrm>
              <a:off x="2162619" y="3993301"/>
              <a:ext cx="20131" cy="20911"/>
            </a:xfrm>
            <a:custGeom>
              <a:avLst/>
              <a:gdLst/>
              <a:ahLst/>
              <a:cxnLst/>
              <a:rect l="l" t="t" r="r" b="b"/>
              <a:pathLst>
                <a:path w="620" h="644" extrusionOk="0">
                  <a:moveTo>
                    <a:pt x="310" y="1"/>
                  </a:moveTo>
                  <a:cubicBezTo>
                    <a:pt x="143" y="1"/>
                    <a:pt x="0" y="144"/>
                    <a:pt x="0" y="334"/>
                  </a:cubicBezTo>
                  <a:cubicBezTo>
                    <a:pt x="0" y="501"/>
                    <a:pt x="143" y="644"/>
                    <a:pt x="310" y="644"/>
                  </a:cubicBezTo>
                  <a:cubicBezTo>
                    <a:pt x="476" y="644"/>
                    <a:pt x="619" y="501"/>
                    <a:pt x="619" y="334"/>
                  </a:cubicBezTo>
                  <a:cubicBezTo>
                    <a:pt x="619" y="144"/>
                    <a:pt x="476" y="1"/>
                    <a:pt x="31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49" name="Google Shape;449;g2f9522657f2_0_186" descr="Code and gear icon"/>
          <p:cNvGrpSpPr/>
          <p:nvPr/>
        </p:nvGrpSpPr>
        <p:grpSpPr>
          <a:xfrm>
            <a:off x="4528714" y="3278369"/>
            <a:ext cx="573001" cy="573009"/>
            <a:chOff x="1505308" y="2664812"/>
            <a:chExt cx="351103" cy="349545"/>
          </a:xfrm>
        </p:grpSpPr>
        <p:sp>
          <p:nvSpPr>
            <p:cNvPr id="450" name="Google Shape;450;g2f9522657f2_0_186"/>
            <p:cNvSpPr/>
            <p:nvPr/>
          </p:nvSpPr>
          <p:spPr>
            <a:xfrm>
              <a:off x="1707148" y="2831064"/>
              <a:ext cx="15488" cy="19385"/>
            </a:xfrm>
            <a:custGeom>
              <a:avLst/>
              <a:gdLst/>
              <a:ahLst/>
              <a:cxnLst/>
              <a:rect l="l" t="t" r="r" b="b"/>
              <a:pathLst>
                <a:path w="477" h="597" extrusionOk="0">
                  <a:moveTo>
                    <a:pt x="477" y="1"/>
                  </a:moveTo>
                  <a:lnTo>
                    <a:pt x="0" y="358"/>
                  </a:lnTo>
                  <a:lnTo>
                    <a:pt x="429" y="596"/>
                  </a:lnTo>
                  <a:lnTo>
                    <a:pt x="429" y="263"/>
                  </a:lnTo>
                  <a:cubicBezTo>
                    <a:pt x="429" y="168"/>
                    <a:pt x="453" y="72"/>
                    <a:pt x="477"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1" name="Google Shape;451;g2f9522657f2_0_186"/>
            <p:cNvSpPr/>
            <p:nvPr/>
          </p:nvSpPr>
          <p:spPr>
            <a:xfrm>
              <a:off x="1505308" y="2725923"/>
              <a:ext cx="266806" cy="185599"/>
            </a:xfrm>
            <a:custGeom>
              <a:avLst/>
              <a:gdLst/>
              <a:ahLst/>
              <a:cxnLst/>
              <a:rect l="l" t="t" r="r" b="b"/>
              <a:pathLst>
                <a:path w="8217" h="5716" extrusionOk="0">
                  <a:moveTo>
                    <a:pt x="2855" y="1610"/>
                  </a:moveTo>
                  <a:cubicBezTo>
                    <a:pt x="2952" y="1610"/>
                    <a:pt x="3049" y="1653"/>
                    <a:pt x="3121" y="1739"/>
                  </a:cubicBezTo>
                  <a:cubicBezTo>
                    <a:pt x="3216" y="1881"/>
                    <a:pt x="3192" y="2072"/>
                    <a:pt x="3049" y="2167"/>
                  </a:cubicBezTo>
                  <a:lnTo>
                    <a:pt x="2120" y="2858"/>
                  </a:lnTo>
                  <a:lnTo>
                    <a:pt x="3049" y="3572"/>
                  </a:lnTo>
                  <a:cubicBezTo>
                    <a:pt x="3192" y="3668"/>
                    <a:pt x="3216" y="3858"/>
                    <a:pt x="3121" y="4001"/>
                  </a:cubicBezTo>
                  <a:cubicBezTo>
                    <a:pt x="3049" y="4087"/>
                    <a:pt x="2952" y="4130"/>
                    <a:pt x="2855" y="4130"/>
                  </a:cubicBezTo>
                  <a:cubicBezTo>
                    <a:pt x="2790" y="4130"/>
                    <a:pt x="2725" y="4110"/>
                    <a:pt x="2668" y="4072"/>
                  </a:cubicBezTo>
                  <a:lnTo>
                    <a:pt x="1406" y="3120"/>
                  </a:lnTo>
                  <a:cubicBezTo>
                    <a:pt x="1334" y="3072"/>
                    <a:pt x="1287" y="2977"/>
                    <a:pt x="1287" y="2858"/>
                  </a:cubicBezTo>
                  <a:cubicBezTo>
                    <a:pt x="1287" y="2763"/>
                    <a:pt x="1334" y="2667"/>
                    <a:pt x="1406" y="2620"/>
                  </a:cubicBezTo>
                  <a:lnTo>
                    <a:pt x="2668" y="1667"/>
                  </a:lnTo>
                  <a:cubicBezTo>
                    <a:pt x="2725" y="1629"/>
                    <a:pt x="2790" y="1610"/>
                    <a:pt x="2855" y="1610"/>
                  </a:cubicBezTo>
                  <a:close/>
                  <a:moveTo>
                    <a:pt x="4438" y="1607"/>
                  </a:moveTo>
                  <a:cubicBezTo>
                    <a:pt x="4467" y="1607"/>
                    <a:pt x="4496" y="1611"/>
                    <a:pt x="4526" y="1619"/>
                  </a:cubicBezTo>
                  <a:cubicBezTo>
                    <a:pt x="4692" y="1667"/>
                    <a:pt x="4788" y="1858"/>
                    <a:pt x="4740" y="2024"/>
                  </a:cubicBezTo>
                  <a:lnTo>
                    <a:pt x="4097" y="3906"/>
                  </a:lnTo>
                  <a:cubicBezTo>
                    <a:pt x="4049" y="4049"/>
                    <a:pt x="3930" y="4144"/>
                    <a:pt x="3811" y="4144"/>
                  </a:cubicBezTo>
                  <a:cubicBezTo>
                    <a:pt x="3597" y="4144"/>
                    <a:pt x="3430" y="3929"/>
                    <a:pt x="3502" y="3715"/>
                  </a:cubicBezTo>
                  <a:lnTo>
                    <a:pt x="4145" y="1810"/>
                  </a:lnTo>
                  <a:cubicBezTo>
                    <a:pt x="4184" y="1692"/>
                    <a:pt x="4304" y="1607"/>
                    <a:pt x="4438" y="1607"/>
                  </a:cubicBezTo>
                  <a:close/>
                  <a:moveTo>
                    <a:pt x="1" y="0"/>
                  </a:moveTo>
                  <a:lnTo>
                    <a:pt x="1" y="5406"/>
                  </a:lnTo>
                  <a:cubicBezTo>
                    <a:pt x="1" y="5573"/>
                    <a:pt x="144" y="5716"/>
                    <a:pt x="310" y="5716"/>
                  </a:cubicBezTo>
                  <a:lnTo>
                    <a:pt x="4859" y="5716"/>
                  </a:lnTo>
                  <a:cubicBezTo>
                    <a:pt x="4692" y="5573"/>
                    <a:pt x="4549" y="5406"/>
                    <a:pt x="4478" y="5192"/>
                  </a:cubicBezTo>
                  <a:cubicBezTo>
                    <a:pt x="4430" y="4953"/>
                    <a:pt x="4454" y="4692"/>
                    <a:pt x="4573" y="4477"/>
                  </a:cubicBezTo>
                  <a:lnTo>
                    <a:pt x="4883" y="3929"/>
                  </a:lnTo>
                  <a:cubicBezTo>
                    <a:pt x="4930" y="3858"/>
                    <a:pt x="5169" y="3572"/>
                    <a:pt x="5192" y="3572"/>
                  </a:cubicBezTo>
                  <a:lnTo>
                    <a:pt x="6121" y="2858"/>
                  </a:lnTo>
                  <a:lnTo>
                    <a:pt x="5192" y="2167"/>
                  </a:lnTo>
                  <a:cubicBezTo>
                    <a:pt x="5050" y="2072"/>
                    <a:pt x="5026" y="1881"/>
                    <a:pt x="5121" y="1739"/>
                  </a:cubicBezTo>
                  <a:cubicBezTo>
                    <a:pt x="5192" y="1653"/>
                    <a:pt x="5290" y="1610"/>
                    <a:pt x="5387" y="1610"/>
                  </a:cubicBezTo>
                  <a:cubicBezTo>
                    <a:pt x="5452" y="1610"/>
                    <a:pt x="5516" y="1629"/>
                    <a:pt x="5573" y="1667"/>
                  </a:cubicBezTo>
                  <a:lnTo>
                    <a:pt x="6836" y="2620"/>
                  </a:lnTo>
                  <a:cubicBezTo>
                    <a:pt x="6907" y="2667"/>
                    <a:pt x="6931" y="2739"/>
                    <a:pt x="6955" y="2810"/>
                  </a:cubicBezTo>
                  <a:cubicBezTo>
                    <a:pt x="7121" y="2643"/>
                    <a:pt x="7336" y="2548"/>
                    <a:pt x="7598" y="2548"/>
                  </a:cubicBezTo>
                  <a:lnTo>
                    <a:pt x="8217" y="2548"/>
                  </a:lnTo>
                  <a:lnTo>
                    <a:pt x="8217" y="0"/>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2" name="Google Shape;452;g2f9522657f2_0_186"/>
            <p:cNvSpPr/>
            <p:nvPr/>
          </p:nvSpPr>
          <p:spPr>
            <a:xfrm>
              <a:off x="1751990" y="2911495"/>
              <a:ext cx="20131" cy="20131"/>
            </a:xfrm>
            <a:custGeom>
              <a:avLst/>
              <a:gdLst/>
              <a:ahLst/>
              <a:cxnLst/>
              <a:rect l="l" t="t" r="r" b="b"/>
              <a:pathLst>
                <a:path w="620" h="620" extrusionOk="0">
                  <a:moveTo>
                    <a:pt x="310" y="1"/>
                  </a:moveTo>
                  <a:cubicBezTo>
                    <a:pt x="144" y="1"/>
                    <a:pt x="1" y="143"/>
                    <a:pt x="1" y="310"/>
                  </a:cubicBezTo>
                  <a:cubicBezTo>
                    <a:pt x="1" y="477"/>
                    <a:pt x="144" y="620"/>
                    <a:pt x="310" y="620"/>
                  </a:cubicBezTo>
                  <a:cubicBezTo>
                    <a:pt x="477" y="620"/>
                    <a:pt x="620" y="477"/>
                    <a:pt x="620" y="310"/>
                  </a:cubicBezTo>
                  <a:cubicBezTo>
                    <a:pt x="620" y="143"/>
                    <a:pt x="477" y="1"/>
                    <a:pt x="31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3" name="Google Shape;453;g2f9522657f2_0_186"/>
            <p:cNvSpPr/>
            <p:nvPr/>
          </p:nvSpPr>
          <p:spPr>
            <a:xfrm>
              <a:off x="1669254" y="2829538"/>
              <a:ext cx="187157" cy="184819"/>
            </a:xfrm>
            <a:custGeom>
              <a:avLst/>
              <a:gdLst/>
              <a:ahLst/>
              <a:cxnLst/>
              <a:rect l="l" t="t" r="r" b="b"/>
              <a:pathLst>
                <a:path w="5764" h="5692" extrusionOk="0">
                  <a:moveTo>
                    <a:pt x="2858" y="1882"/>
                  </a:moveTo>
                  <a:cubicBezTo>
                    <a:pt x="3382" y="1882"/>
                    <a:pt x="3811" y="2310"/>
                    <a:pt x="3811" y="2834"/>
                  </a:cubicBezTo>
                  <a:cubicBezTo>
                    <a:pt x="3811" y="3358"/>
                    <a:pt x="3382" y="3787"/>
                    <a:pt x="2858" y="3787"/>
                  </a:cubicBezTo>
                  <a:cubicBezTo>
                    <a:pt x="2334" y="3787"/>
                    <a:pt x="1906" y="3358"/>
                    <a:pt x="1906" y="2834"/>
                  </a:cubicBezTo>
                  <a:cubicBezTo>
                    <a:pt x="1906" y="2310"/>
                    <a:pt x="2334" y="1882"/>
                    <a:pt x="2858" y="1882"/>
                  </a:cubicBezTo>
                  <a:close/>
                  <a:moveTo>
                    <a:pt x="2549" y="0"/>
                  </a:moveTo>
                  <a:cubicBezTo>
                    <a:pt x="2358" y="0"/>
                    <a:pt x="2239" y="143"/>
                    <a:pt x="2239" y="310"/>
                  </a:cubicBezTo>
                  <a:lnTo>
                    <a:pt x="2239" y="1048"/>
                  </a:lnTo>
                  <a:cubicBezTo>
                    <a:pt x="2001" y="1143"/>
                    <a:pt x="1810" y="1262"/>
                    <a:pt x="1644" y="1405"/>
                  </a:cubicBezTo>
                  <a:lnTo>
                    <a:pt x="834" y="929"/>
                  </a:lnTo>
                  <a:cubicBezTo>
                    <a:pt x="782" y="899"/>
                    <a:pt x="727" y="886"/>
                    <a:pt x="674" y="886"/>
                  </a:cubicBezTo>
                  <a:cubicBezTo>
                    <a:pt x="557" y="886"/>
                    <a:pt x="447" y="950"/>
                    <a:pt x="382" y="1048"/>
                  </a:cubicBezTo>
                  <a:lnTo>
                    <a:pt x="72" y="1596"/>
                  </a:lnTo>
                  <a:cubicBezTo>
                    <a:pt x="1" y="1739"/>
                    <a:pt x="48" y="1929"/>
                    <a:pt x="191" y="2024"/>
                  </a:cubicBezTo>
                  <a:lnTo>
                    <a:pt x="1001" y="2501"/>
                  </a:lnTo>
                  <a:cubicBezTo>
                    <a:pt x="977" y="2596"/>
                    <a:pt x="953" y="2715"/>
                    <a:pt x="953" y="2834"/>
                  </a:cubicBezTo>
                  <a:cubicBezTo>
                    <a:pt x="953" y="2953"/>
                    <a:pt x="977" y="3072"/>
                    <a:pt x="1001" y="3191"/>
                  </a:cubicBezTo>
                  <a:lnTo>
                    <a:pt x="191" y="3644"/>
                  </a:lnTo>
                  <a:cubicBezTo>
                    <a:pt x="48" y="3739"/>
                    <a:pt x="1" y="3930"/>
                    <a:pt x="72" y="4072"/>
                  </a:cubicBezTo>
                  <a:lnTo>
                    <a:pt x="382" y="4620"/>
                  </a:lnTo>
                  <a:cubicBezTo>
                    <a:pt x="444" y="4730"/>
                    <a:pt x="548" y="4788"/>
                    <a:pt x="659" y="4788"/>
                  </a:cubicBezTo>
                  <a:cubicBezTo>
                    <a:pt x="717" y="4788"/>
                    <a:pt x="777" y="4772"/>
                    <a:pt x="834" y="4739"/>
                  </a:cubicBezTo>
                  <a:lnTo>
                    <a:pt x="1644" y="4263"/>
                  </a:lnTo>
                  <a:cubicBezTo>
                    <a:pt x="1810" y="4430"/>
                    <a:pt x="2001" y="4549"/>
                    <a:pt x="2239" y="4620"/>
                  </a:cubicBezTo>
                  <a:lnTo>
                    <a:pt x="2239" y="5382"/>
                  </a:lnTo>
                  <a:cubicBezTo>
                    <a:pt x="2239" y="5549"/>
                    <a:pt x="2382" y="5692"/>
                    <a:pt x="2549" y="5692"/>
                  </a:cubicBezTo>
                  <a:lnTo>
                    <a:pt x="3168" y="5692"/>
                  </a:lnTo>
                  <a:cubicBezTo>
                    <a:pt x="3358" y="5692"/>
                    <a:pt x="3501" y="5549"/>
                    <a:pt x="3501" y="5382"/>
                  </a:cubicBezTo>
                  <a:lnTo>
                    <a:pt x="3501" y="4620"/>
                  </a:lnTo>
                  <a:cubicBezTo>
                    <a:pt x="3716" y="4549"/>
                    <a:pt x="3906" y="4430"/>
                    <a:pt x="4073" y="4263"/>
                  </a:cubicBezTo>
                  <a:lnTo>
                    <a:pt x="4906" y="4739"/>
                  </a:lnTo>
                  <a:cubicBezTo>
                    <a:pt x="4964" y="4772"/>
                    <a:pt x="5026" y="4788"/>
                    <a:pt x="5087" y="4788"/>
                  </a:cubicBezTo>
                  <a:cubicBezTo>
                    <a:pt x="5203" y="4788"/>
                    <a:pt x="5312" y="4730"/>
                    <a:pt x="5359" y="4620"/>
                  </a:cubicBezTo>
                  <a:lnTo>
                    <a:pt x="5692" y="4072"/>
                  </a:lnTo>
                  <a:cubicBezTo>
                    <a:pt x="5764" y="3930"/>
                    <a:pt x="5716" y="3739"/>
                    <a:pt x="5573" y="3644"/>
                  </a:cubicBezTo>
                  <a:lnTo>
                    <a:pt x="4716" y="3191"/>
                  </a:lnTo>
                  <a:cubicBezTo>
                    <a:pt x="4740" y="3072"/>
                    <a:pt x="4763" y="2953"/>
                    <a:pt x="4763" y="2834"/>
                  </a:cubicBezTo>
                  <a:cubicBezTo>
                    <a:pt x="4763" y="2715"/>
                    <a:pt x="4740" y="2596"/>
                    <a:pt x="4716" y="2501"/>
                  </a:cubicBezTo>
                  <a:lnTo>
                    <a:pt x="5573" y="2024"/>
                  </a:lnTo>
                  <a:cubicBezTo>
                    <a:pt x="5716" y="1929"/>
                    <a:pt x="5764" y="1739"/>
                    <a:pt x="5692" y="1596"/>
                  </a:cubicBezTo>
                  <a:lnTo>
                    <a:pt x="5359" y="1048"/>
                  </a:lnTo>
                  <a:cubicBezTo>
                    <a:pt x="5310" y="950"/>
                    <a:pt x="5193" y="886"/>
                    <a:pt x="5071" y="886"/>
                  </a:cubicBezTo>
                  <a:cubicBezTo>
                    <a:pt x="5016" y="886"/>
                    <a:pt x="4959" y="899"/>
                    <a:pt x="4906" y="929"/>
                  </a:cubicBezTo>
                  <a:lnTo>
                    <a:pt x="4073" y="1405"/>
                  </a:lnTo>
                  <a:cubicBezTo>
                    <a:pt x="3906" y="1262"/>
                    <a:pt x="3716" y="1143"/>
                    <a:pt x="3501" y="1048"/>
                  </a:cubicBezTo>
                  <a:lnTo>
                    <a:pt x="3501" y="310"/>
                  </a:lnTo>
                  <a:cubicBezTo>
                    <a:pt x="3501" y="143"/>
                    <a:pt x="3358" y="0"/>
                    <a:pt x="3168"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4" name="Google Shape;454;g2f9522657f2_0_186"/>
            <p:cNvSpPr/>
            <p:nvPr/>
          </p:nvSpPr>
          <p:spPr>
            <a:xfrm>
              <a:off x="1505308" y="2664812"/>
              <a:ext cx="205730" cy="41010"/>
            </a:xfrm>
            <a:custGeom>
              <a:avLst/>
              <a:gdLst/>
              <a:ahLst/>
              <a:cxnLst/>
              <a:rect l="l" t="t" r="r" b="b"/>
              <a:pathLst>
                <a:path w="6336" h="1263" extrusionOk="0">
                  <a:moveTo>
                    <a:pt x="310" y="1"/>
                  </a:moveTo>
                  <a:cubicBezTo>
                    <a:pt x="144" y="1"/>
                    <a:pt x="1" y="144"/>
                    <a:pt x="1" y="310"/>
                  </a:cubicBezTo>
                  <a:lnTo>
                    <a:pt x="1" y="1263"/>
                  </a:lnTo>
                  <a:lnTo>
                    <a:pt x="6335" y="1263"/>
                  </a:lnTo>
                  <a:lnTo>
                    <a:pt x="6335" y="1"/>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5" name="Google Shape;455;g2f9522657f2_0_186"/>
            <p:cNvSpPr/>
            <p:nvPr/>
          </p:nvSpPr>
          <p:spPr>
            <a:xfrm>
              <a:off x="1731111" y="2664812"/>
              <a:ext cx="41010" cy="41010"/>
            </a:xfrm>
            <a:custGeom>
              <a:avLst/>
              <a:gdLst/>
              <a:ahLst/>
              <a:cxnLst/>
              <a:rect l="l" t="t" r="r" b="b"/>
              <a:pathLst>
                <a:path w="1263" h="1263" extrusionOk="0">
                  <a:moveTo>
                    <a:pt x="1" y="1"/>
                  </a:moveTo>
                  <a:lnTo>
                    <a:pt x="1" y="1263"/>
                  </a:lnTo>
                  <a:lnTo>
                    <a:pt x="1263" y="1263"/>
                  </a:lnTo>
                  <a:lnTo>
                    <a:pt x="1263" y="310"/>
                  </a:lnTo>
                  <a:cubicBezTo>
                    <a:pt x="1263" y="144"/>
                    <a:pt x="1120" y="1"/>
                    <a:pt x="95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6" name="Google Shape;456;g2f9522657f2_0_186"/>
          <p:cNvSpPr txBox="1">
            <a:spLocks noGrp="1"/>
          </p:cNvSpPr>
          <p:nvPr>
            <p:ph type="subTitle" idx="1"/>
          </p:nvPr>
        </p:nvSpPr>
        <p:spPr>
          <a:xfrm>
            <a:off x="950767" y="4119267"/>
            <a:ext cx="4914900" cy="2029500"/>
          </a:xfrm>
          <a:prstGeom prst="rect">
            <a:avLst/>
          </a:prstGeom>
          <a:noFill/>
          <a:ln>
            <a:noFill/>
          </a:ln>
        </p:spPr>
        <p:txBody>
          <a:bodyPr spcFirstLastPara="1" wrap="square" lIns="91425" tIns="91425" rIns="91425" bIns="91425" anchor="ctr" anchorCtr="0">
            <a:noAutofit/>
          </a:bodyPr>
          <a:lstStyle/>
          <a:p>
            <a:pPr marL="457200" lvl="0" indent="-241300" algn="l" rtl="0">
              <a:spcBef>
                <a:spcPts val="0"/>
              </a:spcBef>
              <a:spcAft>
                <a:spcPts val="0"/>
              </a:spcAft>
              <a:buClr>
                <a:schemeClr val="dk1"/>
              </a:buClr>
              <a:buSzPts val="1400"/>
              <a:buChar char="●"/>
            </a:pPr>
            <a:r>
              <a:rPr lang="en-AU">
                <a:solidFill>
                  <a:schemeClr val="dk1"/>
                </a:solidFill>
              </a:rPr>
              <a:t>Finish developing a working prototype</a:t>
            </a:r>
            <a:endParaRPr>
              <a:solidFill>
                <a:schemeClr val="dk1"/>
              </a:solidFill>
            </a:endParaRPr>
          </a:p>
          <a:p>
            <a:pPr marL="457200" lvl="0" indent="-241300" algn="l" rtl="0">
              <a:spcBef>
                <a:spcPts val="0"/>
              </a:spcBef>
              <a:spcAft>
                <a:spcPts val="0"/>
              </a:spcAft>
              <a:buClr>
                <a:schemeClr val="dk1"/>
              </a:buClr>
              <a:buSzPts val="1400"/>
              <a:buChar char="●"/>
            </a:pPr>
            <a:r>
              <a:rPr lang="en-AU">
                <a:solidFill>
                  <a:schemeClr val="dk1"/>
                </a:solidFill>
              </a:rPr>
              <a:t>User testing and improvements based on feedback </a:t>
            </a:r>
            <a:endParaRPr>
              <a:solidFill>
                <a:schemeClr val="dk1"/>
              </a:solidFill>
            </a:endParaRPr>
          </a:p>
          <a:p>
            <a:pPr marL="457200" lvl="0" indent="-241300" algn="l" rtl="0">
              <a:spcBef>
                <a:spcPts val="0"/>
              </a:spcBef>
              <a:spcAft>
                <a:spcPts val="0"/>
              </a:spcAft>
              <a:buClr>
                <a:schemeClr val="dk1"/>
              </a:buClr>
              <a:buSzPts val="1400"/>
              <a:buChar char="●"/>
            </a:pPr>
            <a:r>
              <a:rPr lang="en-AU">
                <a:solidFill>
                  <a:schemeClr val="dk1"/>
                </a:solidFill>
              </a:rPr>
              <a:t>Form partnerships with existing disability support groups</a:t>
            </a:r>
            <a:endParaRPr>
              <a:solidFill>
                <a:schemeClr val="dk1"/>
              </a:solidFill>
            </a:endParaRPr>
          </a:p>
        </p:txBody>
      </p:sp>
      <p:sp>
        <p:nvSpPr>
          <p:cNvPr id="457" name="Google Shape;457;g2f9522657f2_0_186"/>
          <p:cNvSpPr txBox="1">
            <a:spLocks noGrp="1"/>
          </p:cNvSpPr>
          <p:nvPr>
            <p:ph type="subTitle" idx="2"/>
          </p:nvPr>
        </p:nvSpPr>
        <p:spPr>
          <a:xfrm>
            <a:off x="6326433" y="4119267"/>
            <a:ext cx="4914900" cy="2029500"/>
          </a:xfrm>
          <a:prstGeom prst="rect">
            <a:avLst/>
          </a:prstGeom>
          <a:noFill/>
          <a:ln>
            <a:noFill/>
          </a:ln>
        </p:spPr>
        <p:txBody>
          <a:bodyPr spcFirstLastPara="1" wrap="square" lIns="91425" tIns="91425" rIns="91425" bIns="91425" anchor="ctr" anchorCtr="0">
            <a:noAutofit/>
          </a:bodyPr>
          <a:lstStyle/>
          <a:p>
            <a:pPr marL="457200" lvl="0" indent="-241300" algn="l" rtl="0">
              <a:spcBef>
                <a:spcPts val="0"/>
              </a:spcBef>
              <a:spcAft>
                <a:spcPts val="0"/>
              </a:spcAft>
              <a:buClr>
                <a:schemeClr val="dk1"/>
              </a:buClr>
              <a:buSzPts val="1400"/>
              <a:buChar char="●"/>
            </a:pPr>
            <a:r>
              <a:rPr lang="en-AU">
                <a:solidFill>
                  <a:schemeClr val="dk1"/>
                </a:solidFill>
              </a:rPr>
              <a:t>Self sustainable through government schemes or subsidies</a:t>
            </a:r>
            <a:endParaRPr>
              <a:solidFill>
                <a:schemeClr val="dk1"/>
              </a:solidFill>
            </a:endParaRPr>
          </a:p>
          <a:p>
            <a:pPr marL="457200" lvl="0" indent="-241300" algn="l" rtl="0">
              <a:spcBef>
                <a:spcPts val="0"/>
              </a:spcBef>
              <a:spcAft>
                <a:spcPts val="0"/>
              </a:spcAft>
              <a:buClr>
                <a:schemeClr val="dk1"/>
              </a:buClr>
              <a:buSzPts val="1400"/>
              <a:buChar char="●"/>
            </a:pPr>
            <a:r>
              <a:rPr lang="en-AU">
                <a:solidFill>
                  <a:schemeClr val="dk1"/>
                </a:solidFill>
              </a:rPr>
              <a:t>Ongoing integration with future tests</a:t>
            </a:r>
            <a:endParaRPr>
              <a:solidFill>
                <a:schemeClr val="dk1"/>
              </a:solidFill>
            </a:endParaRPr>
          </a:p>
          <a:p>
            <a:pPr marL="457200" lvl="0" indent="-241300" algn="l" rtl="0">
              <a:spcBef>
                <a:spcPts val="0"/>
              </a:spcBef>
              <a:spcAft>
                <a:spcPts val="0"/>
              </a:spcAft>
              <a:buClr>
                <a:schemeClr val="dk1"/>
              </a:buClr>
              <a:buSzPts val="1400"/>
              <a:buChar char="●"/>
            </a:pPr>
            <a:r>
              <a:rPr lang="en-AU">
                <a:solidFill>
                  <a:schemeClr val="dk1"/>
                </a:solidFill>
              </a:rPr>
              <a:t>Extensive collaboration with end users</a:t>
            </a:r>
            <a:endParaRPr>
              <a:solidFill>
                <a:schemeClr val="dk1"/>
              </a:solidFill>
            </a:endParaRPr>
          </a:p>
        </p:txBody>
      </p:sp>
      <p:cxnSp>
        <p:nvCxnSpPr>
          <p:cNvPr id="458" name="Google Shape;458;g2f9522657f2_0_186"/>
          <p:cNvCxnSpPr/>
          <p:nvPr/>
        </p:nvCxnSpPr>
        <p:spPr>
          <a:xfrm rot="10800000">
            <a:off x="6096000" y="4321767"/>
            <a:ext cx="0" cy="16245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Google Shape;463;g2f9522657f2_0_246"/>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600" b="1">
                <a:solidFill>
                  <a:srgbClr val="8E7CC3"/>
                </a:solidFill>
                <a:latin typeface="Arial Narrow"/>
                <a:ea typeface="Arial Narrow"/>
                <a:cs typeface="Arial Narrow"/>
                <a:sym typeface="Arial Narrow"/>
              </a:rPr>
              <a:t>Whats next</a:t>
            </a:r>
            <a:endParaRPr sz="3600" b="1">
              <a:solidFill>
                <a:srgbClr val="8E7CC3"/>
              </a:solidFill>
              <a:latin typeface="Arial Narrow"/>
              <a:ea typeface="Arial Narrow"/>
              <a:cs typeface="Arial Narrow"/>
              <a:sym typeface="Arial Narrow"/>
            </a:endParaRPr>
          </a:p>
        </p:txBody>
      </p:sp>
      <p:sp>
        <p:nvSpPr>
          <p:cNvPr id="464" name="Google Shape;464;g2f9522657f2_0_24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465" name="Google Shape;465;g2f9522657f2_0_246"/>
          <p:cNvSpPr/>
          <p:nvPr/>
        </p:nvSpPr>
        <p:spPr>
          <a:xfrm>
            <a:off x="702975" y="1416182"/>
            <a:ext cx="3234000" cy="44508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6" name="Google Shape;466;g2f9522657f2_0_246"/>
          <p:cNvSpPr/>
          <p:nvPr/>
        </p:nvSpPr>
        <p:spPr>
          <a:xfrm>
            <a:off x="4479000" y="1416182"/>
            <a:ext cx="3234000" cy="44508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7" name="Google Shape;467;g2f9522657f2_0_246"/>
          <p:cNvSpPr/>
          <p:nvPr/>
        </p:nvSpPr>
        <p:spPr>
          <a:xfrm>
            <a:off x="8255025" y="1353450"/>
            <a:ext cx="3234000" cy="4450800"/>
          </a:xfrm>
          <a:prstGeom prst="roundRect">
            <a:avLst>
              <a:gd name="adj" fmla="val 16667"/>
            </a:avLst>
          </a:prstGeom>
          <a:solidFill>
            <a:srgbClr val="8E7CC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8" name="Google Shape;468;g2f9522657f2_0_246" descr="Icon with an add symbol on the top right and a box in the background"/>
          <p:cNvPicPr preferRelativeResize="0"/>
          <p:nvPr/>
        </p:nvPicPr>
        <p:blipFill>
          <a:blip r:embed="rId3">
            <a:alphaModFix/>
          </a:blip>
          <a:stretch>
            <a:fillRect/>
          </a:stretch>
        </p:blipFill>
        <p:spPr>
          <a:xfrm>
            <a:off x="1664550" y="1791699"/>
            <a:ext cx="1310851" cy="1310851"/>
          </a:xfrm>
          <a:prstGeom prst="rect">
            <a:avLst/>
          </a:prstGeom>
          <a:noFill/>
          <a:ln>
            <a:noFill/>
          </a:ln>
        </p:spPr>
      </p:pic>
      <p:sp>
        <p:nvSpPr>
          <p:cNvPr id="469" name="Google Shape;469;g2f9522657f2_0_246"/>
          <p:cNvSpPr txBox="1"/>
          <p:nvPr/>
        </p:nvSpPr>
        <p:spPr>
          <a:xfrm>
            <a:off x="1103775" y="3102550"/>
            <a:ext cx="2432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200" b="1">
                <a:solidFill>
                  <a:schemeClr val="lt1"/>
                </a:solidFill>
              </a:rPr>
              <a:t>New tests</a:t>
            </a:r>
            <a:endParaRPr sz="2200" b="1">
              <a:solidFill>
                <a:schemeClr val="lt1"/>
              </a:solidFill>
            </a:endParaRPr>
          </a:p>
        </p:txBody>
      </p:sp>
      <p:sp>
        <p:nvSpPr>
          <p:cNvPr id="470" name="Google Shape;470;g2f9522657f2_0_246"/>
          <p:cNvSpPr txBox="1"/>
          <p:nvPr/>
        </p:nvSpPr>
        <p:spPr>
          <a:xfrm>
            <a:off x="819975" y="3749975"/>
            <a:ext cx="30000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AU" sz="1800">
                <a:solidFill>
                  <a:schemeClr val="lt1"/>
                </a:solidFill>
              </a:rPr>
              <a:t>Crowdsourcing accessible instructions from the community</a:t>
            </a:r>
            <a:endParaRPr sz="1800">
              <a:solidFill>
                <a:schemeClr val="lt1"/>
              </a:solidFill>
            </a:endParaRPr>
          </a:p>
          <a:p>
            <a:pPr marL="457200" lvl="0" indent="-342900" algn="l" rtl="0">
              <a:spcBef>
                <a:spcPts val="0"/>
              </a:spcBef>
              <a:spcAft>
                <a:spcPts val="0"/>
              </a:spcAft>
              <a:buClr>
                <a:schemeClr val="lt1"/>
              </a:buClr>
              <a:buSzPts val="1800"/>
              <a:buChar char="●"/>
            </a:pPr>
            <a:r>
              <a:rPr lang="en-AU" sz="1800">
                <a:solidFill>
                  <a:schemeClr val="lt1"/>
                </a:solidFill>
              </a:rPr>
              <a:t>Partnering with manufacturers  </a:t>
            </a:r>
            <a:endParaRPr sz="900">
              <a:solidFill>
                <a:schemeClr val="lt1"/>
              </a:solidFill>
            </a:endParaRPr>
          </a:p>
        </p:txBody>
      </p:sp>
      <p:pic>
        <p:nvPicPr>
          <p:cNvPr id="471" name="Google Shape;471;g2f9522657f2_0_246" descr="An icon with a magnifying glass, a gear and a lightbulb"/>
          <p:cNvPicPr preferRelativeResize="0"/>
          <p:nvPr/>
        </p:nvPicPr>
        <p:blipFill>
          <a:blip r:embed="rId4">
            <a:alphaModFix/>
          </a:blip>
          <a:stretch>
            <a:fillRect/>
          </a:stretch>
        </p:blipFill>
        <p:spPr>
          <a:xfrm>
            <a:off x="5464963" y="1853813"/>
            <a:ext cx="1186625" cy="1186625"/>
          </a:xfrm>
          <a:prstGeom prst="rect">
            <a:avLst/>
          </a:prstGeom>
          <a:noFill/>
          <a:ln>
            <a:noFill/>
          </a:ln>
        </p:spPr>
      </p:pic>
      <p:sp>
        <p:nvSpPr>
          <p:cNvPr id="472" name="Google Shape;472;g2f9522657f2_0_246"/>
          <p:cNvSpPr txBox="1"/>
          <p:nvPr/>
        </p:nvSpPr>
        <p:spPr>
          <a:xfrm>
            <a:off x="4807350" y="3102550"/>
            <a:ext cx="2577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200" b="1">
                <a:solidFill>
                  <a:schemeClr val="lt1"/>
                </a:solidFill>
              </a:rPr>
              <a:t>Ongoing support</a:t>
            </a:r>
            <a:endParaRPr sz="2200" b="1">
              <a:solidFill>
                <a:schemeClr val="lt1"/>
              </a:solidFill>
            </a:endParaRPr>
          </a:p>
        </p:txBody>
      </p:sp>
      <p:sp>
        <p:nvSpPr>
          <p:cNvPr id="473" name="Google Shape;473;g2f9522657f2_0_246"/>
          <p:cNvSpPr txBox="1"/>
          <p:nvPr/>
        </p:nvSpPr>
        <p:spPr>
          <a:xfrm>
            <a:off x="4596000" y="3749975"/>
            <a:ext cx="30000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AU" sz="1800">
                <a:solidFill>
                  <a:schemeClr val="lt1"/>
                </a:solidFill>
              </a:rPr>
              <a:t>Included within NDIS or Department of Health and Aged Care budget</a:t>
            </a:r>
            <a:endParaRPr sz="1800">
              <a:solidFill>
                <a:schemeClr val="lt1"/>
              </a:solidFill>
            </a:endParaRPr>
          </a:p>
        </p:txBody>
      </p:sp>
      <p:pic>
        <p:nvPicPr>
          <p:cNvPr id="474" name="Google Shape;474;g2f9522657f2_0_246" descr="A legal document with a medal infront."/>
          <p:cNvPicPr preferRelativeResize="0"/>
          <p:nvPr/>
        </p:nvPicPr>
        <p:blipFill>
          <a:blip r:embed="rId5">
            <a:alphaModFix/>
          </a:blip>
          <a:stretch>
            <a:fillRect/>
          </a:stretch>
        </p:blipFill>
        <p:spPr>
          <a:xfrm>
            <a:off x="9278713" y="1791700"/>
            <a:ext cx="1186625" cy="1186625"/>
          </a:xfrm>
          <a:prstGeom prst="rect">
            <a:avLst/>
          </a:prstGeom>
          <a:noFill/>
          <a:ln>
            <a:noFill/>
          </a:ln>
        </p:spPr>
      </p:pic>
      <p:sp>
        <p:nvSpPr>
          <p:cNvPr id="475" name="Google Shape;475;g2f9522657f2_0_246"/>
          <p:cNvSpPr txBox="1"/>
          <p:nvPr/>
        </p:nvSpPr>
        <p:spPr>
          <a:xfrm>
            <a:off x="8583375" y="3115475"/>
            <a:ext cx="2577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200" b="1">
                <a:solidFill>
                  <a:schemeClr val="lt1"/>
                </a:solidFill>
              </a:rPr>
              <a:t>Regulatory approval</a:t>
            </a:r>
            <a:endParaRPr sz="2200" b="1">
              <a:solidFill>
                <a:schemeClr val="lt1"/>
              </a:solidFill>
            </a:endParaRPr>
          </a:p>
        </p:txBody>
      </p:sp>
      <p:sp>
        <p:nvSpPr>
          <p:cNvPr id="476" name="Google Shape;476;g2f9522657f2_0_246"/>
          <p:cNvSpPr txBox="1"/>
          <p:nvPr/>
        </p:nvSpPr>
        <p:spPr>
          <a:xfrm>
            <a:off x="8372025" y="3991350"/>
            <a:ext cx="30000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AU" sz="1800">
                <a:solidFill>
                  <a:schemeClr val="lt1"/>
                </a:solidFill>
              </a:rPr>
              <a:t>Release the application without AI diagnosis until we obtain regulatory approval</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pic>
        <p:nvPicPr>
          <p:cNvPr id="81" name="Google Shape;81;g30c443081dd_0_0" descr="A test strip with a swab"/>
          <p:cNvPicPr preferRelativeResize="0"/>
          <p:nvPr/>
        </p:nvPicPr>
        <p:blipFill>
          <a:blip r:embed="rId3">
            <a:alphaModFix/>
          </a:blip>
          <a:stretch>
            <a:fillRect/>
          </a:stretch>
        </p:blipFill>
        <p:spPr>
          <a:xfrm>
            <a:off x="0" y="0"/>
            <a:ext cx="12192000" cy="7626726"/>
          </a:xfrm>
          <a:prstGeom prst="rect">
            <a:avLst/>
          </a:prstGeom>
          <a:solidFill>
            <a:srgbClr val="8E7CC3"/>
          </a:solidFill>
          <a:ln w="9525" cap="flat" cmpd="sng">
            <a:solidFill>
              <a:srgbClr val="1F497D"/>
            </a:solidFill>
            <a:prstDash val="solid"/>
            <a:round/>
            <a:headEnd type="none" w="sm" len="sm"/>
            <a:tailEnd type="none" w="sm" len="sm"/>
          </a:ln>
        </p:spPr>
      </p:pic>
      <p:sp>
        <p:nvSpPr>
          <p:cNvPr id="82" name="Google Shape;82;g30c443081dd_0_0"/>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lang="en-AU"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Shape 480"/>
        <p:cNvGrpSpPr/>
        <p:nvPr/>
      </p:nvGrpSpPr>
      <p:grpSpPr>
        <a:xfrm>
          <a:off x="0" y="0"/>
          <a:ext cx="0" cy="0"/>
          <a:chOff x="0" y="0"/>
          <a:chExt cx="0" cy="0"/>
        </a:xfrm>
      </p:grpSpPr>
      <p:sp>
        <p:nvSpPr>
          <p:cNvPr id="481" name="Google Shape;481;g2f9c124cdbf_1_3059"/>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600" b="1">
                <a:solidFill>
                  <a:srgbClr val="8E7CC3"/>
                </a:solidFill>
                <a:latin typeface="Arial Narrow"/>
                <a:ea typeface="Arial Narrow"/>
                <a:cs typeface="Arial Narrow"/>
                <a:sym typeface="Arial Narrow"/>
              </a:rPr>
              <a:t>Future of our solution: Challenges</a:t>
            </a:r>
            <a:endParaRPr sz="3600" b="1">
              <a:solidFill>
                <a:srgbClr val="8E7CC3"/>
              </a:solidFill>
              <a:latin typeface="Arial Narrow"/>
              <a:ea typeface="Arial Narrow"/>
              <a:cs typeface="Arial Narrow"/>
              <a:sym typeface="Arial Narrow"/>
            </a:endParaRPr>
          </a:p>
        </p:txBody>
      </p:sp>
      <p:sp>
        <p:nvSpPr>
          <p:cNvPr id="482" name="Google Shape;482;g2f9c124cdbf_1_3059"/>
          <p:cNvSpPr txBox="1"/>
          <p:nvPr/>
        </p:nvSpPr>
        <p:spPr>
          <a:xfrm>
            <a:off x="702967" y="1298900"/>
            <a:ext cx="102903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latin typeface="Arial Narrow"/>
                <a:ea typeface="Arial Narrow"/>
                <a:cs typeface="Arial Narrow"/>
                <a:sym typeface="Arial Narrow"/>
              </a:rPr>
              <a:t>New tests</a:t>
            </a:r>
            <a:endParaRPr sz="240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AU" sz="2400">
                <a:latin typeface="Arial Narrow"/>
                <a:ea typeface="Arial Narrow"/>
                <a:cs typeface="Arial Narrow"/>
                <a:sym typeface="Arial Narrow"/>
              </a:rPr>
              <a:t>Time and monetary efforts required to incorporate new tests </a:t>
            </a:r>
            <a:endParaRPr sz="2400">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a:p>
            <a:pPr marL="0" lvl="0" indent="0" algn="l" rtl="0">
              <a:spcBef>
                <a:spcPts val="0"/>
              </a:spcBef>
              <a:spcAft>
                <a:spcPts val="0"/>
              </a:spcAft>
              <a:buNone/>
            </a:pPr>
            <a:r>
              <a:rPr lang="en-AU" sz="2400">
                <a:latin typeface="Arial Narrow"/>
                <a:ea typeface="Arial Narrow"/>
                <a:cs typeface="Arial Narrow"/>
                <a:sym typeface="Arial Narrow"/>
              </a:rPr>
              <a:t>Ongoing support</a:t>
            </a:r>
            <a:endParaRPr sz="240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AU" sz="2400">
                <a:latin typeface="Arial Narrow"/>
                <a:ea typeface="Arial Narrow"/>
                <a:cs typeface="Arial Narrow"/>
                <a:sym typeface="Arial Narrow"/>
              </a:rPr>
              <a:t>Maintenance of the application </a:t>
            </a:r>
            <a:endParaRPr sz="240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AU" sz="2400">
                <a:latin typeface="Arial Narrow"/>
                <a:ea typeface="Arial Narrow"/>
                <a:cs typeface="Arial Narrow"/>
                <a:sym typeface="Arial Narrow"/>
              </a:rPr>
              <a:t>Ensuring there are GPs registered on the application</a:t>
            </a:r>
            <a:endParaRPr sz="2400">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a:p>
            <a:pPr marL="0" lvl="0" indent="0" algn="l" rtl="0">
              <a:spcBef>
                <a:spcPts val="0"/>
              </a:spcBef>
              <a:spcAft>
                <a:spcPts val="0"/>
              </a:spcAft>
              <a:buNone/>
            </a:pPr>
            <a:r>
              <a:rPr lang="en-AU" sz="2400">
                <a:latin typeface="Arial Narrow"/>
                <a:ea typeface="Arial Narrow"/>
                <a:cs typeface="Arial Narrow"/>
                <a:sym typeface="Arial Narrow"/>
              </a:rPr>
              <a:t>Regulatory approval</a:t>
            </a:r>
            <a:endParaRPr sz="2400">
              <a:latin typeface="Arial Narrow"/>
              <a:ea typeface="Arial Narrow"/>
              <a:cs typeface="Arial Narrow"/>
              <a:sym typeface="Arial Narrow"/>
            </a:endParaRPr>
          </a:p>
          <a:p>
            <a:pPr marL="457200" lvl="0" indent="-381000" algn="l" rtl="0">
              <a:spcBef>
                <a:spcPts val="0"/>
              </a:spcBef>
              <a:spcAft>
                <a:spcPts val="0"/>
              </a:spcAft>
              <a:buSzPts val="2400"/>
              <a:buFont typeface="Arial Narrow"/>
              <a:buChar char="-"/>
            </a:pPr>
            <a:r>
              <a:rPr lang="en-AU" sz="2400">
                <a:latin typeface="Arial Narrow"/>
                <a:ea typeface="Arial Narrow"/>
                <a:cs typeface="Arial Narrow"/>
                <a:sym typeface="Arial Narrow"/>
              </a:rPr>
              <a:t>If we choose to include fine tuned models then we would need TGA approval</a:t>
            </a:r>
            <a:endParaRPr sz="2400">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a:p>
            <a:pPr marL="0" lvl="0" indent="0" algn="l" rtl="0">
              <a:spcBef>
                <a:spcPts val="0"/>
              </a:spcBef>
              <a:spcAft>
                <a:spcPts val="0"/>
              </a:spcAft>
              <a:buNone/>
            </a:pPr>
            <a:endParaRPr sz="2400">
              <a:latin typeface="Arial Narrow"/>
              <a:ea typeface="Arial Narrow"/>
              <a:cs typeface="Arial Narrow"/>
              <a:sym typeface="Arial Narrow"/>
            </a:endParaRPr>
          </a:p>
        </p:txBody>
      </p:sp>
      <p:sp>
        <p:nvSpPr>
          <p:cNvPr id="483" name="Google Shape;483;g2f9c124cdbf_1_3059"/>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AU" sz="1600">
                <a:solidFill>
                  <a:srgbClr val="FFFFFF"/>
                </a:solidFill>
                <a:latin typeface="Helvetica Neue"/>
                <a:ea typeface="Helvetica Neue"/>
                <a:cs typeface="Helvetica Neue"/>
                <a:sym typeface="Helvetica Neue"/>
              </a:rPr>
              <a:t> </a:t>
            </a:r>
            <a:r>
              <a:rPr lang="en-AU" sz="1600" b="0" i="0" u="none" strike="noStrike" cap="none">
                <a:solidFill>
                  <a:srgbClr val="FFFFFF"/>
                </a:solidFill>
                <a:latin typeface="Helvetica Neue"/>
                <a:ea typeface="Helvetica Neue"/>
                <a:cs typeface="Helvetica Neue"/>
                <a:sym typeface="Helvetica Neue"/>
              </a:rPr>
              <a:t>#MIMESYMPOSIUM24</a:t>
            </a:r>
            <a:endParaRPr sz="16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Shape 487"/>
        <p:cNvGrpSpPr/>
        <p:nvPr/>
      </p:nvGrpSpPr>
      <p:grpSpPr>
        <a:xfrm>
          <a:off x="0" y="0"/>
          <a:ext cx="0" cy="0"/>
          <a:chOff x="0" y="0"/>
          <a:chExt cx="0" cy="0"/>
        </a:xfrm>
      </p:grpSpPr>
      <p:sp>
        <p:nvSpPr>
          <p:cNvPr id="488" name="Google Shape;488;g2f9522657f2_0_252"/>
          <p:cNvSpPr txBox="1">
            <a:spLocks noGrp="1"/>
          </p:cNvSpPr>
          <p:nvPr>
            <p:ph type="title"/>
          </p:nvPr>
        </p:nvSpPr>
        <p:spPr>
          <a:xfrm>
            <a:off x="702967" y="5354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500" b="1">
                <a:solidFill>
                  <a:srgbClr val="8E7CC3"/>
                </a:solidFill>
                <a:latin typeface="Arial Narrow"/>
                <a:ea typeface="Arial Narrow"/>
                <a:cs typeface="Arial Narrow"/>
                <a:sym typeface="Arial Narrow"/>
              </a:rPr>
              <a:t>Our plan</a:t>
            </a:r>
            <a:endParaRPr sz="3500" b="1">
              <a:solidFill>
                <a:srgbClr val="8E7CC3"/>
              </a:solidFill>
              <a:latin typeface="Arial Narrow"/>
              <a:ea typeface="Arial Narrow"/>
              <a:cs typeface="Arial Narrow"/>
              <a:sym typeface="Arial Narrow"/>
            </a:endParaRPr>
          </a:p>
        </p:txBody>
      </p:sp>
      <p:sp>
        <p:nvSpPr>
          <p:cNvPr id="489" name="Google Shape;489;g2f9522657f2_0_252"/>
          <p:cNvSpPr txBox="1"/>
          <p:nvPr/>
        </p:nvSpPr>
        <p:spPr>
          <a:xfrm>
            <a:off x="702967" y="1298900"/>
            <a:ext cx="102903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300">
                <a:latin typeface="Arial Narrow"/>
                <a:ea typeface="Arial Narrow"/>
                <a:cs typeface="Arial Narrow"/>
                <a:sym typeface="Arial Narrow"/>
              </a:rPr>
              <a:t>New tests</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Crowdsourcing accessible instructions from the community</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Partnering with manufacturers  </a:t>
            </a: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r>
              <a:rPr lang="en-AU" sz="2300">
                <a:latin typeface="Arial Narrow"/>
                <a:ea typeface="Arial Narrow"/>
                <a:cs typeface="Arial Narrow"/>
                <a:sym typeface="Arial Narrow"/>
              </a:rPr>
              <a:t>Ongoing support</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Included within NDIS or Department of Health and Aged Care budget</a:t>
            </a: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r>
              <a:rPr lang="en-AU" sz="2300">
                <a:latin typeface="Arial Narrow"/>
                <a:ea typeface="Arial Narrow"/>
                <a:cs typeface="Arial Narrow"/>
                <a:sym typeface="Arial Narrow"/>
              </a:rPr>
              <a:t>Regulatory approval</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Release the application without fine tuned models until we obtain regulatory approval</a:t>
            </a: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r>
              <a:rPr lang="en-AU" sz="2300">
                <a:latin typeface="Arial Narrow"/>
                <a:ea typeface="Arial Narrow"/>
                <a:cs typeface="Arial Narrow"/>
                <a:sym typeface="Arial Narrow"/>
              </a:rPr>
              <a:t>Feedback from our evaluation sessions</a:t>
            </a:r>
            <a:endParaRPr sz="2300">
              <a:latin typeface="Arial Narrow"/>
              <a:ea typeface="Arial Narrow"/>
              <a:cs typeface="Arial Narrow"/>
              <a:sym typeface="Arial Narrow"/>
            </a:endParaRPr>
          </a:p>
          <a:p>
            <a:pPr marL="457200" lvl="0" indent="-374650" algn="l" rtl="0">
              <a:spcBef>
                <a:spcPts val="0"/>
              </a:spcBef>
              <a:spcAft>
                <a:spcPts val="0"/>
              </a:spcAft>
              <a:buSzPts val="2300"/>
              <a:buFont typeface="Arial Narrow"/>
              <a:buChar char="-"/>
            </a:pPr>
            <a:r>
              <a:rPr lang="en-AU" sz="2300">
                <a:latin typeface="Arial Narrow"/>
                <a:ea typeface="Arial Narrow"/>
                <a:cs typeface="Arial Narrow"/>
                <a:sym typeface="Arial Narrow"/>
              </a:rPr>
              <a:t>Improving our solution based on the feedback from the user studies</a:t>
            </a: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a:p>
            <a:pPr marL="0" lvl="0" indent="0" algn="l" rtl="0">
              <a:spcBef>
                <a:spcPts val="0"/>
              </a:spcBef>
              <a:spcAft>
                <a:spcPts val="0"/>
              </a:spcAft>
              <a:buNone/>
            </a:pPr>
            <a:endParaRPr sz="2300">
              <a:latin typeface="Arial Narrow"/>
              <a:ea typeface="Arial Narrow"/>
              <a:cs typeface="Arial Narrow"/>
              <a:sym typeface="Arial Narrow"/>
            </a:endParaRPr>
          </a:p>
        </p:txBody>
      </p:sp>
      <p:sp>
        <p:nvSpPr>
          <p:cNvPr id="490" name="Google Shape;490;g2f9522657f2_0_252"/>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AU" sz="1600">
                <a:solidFill>
                  <a:srgbClr val="FFFFFF"/>
                </a:solidFill>
                <a:latin typeface="Helvetica Neue"/>
                <a:ea typeface="Helvetica Neue"/>
                <a:cs typeface="Helvetica Neue"/>
                <a:sym typeface="Helvetica Neue"/>
              </a:rPr>
              <a:t> </a:t>
            </a:r>
            <a:r>
              <a:rPr lang="en-AU" sz="1600" b="0" i="0" u="none" strike="noStrike" cap="none">
                <a:solidFill>
                  <a:srgbClr val="FFFFFF"/>
                </a:solidFill>
                <a:latin typeface="Helvetica Neue"/>
                <a:ea typeface="Helvetica Neue"/>
                <a:cs typeface="Helvetica Neue"/>
                <a:sym typeface="Helvetica Neue"/>
              </a:rPr>
              <a:t>#MIMESYMPOSIUM24</a:t>
            </a:r>
            <a:endParaRPr sz="16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sp>
        <p:nvSpPr>
          <p:cNvPr id="495" name="Google Shape;495;g2f9522657f2_0_258"/>
          <p:cNvSpPr/>
          <p:nvPr/>
        </p:nvSpPr>
        <p:spPr>
          <a:xfrm>
            <a:off x="-51125" y="-76200"/>
            <a:ext cx="12321540" cy="3122247"/>
          </a:xfrm>
          <a:custGeom>
            <a:avLst/>
            <a:gdLst/>
            <a:ahLst/>
            <a:cxnLst/>
            <a:rect l="l" t="t" r="r" b="b"/>
            <a:pathLst>
              <a:path w="9144000" h="2343150" extrusionOk="0">
                <a:moveTo>
                  <a:pt x="0" y="0"/>
                </a:moveTo>
                <a:lnTo>
                  <a:pt x="9144000" y="0"/>
                </a:lnTo>
                <a:lnTo>
                  <a:pt x="9144000" y="2343150"/>
                </a:lnTo>
                <a:lnTo>
                  <a:pt x="0" y="2343150"/>
                </a:lnTo>
                <a:close/>
              </a:path>
            </a:pathLst>
          </a:custGeom>
          <a:solidFill>
            <a:srgbClr val="674EA7"/>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Montserrat"/>
              <a:ea typeface="Montserrat"/>
              <a:cs typeface="Montserrat"/>
              <a:sym typeface="Montserrat"/>
            </a:endParaRPr>
          </a:p>
        </p:txBody>
      </p:sp>
      <p:sp>
        <p:nvSpPr>
          <p:cNvPr id="496" name="Google Shape;496;g2f9522657f2_0_258"/>
          <p:cNvSpPr/>
          <p:nvPr/>
        </p:nvSpPr>
        <p:spPr>
          <a:xfrm>
            <a:off x="3109330" y="5256203"/>
            <a:ext cx="1929193" cy="768096"/>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8E7CC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AU" sz="1600" b="1">
                <a:solidFill>
                  <a:schemeClr val="lt1"/>
                </a:solidFill>
                <a:latin typeface="Arial Narrow"/>
                <a:ea typeface="Arial Narrow"/>
                <a:cs typeface="Arial Narrow"/>
                <a:sym typeface="Arial Narrow"/>
              </a:rPr>
              <a:t>Professor Patrick Kwan</a:t>
            </a:r>
            <a:endParaRPr sz="18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050"/>
              <a:buFont typeface="Arial"/>
              <a:buNone/>
            </a:pPr>
            <a:r>
              <a:rPr lang="en-AU" sz="1600">
                <a:solidFill>
                  <a:schemeClr val="lt1"/>
                </a:solidFill>
                <a:latin typeface="Arial Narrow"/>
                <a:ea typeface="Arial Narrow"/>
                <a:cs typeface="Arial Narrow"/>
                <a:sym typeface="Arial Narrow"/>
              </a:rPr>
              <a:t>Clinical Champion</a:t>
            </a:r>
            <a:endParaRPr sz="1600" i="0" u="none" strike="noStrike" cap="none">
              <a:solidFill>
                <a:schemeClr val="lt1"/>
              </a:solidFill>
              <a:latin typeface="Arial Narrow"/>
              <a:ea typeface="Arial Narrow"/>
              <a:cs typeface="Arial Narrow"/>
              <a:sym typeface="Arial Narrow"/>
            </a:endParaRPr>
          </a:p>
        </p:txBody>
      </p:sp>
      <p:sp>
        <p:nvSpPr>
          <p:cNvPr id="497" name="Google Shape;497;g2f9522657f2_0_258"/>
          <p:cNvSpPr/>
          <p:nvPr/>
        </p:nvSpPr>
        <p:spPr>
          <a:xfrm>
            <a:off x="5344530" y="5290479"/>
            <a:ext cx="1929193" cy="737235"/>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B4A7D6"/>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AU" sz="1600" b="1">
                <a:solidFill>
                  <a:schemeClr val="lt1"/>
                </a:solidFill>
                <a:latin typeface="Arial Narrow"/>
                <a:ea typeface="Arial Narrow"/>
                <a:cs typeface="Arial Narrow"/>
                <a:sym typeface="Arial Narrow"/>
              </a:rPr>
              <a:t>William Chen</a:t>
            </a:r>
            <a:endParaRPr sz="18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050"/>
              <a:buFont typeface="Arial"/>
              <a:buNone/>
            </a:pPr>
            <a:r>
              <a:rPr lang="en-AU" sz="1450">
                <a:solidFill>
                  <a:schemeClr val="lt1"/>
                </a:solidFill>
                <a:latin typeface="Arial Narrow"/>
                <a:ea typeface="Arial Narrow"/>
                <a:cs typeface="Arial Narrow"/>
                <a:sym typeface="Arial Narrow"/>
              </a:rPr>
              <a:t>Developer</a:t>
            </a:r>
            <a:endParaRPr sz="1600" i="0" u="none" strike="noStrike" cap="none">
              <a:solidFill>
                <a:schemeClr val="lt1"/>
              </a:solidFill>
              <a:latin typeface="Arial Narrow"/>
              <a:ea typeface="Arial Narrow"/>
              <a:cs typeface="Arial Narrow"/>
              <a:sym typeface="Arial Narrow"/>
            </a:endParaRPr>
          </a:p>
        </p:txBody>
      </p:sp>
      <p:sp>
        <p:nvSpPr>
          <p:cNvPr id="498" name="Google Shape;498;g2f9522657f2_0_258"/>
          <p:cNvSpPr/>
          <p:nvPr/>
        </p:nvSpPr>
        <p:spPr>
          <a:xfrm>
            <a:off x="7579730" y="5290054"/>
            <a:ext cx="1929193" cy="737235"/>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674EA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AU" sz="1600" b="1">
                <a:solidFill>
                  <a:schemeClr val="lt1"/>
                </a:solidFill>
                <a:latin typeface="Arial Narrow"/>
                <a:ea typeface="Arial Narrow"/>
                <a:cs typeface="Arial Narrow"/>
                <a:sym typeface="Arial Narrow"/>
              </a:rPr>
              <a:t>A/P Matthew Butler</a:t>
            </a:r>
            <a:endParaRPr sz="18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050"/>
              <a:buFont typeface="Arial"/>
              <a:buNone/>
            </a:pPr>
            <a:r>
              <a:rPr lang="en-AU" sz="1450">
                <a:solidFill>
                  <a:schemeClr val="lt1"/>
                </a:solidFill>
                <a:latin typeface="Arial Narrow"/>
                <a:ea typeface="Arial Narrow"/>
                <a:cs typeface="Arial Narrow"/>
                <a:sym typeface="Arial Narrow"/>
              </a:rPr>
              <a:t>Academic Advisor</a:t>
            </a:r>
            <a:endParaRPr sz="1600" i="0" u="none" strike="noStrike" cap="none">
              <a:solidFill>
                <a:schemeClr val="lt1"/>
              </a:solidFill>
              <a:latin typeface="Arial Narrow"/>
              <a:ea typeface="Arial Narrow"/>
              <a:cs typeface="Arial Narrow"/>
              <a:sym typeface="Arial Narrow"/>
            </a:endParaRPr>
          </a:p>
        </p:txBody>
      </p:sp>
      <p:sp>
        <p:nvSpPr>
          <p:cNvPr id="500" name="Google Shape;500;g2f9522657f2_0_258"/>
          <p:cNvSpPr/>
          <p:nvPr/>
        </p:nvSpPr>
        <p:spPr>
          <a:xfrm>
            <a:off x="1705339" y="1208156"/>
            <a:ext cx="8781300" cy="83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AU" sz="5000" b="1" i="0" u="none" strike="noStrike" cap="none">
                <a:solidFill>
                  <a:schemeClr val="lt1"/>
                </a:solidFill>
                <a:latin typeface="Arial Narrow"/>
                <a:ea typeface="Arial Narrow"/>
                <a:cs typeface="Arial Narrow"/>
                <a:sym typeface="Arial Narrow"/>
              </a:rPr>
              <a:t>Meet Our Team</a:t>
            </a:r>
            <a:endParaRPr sz="1600" i="0" u="none" strike="noStrike" cap="none">
              <a:solidFill>
                <a:srgbClr val="000000"/>
              </a:solidFill>
              <a:latin typeface="Arial Narrow"/>
              <a:ea typeface="Arial Narrow"/>
              <a:cs typeface="Arial Narrow"/>
              <a:sym typeface="Arial Narrow"/>
            </a:endParaRPr>
          </a:p>
        </p:txBody>
      </p:sp>
      <p:pic>
        <p:nvPicPr>
          <p:cNvPr id="501" name="Google Shape;501;g2f9522657f2_0_258" descr="Picture of Patrick Kwan wearing glasses and in a suit."/>
          <p:cNvPicPr preferRelativeResize="0"/>
          <p:nvPr/>
        </p:nvPicPr>
        <p:blipFill rotWithShape="1">
          <a:blip r:embed="rId4">
            <a:alphaModFix/>
          </a:blip>
          <a:srcRect l="19" r="19"/>
          <a:stretch/>
        </p:blipFill>
        <p:spPr>
          <a:xfrm>
            <a:off x="3109318" y="3164504"/>
            <a:ext cx="1929193" cy="2091690"/>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F2F2F2"/>
          </a:solidFill>
          <a:ln>
            <a:noFill/>
          </a:ln>
        </p:spPr>
      </p:pic>
      <p:pic>
        <p:nvPicPr>
          <p:cNvPr id="502" name="Google Shape;502;g2f9522657f2_0_258" descr="Picture of William Chen wearing a purple shirt."/>
          <p:cNvPicPr preferRelativeResize="0"/>
          <p:nvPr/>
        </p:nvPicPr>
        <p:blipFill rotWithShape="1">
          <a:blip r:embed="rId5">
            <a:alphaModFix/>
          </a:blip>
          <a:srcRect l="4627" r="4627"/>
          <a:stretch/>
        </p:blipFill>
        <p:spPr>
          <a:xfrm>
            <a:off x="5344530" y="3164504"/>
            <a:ext cx="1929193" cy="2125980"/>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F2F2F2"/>
          </a:solidFill>
          <a:ln>
            <a:noFill/>
          </a:ln>
        </p:spPr>
      </p:pic>
      <p:pic>
        <p:nvPicPr>
          <p:cNvPr id="503" name="Google Shape;503;g2f9522657f2_0_258" descr="Picture of Matthew Butler in a grid shirt"/>
          <p:cNvPicPr preferRelativeResize="0"/>
          <p:nvPr/>
        </p:nvPicPr>
        <p:blipFill rotWithShape="1">
          <a:blip r:embed="rId6">
            <a:alphaModFix/>
          </a:blip>
          <a:srcRect l="4627" r="4627"/>
          <a:stretch/>
        </p:blipFill>
        <p:spPr>
          <a:xfrm>
            <a:off x="7579730" y="3164504"/>
            <a:ext cx="1929193" cy="2125980"/>
          </a:xfrm>
          <a:custGeom>
            <a:avLst/>
            <a:gdLst/>
            <a:ahLst/>
            <a:cxnLst/>
            <a:rect l="l" t="t" r="r" b="b"/>
            <a:pathLst>
              <a:path w="1447800" h="1371600" extrusionOk="0">
                <a:moveTo>
                  <a:pt x="0" y="0"/>
                </a:moveTo>
                <a:lnTo>
                  <a:pt x="1447800" y="0"/>
                </a:lnTo>
                <a:lnTo>
                  <a:pt x="1447800" y="1371600"/>
                </a:lnTo>
                <a:lnTo>
                  <a:pt x="0" y="1371600"/>
                </a:lnTo>
                <a:close/>
              </a:path>
            </a:pathLst>
          </a:custGeom>
          <a:solidFill>
            <a:srgbClr val="F2F2F2"/>
          </a:solidFill>
          <a:ln>
            <a:noFill/>
          </a:ln>
        </p:spPr>
      </p:pic>
      <p:sp>
        <p:nvSpPr>
          <p:cNvPr id="505" name="Google Shape;505;g2f9522657f2_0_258"/>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09"/>
        <p:cNvGrpSpPr/>
        <p:nvPr/>
      </p:nvGrpSpPr>
      <p:grpSpPr>
        <a:xfrm>
          <a:off x="0" y="0"/>
          <a:ext cx="0" cy="0"/>
          <a:chOff x="0" y="0"/>
          <a:chExt cx="0" cy="0"/>
        </a:xfrm>
      </p:grpSpPr>
      <p:sp>
        <p:nvSpPr>
          <p:cNvPr id="510" name="Google Shape;510;g2f9522657f2_0_27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511" name="Google Shape;511;g2f9522657f2_0_276"/>
          <p:cNvSpPr txBox="1">
            <a:spLocks noGrp="1"/>
          </p:cNvSpPr>
          <p:nvPr>
            <p:ph type="title"/>
          </p:nvPr>
        </p:nvSpPr>
        <p:spPr>
          <a:xfrm>
            <a:off x="1850800" y="1359274"/>
            <a:ext cx="8490300" cy="342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4500" b="1">
                <a:solidFill>
                  <a:srgbClr val="8E7CC3"/>
                </a:solidFill>
                <a:latin typeface="Arial Narrow"/>
                <a:ea typeface="Arial Narrow"/>
                <a:cs typeface="Arial Narrow"/>
                <a:sym typeface="Arial Narrow"/>
              </a:rPr>
              <a:t>Easy.</a:t>
            </a:r>
            <a:endParaRPr sz="4500" b="1">
              <a:solidFill>
                <a:srgbClr val="8E7CC3"/>
              </a:solidFill>
              <a:latin typeface="Arial Narrow"/>
              <a:ea typeface="Arial Narrow"/>
              <a:cs typeface="Arial Narrow"/>
              <a:sym typeface="Arial Narrow"/>
            </a:endParaRPr>
          </a:p>
          <a:p>
            <a:pPr marL="0" lvl="0" indent="0" algn="l" rtl="0">
              <a:spcBef>
                <a:spcPts val="0"/>
              </a:spcBef>
              <a:spcAft>
                <a:spcPts val="0"/>
              </a:spcAft>
              <a:buNone/>
            </a:pPr>
            <a:r>
              <a:rPr lang="en-AU" sz="4500" b="1">
                <a:solidFill>
                  <a:srgbClr val="8E7CC3"/>
                </a:solidFill>
                <a:latin typeface="Arial Narrow"/>
                <a:ea typeface="Arial Narrow"/>
                <a:cs typeface="Arial Narrow"/>
                <a:sym typeface="Arial Narrow"/>
              </a:rPr>
              <a:t>Independent. </a:t>
            </a:r>
            <a:endParaRPr sz="4500" b="1">
              <a:solidFill>
                <a:srgbClr val="8E7CC3"/>
              </a:solidFill>
              <a:latin typeface="Arial Narrow"/>
              <a:ea typeface="Arial Narrow"/>
              <a:cs typeface="Arial Narrow"/>
              <a:sym typeface="Arial Narrow"/>
            </a:endParaRPr>
          </a:p>
          <a:p>
            <a:pPr marL="0" lvl="0" indent="0" algn="l" rtl="0">
              <a:spcBef>
                <a:spcPts val="0"/>
              </a:spcBef>
              <a:spcAft>
                <a:spcPts val="0"/>
              </a:spcAft>
              <a:buNone/>
            </a:pPr>
            <a:r>
              <a:rPr lang="en-AU" sz="4500" b="1">
                <a:solidFill>
                  <a:srgbClr val="8E7CC3"/>
                </a:solidFill>
                <a:latin typeface="Arial Narrow"/>
                <a:ea typeface="Arial Narrow"/>
                <a:cs typeface="Arial Narrow"/>
                <a:sym typeface="Arial Narrow"/>
              </a:rPr>
              <a:t>Private. </a:t>
            </a:r>
            <a:endParaRPr sz="4500" b="1">
              <a:solidFill>
                <a:srgbClr val="8E7CC3"/>
              </a:solidFill>
              <a:latin typeface="Arial Narrow"/>
              <a:ea typeface="Arial Narrow"/>
              <a:cs typeface="Arial Narrow"/>
              <a:sym typeface="Arial Narrow"/>
            </a:endParaRPr>
          </a:p>
          <a:p>
            <a:pPr marL="0" lvl="0" indent="0" algn="l" rtl="0">
              <a:spcBef>
                <a:spcPts val="0"/>
              </a:spcBef>
              <a:spcAft>
                <a:spcPts val="0"/>
              </a:spcAft>
              <a:buNone/>
            </a:pPr>
            <a:r>
              <a:rPr lang="en-AU" sz="4500" b="1">
                <a:solidFill>
                  <a:srgbClr val="8E7CC3"/>
                </a:solidFill>
                <a:latin typeface="Arial Narrow"/>
                <a:ea typeface="Arial Narrow"/>
                <a:cs typeface="Arial Narrow"/>
                <a:sym typeface="Arial Narrow"/>
              </a:rPr>
              <a:t>Affordable.</a:t>
            </a:r>
            <a:endParaRPr sz="4500" b="1">
              <a:solidFill>
                <a:srgbClr val="8E7CC3"/>
              </a:solidFill>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
          <p:cNvSpPr txBox="1">
            <a:spLocks noGrp="1"/>
          </p:cNvSpPr>
          <p:nvPr>
            <p:ph type="body" idx="3"/>
          </p:nvPr>
        </p:nvSpPr>
        <p:spPr>
          <a:xfrm>
            <a:off x="560232" y="1985189"/>
            <a:ext cx="6012467" cy="11802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500"/>
              <a:buNone/>
            </a:pPr>
            <a:r>
              <a:rPr lang="en-AU" dirty="0"/>
              <a:t>THANK YOU</a:t>
            </a:r>
            <a:endParaRPr dirty="0"/>
          </a:p>
        </p:txBody>
      </p:sp>
      <p:pic>
        <p:nvPicPr>
          <p:cNvPr id="3" name="Picture 2" descr="A qr code on a grey background&#10;&#10;">
            <a:extLst>
              <a:ext uri="{FF2B5EF4-FFF2-40B4-BE49-F238E27FC236}">
                <a16:creationId xmlns:a16="http://schemas.microsoft.com/office/drawing/2014/main" id="{144EF4F6-C981-7E97-71C2-4E36F9AAA556}"/>
              </a:ext>
            </a:extLst>
          </p:cNvPr>
          <p:cNvPicPr>
            <a:picLocks noChangeAspect="1"/>
          </p:cNvPicPr>
          <p:nvPr/>
        </p:nvPicPr>
        <p:blipFill>
          <a:blip r:embed="rId3"/>
          <a:stretch>
            <a:fillRect/>
          </a:stretch>
        </p:blipFill>
        <p:spPr>
          <a:xfrm>
            <a:off x="560232" y="2905928"/>
            <a:ext cx="4765530" cy="3444650"/>
          </a:xfrm>
          <a:prstGeom prst="rect">
            <a:avLst/>
          </a:prstGeom>
        </p:spPr>
      </p:pic>
      <p:sp>
        <p:nvSpPr>
          <p:cNvPr id="5" name="Text Placeholder 4">
            <a:extLst>
              <a:ext uri="{FF2B5EF4-FFF2-40B4-BE49-F238E27FC236}">
                <a16:creationId xmlns:a16="http://schemas.microsoft.com/office/drawing/2014/main" id="{4D5E8762-BDE8-023E-BCA4-7E65AA2B40E8}"/>
              </a:ext>
            </a:extLst>
          </p:cNvPr>
          <p:cNvSpPr>
            <a:spLocks noGrp="1"/>
          </p:cNvSpPr>
          <p:nvPr>
            <p:ph type="body" idx="4"/>
          </p:nvPr>
        </p:nvSpPr>
        <p:spPr/>
        <p:txBody>
          <a:bodyPr/>
          <a:lstStyle/>
          <a:p>
            <a:endParaRPr lang="en-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Google Shape;522;g3017349c923_0_25"/>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pic>
        <p:nvPicPr>
          <p:cNvPr id="523" name="Google Shape;523;g3017349c923_0_25"/>
          <p:cNvPicPr preferRelativeResize="0"/>
          <p:nvPr/>
        </p:nvPicPr>
        <p:blipFill>
          <a:blip r:embed="rId3">
            <a:alphaModFix/>
          </a:blip>
          <a:stretch>
            <a:fillRect/>
          </a:stretch>
        </p:blipFill>
        <p:spPr>
          <a:xfrm>
            <a:off x="504250" y="510250"/>
            <a:ext cx="11108040" cy="5619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g2f9522657f2_0_7"/>
          <p:cNvSpPr txBox="1">
            <a:spLocks noGrp="1"/>
          </p:cNvSpPr>
          <p:nvPr>
            <p:ph type="title"/>
          </p:nvPr>
        </p:nvSpPr>
        <p:spPr>
          <a:xfrm>
            <a:off x="424433" y="333333"/>
            <a:ext cx="7169700" cy="90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500" b="1">
                <a:solidFill>
                  <a:srgbClr val="8E7CC3"/>
                </a:solidFill>
                <a:latin typeface="Arial Narrow"/>
                <a:ea typeface="Arial Narrow"/>
                <a:cs typeface="Arial Narrow"/>
                <a:sym typeface="Arial Narrow"/>
              </a:rPr>
              <a:t>Problem statement</a:t>
            </a:r>
            <a:endParaRPr sz="3500" b="1">
              <a:solidFill>
                <a:srgbClr val="8E7CC3"/>
              </a:solidFill>
              <a:latin typeface="Arial Narrow"/>
              <a:ea typeface="Arial Narrow"/>
              <a:cs typeface="Arial Narrow"/>
              <a:sym typeface="Arial Narrow"/>
            </a:endParaRPr>
          </a:p>
        </p:txBody>
      </p:sp>
      <p:sp>
        <p:nvSpPr>
          <p:cNvPr id="88" name="Google Shape;88;g2f9522657f2_0_7"/>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89" name="Google Shape;89;g2f9522657f2_0_7"/>
          <p:cNvSpPr txBox="1">
            <a:spLocks noGrp="1"/>
          </p:cNvSpPr>
          <p:nvPr>
            <p:ph type="title" idx="2"/>
          </p:nvPr>
        </p:nvSpPr>
        <p:spPr>
          <a:xfrm>
            <a:off x="424433" y="1379800"/>
            <a:ext cx="11767500" cy="62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300">
                <a:solidFill>
                  <a:schemeClr val="dk1"/>
                </a:solidFill>
              </a:rPr>
              <a:t>Challenges facing a blind/low vision individual in taking a medical self test</a:t>
            </a:r>
            <a:endParaRPr sz="2300">
              <a:solidFill>
                <a:schemeClr val="dk1"/>
              </a:solidFill>
            </a:endParaRPr>
          </a:p>
        </p:txBody>
      </p:sp>
      <p:sp>
        <p:nvSpPr>
          <p:cNvPr id="90" name="Google Shape;90;g2f9522657f2_0_7"/>
          <p:cNvSpPr txBox="1">
            <a:spLocks noGrp="1"/>
          </p:cNvSpPr>
          <p:nvPr>
            <p:ph type="subTitle" idx="1"/>
          </p:nvPr>
        </p:nvSpPr>
        <p:spPr>
          <a:xfrm>
            <a:off x="424433" y="2213367"/>
            <a:ext cx="10816800" cy="1968900"/>
          </a:xfrm>
          <a:prstGeom prst="rect">
            <a:avLst/>
          </a:prstGeom>
          <a:noFill/>
          <a:ln>
            <a:noFill/>
          </a:ln>
        </p:spPr>
        <p:txBody>
          <a:bodyPr spcFirstLastPara="1" wrap="square" lIns="91425" tIns="91425" rIns="91425" bIns="91425" anchor="t" anchorCtr="0">
            <a:noAutofit/>
          </a:bodyPr>
          <a:lstStyle/>
          <a:p>
            <a:pPr marL="609600" lvl="0" indent="-412750" algn="l" rtl="0">
              <a:lnSpc>
                <a:spcPct val="150000"/>
              </a:lnSpc>
              <a:spcBef>
                <a:spcPts val="0"/>
              </a:spcBef>
              <a:spcAft>
                <a:spcPts val="0"/>
              </a:spcAft>
              <a:buClr>
                <a:schemeClr val="dk1"/>
              </a:buClr>
              <a:buSzPts val="1700"/>
              <a:buFont typeface="Poppins Medium"/>
              <a:buChar char="●"/>
            </a:pPr>
            <a:r>
              <a:rPr lang="en-AU" sz="1700">
                <a:solidFill>
                  <a:schemeClr val="dk1"/>
                </a:solidFill>
                <a:latin typeface="Poppins Medium"/>
                <a:ea typeface="Poppins Medium"/>
                <a:cs typeface="Poppins Medium"/>
                <a:sym typeface="Poppins Medium"/>
              </a:rPr>
              <a:t>Not knowing </a:t>
            </a:r>
            <a:r>
              <a:rPr lang="en-AU" sz="1700">
                <a:solidFill>
                  <a:srgbClr val="8E7CC3"/>
                </a:solidFill>
                <a:latin typeface="Poppins SemiBold"/>
                <a:ea typeface="Poppins SemiBold"/>
                <a:cs typeface="Poppins SemiBold"/>
                <a:sym typeface="Poppins SemiBold"/>
              </a:rPr>
              <a:t>how</a:t>
            </a:r>
            <a:r>
              <a:rPr lang="en-AU" sz="1700">
                <a:solidFill>
                  <a:schemeClr val="accent1"/>
                </a:solidFill>
                <a:latin typeface="Poppins Medium"/>
                <a:ea typeface="Poppins Medium"/>
                <a:cs typeface="Poppins Medium"/>
                <a:sym typeface="Poppins Medium"/>
              </a:rPr>
              <a:t> </a:t>
            </a:r>
            <a:r>
              <a:rPr lang="en-AU" sz="1700">
                <a:solidFill>
                  <a:schemeClr val="dk1"/>
                </a:solidFill>
                <a:latin typeface="Poppins Medium"/>
                <a:ea typeface="Poppins Medium"/>
                <a:cs typeface="Poppins Medium"/>
                <a:sym typeface="Poppins Medium"/>
              </a:rPr>
              <a:t>or where to </a:t>
            </a:r>
            <a:r>
              <a:rPr lang="en-AU" sz="1700">
                <a:solidFill>
                  <a:schemeClr val="dk1"/>
                </a:solidFill>
                <a:latin typeface="Poppins Medium"/>
                <a:ea typeface="Poppins Medium"/>
                <a:cs typeface="Poppins Medium"/>
                <a:sym typeface="Poppins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start</a:t>
            </a:r>
            <a:endParaRPr sz="1700">
              <a:solidFill>
                <a:schemeClr val="dk1"/>
              </a:solidFill>
              <a:latin typeface="Poppins Medium"/>
              <a:ea typeface="Poppins Medium"/>
              <a:cs typeface="Poppins Medium"/>
              <a:sym typeface="Poppins Medium"/>
            </a:endParaRPr>
          </a:p>
          <a:p>
            <a:pPr marL="609600" lvl="0" indent="-412750" algn="l" rtl="0">
              <a:lnSpc>
                <a:spcPct val="150000"/>
              </a:lnSpc>
              <a:spcBef>
                <a:spcPts val="0"/>
              </a:spcBef>
              <a:spcAft>
                <a:spcPts val="0"/>
              </a:spcAft>
              <a:buClr>
                <a:schemeClr val="dk1"/>
              </a:buClr>
              <a:buSzPts val="1700"/>
              <a:buFont typeface="Poppins Medium"/>
              <a:buChar char="●"/>
            </a:pPr>
            <a:r>
              <a:rPr lang="en-AU" sz="1700">
                <a:solidFill>
                  <a:schemeClr val="dk1"/>
                </a:solidFill>
                <a:latin typeface="Poppins Medium"/>
                <a:ea typeface="Poppins Medium"/>
                <a:cs typeface="Poppins Medium"/>
                <a:sym typeface="Poppins Medium"/>
              </a:rPr>
              <a:t>No way of </a:t>
            </a:r>
            <a:r>
              <a:rPr lang="en-AU" sz="1700">
                <a:solidFill>
                  <a:srgbClr val="8E7CC3"/>
                </a:solidFill>
                <a:latin typeface="Poppins SemiBold"/>
                <a:ea typeface="Poppins SemiBold"/>
                <a:cs typeface="Poppins SemiBold"/>
                <a:sym typeface="Poppins SemiBold"/>
              </a:rPr>
              <a:t>interpreting</a:t>
            </a:r>
            <a:r>
              <a:rPr lang="en-AU" sz="1700">
                <a:solidFill>
                  <a:schemeClr val="accent1"/>
                </a:solidFill>
                <a:latin typeface="Poppins Medium"/>
                <a:ea typeface="Poppins Medium"/>
                <a:cs typeface="Poppins Medium"/>
                <a:sym typeface="Poppins Medium"/>
              </a:rPr>
              <a:t> </a:t>
            </a:r>
            <a:r>
              <a:rPr lang="en-AU" sz="1700">
                <a:solidFill>
                  <a:schemeClr val="dk1"/>
                </a:solidFill>
                <a:latin typeface="Poppins Medium"/>
                <a:ea typeface="Poppins Medium"/>
                <a:cs typeface="Poppins Medium"/>
                <a:sym typeface="Poppins Medium"/>
              </a:rPr>
              <a:t>the results</a:t>
            </a:r>
            <a:endParaRPr sz="1700">
              <a:solidFill>
                <a:schemeClr val="dk1"/>
              </a:solidFill>
              <a:latin typeface="Poppins Medium"/>
              <a:ea typeface="Poppins Medium"/>
              <a:cs typeface="Poppins Medium"/>
              <a:sym typeface="Poppins Medium"/>
            </a:endParaRPr>
          </a:p>
          <a:p>
            <a:pPr marL="609600" lvl="0" indent="-412750" algn="l" rtl="0">
              <a:lnSpc>
                <a:spcPct val="150000"/>
              </a:lnSpc>
              <a:spcBef>
                <a:spcPts val="0"/>
              </a:spcBef>
              <a:spcAft>
                <a:spcPts val="0"/>
              </a:spcAft>
              <a:buClr>
                <a:schemeClr val="dk1"/>
              </a:buClr>
              <a:buSzPts val="1700"/>
              <a:buFont typeface="Poppins Medium"/>
              <a:buChar char="●"/>
            </a:pPr>
            <a:r>
              <a:rPr lang="en-AU" sz="1700">
                <a:solidFill>
                  <a:schemeClr val="dk1"/>
                </a:solidFill>
                <a:latin typeface="Poppins Medium"/>
                <a:ea typeface="Poppins Medium"/>
                <a:cs typeface="Poppins Medium"/>
                <a:sym typeface="Poppins Medium"/>
              </a:rPr>
              <a:t>Having to </a:t>
            </a:r>
            <a:r>
              <a:rPr lang="en-AU" sz="1700">
                <a:solidFill>
                  <a:srgbClr val="8E7CC3"/>
                </a:solidFill>
                <a:latin typeface="Poppins SemiBold"/>
                <a:ea typeface="Poppins SemiBold"/>
                <a:cs typeface="Poppins SemiBold"/>
                <a:sym typeface="Poppins SemiBold"/>
              </a:rPr>
              <a:t>share</a:t>
            </a:r>
            <a:r>
              <a:rPr lang="en-AU" sz="1700">
                <a:solidFill>
                  <a:schemeClr val="accent1"/>
                </a:solidFill>
                <a:latin typeface="Poppins SemiBold"/>
                <a:ea typeface="Poppins SemiBold"/>
                <a:cs typeface="Poppins SemiBold"/>
                <a:sym typeface="Poppins SemiBold"/>
              </a:rPr>
              <a:t> </a:t>
            </a:r>
            <a:r>
              <a:rPr lang="en-AU" sz="1700">
                <a:solidFill>
                  <a:schemeClr val="dk1"/>
                </a:solidFill>
                <a:latin typeface="Poppins Medium"/>
                <a:ea typeface="Poppins Medium"/>
                <a:cs typeface="Poppins Medium"/>
                <a:sym typeface="Poppins Medium"/>
              </a:rPr>
              <a:t>the results with someone</a:t>
            </a:r>
            <a:endParaRPr sz="1700">
              <a:solidFill>
                <a:schemeClr val="dk1"/>
              </a:solidFill>
              <a:latin typeface="Poppins Medium"/>
              <a:ea typeface="Poppins Medium"/>
              <a:cs typeface="Poppins Medium"/>
              <a:sym typeface="Poppins Medium"/>
            </a:endParaRPr>
          </a:p>
          <a:p>
            <a:pPr marL="609600" lvl="0" indent="-412750" algn="l" rtl="0">
              <a:lnSpc>
                <a:spcPct val="150000"/>
              </a:lnSpc>
              <a:spcBef>
                <a:spcPts val="0"/>
              </a:spcBef>
              <a:spcAft>
                <a:spcPts val="0"/>
              </a:spcAft>
              <a:buClr>
                <a:schemeClr val="dk1"/>
              </a:buClr>
              <a:buSzPts val="1700"/>
              <a:buFont typeface="Poppins Medium"/>
              <a:buChar char="●"/>
            </a:pPr>
            <a:r>
              <a:rPr lang="en-AU" sz="1700">
                <a:solidFill>
                  <a:srgbClr val="8E7CC3"/>
                </a:solidFill>
                <a:latin typeface="Poppins SemiBold"/>
                <a:ea typeface="Poppins SemiBold"/>
                <a:cs typeface="Poppins SemiBold"/>
                <a:sym typeface="Poppins SemiBold"/>
              </a:rPr>
              <a:t>Limited</a:t>
            </a:r>
            <a:r>
              <a:rPr lang="en-AU" sz="1700">
                <a:solidFill>
                  <a:schemeClr val="accent1"/>
                </a:solidFill>
                <a:latin typeface="Poppins Medium"/>
                <a:ea typeface="Poppins Medium"/>
                <a:cs typeface="Poppins Medium"/>
                <a:sym typeface="Poppins Medium"/>
              </a:rPr>
              <a:t> </a:t>
            </a:r>
            <a:r>
              <a:rPr lang="en-AU" sz="1700">
                <a:solidFill>
                  <a:schemeClr val="dk1"/>
                </a:solidFill>
                <a:latin typeface="Poppins Medium"/>
                <a:ea typeface="Poppins Medium"/>
                <a:cs typeface="Poppins Medium"/>
                <a:sym typeface="Poppins Medium"/>
              </a:rPr>
              <a:t>electronic medical self tests exist on the market</a:t>
            </a:r>
            <a:endParaRPr sz="1700">
              <a:solidFill>
                <a:schemeClr val="dk1"/>
              </a:solidFill>
              <a:latin typeface="Poppins Medium"/>
              <a:ea typeface="Poppins Medium"/>
              <a:cs typeface="Poppins Medium"/>
              <a:sym typeface="Poppins Medium"/>
            </a:endParaRPr>
          </a:p>
        </p:txBody>
      </p:sp>
      <p:sp>
        <p:nvSpPr>
          <p:cNvPr id="91" name="Google Shape;91;g2f9522657f2_0_7"/>
          <p:cNvSpPr txBox="1"/>
          <p:nvPr/>
        </p:nvSpPr>
        <p:spPr>
          <a:xfrm>
            <a:off x="424433" y="4371300"/>
            <a:ext cx="8586300" cy="1169700"/>
          </a:xfrm>
          <a:prstGeom prst="rect">
            <a:avLst/>
          </a:prstGeom>
          <a:noFill/>
          <a:ln>
            <a:noFill/>
          </a:ln>
        </p:spPr>
        <p:txBody>
          <a:bodyPr spcFirstLastPara="1" wrap="square" lIns="121900" tIns="121900" rIns="121900" bIns="121900" anchor="t" anchorCtr="0">
            <a:spAutoFit/>
          </a:bodyPr>
          <a:lstStyle/>
          <a:p>
            <a:pPr marL="0" lvl="0" indent="0" algn="l" rtl="0">
              <a:lnSpc>
                <a:spcPct val="150000"/>
              </a:lnSpc>
              <a:spcBef>
                <a:spcPts val="0"/>
              </a:spcBef>
              <a:spcAft>
                <a:spcPts val="0"/>
              </a:spcAft>
              <a:buNone/>
            </a:pPr>
            <a:r>
              <a:rPr lang="en-AU" sz="2400">
                <a:solidFill>
                  <a:schemeClr val="dk1"/>
                </a:solidFill>
                <a:latin typeface="Poppins Medium"/>
                <a:ea typeface="Poppins Medium"/>
                <a:cs typeface="Poppins Medium"/>
                <a:sym typeface="Poppins Medium"/>
              </a:rPr>
              <a:t>Faced by </a:t>
            </a:r>
            <a:r>
              <a:rPr lang="en-AU" sz="2400">
                <a:solidFill>
                  <a:srgbClr val="8E7CC3"/>
                </a:solidFill>
                <a:latin typeface="Poppins SemiBold"/>
                <a:ea typeface="Poppins SemiBold"/>
                <a:cs typeface="Poppins SemiBold"/>
                <a:sym typeface="Poppins SemiBold"/>
              </a:rPr>
              <a:t>285 million</a:t>
            </a:r>
            <a:r>
              <a:rPr lang="en-AU" sz="2400">
                <a:solidFill>
                  <a:schemeClr val="dk1"/>
                </a:solidFill>
                <a:latin typeface="Poppins Medium"/>
                <a:ea typeface="Poppins Medium"/>
                <a:cs typeface="Poppins Medium"/>
                <a:sym typeface="Poppins Medium"/>
              </a:rPr>
              <a:t> blind or low vision individuals around the world</a:t>
            </a:r>
            <a:endParaRPr sz="2400">
              <a:solidFill>
                <a:schemeClr val="dk1"/>
              </a:solidFill>
              <a:latin typeface="Poppins Medium"/>
              <a:ea typeface="Poppins Medium"/>
              <a:cs typeface="Poppins Medium"/>
              <a:sym typeface="Poppins Medium"/>
            </a:endParaRPr>
          </a:p>
        </p:txBody>
      </p:sp>
      <p:grpSp>
        <p:nvGrpSpPr>
          <p:cNvPr id="92" name="Google Shape;92;g2f9522657f2_0_7" descr="Map of the world"/>
          <p:cNvGrpSpPr/>
          <p:nvPr/>
        </p:nvGrpSpPr>
        <p:grpSpPr>
          <a:xfrm>
            <a:off x="7851129" y="3024320"/>
            <a:ext cx="4165328" cy="2516742"/>
            <a:chOff x="233350" y="949250"/>
            <a:chExt cx="7137300" cy="3802300"/>
          </a:xfrm>
        </p:grpSpPr>
        <p:sp>
          <p:nvSpPr>
            <p:cNvPr id="93" name="Google Shape;93;g2f9522657f2_0_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g2f9522657f2_0_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g2f9522657f2_0_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g2f9522657f2_0_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g2f9522657f2_0_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g2f9522657f2_0_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g2f9522657f2_0_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g2f9522657f2_0_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g2f9522657f2_0_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g2f9522657f2_0_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g2f9522657f2_0_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g2f9522657f2_0_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g2f9522657f2_0_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g2f9522657f2_0_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2f9522657f2_0_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g2f9522657f2_0_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g2f9522657f2_0_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g2f9522657f2_0_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g2f9522657f2_0_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g2f9522657f2_0_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2f9522657f2_0_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g2f9522657f2_0_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g2f9522657f2_0_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g2f9522657f2_0_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2f9522657f2_0_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g2f9522657f2_0_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g2f9522657f2_0_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2f9522657f2_0_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g2f9522657f2_0_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g2f9522657f2_0_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2f9522657f2_0_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2f9522657f2_0_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g2f9522657f2_0_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g2f9522657f2_0_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g2f9522657f2_0_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g2f9522657f2_0_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2f9522657f2_0_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 name="Google Shape;130;g2f9522657f2_0_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 name="Google Shape;131;g2f9522657f2_0_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g2f9522657f2_0_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2f9522657f2_0_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g2f9522657f2_0_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 name="Google Shape;135;g2f9522657f2_0_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 name="Google Shape;136;g2f9522657f2_0_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g2f9522657f2_0_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g2f9522657f2_0_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g2f9522657f2_0_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g2f9522657f2_0_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g2f9522657f2_0_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 name="Google Shape;142;g2f9522657f2_0_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g2f9522657f2_0_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g2f9522657f2_0_15"/>
          <p:cNvSpPr txBox="1">
            <a:spLocks noGrp="1"/>
          </p:cNvSpPr>
          <p:nvPr>
            <p:ph type="subTitle" idx="1"/>
          </p:nvPr>
        </p:nvSpPr>
        <p:spPr>
          <a:xfrm>
            <a:off x="578874" y="4267375"/>
            <a:ext cx="5346000" cy="156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100">
                <a:solidFill>
                  <a:schemeClr val="dk1"/>
                </a:solidFill>
                <a:latin typeface="Arial Narrow"/>
                <a:ea typeface="Arial Narrow"/>
                <a:cs typeface="Arial Narrow"/>
                <a:sym typeface="Arial Narrow"/>
              </a:rPr>
              <a:t>“The lack of accessibility says... that the blind or visually impaired </a:t>
            </a:r>
            <a:r>
              <a:rPr lang="en-AU" sz="2100">
                <a:solidFill>
                  <a:srgbClr val="8E7CC3"/>
                </a:solidFill>
                <a:latin typeface="Arial Narrow"/>
                <a:ea typeface="Arial Narrow"/>
                <a:cs typeface="Arial Narrow"/>
                <a:sym typeface="Arial Narrow"/>
              </a:rPr>
              <a:t>do not matter</a:t>
            </a:r>
            <a:r>
              <a:rPr lang="en-AU" sz="2100">
                <a:solidFill>
                  <a:schemeClr val="dk1"/>
                </a:solidFill>
                <a:latin typeface="Arial Narrow"/>
                <a:ea typeface="Arial Narrow"/>
                <a:cs typeface="Arial Narrow"/>
                <a:sym typeface="Arial Narrow"/>
              </a:rPr>
              <a:t> and </a:t>
            </a:r>
            <a:r>
              <a:rPr lang="en-AU" sz="2100">
                <a:solidFill>
                  <a:schemeClr val="accent1"/>
                </a:solidFill>
                <a:latin typeface="Arial Narrow"/>
                <a:ea typeface="Arial Narrow"/>
                <a:cs typeface="Arial Narrow"/>
                <a:sym typeface="Arial Narrow"/>
              </a:rPr>
              <a:t>d</a:t>
            </a:r>
            <a:r>
              <a:rPr lang="en-AU" sz="2100">
                <a:solidFill>
                  <a:srgbClr val="8E7CC3"/>
                </a:solidFill>
                <a:latin typeface="Arial Narrow"/>
                <a:ea typeface="Arial Narrow"/>
                <a:cs typeface="Arial Narrow"/>
                <a:sym typeface="Arial Narrow"/>
              </a:rPr>
              <a:t>o not deserve</a:t>
            </a:r>
            <a:r>
              <a:rPr lang="en-AU" sz="2100">
                <a:solidFill>
                  <a:schemeClr val="dk1"/>
                </a:solidFill>
                <a:latin typeface="Arial Narrow"/>
                <a:ea typeface="Arial Narrow"/>
                <a:cs typeface="Arial Narrow"/>
                <a:sym typeface="Arial Narrow"/>
              </a:rPr>
              <a:t> the same resources as people who are fully sighted."</a:t>
            </a:r>
            <a:endParaRPr sz="21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10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AU" sz="1600">
                <a:solidFill>
                  <a:schemeClr val="dk1"/>
                </a:solidFill>
                <a:latin typeface="Arial Narrow"/>
                <a:ea typeface="Arial Narrow"/>
                <a:cs typeface="Arial Narrow"/>
                <a:sym typeface="Arial Narrow"/>
              </a:rPr>
              <a:t>Women With Disabilities Australia</a:t>
            </a:r>
            <a:endParaRPr sz="16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100">
              <a:latin typeface="Arial Narrow"/>
              <a:ea typeface="Arial Narrow"/>
              <a:cs typeface="Arial Narrow"/>
              <a:sym typeface="Arial Narrow"/>
            </a:endParaRPr>
          </a:p>
        </p:txBody>
      </p:sp>
      <p:sp>
        <p:nvSpPr>
          <p:cNvPr id="149" name="Google Shape;149;g2f9522657f2_0_15"/>
          <p:cNvSpPr txBox="1"/>
          <p:nvPr/>
        </p:nvSpPr>
        <p:spPr>
          <a:xfrm>
            <a:off x="578867" y="305500"/>
            <a:ext cx="6104700" cy="95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AU" sz="2100">
                <a:solidFill>
                  <a:schemeClr val="dk1"/>
                </a:solidFill>
                <a:latin typeface="Arial Narrow"/>
                <a:ea typeface="Arial Narrow"/>
                <a:cs typeface="Arial Narrow"/>
                <a:sym typeface="Arial Narrow"/>
              </a:rPr>
              <a:t>“... mix of </a:t>
            </a:r>
            <a:r>
              <a:rPr lang="en-AU" sz="2100">
                <a:solidFill>
                  <a:srgbClr val="8E7CC3"/>
                </a:solidFill>
                <a:latin typeface="Arial Narrow"/>
                <a:ea typeface="Arial Narrow"/>
                <a:cs typeface="Arial Narrow"/>
                <a:sym typeface="Arial Narrow"/>
              </a:rPr>
              <a:t>frustration</a:t>
            </a:r>
            <a:r>
              <a:rPr lang="en-AU" sz="2100">
                <a:solidFill>
                  <a:schemeClr val="accent1"/>
                </a:solidFill>
                <a:latin typeface="Arial Narrow"/>
                <a:ea typeface="Arial Narrow"/>
                <a:cs typeface="Arial Narrow"/>
                <a:sym typeface="Arial Narrow"/>
              </a:rPr>
              <a:t> </a:t>
            </a:r>
            <a:r>
              <a:rPr lang="en-AU" sz="2100">
                <a:solidFill>
                  <a:schemeClr val="dk1"/>
                </a:solidFill>
                <a:latin typeface="Arial Narrow"/>
                <a:ea typeface="Arial Narrow"/>
                <a:cs typeface="Arial Narrow"/>
                <a:sym typeface="Arial Narrow"/>
              </a:rPr>
              <a:t>and just feeling a bit </a:t>
            </a:r>
            <a:r>
              <a:rPr lang="en-AU" sz="2100">
                <a:solidFill>
                  <a:srgbClr val="8E7CC3"/>
                </a:solidFill>
                <a:latin typeface="Arial Narrow"/>
                <a:ea typeface="Arial Narrow"/>
                <a:cs typeface="Arial Narrow"/>
                <a:sym typeface="Arial Narrow"/>
              </a:rPr>
              <a:t>helpless</a:t>
            </a:r>
            <a:r>
              <a:rPr lang="en-AU" sz="2100">
                <a:solidFill>
                  <a:schemeClr val="dk1"/>
                </a:solidFill>
                <a:latin typeface="Arial Narrow"/>
                <a:ea typeface="Arial Narrow"/>
                <a:cs typeface="Arial Narrow"/>
                <a:sym typeface="Arial Narrow"/>
              </a:rPr>
              <a:t>.” </a:t>
            </a:r>
            <a:endParaRPr sz="2100">
              <a:solidFill>
                <a:schemeClr val="dk1"/>
              </a:solidFill>
              <a:latin typeface="Arial Narrow"/>
              <a:ea typeface="Arial Narrow"/>
              <a:cs typeface="Arial Narrow"/>
              <a:sym typeface="Arial Narrow"/>
            </a:endParaRPr>
          </a:p>
          <a:p>
            <a:pPr marL="0" lvl="0" indent="0" algn="ctr" rtl="0">
              <a:lnSpc>
                <a:spcPct val="115000"/>
              </a:lnSpc>
              <a:spcBef>
                <a:spcPts val="1200"/>
              </a:spcBef>
              <a:spcAft>
                <a:spcPts val="1200"/>
              </a:spcAft>
              <a:buNone/>
            </a:pPr>
            <a:r>
              <a:rPr lang="en-AU" sz="1600">
                <a:solidFill>
                  <a:schemeClr val="dk1"/>
                </a:solidFill>
                <a:latin typeface="Arial Narrow"/>
                <a:ea typeface="Arial Narrow"/>
                <a:cs typeface="Arial Narrow"/>
                <a:sym typeface="Arial Narrow"/>
              </a:rPr>
              <a:t>User Interview</a:t>
            </a:r>
            <a:endParaRPr sz="1600">
              <a:solidFill>
                <a:schemeClr val="dk1"/>
              </a:solidFill>
              <a:latin typeface="Arial Narrow"/>
              <a:ea typeface="Arial Narrow"/>
              <a:cs typeface="Arial Narrow"/>
              <a:sym typeface="Arial Narrow"/>
            </a:endParaRPr>
          </a:p>
        </p:txBody>
      </p:sp>
      <p:sp>
        <p:nvSpPr>
          <p:cNvPr id="150" name="Google Shape;150;g2f9522657f2_0_15"/>
          <p:cNvSpPr txBox="1"/>
          <p:nvPr/>
        </p:nvSpPr>
        <p:spPr>
          <a:xfrm>
            <a:off x="6505633" y="944667"/>
            <a:ext cx="5461200" cy="95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AU" sz="2100">
                <a:solidFill>
                  <a:schemeClr val="dk1"/>
                </a:solidFill>
                <a:latin typeface="Arial Narrow"/>
                <a:ea typeface="Arial Narrow"/>
                <a:cs typeface="Arial Narrow"/>
                <a:sym typeface="Arial Narrow"/>
              </a:rPr>
              <a:t>"... Do I really want </a:t>
            </a:r>
            <a:r>
              <a:rPr lang="en-AU" sz="2100">
                <a:solidFill>
                  <a:srgbClr val="8E7CC3"/>
                </a:solidFill>
                <a:latin typeface="Arial Narrow"/>
                <a:ea typeface="Arial Narrow"/>
                <a:cs typeface="Arial Narrow"/>
                <a:sym typeface="Arial Narrow"/>
              </a:rPr>
              <a:t>them</a:t>
            </a:r>
            <a:r>
              <a:rPr lang="en-AU" sz="2100">
                <a:solidFill>
                  <a:schemeClr val="accent1"/>
                </a:solidFill>
                <a:latin typeface="Arial Narrow"/>
                <a:ea typeface="Arial Narrow"/>
                <a:cs typeface="Arial Narrow"/>
                <a:sym typeface="Arial Narrow"/>
              </a:rPr>
              <a:t> </a:t>
            </a:r>
            <a:r>
              <a:rPr lang="en-AU" sz="2100">
                <a:solidFill>
                  <a:schemeClr val="dk1"/>
                </a:solidFill>
                <a:latin typeface="Arial Narrow"/>
                <a:ea typeface="Arial Narrow"/>
                <a:cs typeface="Arial Narrow"/>
                <a:sym typeface="Arial Narrow"/>
              </a:rPr>
              <a:t>to know I'm positive?"</a:t>
            </a:r>
            <a:endParaRPr sz="2100">
              <a:solidFill>
                <a:schemeClr val="dk1"/>
              </a:solidFill>
              <a:latin typeface="Arial Narrow"/>
              <a:ea typeface="Arial Narrow"/>
              <a:cs typeface="Arial Narrow"/>
              <a:sym typeface="Arial Narrow"/>
            </a:endParaRPr>
          </a:p>
          <a:p>
            <a:pPr marL="0" lvl="0" indent="0" algn="ctr" rtl="0">
              <a:lnSpc>
                <a:spcPct val="115000"/>
              </a:lnSpc>
              <a:spcBef>
                <a:spcPts val="1200"/>
              </a:spcBef>
              <a:spcAft>
                <a:spcPts val="1200"/>
              </a:spcAft>
              <a:buNone/>
            </a:pPr>
            <a:r>
              <a:rPr lang="en-AU" sz="1600">
                <a:solidFill>
                  <a:schemeClr val="dk1"/>
                </a:solidFill>
                <a:latin typeface="Arial Narrow"/>
                <a:ea typeface="Arial Narrow"/>
                <a:cs typeface="Arial Narrow"/>
                <a:sym typeface="Arial Narrow"/>
              </a:rPr>
              <a:t>User Interview</a:t>
            </a:r>
            <a:endParaRPr sz="1600">
              <a:solidFill>
                <a:schemeClr val="dk1"/>
              </a:solidFill>
              <a:latin typeface="Arial Narrow"/>
              <a:ea typeface="Arial Narrow"/>
              <a:cs typeface="Arial Narrow"/>
              <a:sym typeface="Arial Narrow"/>
            </a:endParaRPr>
          </a:p>
        </p:txBody>
      </p:sp>
      <p:sp>
        <p:nvSpPr>
          <p:cNvPr id="151" name="Google Shape;151;g2f9522657f2_0_15"/>
          <p:cNvSpPr txBox="1"/>
          <p:nvPr/>
        </p:nvSpPr>
        <p:spPr>
          <a:xfrm>
            <a:off x="6038200" y="4791433"/>
            <a:ext cx="5528100" cy="1308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1200"/>
              </a:spcBef>
              <a:spcAft>
                <a:spcPts val="0"/>
              </a:spcAft>
              <a:buNone/>
            </a:pPr>
            <a:r>
              <a:rPr lang="en-AU" sz="2100">
                <a:solidFill>
                  <a:schemeClr val="dk1"/>
                </a:solidFill>
                <a:latin typeface="Arial Narrow"/>
                <a:ea typeface="Arial Narrow"/>
                <a:cs typeface="Arial Narrow"/>
                <a:sym typeface="Arial Narrow"/>
              </a:rPr>
              <a:t>“... Never the </a:t>
            </a:r>
            <a:r>
              <a:rPr lang="en-AU" sz="2100">
                <a:solidFill>
                  <a:srgbClr val="8E7CC3"/>
                </a:solidFill>
                <a:latin typeface="Arial Narrow"/>
                <a:ea typeface="Arial Narrow"/>
                <a:cs typeface="Arial Narrow"/>
                <a:sym typeface="Arial Narrow"/>
              </a:rPr>
              <a:t>first</a:t>
            </a:r>
            <a:r>
              <a:rPr lang="en-AU" sz="2100">
                <a:solidFill>
                  <a:schemeClr val="accent1"/>
                </a:solidFill>
                <a:latin typeface="Arial Narrow"/>
                <a:ea typeface="Arial Narrow"/>
                <a:cs typeface="Arial Narrow"/>
                <a:sym typeface="Arial Narrow"/>
              </a:rPr>
              <a:t> </a:t>
            </a:r>
            <a:r>
              <a:rPr lang="en-AU" sz="2100">
                <a:solidFill>
                  <a:schemeClr val="dk1"/>
                </a:solidFill>
                <a:latin typeface="Arial Narrow"/>
                <a:ea typeface="Arial Narrow"/>
                <a:cs typeface="Arial Narrow"/>
                <a:sym typeface="Arial Narrow"/>
              </a:rPr>
              <a:t>to know what is happening to (our) </a:t>
            </a:r>
            <a:r>
              <a:rPr lang="en-AU" sz="2100">
                <a:solidFill>
                  <a:srgbClr val="8E7CC3"/>
                </a:solidFill>
                <a:latin typeface="Arial Narrow"/>
                <a:ea typeface="Arial Narrow"/>
                <a:cs typeface="Arial Narrow"/>
                <a:sym typeface="Arial Narrow"/>
              </a:rPr>
              <a:t>own</a:t>
            </a:r>
            <a:r>
              <a:rPr lang="en-AU" sz="2100">
                <a:solidFill>
                  <a:schemeClr val="accent1"/>
                </a:solidFill>
                <a:latin typeface="Arial Narrow"/>
                <a:ea typeface="Arial Narrow"/>
                <a:cs typeface="Arial Narrow"/>
                <a:sym typeface="Arial Narrow"/>
              </a:rPr>
              <a:t> </a:t>
            </a:r>
            <a:r>
              <a:rPr lang="en-AU" sz="2100">
                <a:solidFill>
                  <a:schemeClr val="dk1"/>
                </a:solidFill>
                <a:latin typeface="Arial Narrow"/>
                <a:ea typeface="Arial Narrow"/>
                <a:cs typeface="Arial Narrow"/>
                <a:sym typeface="Arial Narrow"/>
              </a:rPr>
              <a:t>bodies”.                                                 </a:t>
            </a:r>
            <a:endParaRPr sz="2100">
              <a:solidFill>
                <a:schemeClr val="dk1"/>
              </a:solidFill>
              <a:latin typeface="Arial Narrow"/>
              <a:ea typeface="Arial Narrow"/>
              <a:cs typeface="Arial Narrow"/>
              <a:sym typeface="Arial Narrow"/>
            </a:endParaRPr>
          </a:p>
          <a:p>
            <a:pPr marL="0" lvl="0" indent="0" algn="ctr" rtl="0">
              <a:lnSpc>
                <a:spcPct val="100000"/>
              </a:lnSpc>
              <a:spcBef>
                <a:spcPts val="1200"/>
              </a:spcBef>
              <a:spcAft>
                <a:spcPts val="1200"/>
              </a:spcAft>
              <a:buNone/>
            </a:pPr>
            <a:r>
              <a:rPr lang="en-AU" sz="2100">
                <a:solidFill>
                  <a:schemeClr val="dk1"/>
                </a:solidFill>
                <a:latin typeface="Arial Narrow"/>
                <a:ea typeface="Arial Narrow"/>
                <a:cs typeface="Arial Narrow"/>
                <a:sym typeface="Arial Narrow"/>
              </a:rPr>
              <a:t> </a:t>
            </a:r>
            <a:r>
              <a:rPr lang="en-AU" sz="1600">
                <a:solidFill>
                  <a:schemeClr val="dk1"/>
                </a:solidFill>
                <a:latin typeface="Arial Narrow"/>
                <a:ea typeface="Arial Narrow"/>
                <a:cs typeface="Arial Narrow"/>
                <a:sym typeface="Arial Narrow"/>
              </a:rPr>
              <a:t>Royal National Institute of Blind People</a:t>
            </a:r>
            <a:endParaRPr sz="1600">
              <a:solidFill>
                <a:schemeClr val="dk1"/>
              </a:solidFill>
              <a:latin typeface="Arial Narrow"/>
              <a:ea typeface="Arial Narrow"/>
              <a:cs typeface="Arial Narrow"/>
              <a:sym typeface="Arial Narrow"/>
            </a:endParaRPr>
          </a:p>
        </p:txBody>
      </p:sp>
      <p:sp>
        <p:nvSpPr>
          <p:cNvPr id="152" name="Google Shape;152;g2f9522657f2_0_15"/>
          <p:cNvSpPr txBox="1">
            <a:spLocks noGrp="1"/>
          </p:cNvSpPr>
          <p:nvPr>
            <p:ph type="subTitle" idx="2"/>
          </p:nvPr>
        </p:nvSpPr>
        <p:spPr>
          <a:xfrm>
            <a:off x="2631400" y="2014483"/>
            <a:ext cx="6929100" cy="17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800">
                <a:solidFill>
                  <a:schemeClr val="dk1"/>
                </a:solidFill>
                <a:latin typeface="Arial Narrow"/>
                <a:ea typeface="Arial Narrow"/>
                <a:cs typeface="Arial Narrow"/>
                <a:sym typeface="Arial Narrow"/>
              </a:rPr>
              <a:t>“</a:t>
            </a:r>
            <a:r>
              <a:rPr lang="en-AU" sz="2800" b="1">
                <a:solidFill>
                  <a:srgbClr val="8E7CC3"/>
                </a:solidFill>
                <a:latin typeface="Arial Narrow"/>
                <a:ea typeface="Arial Narrow"/>
                <a:cs typeface="Arial Narrow"/>
                <a:sym typeface="Arial Narrow"/>
              </a:rPr>
              <a:t>Not satisfied</a:t>
            </a:r>
            <a:r>
              <a:rPr lang="en-AU" sz="2800">
                <a:solidFill>
                  <a:schemeClr val="dk1"/>
                </a:solidFill>
                <a:latin typeface="Arial Narrow"/>
                <a:ea typeface="Arial Narrow"/>
                <a:cs typeface="Arial Narrow"/>
                <a:sym typeface="Arial Narrow"/>
              </a:rPr>
              <a:t>, because they’re not accessible … someone without any vision or very low vision </a:t>
            </a:r>
            <a:r>
              <a:rPr lang="en-AU" sz="2800" b="1">
                <a:solidFill>
                  <a:srgbClr val="8E7CC3"/>
                </a:solidFill>
                <a:latin typeface="Arial Narrow"/>
                <a:ea typeface="Arial Narrow"/>
                <a:cs typeface="Arial Narrow"/>
                <a:sym typeface="Arial Narrow"/>
              </a:rPr>
              <a:t>couldn’t do it</a:t>
            </a:r>
            <a:r>
              <a:rPr lang="en-AU" sz="2800">
                <a:solidFill>
                  <a:schemeClr val="dk1"/>
                </a:solidFill>
                <a:latin typeface="Arial Narrow"/>
                <a:ea typeface="Arial Narrow"/>
                <a:cs typeface="Arial Narrow"/>
                <a:sym typeface="Arial Narrow"/>
              </a:rPr>
              <a:t>.”</a:t>
            </a:r>
            <a:endParaRPr sz="280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AU" sz="1800">
                <a:solidFill>
                  <a:schemeClr val="dk1"/>
                </a:solidFill>
                <a:latin typeface="Arial Narrow"/>
                <a:ea typeface="Arial Narrow"/>
                <a:cs typeface="Arial Narrow"/>
                <a:sym typeface="Arial Narrow"/>
              </a:rPr>
              <a:t>Bill Jolley: Chair, Vision Australia</a:t>
            </a:r>
            <a:endParaRPr sz="18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2900">
              <a:latin typeface="Arial Narrow"/>
              <a:ea typeface="Arial Narrow"/>
              <a:cs typeface="Arial Narrow"/>
              <a:sym typeface="Arial Narrow"/>
            </a:endParaRPr>
          </a:p>
        </p:txBody>
      </p:sp>
      <p:sp>
        <p:nvSpPr>
          <p:cNvPr id="153" name="Google Shape;153;g2f9522657f2_0_15"/>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g2f9522657f2_0_24"/>
          <p:cNvSpPr txBox="1">
            <a:spLocks noGrp="1"/>
          </p:cNvSpPr>
          <p:nvPr>
            <p:ph type="title"/>
          </p:nvPr>
        </p:nvSpPr>
        <p:spPr>
          <a:xfrm>
            <a:off x="699533" y="166808"/>
            <a:ext cx="4835100" cy="15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4000" b="1">
                <a:solidFill>
                  <a:srgbClr val="8E7CC3"/>
                </a:solidFill>
                <a:latin typeface="Arial Narrow"/>
                <a:ea typeface="Arial Narrow"/>
                <a:cs typeface="Arial Narrow"/>
                <a:sym typeface="Arial Narrow"/>
              </a:rPr>
              <a:t>Market </a:t>
            </a:r>
            <a:r>
              <a:rPr lang="en-AU" sz="4000" b="1">
                <a:solidFill>
                  <a:srgbClr val="8E7CC3"/>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Size</a:t>
            </a:r>
            <a:r>
              <a:rPr lang="en-AU" sz="4000" b="1">
                <a:solidFill>
                  <a:srgbClr val="8E7CC3"/>
                </a:solidFill>
                <a:latin typeface="Arial Narrow"/>
                <a:ea typeface="Arial Narrow"/>
                <a:cs typeface="Arial Narrow"/>
                <a:sym typeface="Arial Narrow"/>
              </a:rPr>
              <a:t> - SAMTs</a:t>
            </a:r>
            <a:endParaRPr sz="4000" b="1">
              <a:solidFill>
                <a:srgbClr val="8E7CC3"/>
              </a:solidFill>
              <a:latin typeface="Arial Narrow"/>
              <a:ea typeface="Arial Narrow"/>
              <a:cs typeface="Arial Narrow"/>
              <a:sym typeface="Arial Narrow"/>
            </a:endParaRPr>
          </a:p>
        </p:txBody>
      </p:sp>
      <p:sp>
        <p:nvSpPr>
          <p:cNvPr id="159" name="Google Shape;159;g2f9522657f2_0_24"/>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160" name="Google Shape;160;g2f9522657f2_0_24"/>
          <p:cNvSpPr txBox="1"/>
          <p:nvPr/>
        </p:nvSpPr>
        <p:spPr>
          <a:xfrm>
            <a:off x="7344550" y="1862750"/>
            <a:ext cx="5118300" cy="585000"/>
          </a:xfrm>
          <a:prstGeom prst="rect">
            <a:avLst/>
          </a:prstGeom>
          <a:noFill/>
          <a:ln>
            <a:noFill/>
          </a:ln>
        </p:spPr>
        <p:txBody>
          <a:bodyPr spcFirstLastPara="1" wrap="square" lIns="121900" tIns="121900" rIns="121900" bIns="121900" anchor="t" anchorCtr="0">
            <a:spAutoFit/>
          </a:bodyPr>
          <a:lstStyle/>
          <a:p>
            <a:pPr marL="0" lvl="0" indent="0" algn="l" rtl="0">
              <a:lnSpc>
                <a:spcPct val="100000"/>
              </a:lnSpc>
              <a:spcBef>
                <a:spcPts val="1600"/>
              </a:spcBef>
              <a:spcAft>
                <a:spcPts val="1600"/>
              </a:spcAft>
              <a:buNone/>
            </a:pPr>
            <a:r>
              <a:rPr lang="en-AU" sz="2200">
                <a:solidFill>
                  <a:schemeClr val="dk1"/>
                </a:solidFill>
                <a:latin typeface="Poppins Medium"/>
                <a:ea typeface="Poppins Medium"/>
                <a:cs typeface="Poppins Medium"/>
                <a:sym typeface="Poppins Medium"/>
              </a:rPr>
              <a:t>Global Self Test Market 2023</a:t>
            </a:r>
            <a:endParaRPr sz="2200">
              <a:solidFill>
                <a:schemeClr val="dk1"/>
              </a:solidFill>
              <a:latin typeface="Poppins Medium"/>
              <a:ea typeface="Poppins Medium"/>
              <a:cs typeface="Poppins Medium"/>
              <a:sym typeface="Poppins Medium"/>
            </a:endParaRPr>
          </a:p>
        </p:txBody>
      </p:sp>
      <p:sp>
        <p:nvSpPr>
          <p:cNvPr id="161" name="Google Shape;161;g2f9522657f2_0_24"/>
          <p:cNvSpPr txBox="1"/>
          <p:nvPr/>
        </p:nvSpPr>
        <p:spPr>
          <a:xfrm>
            <a:off x="7344550" y="3246425"/>
            <a:ext cx="4787400" cy="5850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2200">
                <a:solidFill>
                  <a:schemeClr val="dk1"/>
                </a:solidFill>
                <a:latin typeface="Poppins Medium"/>
                <a:ea typeface="Poppins Medium"/>
                <a:cs typeface="Poppins Medium"/>
                <a:sym typeface="Poppins Medium"/>
              </a:rPr>
              <a:t>Australian Self Test Market</a:t>
            </a:r>
            <a:endParaRPr sz="2200">
              <a:solidFill>
                <a:schemeClr val="dk1"/>
              </a:solidFill>
              <a:latin typeface="Poppins Medium"/>
              <a:ea typeface="Poppins Medium"/>
              <a:cs typeface="Poppins Medium"/>
              <a:sym typeface="Poppins Medium"/>
            </a:endParaRPr>
          </a:p>
        </p:txBody>
      </p:sp>
      <p:sp>
        <p:nvSpPr>
          <p:cNvPr id="162" name="Google Shape;162;g2f9522657f2_0_24"/>
          <p:cNvSpPr txBox="1"/>
          <p:nvPr/>
        </p:nvSpPr>
        <p:spPr>
          <a:xfrm>
            <a:off x="3866426" y="1804375"/>
            <a:ext cx="35730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$20.35 Billion </a:t>
            </a:r>
            <a:endParaRPr sz="3400">
              <a:solidFill>
                <a:srgbClr val="8E7CC3"/>
              </a:solidFill>
              <a:latin typeface="Poppins SemiBold"/>
              <a:ea typeface="Poppins SemiBold"/>
              <a:cs typeface="Poppins SemiBold"/>
              <a:sym typeface="Poppins SemiBold"/>
            </a:endParaRPr>
          </a:p>
        </p:txBody>
      </p:sp>
      <p:sp>
        <p:nvSpPr>
          <p:cNvPr id="163" name="Google Shape;163;g2f9522657f2_0_24"/>
          <p:cNvSpPr txBox="1"/>
          <p:nvPr/>
        </p:nvSpPr>
        <p:spPr>
          <a:xfrm>
            <a:off x="3866426" y="3202950"/>
            <a:ext cx="36933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$ 146.5 Million </a:t>
            </a:r>
            <a:endParaRPr sz="3400">
              <a:solidFill>
                <a:srgbClr val="8E7CC3"/>
              </a:solidFill>
              <a:latin typeface="Poppins SemiBold"/>
              <a:ea typeface="Poppins SemiBold"/>
              <a:cs typeface="Poppins SemiBold"/>
              <a:sym typeface="Poppins SemiBold"/>
            </a:endParaRPr>
          </a:p>
        </p:txBody>
      </p:sp>
      <p:cxnSp>
        <p:nvCxnSpPr>
          <p:cNvPr id="164" name="Google Shape;164;g2f9522657f2_0_24"/>
          <p:cNvCxnSpPr/>
          <p:nvPr/>
        </p:nvCxnSpPr>
        <p:spPr>
          <a:xfrm>
            <a:off x="4047054" y="2801250"/>
            <a:ext cx="5987100" cy="7500"/>
          </a:xfrm>
          <a:prstGeom prst="straightConnector1">
            <a:avLst/>
          </a:prstGeom>
          <a:noFill/>
          <a:ln w="28575" cap="flat" cmpd="sng">
            <a:solidFill>
              <a:schemeClr val="dk1"/>
            </a:solidFill>
            <a:prstDash val="solid"/>
            <a:round/>
            <a:headEnd type="none" w="med" len="med"/>
            <a:tailEnd type="none" w="med" len="med"/>
          </a:ln>
        </p:spPr>
      </p:cxnSp>
      <p:grpSp>
        <p:nvGrpSpPr>
          <p:cNvPr id="165" name="Google Shape;165;g2f9522657f2_0_24" descr="An icon for money with a dollar sign in front"/>
          <p:cNvGrpSpPr/>
          <p:nvPr/>
        </p:nvGrpSpPr>
        <p:grpSpPr>
          <a:xfrm>
            <a:off x="847528" y="1805941"/>
            <a:ext cx="2072618" cy="1997942"/>
            <a:chOff x="-62511900" y="4129100"/>
            <a:chExt cx="304050" cy="282000"/>
          </a:xfrm>
        </p:grpSpPr>
        <p:sp>
          <p:nvSpPr>
            <p:cNvPr id="166" name="Google Shape;166;g2f9522657f2_0_2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 name="Google Shape;167;g2f9522657f2_0_2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 name="Google Shape;168;g2f9522657f2_0_2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 name="Google Shape;169;g2f9522657f2_0_2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g2f9522657f2_0_2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1" name="Google Shape;171;g2f9522657f2_0_24"/>
          <p:cNvSpPr txBox="1"/>
          <p:nvPr/>
        </p:nvSpPr>
        <p:spPr>
          <a:xfrm>
            <a:off x="7344548" y="4673275"/>
            <a:ext cx="4236000" cy="9744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2200">
                <a:solidFill>
                  <a:schemeClr val="dk1"/>
                </a:solidFill>
                <a:latin typeface="Poppins Medium"/>
                <a:ea typeface="Poppins Medium"/>
                <a:cs typeface="Poppins Medium"/>
                <a:sym typeface="Poppins Medium"/>
              </a:rPr>
              <a:t>Compound Annual Growth Rate</a:t>
            </a:r>
            <a:endParaRPr sz="2200">
              <a:solidFill>
                <a:schemeClr val="dk1"/>
              </a:solidFill>
              <a:latin typeface="Poppins Medium"/>
              <a:ea typeface="Poppins Medium"/>
              <a:cs typeface="Poppins Medium"/>
              <a:sym typeface="Poppins Medium"/>
            </a:endParaRPr>
          </a:p>
        </p:txBody>
      </p:sp>
      <p:cxnSp>
        <p:nvCxnSpPr>
          <p:cNvPr id="172" name="Google Shape;172;g2f9522657f2_0_24"/>
          <p:cNvCxnSpPr/>
          <p:nvPr/>
        </p:nvCxnSpPr>
        <p:spPr>
          <a:xfrm>
            <a:off x="4047054" y="4239483"/>
            <a:ext cx="5987100" cy="7500"/>
          </a:xfrm>
          <a:prstGeom prst="straightConnector1">
            <a:avLst/>
          </a:prstGeom>
          <a:noFill/>
          <a:ln w="28575" cap="flat" cmpd="sng">
            <a:solidFill>
              <a:schemeClr val="dk1"/>
            </a:solidFill>
            <a:prstDash val="solid"/>
            <a:round/>
            <a:headEnd type="none" w="med" len="med"/>
            <a:tailEnd type="none" w="med" len="med"/>
          </a:ln>
        </p:spPr>
      </p:cxnSp>
      <p:sp>
        <p:nvSpPr>
          <p:cNvPr id="173" name="Google Shape;173;g2f9522657f2_0_24"/>
          <p:cNvSpPr txBox="1"/>
          <p:nvPr/>
        </p:nvSpPr>
        <p:spPr>
          <a:xfrm>
            <a:off x="4047054" y="4601517"/>
            <a:ext cx="31815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10.5%</a:t>
            </a:r>
            <a:endParaRPr sz="3400">
              <a:solidFill>
                <a:srgbClr val="8E7CC3"/>
              </a:solidFill>
              <a:latin typeface="Poppins SemiBold"/>
              <a:ea typeface="Poppins SemiBold"/>
              <a:cs typeface="Poppins SemiBold"/>
              <a:sym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g3017349c923_0_6"/>
          <p:cNvSpPr txBox="1">
            <a:spLocks noGrp="1"/>
          </p:cNvSpPr>
          <p:nvPr>
            <p:ph type="title"/>
          </p:nvPr>
        </p:nvSpPr>
        <p:spPr>
          <a:xfrm>
            <a:off x="699533" y="166808"/>
            <a:ext cx="4835100" cy="15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4000" b="1">
                <a:solidFill>
                  <a:srgbClr val="8E7CC3"/>
                </a:solidFill>
                <a:latin typeface="Arial Narrow"/>
                <a:ea typeface="Arial Narrow"/>
                <a:cs typeface="Arial Narrow"/>
                <a:sym typeface="Arial Narrow"/>
              </a:rPr>
              <a:t>Our predictions - Theia</a:t>
            </a:r>
            <a:endParaRPr sz="4000" b="1">
              <a:solidFill>
                <a:srgbClr val="8E7CC3"/>
              </a:solidFill>
              <a:latin typeface="Arial Narrow"/>
              <a:ea typeface="Arial Narrow"/>
              <a:cs typeface="Arial Narrow"/>
              <a:sym typeface="Arial Narrow"/>
            </a:endParaRPr>
          </a:p>
        </p:txBody>
      </p:sp>
      <p:sp>
        <p:nvSpPr>
          <p:cNvPr id="179" name="Google Shape;179;g3017349c923_0_6"/>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180" name="Google Shape;180;g3017349c923_0_6"/>
          <p:cNvSpPr txBox="1"/>
          <p:nvPr/>
        </p:nvSpPr>
        <p:spPr>
          <a:xfrm>
            <a:off x="7344550" y="1862750"/>
            <a:ext cx="5118300" cy="585000"/>
          </a:xfrm>
          <a:prstGeom prst="rect">
            <a:avLst/>
          </a:prstGeom>
          <a:noFill/>
          <a:ln>
            <a:noFill/>
          </a:ln>
        </p:spPr>
        <p:txBody>
          <a:bodyPr spcFirstLastPara="1" wrap="square" lIns="121900" tIns="121900" rIns="121900" bIns="121900" anchor="t" anchorCtr="0">
            <a:spAutoFit/>
          </a:bodyPr>
          <a:lstStyle/>
          <a:p>
            <a:pPr marL="0" lvl="0" indent="0" algn="l" rtl="0">
              <a:lnSpc>
                <a:spcPct val="100000"/>
              </a:lnSpc>
              <a:spcBef>
                <a:spcPts val="1600"/>
              </a:spcBef>
              <a:spcAft>
                <a:spcPts val="1600"/>
              </a:spcAft>
              <a:buNone/>
            </a:pPr>
            <a:r>
              <a:rPr lang="en-AU" sz="2200">
                <a:solidFill>
                  <a:schemeClr val="dk1"/>
                </a:solidFill>
                <a:latin typeface="Poppins Medium"/>
                <a:ea typeface="Poppins Medium"/>
                <a:cs typeface="Poppins Medium"/>
                <a:sym typeface="Poppins Medium"/>
              </a:rPr>
              <a:t>TAM</a:t>
            </a:r>
            <a:endParaRPr sz="2200">
              <a:solidFill>
                <a:schemeClr val="dk1"/>
              </a:solidFill>
              <a:latin typeface="Poppins Medium"/>
              <a:ea typeface="Poppins Medium"/>
              <a:cs typeface="Poppins Medium"/>
              <a:sym typeface="Poppins Medium"/>
            </a:endParaRPr>
          </a:p>
        </p:txBody>
      </p:sp>
      <p:sp>
        <p:nvSpPr>
          <p:cNvPr id="181" name="Google Shape;181;g3017349c923_0_6"/>
          <p:cNvSpPr txBox="1"/>
          <p:nvPr/>
        </p:nvSpPr>
        <p:spPr>
          <a:xfrm>
            <a:off x="7344550" y="3246425"/>
            <a:ext cx="4787400" cy="5850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2200">
                <a:solidFill>
                  <a:schemeClr val="dk1"/>
                </a:solidFill>
                <a:latin typeface="Poppins Medium"/>
                <a:ea typeface="Poppins Medium"/>
                <a:cs typeface="Poppins Medium"/>
                <a:sym typeface="Poppins Medium"/>
              </a:rPr>
              <a:t>SAM</a:t>
            </a:r>
            <a:endParaRPr sz="2200">
              <a:solidFill>
                <a:schemeClr val="dk1"/>
              </a:solidFill>
              <a:latin typeface="Poppins Medium"/>
              <a:ea typeface="Poppins Medium"/>
              <a:cs typeface="Poppins Medium"/>
              <a:sym typeface="Poppins Medium"/>
            </a:endParaRPr>
          </a:p>
        </p:txBody>
      </p:sp>
      <p:sp>
        <p:nvSpPr>
          <p:cNvPr id="182" name="Google Shape;182;g3017349c923_0_6"/>
          <p:cNvSpPr txBox="1"/>
          <p:nvPr/>
        </p:nvSpPr>
        <p:spPr>
          <a:xfrm>
            <a:off x="3866426" y="1804375"/>
            <a:ext cx="35730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$3.6 Billion </a:t>
            </a:r>
            <a:endParaRPr sz="3400">
              <a:solidFill>
                <a:srgbClr val="8E7CC3"/>
              </a:solidFill>
              <a:latin typeface="Poppins SemiBold"/>
              <a:ea typeface="Poppins SemiBold"/>
              <a:cs typeface="Poppins SemiBold"/>
              <a:sym typeface="Poppins SemiBold"/>
            </a:endParaRPr>
          </a:p>
        </p:txBody>
      </p:sp>
      <p:sp>
        <p:nvSpPr>
          <p:cNvPr id="183" name="Google Shape;183;g3017349c923_0_6"/>
          <p:cNvSpPr txBox="1"/>
          <p:nvPr/>
        </p:nvSpPr>
        <p:spPr>
          <a:xfrm>
            <a:off x="3866426" y="3202950"/>
            <a:ext cx="36933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$ 8.99 Million </a:t>
            </a:r>
            <a:endParaRPr sz="3400">
              <a:solidFill>
                <a:srgbClr val="8E7CC3"/>
              </a:solidFill>
              <a:latin typeface="Poppins SemiBold"/>
              <a:ea typeface="Poppins SemiBold"/>
              <a:cs typeface="Poppins SemiBold"/>
              <a:sym typeface="Poppins SemiBold"/>
            </a:endParaRPr>
          </a:p>
        </p:txBody>
      </p:sp>
      <p:cxnSp>
        <p:nvCxnSpPr>
          <p:cNvPr id="184" name="Google Shape;184;g3017349c923_0_6"/>
          <p:cNvCxnSpPr/>
          <p:nvPr/>
        </p:nvCxnSpPr>
        <p:spPr>
          <a:xfrm>
            <a:off x="4047054" y="2801250"/>
            <a:ext cx="5987100" cy="7500"/>
          </a:xfrm>
          <a:prstGeom prst="straightConnector1">
            <a:avLst/>
          </a:prstGeom>
          <a:noFill/>
          <a:ln w="28575" cap="flat" cmpd="sng">
            <a:solidFill>
              <a:schemeClr val="dk1"/>
            </a:solidFill>
            <a:prstDash val="solid"/>
            <a:round/>
            <a:headEnd type="none" w="med" len="med"/>
            <a:tailEnd type="none" w="med" len="med"/>
          </a:ln>
        </p:spPr>
      </p:cxnSp>
      <p:sp>
        <p:nvSpPr>
          <p:cNvPr id="185" name="Google Shape;185;g3017349c923_0_6"/>
          <p:cNvSpPr txBox="1"/>
          <p:nvPr/>
        </p:nvSpPr>
        <p:spPr>
          <a:xfrm>
            <a:off x="7344548" y="4673275"/>
            <a:ext cx="4236000" cy="5850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2200">
                <a:solidFill>
                  <a:schemeClr val="dk1"/>
                </a:solidFill>
                <a:latin typeface="Poppins Medium"/>
                <a:ea typeface="Poppins Medium"/>
                <a:cs typeface="Poppins Medium"/>
                <a:sym typeface="Poppins Medium"/>
              </a:rPr>
              <a:t>SOM</a:t>
            </a:r>
            <a:endParaRPr sz="2200">
              <a:solidFill>
                <a:schemeClr val="dk1"/>
              </a:solidFill>
              <a:latin typeface="Poppins Medium"/>
              <a:ea typeface="Poppins Medium"/>
              <a:cs typeface="Poppins Medium"/>
              <a:sym typeface="Poppins Medium"/>
            </a:endParaRPr>
          </a:p>
        </p:txBody>
      </p:sp>
      <p:cxnSp>
        <p:nvCxnSpPr>
          <p:cNvPr id="186" name="Google Shape;186;g3017349c923_0_6"/>
          <p:cNvCxnSpPr/>
          <p:nvPr/>
        </p:nvCxnSpPr>
        <p:spPr>
          <a:xfrm>
            <a:off x="4047054" y="4239483"/>
            <a:ext cx="5987100" cy="7500"/>
          </a:xfrm>
          <a:prstGeom prst="straightConnector1">
            <a:avLst/>
          </a:prstGeom>
          <a:noFill/>
          <a:ln w="28575" cap="flat" cmpd="sng">
            <a:solidFill>
              <a:schemeClr val="dk1"/>
            </a:solidFill>
            <a:prstDash val="solid"/>
            <a:round/>
            <a:headEnd type="none" w="med" len="med"/>
            <a:tailEnd type="none" w="med" len="med"/>
          </a:ln>
        </p:spPr>
      </p:cxnSp>
      <p:sp>
        <p:nvSpPr>
          <p:cNvPr id="187" name="Google Shape;187;g3017349c923_0_6"/>
          <p:cNvSpPr txBox="1"/>
          <p:nvPr/>
        </p:nvSpPr>
        <p:spPr>
          <a:xfrm>
            <a:off x="3866429" y="4601517"/>
            <a:ext cx="3181500" cy="769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r>
              <a:rPr lang="en-AU" sz="3400">
                <a:solidFill>
                  <a:srgbClr val="8E7CC3"/>
                </a:solidFill>
                <a:latin typeface="Poppins SemiBold"/>
                <a:ea typeface="Poppins SemiBold"/>
                <a:cs typeface="Poppins SemiBold"/>
                <a:sym typeface="Poppins SemiBold"/>
              </a:rPr>
              <a:t>$3.9 Million</a:t>
            </a:r>
            <a:endParaRPr sz="3400">
              <a:solidFill>
                <a:srgbClr val="8E7CC3"/>
              </a:solidFill>
              <a:latin typeface="Poppins SemiBold"/>
              <a:ea typeface="Poppins SemiBold"/>
              <a:cs typeface="Poppins SemiBold"/>
              <a:sym typeface="Poppins SemiBold"/>
            </a:endParaRPr>
          </a:p>
        </p:txBody>
      </p:sp>
      <p:grpSp>
        <p:nvGrpSpPr>
          <p:cNvPr id="188" name="Google Shape;188;g3017349c923_0_6" descr="An icon for money with a dollar sign in front"/>
          <p:cNvGrpSpPr/>
          <p:nvPr/>
        </p:nvGrpSpPr>
        <p:grpSpPr>
          <a:xfrm>
            <a:off x="847528" y="1805941"/>
            <a:ext cx="2072618" cy="1997942"/>
            <a:chOff x="-62511900" y="4129100"/>
            <a:chExt cx="304050" cy="282000"/>
          </a:xfrm>
        </p:grpSpPr>
        <p:sp>
          <p:nvSpPr>
            <p:cNvPr id="189" name="Google Shape;189;g3017349c923_0_6"/>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g3017349c923_0_6"/>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g3017349c923_0_6"/>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 name="Google Shape;192;g3017349c923_0_6"/>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 name="Google Shape;193;g3017349c923_0_6"/>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g2f9522657f2_0_43"/>
          <p:cNvSpPr/>
          <p:nvPr/>
        </p:nvSpPr>
        <p:spPr>
          <a:xfrm>
            <a:off x="1129975" y="1671525"/>
            <a:ext cx="9964500" cy="4478400"/>
          </a:xfrm>
          <a:prstGeom prst="roundRect">
            <a:avLst>
              <a:gd name="adj" fmla="val 11419"/>
            </a:avLst>
          </a:prstGeom>
          <a:solidFill>
            <a:srgbClr val="EDEA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aphicFrame>
        <p:nvGraphicFramePr>
          <p:cNvPr id="199" name="Google Shape;199;g2f9522657f2_0_43" descr="Table outlining the existing solutions and what they can achieve. It has four columns, the first column outlines the features, the second outline BeMyEyes, the third outlines AIRA and fourth outlines Ellume, an example electronic test."/>
          <p:cNvGraphicFramePr/>
          <p:nvPr>
            <p:extLst>
              <p:ext uri="{D42A27DB-BD31-4B8C-83A1-F6EECF244321}">
                <p14:modId xmlns:p14="http://schemas.microsoft.com/office/powerpoint/2010/main" val="1244069193"/>
              </p:ext>
            </p:extLst>
          </p:nvPr>
        </p:nvGraphicFramePr>
        <p:xfrm>
          <a:off x="1154559" y="1671529"/>
          <a:ext cx="9915325" cy="4478320"/>
        </p:xfrm>
        <a:graphic>
          <a:graphicData uri="http://schemas.openxmlformats.org/drawingml/2006/table">
            <a:tbl>
              <a:tblPr>
                <a:noFill/>
                <a:tableStyleId>{82596E3B-DEF8-471E-B307-F2E7D4DF1D6F}</a:tableStyleId>
              </a:tblPr>
              <a:tblGrid>
                <a:gridCol w="2635925">
                  <a:extLst>
                    <a:ext uri="{9D8B030D-6E8A-4147-A177-3AD203B41FA5}">
                      <a16:colId xmlns:a16="http://schemas.microsoft.com/office/drawing/2014/main" val="20000"/>
                    </a:ext>
                  </a:extLst>
                </a:gridCol>
                <a:gridCol w="2423075">
                  <a:extLst>
                    <a:ext uri="{9D8B030D-6E8A-4147-A177-3AD203B41FA5}">
                      <a16:colId xmlns:a16="http://schemas.microsoft.com/office/drawing/2014/main" val="20001"/>
                    </a:ext>
                  </a:extLst>
                </a:gridCol>
                <a:gridCol w="2439100">
                  <a:extLst>
                    <a:ext uri="{9D8B030D-6E8A-4147-A177-3AD203B41FA5}">
                      <a16:colId xmlns:a16="http://schemas.microsoft.com/office/drawing/2014/main" val="20002"/>
                    </a:ext>
                  </a:extLst>
                </a:gridCol>
                <a:gridCol w="2417225">
                  <a:extLst>
                    <a:ext uri="{9D8B030D-6E8A-4147-A177-3AD203B41FA5}">
                      <a16:colId xmlns:a16="http://schemas.microsoft.com/office/drawing/2014/main" val="20003"/>
                    </a:ext>
                  </a:extLst>
                </a:gridCol>
              </a:tblGrid>
              <a:tr h="1276550">
                <a:tc>
                  <a:txBody>
                    <a:bodyPr/>
                    <a:lstStyle/>
                    <a:p>
                      <a:pPr marL="0" lvl="0" indent="0" algn="ctr" rtl="0">
                        <a:spcBef>
                          <a:spcPts val="0"/>
                        </a:spcBef>
                        <a:spcAft>
                          <a:spcPts val="0"/>
                        </a:spcAft>
                        <a:buNone/>
                      </a:pPr>
                      <a:endParaRPr sz="2700">
                        <a:solidFill>
                          <a:schemeClr val="lt1"/>
                        </a:solidFill>
                        <a:latin typeface="Poppins SemiBold"/>
                        <a:ea typeface="Poppins SemiBold"/>
                        <a:cs typeface="Poppins SemiBold"/>
                        <a:sym typeface="Poppins SemiBold"/>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AU" sz="1900">
                          <a:solidFill>
                            <a:schemeClr val="dk1"/>
                          </a:solidFill>
                          <a:latin typeface="Poppins SemiBold"/>
                          <a:ea typeface="Poppins SemiBold"/>
                          <a:cs typeface="Poppins SemiBold"/>
                          <a:sym typeface="Poppins SemiBold"/>
                        </a:rPr>
                        <a:t>Volunteer based apps</a:t>
                      </a:r>
                      <a:endParaRPr sz="19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AU" sz="1900">
                          <a:solidFill>
                            <a:srgbClr val="8E7CC3"/>
                          </a:solidFill>
                          <a:latin typeface="Poppins SemiBold"/>
                          <a:ea typeface="Poppins SemiBold"/>
                          <a:cs typeface="Poppins SemiBold"/>
                          <a:sym typeface="Poppins SemiBold"/>
                        </a:rPr>
                        <a:t>BeMyEyes</a:t>
                      </a:r>
                      <a:endParaRPr sz="1900">
                        <a:solidFill>
                          <a:srgbClr val="8E7CC3"/>
                        </a:solidFill>
                        <a:latin typeface="Poppins SemiBold"/>
                        <a:ea typeface="Poppins SemiBold"/>
                        <a:cs typeface="Poppins SemiBold"/>
                        <a:sym typeface="Poppins SemiBold"/>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AU" sz="1900">
                          <a:solidFill>
                            <a:schemeClr val="dk1"/>
                          </a:solidFill>
                          <a:latin typeface="Poppins SemiBold"/>
                          <a:ea typeface="Poppins SemiBold"/>
                          <a:cs typeface="Poppins SemiBold"/>
                          <a:sym typeface="Poppins SemiBold"/>
                        </a:rPr>
                        <a:t>Paid assistance apps</a:t>
                      </a:r>
                      <a:endParaRPr sz="19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AU" sz="1900">
                          <a:solidFill>
                            <a:srgbClr val="8E7CC3"/>
                          </a:solidFill>
                          <a:latin typeface="Poppins SemiBold"/>
                          <a:ea typeface="Poppins SemiBold"/>
                          <a:cs typeface="Poppins SemiBold"/>
                          <a:sym typeface="Poppins SemiBold"/>
                        </a:rPr>
                        <a:t>AIRA</a:t>
                      </a:r>
                      <a:endParaRPr sz="1900">
                        <a:solidFill>
                          <a:srgbClr val="8E7CC3"/>
                        </a:solidFill>
                        <a:latin typeface="Poppins SemiBold"/>
                        <a:ea typeface="Poppins SemiBold"/>
                        <a:cs typeface="Poppins SemiBold"/>
                        <a:sym typeface="Poppins SemiBold"/>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AU" sz="1900">
                          <a:solidFill>
                            <a:schemeClr val="dk1"/>
                          </a:solidFill>
                          <a:latin typeface="Poppins SemiBold"/>
                          <a:ea typeface="Poppins SemiBold"/>
                          <a:cs typeface="Poppins SemiBold"/>
                          <a:sym typeface="Poppins SemiBold"/>
                        </a:rPr>
                        <a:t>Smart tests</a:t>
                      </a:r>
                      <a:endParaRPr sz="19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AU" sz="1900">
                          <a:solidFill>
                            <a:srgbClr val="8E7CC3"/>
                          </a:solidFill>
                          <a:latin typeface="Poppins SemiBold"/>
                          <a:ea typeface="Poppins SemiBold"/>
                          <a:cs typeface="Poppins SemiBold"/>
                          <a:sym typeface="Poppins SemiBold"/>
                        </a:rPr>
                        <a:t>Ellume COVID RAT</a:t>
                      </a:r>
                      <a:endParaRPr sz="1900">
                        <a:solidFill>
                          <a:srgbClr val="8E7CC3"/>
                        </a:solidFill>
                        <a:latin typeface="Poppins SemiBold"/>
                        <a:ea typeface="Poppins SemiBold"/>
                        <a:cs typeface="Poppins SemiBold"/>
                        <a:sym typeface="Poppins SemiBold"/>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74450">
                <a:tc>
                  <a:txBody>
                    <a:bodyPr/>
                    <a:lstStyle/>
                    <a:p>
                      <a:pPr marL="0" lvl="0" indent="0" algn="l" rtl="0">
                        <a:spcBef>
                          <a:spcPts val="0"/>
                        </a:spcBef>
                        <a:spcAft>
                          <a:spcPts val="0"/>
                        </a:spcAft>
                        <a:buNone/>
                      </a:pPr>
                      <a:r>
                        <a:rPr lang="en-AU" sz="1900">
                          <a:solidFill>
                            <a:schemeClr val="dk1"/>
                          </a:solidFill>
                          <a:latin typeface="Poppins Medium"/>
                          <a:ea typeface="Poppins Medium"/>
                          <a:cs typeface="Poppins Medium"/>
                          <a:sym typeface="Poppins Medium"/>
                        </a:rPr>
                        <a:t>Independent or Private</a:t>
                      </a:r>
                      <a:endParaRPr sz="1900">
                        <a:solidFill>
                          <a:schemeClr val="dk1"/>
                        </a:solidFill>
                        <a:latin typeface="Poppins Medium"/>
                        <a:ea typeface="Poppins Medium"/>
                        <a:cs typeface="Poppins Medium"/>
                        <a:sym typeface="Poppins Medium"/>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2950">
                <a:tc>
                  <a:txBody>
                    <a:bodyPr/>
                    <a:lstStyle/>
                    <a:p>
                      <a:pPr marL="0" lvl="0" indent="0" algn="l" rtl="0">
                        <a:spcBef>
                          <a:spcPts val="0"/>
                        </a:spcBef>
                        <a:spcAft>
                          <a:spcPts val="0"/>
                        </a:spcAft>
                        <a:buNone/>
                      </a:pPr>
                      <a:r>
                        <a:rPr lang="en-AU" sz="1900">
                          <a:solidFill>
                            <a:schemeClr val="dk1"/>
                          </a:solidFill>
                          <a:latin typeface="Poppins Medium"/>
                          <a:ea typeface="Poppins Medium"/>
                          <a:cs typeface="Poppins Medium"/>
                          <a:sym typeface="Poppins Medium"/>
                        </a:rPr>
                        <a:t>Cost</a:t>
                      </a:r>
                      <a:endParaRPr sz="1900">
                        <a:solidFill>
                          <a:schemeClr val="dk1"/>
                        </a:solidFill>
                        <a:latin typeface="Poppins Medium"/>
                        <a:ea typeface="Poppins Medium"/>
                        <a:cs typeface="Poppins Medium"/>
                        <a:sym typeface="Poppins Medium"/>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92950">
                <a:tc>
                  <a:txBody>
                    <a:bodyPr/>
                    <a:lstStyle/>
                    <a:p>
                      <a:pPr marL="0" lvl="0" indent="0" algn="l" rtl="0">
                        <a:spcBef>
                          <a:spcPts val="0"/>
                        </a:spcBef>
                        <a:spcAft>
                          <a:spcPts val="0"/>
                        </a:spcAft>
                        <a:buNone/>
                      </a:pPr>
                      <a:r>
                        <a:rPr lang="en-AU" sz="1900">
                          <a:solidFill>
                            <a:schemeClr val="dk1"/>
                          </a:solidFill>
                          <a:latin typeface="Poppins Medium"/>
                          <a:ea typeface="Poppins Medium"/>
                          <a:cs typeface="Poppins Medium"/>
                          <a:sym typeface="Poppins Medium"/>
                        </a:rPr>
                        <a:t>Scalable</a:t>
                      </a:r>
                      <a:endParaRPr sz="1900">
                        <a:solidFill>
                          <a:schemeClr val="dk1"/>
                        </a:solidFill>
                        <a:latin typeface="Poppins Medium"/>
                        <a:ea typeface="Poppins Medium"/>
                        <a:cs typeface="Poppins Medium"/>
                        <a:sym typeface="Poppins Medium"/>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92950">
                <a:tc>
                  <a:txBody>
                    <a:bodyPr/>
                    <a:lstStyle/>
                    <a:p>
                      <a:pPr marL="0" lvl="0" indent="0" algn="l" rtl="0">
                        <a:spcBef>
                          <a:spcPts val="0"/>
                        </a:spcBef>
                        <a:spcAft>
                          <a:spcPts val="0"/>
                        </a:spcAft>
                        <a:buNone/>
                      </a:pPr>
                      <a:r>
                        <a:rPr lang="en-AU" sz="1900">
                          <a:solidFill>
                            <a:schemeClr val="dk1"/>
                          </a:solidFill>
                          <a:latin typeface="Poppins Medium"/>
                          <a:ea typeface="Poppins Medium"/>
                          <a:cs typeface="Poppins Medium"/>
                          <a:sym typeface="Poppins Medium"/>
                        </a:rPr>
                        <a:t>Gen AI</a:t>
                      </a:r>
                      <a:endParaRPr sz="1900">
                        <a:solidFill>
                          <a:schemeClr val="dk1"/>
                        </a:solidFill>
                        <a:latin typeface="Poppins Medium"/>
                        <a:ea typeface="Poppins Medium"/>
                        <a:cs typeface="Poppins Medium"/>
                        <a:sym typeface="Poppins Medium"/>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900" dirty="0">
                        <a:latin typeface="Poppins"/>
                        <a:ea typeface="Poppins"/>
                        <a:cs typeface="Poppins"/>
                        <a:sym typeface="Poppins"/>
                      </a:endParaRPr>
                    </a:p>
                  </a:txBody>
                  <a:tcPr marL="121900" marR="121900" marT="121900" marB="121900"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0" name="Google Shape;200;g2f9522657f2_0_43"/>
          <p:cNvSpPr txBox="1">
            <a:spLocks noGrp="1"/>
          </p:cNvSpPr>
          <p:nvPr>
            <p:ph type="title"/>
          </p:nvPr>
        </p:nvSpPr>
        <p:spPr>
          <a:xfrm>
            <a:off x="950800" y="5302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800" b="1">
                <a:solidFill>
                  <a:srgbClr val="8E7CC3"/>
                </a:solidFill>
                <a:latin typeface="Arial Narrow"/>
                <a:ea typeface="Arial Narrow"/>
                <a:cs typeface="Arial Narrow"/>
                <a:sym typeface="Arial Narrow"/>
              </a:rPr>
              <a:t>Current solutions</a:t>
            </a:r>
            <a:endParaRPr sz="3800" b="1">
              <a:solidFill>
                <a:srgbClr val="8E7CC3"/>
              </a:solidFill>
              <a:latin typeface="Arial Narrow"/>
              <a:ea typeface="Arial Narrow"/>
              <a:cs typeface="Arial Narrow"/>
              <a:sym typeface="Arial Narrow"/>
            </a:endParaRPr>
          </a:p>
        </p:txBody>
      </p:sp>
      <p:sp>
        <p:nvSpPr>
          <p:cNvPr id="201" name="Google Shape;201;g2f9522657f2_0_43"/>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grpSp>
        <p:nvGrpSpPr>
          <p:cNvPr id="202" name="Google Shape;202;g2f9522657f2_0_43" descr="Cross"/>
          <p:cNvGrpSpPr/>
          <p:nvPr/>
        </p:nvGrpSpPr>
        <p:grpSpPr>
          <a:xfrm>
            <a:off x="4756418" y="3150244"/>
            <a:ext cx="452337" cy="452337"/>
            <a:chOff x="2085525" y="4992125"/>
            <a:chExt cx="481825" cy="481825"/>
          </a:xfrm>
        </p:grpSpPr>
        <p:sp>
          <p:nvSpPr>
            <p:cNvPr id="203" name="Google Shape;203;g2f9522657f2_0_4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04" name="Google Shape;204;g2f9522657f2_0_4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05" name="Google Shape;205;g2f9522657f2_0_43" descr="Tick"/>
          <p:cNvGrpSpPr/>
          <p:nvPr/>
        </p:nvGrpSpPr>
        <p:grpSpPr>
          <a:xfrm>
            <a:off x="4764401" y="4726894"/>
            <a:ext cx="452337" cy="452337"/>
            <a:chOff x="1492675" y="4992125"/>
            <a:chExt cx="481825" cy="481825"/>
          </a:xfrm>
        </p:grpSpPr>
        <p:sp>
          <p:nvSpPr>
            <p:cNvPr id="206" name="Google Shape;206;g2f9522657f2_0_4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07" name="Google Shape;207;g2f9522657f2_0_4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08" name="Google Shape;208;g2f9522657f2_0_43" descr="Tick"/>
          <p:cNvGrpSpPr/>
          <p:nvPr/>
        </p:nvGrpSpPr>
        <p:grpSpPr>
          <a:xfrm>
            <a:off x="9631578" y="3150244"/>
            <a:ext cx="452337" cy="452337"/>
            <a:chOff x="1492675" y="4992125"/>
            <a:chExt cx="481825" cy="481825"/>
          </a:xfrm>
        </p:grpSpPr>
        <p:sp>
          <p:nvSpPr>
            <p:cNvPr id="209" name="Google Shape;209;g2f9522657f2_0_4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10" name="Google Shape;210;g2f9522657f2_0_4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11" name="Google Shape;211;g2f9522657f2_0_43" descr="Cross"/>
          <p:cNvGrpSpPr/>
          <p:nvPr/>
        </p:nvGrpSpPr>
        <p:grpSpPr>
          <a:xfrm>
            <a:off x="7193992" y="3150244"/>
            <a:ext cx="452337" cy="452337"/>
            <a:chOff x="2085525" y="4992125"/>
            <a:chExt cx="481825" cy="481825"/>
          </a:xfrm>
        </p:grpSpPr>
        <p:sp>
          <p:nvSpPr>
            <p:cNvPr id="212" name="Google Shape;212;g2f9522657f2_0_4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13" name="Google Shape;213;g2f9522657f2_0_4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14" name="Google Shape;214;g2f9522657f2_0_43" descr="Tick"/>
          <p:cNvGrpSpPr/>
          <p:nvPr/>
        </p:nvGrpSpPr>
        <p:grpSpPr>
          <a:xfrm>
            <a:off x="7193985" y="4751319"/>
            <a:ext cx="452337" cy="452337"/>
            <a:chOff x="1492675" y="4992125"/>
            <a:chExt cx="481825" cy="481825"/>
          </a:xfrm>
        </p:grpSpPr>
        <p:sp>
          <p:nvSpPr>
            <p:cNvPr id="215" name="Google Shape;215;g2f9522657f2_0_4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16" name="Google Shape;216;g2f9522657f2_0_4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17" name="Google Shape;217;g2f9522657f2_0_43" descr="Cross"/>
          <p:cNvGrpSpPr/>
          <p:nvPr/>
        </p:nvGrpSpPr>
        <p:grpSpPr>
          <a:xfrm>
            <a:off x="9623609" y="4751310"/>
            <a:ext cx="452337" cy="452337"/>
            <a:chOff x="2085525" y="4992125"/>
            <a:chExt cx="481825" cy="481825"/>
          </a:xfrm>
        </p:grpSpPr>
        <p:sp>
          <p:nvSpPr>
            <p:cNvPr id="218" name="Google Shape;218;g2f9522657f2_0_4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19" name="Google Shape;219;g2f9522657f2_0_4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sp>
        <p:nvSpPr>
          <p:cNvPr id="220" name="Google Shape;220;g2f9522657f2_0_43"/>
          <p:cNvSpPr txBox="1"/>
          <p:nvPr/>
        </p:nvSpPr>
        <p:spPr>
          <a:xfrm>
            <a:off x="4583400" y="3922200"/>
            <a:ext cx="8304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Free</a:t>
            </a:r>
            <a:endParaRPr sz="1900">
              <a:solidFill>
                <a:schemeClr val="dk1"/>
              </a:solidFill>
              <a:latin typeface="Poppins Medium"/>
              <a:ea typeface="Poppins Medium"/>
              <a:cs typeface="Poppins Medium"/>
              <a:sym typeface="Poppins Medium"/>
            </a:endParaRPr>
          </a:p>
        </p:txBody>
      </p:sp>
      <p:sp>
        <p:nvSpPr>
          <p:cNvPr id="221" name="Google Shape;221;g2f9522657f2_0_43"/>
          <p:cNvSpPr txBox="1"/>
          <p:nvPr/>
        </p:nvSpPr>
        <p:spPr>
          <a:xfrm>
            <a:off x="6585767" y="3778600"/>
            <a:ext cx="16689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$140 for 120 minutes</a:t>
            </a:r>
            <a:endParaRPr sz="1900">
              <a:solidFill>
                <a:schemeClr val="dk1"/>
              </a:solidFill>
              <a:latin typeface="Poppins Medium"/>
              <a:ea typeface="Poppins Medium"/>
              <a:cs typeface="Poppins Medium"/>
              <a:sym typeface="Poppins Medium"/>
            </a:endParaRPr>
          </a:p>
        </p:txBody>
      </p:sp>
      <p:sp>
        <p:nvSpPr>
          <p:cNvPr id="222" name="Google Shape;222;g2f9522657f2_0_43"/>
          <p:cNvSpPr txBox="1"/>
          <p:nvPr/>
        </p:nvSpPr>
        <p:spPr>
          <a:xfrm>
            <a:off x="9426533" y="3922200"/>
            <a:ext cx="8304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AU" sz="1900">
                <a:solidFill>
                  <a:schemeClr val="dk1"/>
                </a:solidFill>
                <a:latin typeface="Poppins Medium"/>
                <a:ea typeface="Poppins Medium"/>
                <a:cs typeface="Poppins Medium"/>
                <a:sym typeface="Poppins Medium"/>
              </a:rPr>
              <a:t>$38</a:t>
            </a:r>
            <a:endParaRPr sz="1900">
              <a:solidFill>
                <a:schemeClr val="dk1"/>
              </a:solidFill>
              <a:latin typeface="Poppins Medium"/>
              <a:ea typeface="Poppins Medium"/>
              <a:cs typeface="Poppins Medium"/>
              <a:sym typeface="Poppins Medium"/>
            </a:endParaRPr>
          </a:p>
        </p:txBody>
      </p:sp>
      <p:grpSp>
        <p:nvGrpSpPr>
          <p:cNvPr id="223" name="Google Shape;223;g2f9522657f2_0_43" descr="Tick"/>
          <p:cNvGrpSpPr/>
          <p:nvPr/>
        </p:nvGrpSpPr>
        <p:grpSpPr>
          <a:xfrm>
            <a:off x="4764451" y="5512132"/>
            <a:ext cx="452337" cy="452337"/>
            <a:chOff x="1492675" y="4992125"/>
            <a:chExt cx="481825" cy="481825"/>
          </a:xfrm>
        </p:grpSpPr>
        <p:sp>
          <p:nvSpPr>
            <p:cNvPr id="224" name="Google Shape;224;g2f9522657f2_0_4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25" name="Google Shape;225;g2f9522657f2_0_4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26" name="Google Shape;226;g2f9522657f2_0_43" descr="Tick"/>
          <p:cNvGrpSpPr/>
          <p:nvPr/>
        </p:nvGrpSpPr>
        <p:grpSpPr>
          <a:xfrm>
            <a:off x="7194035" y="5536557"/>
            <a:ext cx="452337" cy="452337"/>
            <a:chOff x="1492675" y="4992125"/>
            <a:chExt cx="481825" cy="481825"/>
          </a:xfrm>
        </p:grpSpPr>
        <p:sp>
          <p:nvSpPr>
            <p:cNvPr id="227" name="Google Shape;227;g2f9522657f2_0_4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28" name="Google Shape;228;g2f9522657f2_0_4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grpSp>
        <p:nvGrpSpPr>
          <p:cNvPr id="229" name="Google Shape;229;g2f9522657f2_0_43" descr="Cross"/>
          <p:cNvGrpSpPr/>
          <p:nvPr/>
        </p:nvGrpSpPr>
        <p:grpSpPr>
          <a:xfrm>
            <a:off x="9623659" y="5536548"/>
            <a:ext cx="452337" cy="452337"/>
            <a:chOff x="2085525" y="4992125"/>
            <a:chExt cx="481825" cy="481825"/>
          </a:xfrm>
        </p:grpSpPr>
        <p:sp>
          <p:nvSpPr>
            <p:cNvPr id="230" name="Google Shape;230;g2f9522657f2_0_4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sp>
          <p:nvSpPr>
            <p:cNvPr id="231" name="Google Shape;231;g2f9522657f2_0_4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435D74"/>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g3017349c923_0_30"/>
          <p:cNvSpPr txBox="1">
            <a:spLocks noGrp="1"/>
          </p:cNvSpPr>
          <p:nvPr>
            <p:ph type="title"/>
          </p:nvPr>
        </p:nvSpPr>
        <p:spPr>
          <a:xfrm>
            <a:off x="950800" y="530200"/>
            <a:ext cx="1029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800" b="1">
                <a:solidFill>
                  <a:srgbClr val="8E7CC3"/>
                </a:solidFill>
                <a:latin typeface="Arial Narrow"/>
                <a:ea typeface="Arial Narrow"/>
                <a:cs typeface="Arial Narrow"/>
                <a:sym typeface="Arial Narrow"/>
              </a:rPr>
              <a:t>Generative AI - Accuracy</a:t>
            </a:r>
            <a:endParaRPr sz="3800" b="1">
              <a:solidFill>
                <a:srgbClr val="8E7CC3"/>
              </a:solidFill>
              <a:latin typeface="Arial Narrow"/>
              <a:ea typeface="Arial Narrow"/>
              <a:cs typeface="Arial Narrow"/>
              <a:sym typeface="Arial Narrow"/>
            </a:endParaRPr>
          </a:p>
        </p:txBody>
      </p:sp>
      <p:sp>
        <p:nvSpPr>
          <p:cNvPr id="237" name="Google Shape;237;g3017349c923_0_30"/>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graphicFrame>
        <p:nvGraphicFramePr>
          <p:cNvPr id="238" name="Google Shape;238;g3017349c923_0_30"/>
          <p:cNvGraphicFramePr/>
          <p:nvPr/>
        </p:nvGraphicFramePr>
        <p:xfrm>
          <a:off x="952500" y="1970050"/>
          <a:ext cx="10287000" cy="2323600"/>
        </p:xfrm>
        <a:graphic>
          <a:graphicData uri="http://schemas.openxmlformats.org/drawingml/2006/table">
            <a:tbl>
              <a:tblPr>
                <a:noFill/>
                <a:tableStyleId>{82596E3B-DEF8-471E-B307-F2E7D4DF1D6F}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688925">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r>
                        <a:rPr lang="en-AU" sz="2000" b="1"/>
                        <a:t>Gemini</a:t>
                      </a:r>
                      <a:endParaRPr sz="2000" b="1"/>
                    </a:p>
                  </a:txBody>
                  <a:tcPr marL="91425" marR="91425" marT="91425" marB="91425"/>
                </a:tc>
                <a:tc>
                  <a:txBody>
                    <a:bodyPr/>
                    <a:lstStyle/>
                    <a:p>
                      <a:pPr marL="0" lvl="0" indent="0" algn="l" rtl="0">
                        <a:spcBef>
                          <a:spcPts val="0"/>
                        </a:spcBef>
                        <a:spcAft>
                          <a:spcPts val="0"/>
                        </a:spcAft>
                        <a:buNone/>
                      </a:pPr>
                      <a:r>
                        <a:rPr lang="en-AU" sz="2000" b="1"/>
                        <a:t>OpenAI</a:t>
                      </a:r>
                      <a:endParaRPr sz="2000" b="1"/>
                    </a:p>
                  </a:txBody>
                  <a:tcPr marL="91425" marR="91425" marT="91425" marB="91425"/>
                </a:tc>
                <a:tc>
                  <a:txBody>
                    <a:bodyPr/>
                    <a:lstStyle/>
                    <a:p>
                      <a:pPr marL="0" lvl="0" indent="0" algn="l" rtl="0">
                        <a:spcBef>
                          <a:spcPts val="0"/>
                        </a:spcBef>
                        <a:spcAft>
                          <a:spcPts val="0"/>
                        </a:spcAft>
                        <a:buNone/>
                      </a:pPr>
                      <a:r>
                        <a:rPr lang="en-AU" sz="2000" b="1"/>
                        <a:t>Llama</a:t>
                      </a:r>
                      <a:endParaRPr sz="2000" b="1"/>
                    </a:p>
                  </a:txBody>
                  <a:tcPr marL="91425" marR="91425" marT="91425" marB="91425"/>
                </a:tc>
                <a:extLst>
                  <a:ext uri="{0D108BD9-81ED-4DB2-BD59-A6C34878D82A}">
                    <a16:rowId xmlns:a16="http://schemas.microsoft.com/office/drawing/2014/main" val="10000"/>
                  </a:ext>
                </a:extLst>
              </a:tr>
              <a:tr h="507725">
                <a:tc>
                  <a:txBody>
                    <a:bodyPr/>
                    <a:lstStyle/>
                    <a:p>
                      <a:pPr marL="0" lvl="0" indent="0" algn="l" rtl="0">
                        <a:spcBef>
                          <a:spcPts val="0"/>
                        </a:spcBef>
                        <a:spcAft>
                          <a:spcPts val="0"/>
                        </a:spcAft>
                        <a:buNone/>
                      </a:pPr>
                      <a:r>
                        <a:rPr lang="en-AU" sz="2000" b="1"/>
                        <a:t>Negative</a:t>
                      </a:r>
                      <a:endParaRPr sz="2000" b="1"/>
                    </a:p>
                  </a:txBody>
                  <a:tcPr marL="91425" marR="91425" marT="91425" marB="91425"/>
                </a:tc>
                <a:tc>
                  <a:txBody>
                    <a:bodyPr/>
                    <a:lstStyle/>
                    <a:p>
                      <a:pPr marL="0" lvl="0" indent="0" algn="l" rtl="0">
                        <a:spcBef>
                          <a:spcPts val="0"/>
                        </a:spcBef>
                        <a:spcAft>
                          <a:spcPts val="0"/>
                        </a:spcAft>
                        <a:buNone/>
                      </a:pPr>
                      <a:r>
                        <a:rPr lang="en-AU" sz="1700" b="1"/>
                        <a:t>95.8%</a:t>
                      </a:r>
                      <a:endParaRPr sz="1700" b="1"/>
                    </a:p>
                  </a:txBody>
                  <a:tcPr marL="91425" marR="91425" marT="91425" marB="91425"/>
                </a:tc>
                <a:tc>
                  <a:txBody>
                    <a:bodyPr/>
                    <a:lstStyle/>
                    <a:p>
                      <a:pPr marL="0" lvl="0" indent="0" algn="l" rtl="0">
                        <a:spcBef>
                          <a:spcPts val="0"/>
                        </a:spcBef>
                        <a:spcAft>
                          <a:spcPts val="0"/>
                        </a:spcAft>
                        <a:buNone/>
                      </a:pPr>
                      <a:r>
                        <a:rPr lang="en-AU" sz="1700" b="1"/>
                        <a:t>100%</a:t>
                      </a:r>
                      <a:endParaRPr sz="1700" b="1"/>
                    </a:p>
                  </a:txBody>
                  <a:tcPr marL="91425" marR="91425" marT="91425" marB="91425"/>
                </a:tc>
                <a:tc>
                  <a:txBody>
                    <a:bodyPr/>
                    <a:lstStyle/>
                    <a:p>
                      <a:pPr marL="0" lvl="0" indent="0" algn="l" rtl="0">
                        <a:spcBef>
                          <a:spcPts val="0"/>
                        </a:spcBef>
                        <a:spcAft>
                          <a:spcPts val="0"/>
                        </a:spcAft>
                        <a:buNone/>
                      </a:pPr>
                      <a:r>
                        <a:rPr lang="en-AU" sz="1700" b="1"/>
                        <a:t>73.95%</a:t>
                      </a:r>
                      <a:endParaRPr sz="1700" b="1"/>
                    </a:p>
                  </a:txBody>
                  <a:tcPr marL="91425" marR="91425" marT="91425" marB="91425"/>
                </a:tc>
                <a:extLst>
                  <a:ext uri="{0D108BD9-81ED-4DB2-BD59-A6C34878D82A}">
                    <a16:rowId xmlns:a16="http://schemas.microsoft.com/office/drawing/2014/main" val="10001"/>
                  </a:ext>
                </a:extLst>
              </a:tr>
              <a:tr h="563475">
                <a:tc>
                  <a:txBody>
                    <a:bodyPr/>
                    <a:lstStyle/>
                    <a:p>
                      <a:pPr marL="0" lvl="0" indent="0" algn="l" rtl="0">
                        <a:spcBef>
                          <a:spcPts val="0"/>
                        </a:spcBef>
                        <a:spcAft>
                          <a:spcPts val="0"/>
                        </a:spcAft>
                        <a:buNone/>
                      </a:pPr>
                      <a:r>
                        <a:rPr lang="en-AU" sz="2000" b="1"/>
                        <a:t>Weak Positive</a:t>
                      </a:r>
                      <a:endParaRPr sz="2000" b="1"/>
                    </a:p>
                  </a:txBody>
                  <a:tcPr marL="91425" marR="91425" marT="91425" marB="91425"/>
                </a:tc>
                <a:tc>
                  <a:txBody>
                    <a:bodyPr/>
                    <a:lstStyle/>
                    <a:p>
                      <a:pPr marL="0" lvl="0" indent="0" algn="l" rtl="0">
                        <a:spcBef>
                          <a:spcPts val="0"/>
                        </a:spcBef>
                        <a:spcAft>
                          <a:spcPts val="0"/>
                        </a:spcAft>
                        <a:buNone/>
                      </a:pPr>
                      <a:r>
                        <a:rPr lang="en-AU" sz="1700" b="1"/>
                        <a:t>78.3%</a:t>
                      </a:r>
                      <a:endParaRPr sz="1700" b="1"/>
                    </a:p>
                  </a:txBody>
                  <a:tcPr marL="91425" marR="91425" marT="91425" marB="91425"/>
                </a:tc>
                <a:tc>
                  <a:txBody>
                    <a:bodyPr/>
                    <a:lstStyle/>
                    <a:p>
                      <a:pPr marL="0" lvl="0" indent="0" algn="l" rtl="0">
                        <a:spcBef>
                          <a:spcPts val="0"/>
                        </a:spcBef>
                        <a:spcAft>
                          <a:spcPts val="0"/>
                        </a:spcAft>
                        <a:buNone/>
                      </a:pPr>
                      <a:r>
                        <a:rPr lang="en-AU" sz="1700" b="1"/>
                        <a:t>3.5%</a:t>
                      </a:r>
                      <a:endParaRPr sz="1700" b="1"/>
                    </a:p>
                  </a:txBody>
                  <a:tcPr marL="91425" marR="91425" marT="91425" marB="91425"/>
                </a:tc>
                <a:tc>
                  <a:txBody>
                    <a:bodyPr/>
                    <a:lstStyle/>
                    <a:p>
                      <a:pPr marL="0" lvl="0" indent="0" algn="l" rtl="0">
                        <a:spcBef>
                          <a:spcPts val="0"/>
                        </a:spcBef>
                        <a:spcAft>
                          <a:spcPts val="0"/>
                        </a:spcAft>
                        <a:buNone/>
                      </a:pPr>
                      <a:r>
                        <a:rPr lang="en-AU" sz="1700" b="1"/>
                        <a:t>2.7%</a:t>
                      </a:r>
                      <a:endParaRPr sz="1700" b="1"/>
                    </a:p>
                  </a:txBody>
                  <a:tcPr marL="91425" marR="91425" marT="91425" marB="91425"/>
                </a:tc>
                <a:extLst>
                  <a:ext uri="{0D108BD9-81ED-4DB2-BD59-A6C34878D82A}">
                    <a16:rowId xmlns:a16="http://schemas.microsoft.com/office/drawing/2014/main" val="10002"/>
                  </a:ext>
                </a:extLst>
              </a:tr>
              <a:tr h="563475">
                <a:tc>
                  <a:txBody>
                    <a:bodyPr/>
                    <a:lstStyle/>
                    <a:p>
                      <a:pPr marL="0" lvl="0" indent="0" algn="l" rtl="0">
                        <a:spcBef>
                          <a:spcPts val="0"/>
                        </a:spcBef>
                        <a:spcAft>
                          <a:spcPts val="0"/>
                        </a:spcAft>
                        <a:buNone/>
                      </a:pPr>
                      <a:r>
                        <a:rPr lang="en-AU" sz="2000" b="1"/>
                        <a:t>Positive</a:t>
                      </a:r>
                      <a:endParaRPr sz="2000" b="1"/>
                    </a:p>
                  </a:txBody>
                  <a:tcPr marL="91425" marR="91425" marT="91425" marB="91425"/>
                </a:tc>
                <a:tc>
                  <a:txBody>
                    <a:bodyPr/>
                    <a:lstStyle/>
                    <a:p>
                      <a:pPr marL="0" lvl="0" indent="0" algn="l" rtl="0">
                        <a:spcBef>
                          <a:spcPts val="0"/>
                        </a:spcBef>
                        <a:spcAft>
                          <a:spcPts val="0"/>
                        </a:spcAft>
                        <a:buNone/>
                      </a:pPr>
                      <a:r>
                        <a:rPr lang="en-AU" sz="1700" b="1"/>
                        <a:t>12.4%</a:t>
                      </a:r>
                      <a:endParaRPr sz="1700" b="1"/>
                    </a:p>
                  </a:txBody>
                  <a:tcPr marL="91425" marR="91425" marT="91425" marB="91425"/>
                </a:tc>
                <a:tc>
                  <a:txBody>
                    <a:bodyPr/>
                    <a:lstStyle/>
                    <a:p>
                      <a:pPr marL="0" lvl="0" indent="0" algn="l" rtl="0">
                        <a:spcBef>
                          <a:spcPts val="0"/>
                        </a:spcBef>
                        <a:spcAft>
                          <a:spcPts val="0"/>
                        </a:spcAft>
                        <a:buNone/>
                      </a:pPr>
                      <a:r>
                        <a:rPr lang="en-AU" sz="1700" b="1"/>
                        <a:t>88.8%</a:t>
                      </a:r>
                      <a:endParaRPr sz="1700" b="1"/>
                    </a:p>
                  </a:txBody>
                  <a:tcPr marL="91425" marR="91425" marT="91425" marB="91425"/>
                </a:tc>
                <a:tc>
                  <a:txBody>
                    <a:bodyPr/>
                    <a:lstStyle/>
                    <a:p>
                      <a:pPr marL="0" lvl="0" indent="0" algn="l" rtl="0">
                        <a:spcBef>
                          <a:spcPts val="0"/>
                        </a:spcBef>
                        <a:spcAft>
                          <a:spcPts val="0"/>
                        </a:spcAft>
                        <a:buNone/>
                      </a:pPr>
                      <a:r>
                        <a:rPr lang="en-AU" sz="1700" b="1"/>
                        <a:t>7.5%</a:t>
                      </a:r>
                      <a:endParaRPr sz="1700" b="1"/>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g2f9522657f2_0_71"/>
          <p:cNvSpPr txBox="1">
            <a:spLocks noGrp="1"/>
          </p:cNvSpPr>
          <p:nvPr>
            <p:ph type="title"/>
          </p:nvPr>
        </p:nvSpPr>
        <p:spPr>
          <a:xfrm>
            <a:off x="694889" y="1524945"/>
            <a:ext cx="3597600" cy="76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3600" b="1">
                <a:solidFill>
                  <a:srgbClr val="8E7CC3"/>
                </a:solidFill>
                <a:latin typeface="Arial Narrow"/>
                <a:ea typeface="Arial Narrow"/>
                <a:cs typeface="Arial Narrow"/>
                <a:sym typeface="Arial Narrow"/>
              </a:rPr>
              <a:t>Our solution</a:t>
            </a:r>
            <a:endParaRPr sz="3600" b="1">
              <a:solidFill>
                <a:srgbClr val="8E7CC3"/>
              </a:solidFill>
              <a:latin typeface="Arial Narrow"/>
              <a:ea typeface="Arial Narrow"/>
              <a:cs typeface="Arial Narrow"/>
              <a:sym typeface="Arial Narrow"/>
            </a:endParaRPr>
          </a:p>
        </p:txBody>
      </p:sp>
      <p:sp>
        <p:nvSpPr>
          <p:cNvPr id="244" name="Google Shape;244;g2f9522657f2_0_71"/>
          <p:cNvSpPr txBox="1">
            <a:spLocks noGrp="1"/>
          </p:cNvSpPr>
          <p:nvPr>
            <p:ph type="subTitle" idx="1"/>
          </p:nvPr>
        </p:nvSpPr>
        <p:spPr>
          <a:xfrm>
            <a:off x="694900" y="2554925"/>
            <a:ext cx="4026600" cy="27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800">
                <a:solidFill>
                  <a:srgbClr val="8E7CC3"/>
                </a:solidFill>
                <a:latin typeface="Arial Narrow"/>
                <a:ea typeface="Arial Narrow"/>
                <a:cs typeface="Arial Narrow"/>
                <a:sym typeface="Arial Narrow"/>
              </a:rPr>
              <a:t>All in one</a:t>
            </a:r>
            <a:r>
              <a:rPr lang="en-AU" sz="2800">
                <a:solidFill>
                  <a:schemeClr val="accent1"/>
                </a:solidFill>
                <a:latin typeface="Arial Narrow"/>
                <a:ea typeface="Arial Narrow"/>
                <a:cs typeface="Arial Narrow"/>
                <a:sym typeface="Arial Narrow"/>
              </a:rPr>
              <a:t> </a:t>
            </a:r>
            <a:r>
              <a:rPr lang="en-AU" sz="2800">
                <a:solidFill>
                  <a:schemeClr val="dk1"/>
                </a:solidFill>
                <a:latin typeface="Arial Narrow"/>
                <a:ea typeface="Arial Narrow"/>
                <a:cs typeface="Arial Narrow"/>
                <a:sym typeface="Arial Narrow"/>
              </a:rPr>
              <a:t>mobile application that is capable of guiding a blind or low vision user through conducting a self test and interprets its results without the need of human input. </a:t>
            </a:r>
            <a:endParaRPr sz="2800">
              <a:solidFill>
                <a:schemeClr val="dk1"/>
              </a:solidFill>
              <a:latin typeface="Arial Narrow"/>
              <a:ea typeface="Arial Narrow"/>
              <a:cs typeface="Arial Narrow"/>
              <a:sym typeface="Arial Narrow"/>
            </a:endParaRPr>
          </a:p>
        </p:txBody>
      </p:sp>
      <p:sp>
        <p:nvSpPr>
          <p:cNvPr id="245" name="Google Shape;245;g2f9522657f2_0_71"/>
          <p:cNvSpPr txBox="1"/>
          <p:nvPr/>
        </p:nvSpPr>
        <p:spPr>
          <a:xfrm>
            <a:off x="5231767" y="4314508"/>
            <a:ext cx="571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500" b="1" i="1">
                <a:solidFill>
                  <a:srgbClr val="674EA7"/>
                </a:solidFill>
                <a:latin typeface="Arial Narrow"/>
                <a:ea typeface="Arial Narrow"/>
                <a:cs typeface="Arial Narrow"/>
                <a:sym typeface="Arial Narrow"/>
              </a:rPr>
              <a:t>“I can’t think of a better approach, actually.”</a:t>
            </a:r>
            <a:endParaRPr sz="2500" b="1" i="1">
              <a:solidFill>
                <a:srgbClr val="674EA7"/>
              </a:solidFill>
              <a:latin typeface="Arial Narrow"/>
              <a:ea typeface="Arial Narrow"/>
              <a:cs typeface="Arial Narrow"/>
              <a:sym typeface="Arial Narrow"/>
            </a:endParaRPr>
          </a:p>
        </p:txBody>
      </p:sp>
      <p:sp>
        <p:nvSpPr>
          <p:cNvPr id="246" name="Google Shape;246;g2f9522657f2_0_71"/>
          <p:cNvSpPr txBox="1"/>
          <p:nvPr/>
        </p:nvSpPr>
        <p:spPr>
          <a:xfrm>
            <a:off x="6194767" y="4848125"/>
            <a:ext cx="37857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700">
                <a:solidFill>
                  <a:schemeClr val="dk1"/>
                </a:solidFill>
                <a:latin typeface="Arial Narrow"/>
                <a:ea typeface="Arial Narrow"/>
                <a:cs typeface="Arial Narrow"/>
                <a:sym typeface="Arial Narrow"/>
              </a:rPr>
              <a:t>Bill Jolley: Chair, Vision Australia</a:t>
            </a:r>
            <a:endParaRPr sz="170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sz="1700">
              <a:solidFill>
                <a:schemeClr val="dk1"/>
              </a:solidFill>
              <a:latin typeface="Arial Narrow"/>
              <a:ea typeface="Arial Narrow"/>
              <a:cs typeface="Arial Narrow"/>
              <a:sym typeface="Arial Narrow"/>
            </a:endParaRPr>
          </a:p>
        </p:txBody>
      </p:sp>
      <p:sp>
        <p:nvSpPr>
          <p:cNvPr id="247" name="Google Shape;247;g2f9522657f2_0_71"/>
          <p:cNvSpPr/>
          <p:nvPr/>
        </p:nvSpPr>
        <p:spPr>
          <a:xfrm>
            <a:off x="-97575" y="6297375"/>
            <a:ext cx="12311700" cy="560700"/>
          </a:xfrm>
          <a:prstGeom prst="rect">
            <a:avLst/>
          </a:prstGeom>
          <a:solidFill>
            <a:srgbClr val="8E7CC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Helvetica Neue"/>
              <a:ea typeface="Helvetica Neue"/>
              <a:cs typeface="Helvetica Neue"/>
              <a:sym typeface="Helvetica Neue"/>
            </a:endParaRPr>
          </a:p>
        </p:txBody>
      </p:sp>
      <p:sp>
        <p:nvSpPr>
          <p:cNvPr id="248" name="Google Shape;248;g2f9522657f2_0_71"/>
          <p:cNvSpPr txBox="1"/>
          <p:nvPr/>
        </p:nvSpPr>
        <p:spPr>
          <a:xfrm>
            <a:off x="8961534" y="2219146"/>
            <a:ext cx="1176900" cy="459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AU" sz="2000">
                <a:solidFill>
                  <a:schemeClr val="dk1"/>
                </a:solidFill>
                <a:latin typeface="Poppins SemiBold"/>
                <a:ea typeface="Poppins SemiBold"/>
                <a:cs typeface="Poppins SemiBold"/>
                <a:sym typeface="Poppins SemiBold"/>
              </a:rPr>
              <a:t>21%</a:t>
            </a:r>
            <a:endParaRPr sz="2000">
              <a:solidFill>
                <a:schemeClr val="dk1"/>
              </a:solidFill>
              <a:latin typeface="Poppins SemiBold"/>
              <a:ea typeface="Poppins SemiBold"/>
              <a:cs typeface="Poppins SemiBold"/>
              <a:sym typeface="Poppins SemiBold"/>
            </a:endParaRPr>
          </a:p>
        </p:txBody>
      </p:sp>
      <p:sp>
        <p:nvSpPr>
          <p:cNvPr id="249" name="Google Shape;249;g2f9522657f2_0_71"/>
          <p:cNvSpPr txBox="1"/>
          <p:nvPr/>
        </p:nvSpPr>
        <p:spPr>
          <a:xfrm>
            <a:off x="8961558" y="2554925"/>
            <a:ext cx="2178900" cy="916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AU" sz="1700">
                <a:solidFill>
                  <a:schemeClr val="dk1"/>
                </a:solidFill>
                <a:latin typeface="Poppins Medium"/>
                <a:ea typeface="Poppins Medium"/>
                <a:cs typeface="Poppins Medium"/>
                <a:sym typeface="Poppins Medium"/>
              </a:rPr>
              <a:t>Non smartphone users</a:t>
            </a:r>
            <a:endParaRPr sz="1700">
              <a:solidFill>
                <a:schemeClr val="dk1"/>
              </a:solidFill>
              <a:latin typeface="Poppins Medium"/>
              <a:ea typeface="Poppins Medium"/>
              <a:cs typeface="Poppins Medium"/>
              <a:sym typeface="Poppins Medium"/>
            </a:endParaRPr>
          </a:p>
        </p:txBody>
      </p:sp>
      <p:sp>
        <p:nvSpPr>
          <p:cNvPr id="250" name="Google Shape;250;g2f9522657f2_0_71"/>
          <p:cNvSpPr txBox="1"/>
          <p:nvPr/>
        </p:nvSpPr>
        <p:spPr>
          <a:xfrm>
            <a:off x="8961534" y="1232678"/>
            <a:ext cx="1176900" cy="459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AU" sz="2100">
                <a:solidFill>
                  <a:schemeClr val="accent1"/>
                </a:solidFill>
                <a:latin typeface="Poppins SemiBold"/>
                <a:ea typeface="Poppins SemiBold"/>
                <a:cs typeface="Poppins SemiBold"/>
                <a:sym typeface="Poppins SemiBold"/>
              </a:rPr>
              <a:t>79%</a:t>
            </a:r>
            <a:endParaRPr sz="2100">
              <a:solidFill>
                <a:schemeClr val="accent1"/>
              </a:solidFill>
              <a:latin typeface="Poppins SemiBold"/>
              <a:ea typeface="Poppins SemiBold"/>
              <a:cs typeface="Poppins SemiBold"/>
              <a:sym typeface="Poppins SemiBold"/>
            </a:endParaRPr>
          </a:p>
        </p:txBody>
      </p:sp>
      <p:sp>
        <p:nvSpPr>
          <p:cNvPr id="251" name="Google Shape;251;g2f9522657f2_0_71"/>
          <p:cNvSpPr txBox="1"/>
          <p:nvPr/>
        </p:nvSpPr>
        <p:spPr>
          <a:xfrm>
            <a:off x="8961548" y="1618078"/>
            <a:ext cx="2809200" cy="459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AU" sz="1700">
                <a:solidFill>
                  <a:schemeClr val="dk1"/>
                </a:solidFill>
                <a:latin typeface="Poppins Medium"/>
                <a:ea typeface="Poppins Medium"/>
                <a:cs typeface="Poppins Medium"/>
                <a:sym typeface="Poppins Medium"/>
              </a:rPr>
              <a:t>Smartphone users</a:t>
            </a:r>
            <a:endParaRPr sz="1700">
              <a:solidFill>
                <a:schemeClr val="dk1"/>
              </a:solidFill>
              <a:latin typeface="Poppins Medium"/>
              <a:ea typeface="Poppins Medium"/>
              <a:cs typeface="Poppins Medium"/>
              <a:sym typeface="Poppins Medium"/>
            </a:endParaRPr>
          </a:p>
        </p:txBody>
      </p:sp>
      <p:sp>
        <p:nvSpPr>
          <p:cNvPr id="252" name="Google Shape;252;g2f9522657f2_0_71"/>
          <p:cNvSpPr/>
          <p:nvPr/>
        </p:nvSpPr>
        <p:spPr>
          <a:xfrm>
            <a:off x="8601249" y="1306489"/>
            <a:ext cx="311700" cy="311700"/>
          </a:xfrm>
          <a:prstGeom prst="ellipse">
            <a:avLst/>
          </a:prstGeom>
          <a:solidFill>
            <a:srgbClr val="8E7C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 name="Google Shape;253;g2f9522657f2_0_71"/>
          <p:cNvSpPr/>
          <p:nvPr/>
        </p:nvSpPr>
        <p:spPr>
          <a:xfrm>
            <a:off x="8601249" y="2292956"/>
            <a:ext cx="311700" cy="311700"/>
          </a:xfrm>
          <a:prstGeom prst="ellipse">
            <a:avLst/>
          </a:pr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54" name="Google Shape;254;g2f9522657f2_0_71" descr="A purple and orange pie chart"/>
          <p:cNvPicPr preferRelativeResize="0"/>
          <p:nvPr/>
        </p:nvPicPr>
        <p:blipFill>
          <a:blip r:embed="rId3">
            <a:alphaModFix/>
          </a:blip>
          <a:stretch>
            <a:fillRect/>
          </a:stretch>
        </p:blipFill>
        <p:spPr>
          <a:xfrm>
            <a:off x="5161292" y="634275"/>
            <a:ext cx="3416891" cy="3250427"/>
          </a:xfrm>
          <a:prstGeom prst="rect">
            <a:avLst/>
          </a:prstGeom>
          <a:noFill/>
          <a:ln>
            <a:noFill/>
          </a:ln>
        </p:spPr>
      </p:pic>
    </p:spTree>
  </p:cSld>
  <p:clrMapOvr>
    <a:masterClrMapping/>
  </p:clrMapOvr>
</p:sld>
</file>

<file path=ppt/theme/theme1.xml><?xml version="1.0" encoding="utf-8"?>
<a:theme xmlns:a="http://schemas.openxmlformats.org/drawingml/2006/main" name="Image Dec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2806</Words>
  <Application>Microsoft Macintosh PowerPoint</Application>
  <PresentationFormat>Widescreen</PresentationFormat>
  <Paragraphs>255</Paragraphs>
  <Slides>25</Slides>
  <Notes>25</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 Narrow</vt:lpstr>
      <vt:lpstr>Poppins Medium</vt:lpstr>
      <vt:lpstr>Helvetica Neue</vt:lpstr>
      <vt:lpstr>Calibri</vt:lpstr>
      <vt:lpstr>Atkinson Hyperlegible</vt:lpstr>
      <vt:lpstr>Montserrat</vt:lpstr>
      <vt:lpstr>Poppins SemiBold</vt:lpstr>
      <vt:lpstr>Poppins</vt:lpstr>
      <vt:lpstr>Arial</vt:lpstr>
      <vt:lpstr>Image Deck</vt:lpstr>
      <vt:lpstr>PowerPoint Presentation</vt:lpstr>
      <vt:lpstr>PowerPoint Presentation</vt:lpstr>
      <vt:lpstr>Problem statement</vt:lpstr>
      <vt:lpstr>PowerPoint Presentation</vt:lpstr>
      <vt:lpstr>Market Size - SAMTs</vt:lpstr>
      <vt:lpstr>Our predictions - Theia</vt:lpstr>
      <vt:lpstr>Current solutions</vt:lpstr>
      <vt:lpstr>Generative AI - Accuracy</vt:lpstr>
      <vt:lpstr>Our solution</vt:lpstr>
      <vt:lpstr>PowerPoint Presentation</vt:lpstr>
      <vt:lpstr>PowerPoint Presentation</vt:lpstr>
      <vt:lpstr>Core functionalities</vt:lpstr>
      <vt:lpstr>Our pilot evaluation</vt:lpstr>
      <vt:lpstr>Trust towards AI</vt:lpstr>
      <vt:lpstr>Human intervention - Trading privacy and independence for accuracy </vt:lpstr>
      <vt:lpstr>AI in mHealth</vt:lpstr>
      <vt:lpstr>Theia’s potential</vt:lpstr>
      <vt:lpstr>Our plans</vt:lpstr>
      <vt:lpstr>Whats next</vt:lpstr>
      <vt:lpstr>Future of our solution: Challenges</vt:lpstr>
      <vt:lpstr>Our plan</vt:lpstr>
      <vt:lpstr>PowerPoint Presentation</vt:lpstr>
      <vt:lpstr>Easy. Independent.  Private.  Affordable.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Timothy Burnett</dc:creator>
  <cp:lastModifiedBy>Hanmin Chen</cp:lastModifiedBy>
  <cp:revision>3</cp:revision>
  <dcterms:created xsi:type="dcterms:W3CDTF">2017-05-31T01:24:04Z</dcterms:created>
  <dcterms:modified xsi:type="dcterms:W3CDTF">2025-05-22T07:51:15Z</dcterms:modified>
</cp:coreProperties>
</file>