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8" r:id="rId3"/>
    <p:sldId id="273" r:id="rId4"/>
    <p:sldId id="272" r:id="rId5"/>
    <p:sldId id="274" r:id="rId6"/>
    <p:sldId id="276" r:id="rId7"/>
    <p:sldId id="270" r:id="rId8"/>
    <p:sldId id="262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65" autoAdjust="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501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EDD83-9F5D-749E-AA9E-B0ECC301C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4719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AU" dirty="0"/>
              <a:t>Transforming Access: A Decade of Progress, and What’s Next in Information Accessibility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ED1B59-FBE1-114D-D281-6F4E1FFF1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9386" y="3475055"/>
            <a:ext cx="6400800" cy="1752600"/>
          </a:xfrm>
        </p:spPr>
        <p:txBody>
          <a:bodyPr/>
          <a:lstStyle/>
          <a:p>
            <a:r>
              <a:rPr lang="en-AU" dirty="0">
                <a:solidFill>
                  <a:schemeClr val="tx1"/>
                </a:solidFill>
              </a:rPr>
              <a:t>Sonali Marathe</a:t>
            </a:r>
          </a:p>
          <a:p>
            <a:r>
              <a:rPr lang="en-AU" dirty="0">
                <a:solidFill>
                  <a:schemeClr val="tx1"/>
                </a:solidFill>
              </a:rPr>
              <a:t>Tuesday, 27</a:t>
            </a:r>
            <a:r>
              <a:rPr lang="en-AU" baseline="30000" dirty="0">
                <a:solidFill>
                  <a:schemeClr val="tx1"/>
                </a:solidFill>
              </a:rPr>
              <a:t>th</a:t>
            </a:r>
            <a:r>
              <a:rPr lang="en-AU" dirty="0">
                <a:solidFill>
                  <a:schemeClr val="tx1"/>
                </a:solidFill>
              </a:rPr>
              <a:t> May 2025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0BF91D-7528-168F-7AB5-CFD723E4CDD6}"/>
              </a:ext>
            </a:extLst>
          </p:cNvPr>
          <p:cNvSpPr/>
          <p:nvPr/>
        </p:nvSpPr>
        <p:spPr>
          <a:xfrm>
            <a:off x="685800" y="289368"/>
            <a:ext cx="7647972" cy="625032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F94388F-2467-1DBC-BE1D-268A2E9F5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083" y="5041402"/>
            <a:ext cx="7025833" cy="1338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56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AU" dirty="0"/>
          </a:p>
          <a:p>
            <a:pPr marL="0" indent="0" algn="ctr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dirty="0"/>
              <a:t>Thank You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Decade of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Global focus on inclusion and equity</a:t>
            </a:r>
          </a:p>
          <a:p>
            <a:r>
              <a:rPr dirty="0"/>
              <a:t>Technological innovation</a:t>
            </a:r>
          </a:p>
          <a:p>
            <a:r>
              <a:rPr lang="en-AU" dirty="0"/>
              <a:t>Legislation </a:t>
            </a:r>
            <a:r>
              <a:rPr dirty="0"/>
              <a:t>and </a:t>
            </a:r>
            <a:r>
              <a:rPr lang="en-AU" dirty="0"/>
              <a:t>milestones</a:t>
            </a:r>
            <a:endParaRPr dirty="0"/>
          </a:p>
          <a:p>
            <a:r>
              <a:rPr dirty="0"/>
              <a:t>Community advocacy and cross-sector partnerships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E8AFA4-E53F-AD12-BBEF-1005970F4B7F}"/>
              </a:ext>
            </a:extLst>
          </p:cNvPr>
          <p:cNvSpPr/>
          <p:nvPr/>
        </p:nvSpPr>
        <p:spPr>
          <a:xfrm>
            <a:off x="254644" y="1417638"/>
            <a:ext cx="8634714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E0147-4053-F53B-824D-83067BD0A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DC7F7-DF34-9FA9-21B6-C24CB3A1D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AU" dirty="0"/>
              <a:t>AI, Apps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dirty="0"/>
              <a:t>WWW standards: WCAG 2.2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dirty="0"/>
              <a:t>3D printing, UV printing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dirty="0"/>
              <a:t>Assistive technology: multiline braille and graphics displays, eBraille</a:t>
            </a:r>
          </a:p>
          <a:p>
            <a:pPr marL="0" indent="0">
              <a:buNone/>
            </a:pPr>
            <a:r>
              <a:rPr lang="en-AU" dirty="0"/>
              <a:t>x  Touch screens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BB676B-8913-77AD-74BD-CF4D8768ADFF}"/>
              </a:ext>
            </a:extLst>
          </p:cNvPr>
          <p:cNvSpPr/>
          <p:nvPr/>
        </p:nvSpPr>
        <p:spPr>
          <a:xfrm>
            <a:off x="254644" y="1417638"/>
            <a:ext cx="8634714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6892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55D89-16A9-25A7-9CF1-C0D885D4C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Legislation, International Treaties and Milestones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CAD0E-E394-A815-D81E-4EE8D42DF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644" y="1600200"/>
            <a:ext cx="8432156" cy="4525963"/>
          </a:xfrm>
        </p:spPr>
        <p:txBody>
          <a:bodyPr>
            <a:noAutofit/>
          </a:bodyPr>
          <a:lstStyle/>
          <a:p>
            <a:r>
              <a:rPr lang="en-AU" dirty="0"/>
              <a:t>2013 Marrakesh Treaty</a:t>
            </a:r>
          </a:p>
          <a:p>
            <a:r>
              <a:rPr lang="en-AU" dirty="0"/>
              <a:t>2015 Australia ratifies Marrakesh Treaty</a:t>
            </a:r>
          </a:p>
          <a:p>
            <a:r>
              <a:rPr lang="en-AU" dirty="0"/>
              <a:t>2016 Australian Inclusive Publishing Association</a:t>
            </a:r>
          </a:p>
          <a:p>
            <a:r>
              <a:rPr lang="en-AU" dirty="0"/>
              <a:t>2016  Australia adopts AS EN 301549 </a:t>
            </a:r>
          </a:p>
          <a:p>
            <a:r>
              <a:rPr lang="en-AU" dirty="0"/>
              <a:t>2017 Copyright law amendments</a:t>
            </a:r>
          </a:p>
          <a:p>
            <a:r>
              <a:rPr lang="en-AU" dirty="0"/>
              <a:t>2019 Govt funding for audio description</a:t>
            </a:r>
          </a:p>
          <a:p>
            <a:r>
              <a:rPr lang="en-AU" dirty="0"/>
              <a:t>2021 New Zealand ratifies Marrakesh Treaty</a:t>
            </a:r>
          </a:p>
          <a:p>
            <a:r>
              <a:rPr lang="en-AU" dirty="0"/>
              <a:t>2025 European Accessibility Act (adopted 2019)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1BF0CB-59CE-555C-6B45-C37F44C3B36B}"/>
              </a:ext>
            </a:extLst>
          </p:cNvPr>
          <p:cNvSpPr/>
          <p:nvPr/>
        </p:nvSpPr>
        <p:spPr>
          <a:xfrm>
            <a:off x="254644" y="1417638"/>
            <a:ext cx="8634714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9070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E8DD4-DDD8-92D7-C3D9-595553B59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90233"/>
          </a:xfrm>
        </p:spPr>
        <p:txBody>
          <a:bodyPr>
            <a:normAutofit fontScale="90000"/>
          </a:bodyPr>
          <a:lstStyle/>
          <a:p>
            <a:r>
              <a:rPr lang="en-AU" dirty="0"/>
              <a:t>Cross-sector partnerships &amp; Advocacy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D3B3-9BDA-F713-25D3-9B751ACB3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0833"/>
            <a:ext cx="8229600" cy="50899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40000"/>
              </a:lnSpc>
            </a:pPr>
            <a:r>
              <a:rPr lang="en-AU" sz="4100" dirty="0"/>
              <a:t>Australian Inclusive Publishing Initiative</a:t>
            </a:r>
          </a:p>
          <a:p>
            <a:pPr lvl="1">
              <a:lnSpc>
                <a:spcPct val="140000"/>
              </a:lnSpc>
            </a:pPr>
            <a:r>
              <a:rPr lang="en-AU" sz="3600" dirty="0"/>
              <a:t>Inclusive Publishing in Australia: an introductory Guide</a:t>
            </a:r>
          </a:p>
          <a:p>
            <a:pPr lvl="1">
              <a:lnSpc>
                <a:spcPct val="140000"/>
              </a:lnSpc>
            </a:pPr>
            <a:r>
              <a:rPr lang="en-AU" sz="3600" dirty="0"/>
              <a:t>Making Content Accessible: A guide to navigating Australian Copyright Law for Disability Access</a:t>
            </a:r>
          </a:p>
          <a:p>
            <a:pPr lvl="1">
              <a:lnSpc>
                <a:spcPct val="140000"/>
              </a:lnSpc>
            </a:pPr>
            <a:r>
              <a:rPr lang="en-AU" sz="3600" dirty="0"/>
              <a:t>Round Table members recognised as “trusted entities”.</a:t>
            </a:r>
          </a:p>
          <a:p>
            <a:pPr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en-AU" sz="4100" dirty="0"/>
              <a:t>UKAAF, ICEVI</a:t>
            </a:r>
          </a:p>
          <a:p>
            <a:pPr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en-AU" sz="4100" dirty="0"/>
              <a:t>Research partnerships</a:t>
            </a:r>
          </a:p>
          <a:p>
            <a:pPr lvl="1">
              <a:lnSpc>
                <a:spcPct val="140000"/>
              </a:lnSpc>
            </a:pPr>
            <a:r>
              <a:rPr lang="en-AU" sz="3600" dirty="0"/>
              <a:t>ARC projects Monash University</a:t>
            </a:r>
          </a:p>
          <a:p>
            <a:pPr lvl="1">
              <a:lnSpc>
                <a:spcPct val="140000"/>
              </a:lnSpc>
            </a:pPr>
            <a:r>
              <a:rPr lang="en-AU" sz="3600" dirty="0"/>
              <a:t>Sydney University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AU" dirty="0"/>
          </a:p>
          <a:p>
            <a:pPr lvl="1">
              <a:buFont typeface="Arial" panose="020B0604020202020204" pitchFamily="34" charset="0"/>
              <a:buChar char="•"/>
            </a:pP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ADF511-97C1-7E91-0000-C2F0B14FE6E5}"/>
              </a:ext>
            </a:extLst>
          </p:cNvPr>
          <p:cNvSpPr/>
          <p:nvPr/>
        </p:nvSpPr>
        <p:spPr>
          <a:xfrm>
            <a:off x="254644" y="1035674"/>
            <a:ext cx="8634714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0819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BADE4-E778-3EE1-4A39-44EC9101A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Cross sector partnerships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B826A-B6F2-F9A0-5935-ECB513163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Institute of Professional Editors</a:t>
            </a:r>
          </a:p>
          <a:p>
            <a:pPr lvl="1"/>
            <a:r>
              <a:rPr lang="en-AU" sz="3200" dirty="0"/>
              <a:t>Webinars</a:t>
            </a:r>
          </a:p>
          <a:p>
            <a:pPr lvl="1"/>
            <a:r>
              <a:rPr lang="en-AU" sz="3200" dirty="0"/>
              <a:t>Books without barriers</a:t>
            </a:r>
          </a:p>
          <a:p>
            <a:pPr lvl="1"/>
            <a:r>
              <a:rPr lang="en-AU" sz="3200" dirty="0"/>
              <a:t>Inclusive publishing training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National Library of Australia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Enhancing discoverability of records</a:t>
            </a:r>
          </a:p>
          <a:p>
            <a:pPr marL="857250" lvl="2" indent="0">
              <a:buNone/>
              <a:defRPr/>
            </a:pPr>
            <a:endParaRPr kumimoji="0" lang="en-A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endParaRPr lang="en-AU" dirty="0"/>
          </a:p>
          <a:p>
            <a:pPr lvl="1">
              <a:buFont typeface="Arial" panose="020B0604020202020204" pitchFamily="34" charset="0"/>
              <a:buChar char="•"/>
            </a:pPr>
            <a:endParaRPr lang="en-AU" dirty="0"/>
          </a:p>
          <a:p>
            <a:pPr lvl="1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711217-A7A0-616E-E571-1AECD335AB11}"/>
              </a:ext>
            </a:extLst>
          </p:cNvPr>
          <p:cNvSpPr/>
          <p:nvPr/>
        </p:nvSpPr>
        <p:spPr>
          <a:xfrm>
            <a:off x="254644" y="1417638"/>
            <a:ext cx="8634714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38604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F2B93-D1AD-92D3-7B0B-0F5823CB0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3233"/>
            <a:ext cx="8229600" cy="717056"/>
          </a:xfrm>
        </p:spPr>
        <p:txBody>
          <a:bodyPr>
            <a:normAutofit fontScale="90000"/>
          </a:bodyPr>
          <a:lstStyle/>
          <a:p>
            <a:r>
              <a:rPr lang="en-AU" dirty="0"/>
              <a:t>Current landscape and future actions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AF1F2-8050-1A06-9098-166193BF0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Standardising accessibility metadata across the publishing supply chain</a:t>
            </a:r>
          </a:p>
          <a:p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Continue collaboration with the National Library of Australia (NLA)</a:t>
            </a:r>
          </a:p>
          <a:p>
            <a:pPr lvl="1"/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Incorporate large print and other accessible formats into the Libraries Australia catalogue</a:t>
            </a:r>
          </a:p>
          <a:p>
            <a:pPr lvl="1"/>
            <a:r>
              <a:rPr lang="en-US" altLang="en-US" dirty="0"/>
              <a:t>Re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plicate this approach in the Trove catalogue.</a:t>
            </a:r>
            <a:endParaRPr lang="en-AU" dirty="0"/>
          </a:p>
          <a:p>
            <a:r>
              <a:rPr lang="en-AU" dirty="0"/>
              <a:t>Australian Libraries and Information Association</a:t>
            </a:r>
          </a:p>
          <a:p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CD8452-C2B6-A227-E158-8C8B04A2652B}"/>
              </a:ext>
            </a:extLst>
          </p:cNvPr>
          <p:cNvSpPr/>
          <p:nvPr/>
        </p:nvSpPr>
        <p:spPr>
          <a:xfrm>
            <a:off x="254643" y="1174570"/>
            <a:ext cx="8634714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97799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Round Table’s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Convening sector-wide collaboration</a:t>
            </a:r>
          </a:p>
          <a:p>
            <a:r>
              <a:rPr dirty="0"/>
              <a:t>Developing guidelines </a:t>
            </a:r>
          </a:p>
          <a:p>
            <a:r>
              <a:rPr dirty="0"/>
              <a:t>Advocacy </a:t>
            </a:r>
          </a:p>
          <a:p>
            <a:r>
              <a:rPr lang="en-AU" dirty="0"/>
              <a:t>Annual conference</a:t>
            </a:r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0FE411-1EA4-DAEF-9DA7-F5F317AF20A6}"/>
              </a:ext>
            </a:extLst>
          </p:cNvPr>
          <p:cNvSpPr/>
          <p:nvPr/>
        </p:nvSpPr>
        <p:spPr>
          <a:xfrm>
            <a:off x="254644" y="1417638"/>
            <a:ext cx="8634714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3600" dirty="0"/>
              <a:t>The future of accessibility depends on continued: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sz="3600" dirty="0"/>
              <a:t>   Collaboration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sz="3600" dirty="0"/>
              <a:t>  Innovation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sz="3600" dirty="0"/>
              <a:t>  Advocacy</a:t>
            </a:r>
            <a:endParaRPr lang="en-AU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AU" sz="3600" dirty="0"/>
              <a:t>How can you get involved?</a:t>
            </a:r>
            <a:endParaRPr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CF910F-CB1E-CABA-7E34-9565ED07129E}"/>
              </a:ext>
            </a:extLst>
          </p:cNvPr>
          <p:cNvSpPr/>
          <p:nvPr/>
        </p:nvSpPr>
        <p:spPr>
          <a:xfrm>
            <a:off x="254644" y="1417638"/>
            <a:ext cx="8634714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6849</TotalTime>
  <Words>278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Transforming Access: A Decade of Progress, and What’s Next in Information Accessibility</vt:lpstr>
      <vt:lpstr>Decade of progress</vt:lpstr>
      <vt:lpstr>Technology</vt:lpstr>
      <vt:lpstr>Legislation, International Treaties and Milestones</vt:lpstr>
      <vt:lpstr>Cross-sector partnerships &amp; Advocacy </vt:lpstr>
      <vt:lpstr>Cross sector partnerships (2)</vt:lpstr>
      <vt:lpstr>Current landscape and future actions </vt:lpstr>
      <vt:lpstr>Round Table’s Role</vt:lpstr>
      <vt:lpstr>Call to Action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Sonali Marathe</dc:creator>
  <cp:keywords/>
  <dc:description>generated using python-pptx</dc:description>
  <cp:lastModifiedBy>David Vosnacos</cp:lastModifiedBy>
  <cp:revision>10</cp:revision>
  <dcterms:created xsi:type="dcterms:W3CDTF">2013-01-27T09:14:16Z</dcterms:created>
  <dcterms:modified xsi:type="dcterms:W3CDTF">2025-05-26T22:53:11Z</dcterms:modified>
  <cp:category/>
</cp:coreProperties>
</file>