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77" r:id="rId3"/>
    <p:sldId id="268" r:id="rId4"/>
    <p:sldId id="257" r:id="rId5"/>
    <p:sldId id="258" r:id="rId6"/>
    <p:sldId id="259" r:id="rId7"/>
    <p:sldId id="276" r:id="rId8"/>
    <p:sldId id="275" r:id="rId9"/>
    <p:sldId id="266" r:id="rId10"/>
    <p:sldId id="269" r:id="rId11"/>
    <p:sldId id="260" r:id="rId12"/>
    <p:sldId id="270" r:id="rId13"/>
    <p:sldId id="271" r:id="rId14"/>
    <p:sldId id="272" r:id="rId15"/>
    <p:sldId id="273" r:id="rId1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97"/>
    <p:restoredTop sz="94587"/>
  </p:normalViewPr>
  <p:slideViewPr>
    <p:cSldViewPr snapToGrid="0">
      <p:cViewPr varScale="1">
        <p:scale>
          <a:sx n="57" d="100"/>
          <a:sy n="57" d="100"/>
        </p:scale>
        <p:origin x="126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DD776-7768-A746-A21C-C8EC3AE90EC7}" type="datetimeFigureOut">
              <a:rPr lang="en-US" smtClean="0"/>
              <a:t>5/25/2025</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58B996-F1CF-824C-8962-677209D1B90C}" type="slidenum">
              <a:rPr lang="en-US" smtClean="0"/>
              <a:t>‹#›</a:t>
            </a:fld>
            <a:endParaRPr lang="en-US"/>
          </a:p>
        </p:txBody>
      </p:sp>
    </p:spTree>
    <p:extLst>
      <p:ext uri="{BB962C8B-B14F-4D97-AF65-F5344CB8AC3E}">
        <p14:creationId xmlns:p14="http://schemas.microsoft.com/office/powerpoint/2010/main" val="2577046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58B996-F1CF-824C-8962-677209D1B90C}" type="slidenum">
              <a:rPr lang="en-US" smtClean="0"/>
              <a:t>9</a:t>
            </a:fld>
            <a:endParaRPr lang="en-US"/>
          </a:p>
        </p:txBody>
      </p:sp>
    </p:spTree>
    <p:extLst>
      <p:ext uri="{BB962C8B-B14F-4D97-AF65-F5344CB8AC3E}">
        <p14:creationId xmlns:p14="http://schemas.microsoft.com/office/powerpoint/2010/main" val="4289073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BC8798-F542-E649-80A1-07B5E8ACAF6C}" type="datetimeFigureOut">
              <a:rPr lang="en-US" smtClean="0"/>
              <a:t>5/25/2025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1572458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C8798-F542-E649-80A1-07B5E8ACAF6C}" type="datetimeFigureOut">
              <a:rPr lang="en-US" smtClean="0"/>
              <a:t>5/25/2025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715499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C8798-F542-E649-80A1-07B5E8ACAF6C}" type="datetimeFigureOut">
              <a:rPr lang="en-US" smtClean="0"/>
              <a:t>5/25/2025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35997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BC8798-F542-E649-80A1-07B5E8ACAF6C}" type="datetimeFigureOut">
              <a:rPr lang="en-US" smtClean="0"/>
              <a:t>5/25/2025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3877290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BC8798-F542-E649-80A1-07B5E8ACAF6C}" type="datetimeFigureOut">
              <a:rPr lang="en-US" smtClean="0"/>
              <a:t>5/25/2025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2405048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BC8798-F542-E649-80A1-07B5E8ACAF6C}" type="datetimeFigureOut">
              <a:rPr lang="en-US" smtClean="0"/>
              <a:t>5/25/2025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3897187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BC8798-F542-E649-80A1-07B5E8ACAF6C}" type="datetimeFigureOut">
              <a:rPr lang="en-US" smtClean="0"/>
              <a:t>5/25/2025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3255867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BC8798-F542-E649-80A1-07B5E8ACAF6C}" type="datetimeFigureOut">
              <a:rPr lang="en-US" smtClean="0"/>
              <a:t>5/25/2025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1451439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BC8798-F542-E649-80A1-07B5E8ACAF6C}" type="datetimeFigureOut">
              <a:rPr lang="en-US" smtClean="0"/>
              <a:t>5/25/2025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3893106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BC8798-F542-E649-80A1-07B5E8ACAF6C}" type="datetimeFigureOut">
              <a:rPr lang="en-US" smtClean="0"/>
              <a:t>5/25/2025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1193388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BC8798-F542-E649-80A1-07B5E8ACAF6C}" type="datetimeFigureOut">
              <a:rPr lang="en-US" smtClean="0"/>
              <a:t>5/25/2025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A4B91D-7BF6-DB41-AA44-EB3348B6D062}" type="slidenum">
              <a:rPr lang="en-US" smtClean="0"/>
              <a:t>‹#›</a:t>
            </a:fld>
            <a:endParaRPr lang="en-US"/>
          </a:p>
        </p:txBody>
      </p:sp>
    </p:spTree>
    <p:extLst>
      <p:ext uri="{BB962C8B-B14F-4D97-AF65-F5344CB8AC3E}">
        <p14:creationId xmlns:p14="http://schemas.microsoft.com/office/powerpoint/2010/main" val="2900076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BC8798-F542-E649-80A1-07B5E8ACAF6C}" type="datetimeFigureOut">
              <a:rPr lang="en-US" smtClean="0"/>
              <a:t>5/25/2025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A4B91D-7BF6-DB41-AA44-EB3348B6D062}" type="slidenum">
              <a:rPr lang="en-US" smtClean="0"/>
              <a:t>‹#›</a:t>
            </a:fld>
            <a:endParaRPr lang="en-US"/>
          </a:p>
        </p:txBody>
      </p:sp>
    </p:spTree>
    <p:extLst>
      <p:ext uri="{BB962C8B-B14F-4D97-AF65-F5344CB8AC3E}">
        <p14:creationId xmlns:p14="http://schemas.microsoft.com/office/powerpoint/2010/main" val="1966667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westernsydney.edu.au/ics/people/researchers/gerard_gogg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5DFF6-027E-BCA7-1353-D12D4A0437B2}"/>
              </a:ext>
            </a:extLst>
          </p:cNvPr>
          <p:cNvSpPr>
            <a:spLocks noGrp="1"/>
          </p:cNvSpPr>
          <p:nvPr>
            <p:ph type="ctrTitle"/>
          </p:nvPr>
        </p:nvSpPr>
        <p:spPr>
          <a:xfrm>
            <a:off x="530646" y="0"/>
            <a:ext cx="8420100" cy="3407578"/>
          </a:xfrm>
        </p:spPr>
        <p:txBody>
          <a:bodyPr>
            <a:normAutofit/>
          </a:bodyPr>
          <a:lstStyle/>
          <a:p>
            <a:r>
              <a:rPr lang="en-US" sz="6600" dirty="0">
                <a:latin typeface="Calibri" panose="020F0502020204030204" pitchFamily="34" charset="0"/>
                <a:cs typeface="Calibri" panose="020F0502020204030204" pitchFamily="34" charset="0"/>
              </a:rPr>
              <a:t>Disability &amp; </a:t>
            </a:r>
            <a:br>
              <a:rPr lang="en-US" sz="6600" dirty="0">
                <a:latin typeface="Calibri" panose="020F0502020204030204" pitchFamily="34" charset="0"/>
                <a:cs typeface="Calibri" panose="020F0502020204030204" pitchFamily="34" charset="0"/>
              </a:rPr>
            </a:br>
            <a:r>
              <a:rPr lang="en-US" sz="6600" dirty="0">
                <a:latin typeface="Calibri" panose="020F0502020204030204" pitchFamily="34" charset="0"/>
                <a:cs typeface="Calibri" panose="020F0502020204030204" pitchFamily="34" charset="0"/>
              </a:rPr>
              <a:t>Digital Citizenship</a:t>
            </a:r>
            <a:br>
              <a:rPr lang="en-US" sz="6600" dirty="0">
                <a:latin typeface="Calibri" panose="020F0502020204030204" pitchFamily="34" charset="0"/>
                <a:cs typeface="Calibri" panose="020F0502020204030204" pitchFamily="34" charset="0"/>
              </a:rPr>
            </a:br>
            <a:br>
              <a:rPr lang="en-US" sz="3000" dirty="0">
                <a:latin typeface="Calibri" panose="020F0502020204030204" pitchFamily="34" charset="0"/>
                <a:cs typeface="Calibri" panose="020F0502020204030204" pitchFamily="34" charset="0"/>
              </a:rPr>
            </a:br>
            <a:endParaRPr lang="en-US" sz="3000"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A56966C9-641E-E81E-16A3-AFEB9C03461E}"/>
              </a:ext>
            </a:extLst>
          </p:cNvPr>
          <p:cNvSpPr>
            <a:spLocks noGrp="1"/>
          </p:cNvSpPr>
          <p:nvPr>
            <p:ph type="subTitle" idx="1"/>
          </p:nvPr>
        </p:nvSpPr>
        <p:spPr>
          <a:xfrm>
            <a:off x="0" y="2832409"/>
            <a:ext cx="9375354" cy="3635297"/>
          </a:xfrm>
        </p:spPr>
        <p:txBody>
          <a:bodyPr>
            <a:noAutofit/>
          </a:bodyPr>
          <a:lstStyle/>
          <a:p>
            <a:r>
              <a:rPr lang="en-US" sz="3400" dirty="0">
                <a:latin typeface="Calibri" panose="020F0502020204030204" pitchFamily="34" charset="0"/>
                <a:ea typeface="Verdana" panose="020B0604030504040204" pitchFamily="34" charset="0"/>
                <a:cs typeface="Calibri" panose="020F0502020204030204" pitchFamily="34" charset="0"/>
                <a:hlinkClick r:id="rId2"/>
              </a:rPr>
              <a:t>Prof </a:t>
            </a:r>
            <a:r>
              <a:rPr lang="en-US" sz="3400">
                <a:latin typeface="Calibri" panose="020F0502020204030204" pitchFamily="34" charset="0"/>
                <a:ea typeface="Verdana" panose="020B0604030504040204" pitchFamily="34" charset="0"/>
                <a:cs typeface="Calibri" panose="020F0502020204030204" pitchFamily="34" charset="0"/>
                <a:hlinkClick r:id="rId2"/>
              </a:rPr>
              <a:t>Gerard Goggin</a:t>
            </a:r>
            <a:endParaRPr lang="en-US" sz="3400" dirty="0">
              <a:latin typeface="Calibri" panose="020F0502020204030204" pitchFamily="34" charset="0"/>
              <a:ea typeface="Verdana" panose="020B0604030504040204" pitchFamily="34" charset="0"/>
              <a:cs typeface="Calibri" panose="020F0502020204030204" pitchFamily="34" charset="0"/>
            </a:endParaRPr>
          </a:p>
          <a:p>
            <a:r>
              <a:rPr lang="en-US" sz="3400" dirty="0">
                <a:latin typeface="Calibri" panose="020F0502020204030204" pitchFamily="34" charset="0"/>
                <a:ea typeface="Verdana" panose="020B0604030504040204" pitchFamily="34" charset="0"/>
                <a:cs typeface="Calibri" panose="020F0502020204030204" pitchFamily="34" charset="0"/>
              </a:rPr>
              <a:t>Institute for Culture &amp; Society</a:t>
            </a:r>
          </a:p>
          <a:p>
            <a:r>
              <a:rPr lang="en-US" sz="3400" dirty="0">
                <a:latin typeface="Calibri" panose="020F0502020204030204" pitchFamily="34" charset="0"/>
                <a:ea typeface="Verdana" panose="020B0604030504040204" pitchFamily="34" charset="0"/>
                <a:cs typeface="Calibri" panose="020F0502020204030204" pitchFamily="34" charset="0"/>
              </a:rPr>
              <a:t>Western Sydney University</a:t>
            </a:r>
          </a:p>
          <a:p>
            <a:r>
              <a:rPr lang="en-US" sz="3600" dirty="0">
                <a:latin typeface="Calibri" panose="020F0502020204030204" pitchFamily="34" charset="0"/>
                <a:ea typeface="Verdana" panose="020B0604030504040204" pitchFamily="34" charset="0"/>
                <a:cs typeface="Calibri" panose="020F0502020204030204" pitchFamily="34" charset="0"/>
              </a:rPr>
              <a:t>Keynote address for </a:t>
            </a:r>
            <a:r>
              <a:rPr lang="en-US" sz="3600" i="1" dirty="0">
                <a:latin typeface="Calibri" panose="020F0502020204030204" pitchFamily="34" charset="0"/>
                <a:ea typeface="Verdana" panose="020B0604030504040204" pitchFamily="34" charset="0"/>
                <a:cs typeface="Calibri" panose="020F0502020204030204" pitchFamily="34" charset="0"/>
              </a:rPr>
              <a:t>Access Unlocked</a:t>
            </a:r>
          </a:p>
          <a:p>
            <a:r>
              <a:rPr lang="en-US" sz="3600" dirty="0">
                <a:latin typeface="Calibri" panose="020F0502020204030204" pitchFamily="34" charset="0"/>
                <a:ea typeface="Verdana" panose="020B0604030504040204" pitchFamily="34" charset="0"/>
                <a:cs typeface="Calibri" panose="020F0502020204030204" pitchFamily="34" charset="0"/>
              </a:rPr>
              <a:t>Print Disabilities Roundtable 2025 Conference</a:t>
            </a:r>
          </a:p>
          <a:p>
            <a:r>
              <a:rPr lang="en-US" sz="3600" dirty="0">
                <a:latin typeface="Calibri" panose="020F0502020204030204" pitchFamily="34" charset="0"/>
                <a:ea typeface="Verdana" panose="020B0604030504040204" pitchFamily="34" charset="0"/>
                <a:cs typeface="Calibri" panose="020F0502020204030204" pitchFamily="34" charset="0"/>
              </a:rPr>
              <a:t>Melbourne 23-26 May 2025 </a:t>
            </a:r>
            <a:endParaRPr lang="en-US" sz="3600" dirty="0">
              <a:latin typeface="Calibri" panose="020F0502020204030204" pitchFamily="34" charset="0"/>
              <a:ea typeface="Verdana" panose="020B0604030504040204" pitchFamily="34" charset="0"/>
              <a:cs typeface="Calibri" panose="020F0502020204030204" pitchFamily="34" charset="0"/>
              <a:hlinkClick r:id="rId2"/>
            </a:endParaRPr>
          </a:p>
          <a:p>
            <a:endParaRPr lang="en-US" sz="3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1195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53BCD-35B5-07CA-4D57-D7FF624CFBEA}"/>
              </a:ext>
            </a:extLst>
          </p:cNvPr>
          <p:cNvSpPr>
            <a:spLocks noGrp="1"/>
          </p:cNvSpPr>
          <p:nvPr>
            <p:ph type="title"/>
          </p:nvPr>
        </p:nvSpPr>
        <p:spPr/>
        <p:txBody>
          <a:bodyPr/>
          <a:lstStyle/>
          <a:p>
            <a:r>
              <a:rPr lang="en-US" dirty="0"/>
              <a:t>Disability &amp; (digital) citizenship – problems?</a:t>
            </a:r>
          </a:p>
        </p:txBody>
      </p:sp>
      <p:sp>
        <p:nvSpPr>
          <p:cNvPr id="3" name="Content Placeholder 2">
            <a:extLst>
              <a:ext uri="{FF2B5EF4-FFF2-40B4-BE49-F238E27FC236}">
                <a16:creationId xmlns:a16="http://schemas.microsoft.com/office/drawing/2014/main" id="{81AC8016-9A0B-A4F9-AD08-E33FE9BA4CD6}"/>
              </a:ext>
            </a:extLst>
          </p:cNvPr>
          <p:cNvSpPr>
            <a:spLocks noGrp="1"/>
          </p:cNvSpPr>
          <p:nvPr>
            <p:ph idx="1"/>
          </p:nvPr>
        </p:nvSpPr>
        <p:spPr>
          <a:xfrm>
            <a:off x="681038" y="1825624"/>
            <a:ext cx="8543925" cy="4887409"/>
          </a:xfrm>
        </p:spPr>
        <p:txBody>
          <a:bodyPr>
            <a:noAutofit/>
          </a:bodyPr>
          <a:lstStyle/>
          <a:p>
            <a:pPr marL="0" marR="293370" indent="0">
              <a:lnSpc>
                <a:spcPct val="103000"/>
              </a:lnSpc>
              <a:buNone/>
            </a:pPr>
            <a:r>
              <a:rPr lang="en-US" sz="3200" dirty="0">
                <a:effectLst/>
                <a:latin typeface="Calibri" panose="020F0502020204030204" pitchFamily="34" charset="0"/>
                <a:ea typeface="Arial" panose="020B0604020202020204" pitchFamily="34" charset="0"/>
                <a:cs typeface="Calibri" panose="020F0502020204030204" pitchFamily="34" charset="0"/>
              </a:rPr>
              <a:t>Exciting new kinds of digital citizenship </a:t>
            </a:r>
            <a:r>
              <a:rPr lang="en-US" sz="3200" dirty="0">
                <a:latin typeface="Calibri" panose="020F0502020204030204" pitchFamily="34" charset="0"/>
                <a:ea typeface="Arial" panose="020B0604020202020204" pitchFamily="34" charset="0"/>
                <a:cs typeface="Calibri" panose="020F0502020204030204" pitchFamily="34" charset="0"/>
              </a:rPr>
              <a:t>p</a:t>
            </a:r>
            <a:r>
              <a:rPr lang="en-US" sz="3200" dirty="0">
                <a:effectLst/>
                <a:latin typeface="Calibri" panose="020F0502020204030204" pitchFamily="34" charset="0"/>
                <a:ea typeface="Arial" panose="020B0604020202020204" pitchFamily="34" charset="0"/>
                <a:cs typeface="Calibri" panose="020F0502020204030204" pitchFamily="34" charset="0"/>
              </a:rPr>
              <a:t>ractices &amp; prospects yet</a:t>
            </a:r>
          </a:p>
          <a:p>
            <a:pPr marR="293370">
              <a:lnSpc>
                <a:spcPct val="103000"/>
              </a:lnSpc>
            </a:pPr>
            <a:r>
              <a:rPr lang="en-US" sz="3200" dirty="0">
                <a:solidFill>
                  <a:srgbClr val="231F20"/>
                </a:solidFill>
                <a:latin typeface="Calibri" panose="020F0502020204030204" pitchFamily="34" charset="0"/>
                <a:ea typeface="Arial" panose="020B0604020202020204" pitchFamily="34" charset="0"/>
                <a:cs typeface="Calibri" panose="020F0502020204030204" pitchFamily="34" charset="0"/>
              </a:rPr>
              <a:t>c</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itizenship involves exclusions, limits, and doesn’t capture sovereignty, belonging, and expectations for many groups </a:t>
            </a:r>
          </a:p>
          <a:p>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technology is prominent in contemporary neoliberal (market-based) ideas of disability – so the “disabled digital citizen” faces major</a:t>
            </a:r>
            <a:r>
              <a:rPr lang="en-US" sz="3200" spc="-9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hurdles</a:t>
            </a:r>
            <a:r>
              <a:rPr lang="en-US" sz="3200" spc="-9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overcoming</a:t>
            </a:r>
            <a:r>
              <a:rPr lang="en-US" sz="3200" spc="-9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significant</a:t>
            </a:r>
            <a:r>
              <a:rPr lang="en-US" sz="3200" spc="-9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digital exclusion and inequality</a:t>
            </a:r>
            <a:endParaRPr lang="en-US" sz="3200" dirty="0"/>
          </a:p>
        </p:txBody>
      </p:sp>
    </p:spTree>
    <p:extLst>
      <p:ext uri="{BB962C8B-B14F-4D97-AF65-F5344CB8AC3E}">
        <p14:creationId xmlns:p14="http://schemas.microsoft.com/office/powerpoint/2010/main" val="3331448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8C7B0-0115-9394-9B70-03B2D284CA38}"/>
              </a:ext>
            </a:extLst>
          </p:cNvPr>
          <p:cNvSpPr>
            <a:spLocks noGrp="1"/>
          </p:cNvSpPr>
          <p:nvPr>
            <p:ph type="title"/>
          </p:nvPr>
        </p:nvSpPr>
        <p:spPr>
          <a:xfrm>
            <a:off x="0" y="156117"/>
            <a:ext cx="9905999" cy="1271239"/>
          </a:xfrm>
        </p:spPr>
        <p:txBody>
          <a:bodyPr>
            <a:normAutofit/>
          </a:bodyPr>
          <a:lstStyle/>
          <a:p>
            <a:r>
              <a:rPr lang="en-US" sz="3800" b="1" dirty="0">
                <a:latin typeface="Calibri" panose="020F0502020204030204" pitchFamily="34" charset="0"/>
                <a:cs typeface="Calibri" panose="020F0502020204030204" pitchFamily="34" charset="0"/>
              </a:rPr>
              <a:t>Digital citizenship – linchpin for new approach?</a:t>
            </a:r>
          </a:p>
        </p:txBody>
      </p:sp>
      <p:sp>
        <p:nvSpPr>
          <p:cNvPr id="3" name="Content Placeholder 2">
            <a:extLst>
              <a:ext uri="{FF2B5EF4-FFF2-40B4-BE49-F238E27FC236}">
                <a16:creationId xmlns:a16="http://schemas.microsoft.com/office/drawing/2014/main" id="{6D049756-5CFF-9B31-3266-16CC073B2A40}"/>
              </a:ext>
            </a:extLst>
          </p:cNvPr>
          <p:cNvSpPr>
            <a:spLocks noGrp="1"/>
          </p:cNvSpPr>
          <p:nvPr>
            <p:ph idx="1"/>
          </p:nvPr>
        </p:nvSpPr>
        <p:spPr>
          <a:xfrm>
            <a:off x="122664" y="1427356"/>
            <a:ext cx="5687122" cy="5274527"/>
          </a:xfrm>
        </p:spPr>
        <p:txBody>
          <a:bodyPr>
            <a:noAutofit/>
          </a:bodyPr>
          <a:lstStyle/>
          <a:p>
            <a:r>
              <a:rPr lang="en-US" dirty="0">
                <a:solidFill>
                  <a:srgbClr val="231F20"/>
                </a:solidFill>
                <a:effectLst/>
                <a:latin typeface="Calibri" panose="020F0502020204030204" pitchFamily="34" charset="0"/>
                <a:ea typeface="Arial" panose="020B0604020202020204" pitchFamily="34" charset="0"/>
                <a:cs typeface="Calibri" panose="020F0502020204030204" pitchFamily="34" charset="0"/>
              </a:rPr>
              <a:t>essential role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digital technology </a:t>
            </a:r>
            <a:r>
              <a:rPr lang="en-US" dirty="0">
                <a:solidFill>
                  <a:srgbClr val="231F20"/>
                </a:solidFill>
                <a:effectLst/>
                <a:latin typeface="Calibri" panose="020F0502020204030204" pitchFamily="34" charset="0"/>
                <a:ea typeface="Arial" panose="020B0604020202020204" pitchFamily="34" charset="0"/>
                <a:cs typeface="Calibri" panose="020F0502020204030204" pitchFamily="34" charset="0"/>
              </a:rPr>
              <a:t>plays in fundamental belonging and participation, well-being, &amp;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rights </a:t>
            </a:r>
          </a:p>
          <a:p>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digital citizenship</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could</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function</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as</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a</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linchpin for</a:t>
            </a:r>
            <a:r>
              <a:rPr lang="en-US" spc="-6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a transformative</a:t>
            </a:r>
            <a:r>
              <a:rPr lang="en-US" spc="-10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new</a:t>
            </a:r>
            <a:r>
              <a:rPr lang="en-US" spc="-105" dirty="0">
                <a:solidFill>
                  <a:srgbClr val="231F20"/>
                </a:solidFill>
                <a:latin typeface="Calibri" panose="020F0502020204030204" pitchFamily="34" charset="0"/>
                <a:ea typeface="Arial" panose="020B0604020202020204" pitchFamily="34" charset="0"/>
                <a:cs typeface="Calibri" panose="020F0502020204030204" pitchFamily="34" charset="0"/>
              </a:rPr>
              <a:t> </a:t>
            </a:r>
            <a:r>
              <a:rPr lang="en-US" dirty="0">
                <a:solidFill>
                  <a:srgbClr val="231F20"/>
                </a:solidFill>
                <a:latin typeface="Calibri" panose="020F0502020204030204" pitchFamily="34" charset="0"/>
                <a:ea typeface="Arial" panose="020B0604020202020204" pitchFamily="34" charset="0"/>
                <a:cs typeface="Calibri" panose="020F0502020204030204" pitchFamily="34" charset="0"/>
              </a:rPr>
              <a:t>framework</a:t>
            </a:r>
            <a:r>
              <a:rPr lang="en-US" spc="-100" dirty="0">
                <a:solidFill>
                  <a:srgbClr val="231F20"/>
                </a:solidFill>
                <a:latin typeface="Calibri" panose="020F0502020204030204" pitchFamily="34" charset="0"/>
                <a:ea typeface="Arial" panose="020B0604020202020204" pitchFamily="34" charset="0"/>
                <a:cs typeface="Calibri" panose="020F0502020204030204" pitchFamily="34" charset="0"/>
              </a:rPr>
              <a:t> </a:t>
            </a:r>
          </a:p>
          <a:p>
            <a:r>
              <a:rPr lang="en-US" dirty="0">
                <a:solidFill>
                  <a:srgbClr val="231F20"/>
                </a:solidFill>
                <a:effectLst/>
                <a:latin typeface="Calibri" panose="020F0502020204030204" pitchFamily="34" charset="0"/>
                <a:ea typeface="Arial" panose="020B0604020202020204" pitchFamily="34" charset="0"/>
                <a:cs typeface="Calibri" panose="020F0502020204030204" pitchFamily="34" charset="0"/>
              </a:rPr>
              <a:t>a robust whole-of-society commitment to ameliorating the known digital barriers people with disability currently face and ensure that our future digital society includes all Australians, including people with disability</a:t>
            </a:r>
            <a:r>
              <a:rPr lang="en-US" dirty="0">
                <a:effectLst/>
                <a:latin typeface="Calibri" panose="020F0502020204030204" pitchFamily="34" charset="0"/>
                <a:cs typeface="Calibri" panose="020F0502020204030204" pitchFamily="34" charset="0"/>
              </a:rPr>
              <a:t> </a:t>
            </a:r>
            <a:endParaRPr lang="en-US" dirty="0">
              <a:solidFill>
                <a:srgbClr val="231F2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07AA008-1A61-1EFC-679C-94316C6F3259}"/>
              </a:ext>
            </a:extLst>
          </p:cNvPr>
          <p:cNvSpPr txBox="1"/>
          <p:nvPr/>
        </p:nvSpPr>
        <p:spPr>
          <a:xfrm>
            <a:off x="6121696" y="1825624"/>
            <a:ext cx="3458818" cy="4616648"/>
          </a:xfrm>
          <a:prstGeom prst="rect">
            <a:avLst/>
          </a:prstGeom>
          <a:noFill/>
        </p:spPr>
        <p:txBody>
          <a:bodyPr wrap="square" rtlCol="0">
            <a:spAutoFit/>
          </a:bodyPr>
          <a:lstStyle/>
          <a:p>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As a participant in our project phrased it: “If I need</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it</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to</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participate</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in</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society,</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then</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it</a:t>
            </a:r>
            <a:r>
              <a:rPr lang="en-US" sz="3200" spc="14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32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needs to be accessible from day one.”– </a:t>
            </a:r>
            <a:r>
              <a:rPr lang="en-US" sz="20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Disability &amp; Digital Citizenship </a:t>
            </a:r>
            <a:r>
              <a:rPr lang="en-US" sz="20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report</a:t>
            </a:r>
            <a:endParaRPr lang="en-US" sz="2000" dirty="0">
              <a:effectLst/>
              <a:latin typeface="Calibri" panose="020F0502020204030204" pitchFamily="34" charset="0"/>
              <a:ea typeface="Arial" panose="020B060402020202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4025776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0DB4A-8765-9696-5A36-916107A267D1}"/>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2. New </a:t>
            </a:r>
            <a:r>
              <a:rPr lang="en-US" b="1" i="1" dirty="0">
                <a:latin typeface="Calibri" panose="020F0502020204030204" pitchFamily="34" charset="0"/>
                <a:cs typeface="Calibri" panose="020F0502020204030204" pitchFamily="34" charset="0"/>
              </a:rPr>
              <a:t>Disability &amp; Digital Citizenship </a:t>
            </a:r>
            <a:r>
              <a:rPr lang="en-US" b="1" dirty="0">
                <a:latin typeface="Calibri" panose="020F0502020204030204" pitchFamily="34" charset="0"/>
                <a:cs typeface="Calibri" panose="020F0502020204030204" pitchFamily="34" charset="0"/>
              </a:rPr>
              <a:t>5-year project</a:t>
            </a:r>
          </a:p>
        </p:txBody>
      </p:sp>
      <p:sp>
        <p:nvSpPr>
          <p:cNvPr id="3" name="Content Placeholder 2">
            <a:extLst>
              <a:ext uri="{FF2B5EF4-FFF2-40B4-BE49-F238E27FC236}">
                <a16:creationId xmlns:a16="http://schemas.microsoft.com/office/drawing/2014/main" id="{966FE638-7DFC-1D9A-2F80-64D0E88184C5}"/>
              </a:ext>
            </a:extLst>
          </p:cNvPr>
          <p:cNvSpPr>
            <a:spLocks noGrp="1"/>
          </p:cNvSpPr>
          <p:nvPr>
            <p:ph idx="1"/>
          </p:nvPr>
        </p:nvSpPr>
        <p:spPr>
          <a:xfrm>
            <a:off x="681037" y="2059800"/>
            <a:ext cx="8543925" cy="4541721"/>
          </a:xfrm>
        </p:spPr>
        <p:txBody>
          <a:bodyPr>
            <a:noAutofit/>
          </a:bodyPr>
          <a:lstStyle/>
          <a:p>
            <a:r>
              <a:rPr lang="en-US" sz="3200" dirty="0">
                <a:latin typeface="Calibri" panose="020F0502020204030204" pitchFamily="34" charset="0"/>
                <a:cs typeface="Calibri" panose="020F0502020204030204" pitchFamily="34" charset="0"/>
              </a:rPr>
              <a:t>Funded by Australian Research Council</a:t>
            </a:r>
          </a:p>
          <a:p>
            <a:r>
              <a:rPr lang="en-US" sz="3200" dirty="0">
                <a:latin typeface="Calibri" panose="020F0502020204030204" pitchFamily="34" charset="0"/>
                <a:cs typeface="Calibri" panose="020F0502020204030204" pitchFamily="34" charset="0"/>
              </a:rPr>
              <a:t>11 researchers from 7 Australian universities</a:t>
            </a:r>
          </a:p>
          <a:p>
            <a:r>
              <a:rPr lang="en-US" sz="3200" dirty="0">
                <a:latin typeface="Calibri" panose="020F0502020204030204" pitchFamily="34" charset="0"/>
                <a:cs typeface="Calibri" panose="020F0502020204030204" pitchFamily="34" charset="0"/>
              </a:rPr>
              <a:t>International partners  - leading researchers in universities in Singapore, South Africa, US &amp; Canada</a:t>
            </a:r>
          </a:p>
          <a:p>
            <a:r>
              <a:rPr lang="en-US" sz="3200" dirty="0">
                <a:latin typeface="Calibri" panose="020F0502020204030204" pitchFamily="34" charset="0"/>
                <a:cs typeface="Calibri" panose="020F0502020204030204" pitchFamily="34" charset="0"/>
              </a:rPr>
              <a:t>Led by Gerard Goggin &amp; Prof Katie Ellis (Curtin), includes Prof Paul Harpur (U. of Qld)</a:t>
            </a:r>
          </a:p>
          <a:p>
            <a:r>
              <a:rPr lang="en-US" sz="3200" dirty="0">
                <a:latin typeface="Calibri" panose="020F0502020204030204" pitchFamily="34" charset="0"/>
                <a:cs typeface="Calibri" panose="020F0502020204030204" pitchFamily="34" charset="0"/>
              </a:rPr>
              <a:t>Consultation, collaboration &amp; co-design with disability organizations</a:t>
            </a:r>
          </a:p>
        </p:txBody>
      </p:sp>
    </p:spTree>
    <p:extLst>
      <p:ext uri="{BB962C8B-B14F-4D97-AF65-F5344CB8AC3E}">
        <p14:creationId xmlns:p14="http://schemas.microsoft.com/office/powerpoint/2010/main" val="1221315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071F8-EDB4-73F1-D1A4-29EEB77A00D2}"/>
              </a:ext>
            </a:extLst>
          </p:cNvPr>
          <p:cNvSpPr>
            <a:spLocks noGrp="1"/>
          </p:cNvSpPr>
          <p:nvPr>
            <p:ph type="title"/>
          </p:nvPr>
        </p:nvSpPr>
        <p:spPr>
          <a:xfrm>
            <a:off x="379954" y="0"/>
            <a:ext cx="8543925" cy="1325563"/>
          </a:xfrm>
        </p:spPr>
        <p:txBody>
          <a:bodyPr/>
          <a:lstStyle/>
          <a:p>
            <a:r>
              <a:rPr lang="en-US" dirty="0">
                <a:latin typeface="Calibri" panose="020F0502020204030204" pitchFamily="34" charset="0"/>
                <a:cs typeface="Calibri" panose="020F0502020204030204" pitchFamily="34" charset="0"/>
              </a:rPr>
              <a:t>Research questions</a:t>
            </a:r>
          </a:p>
        </p:txBody>
      </p:sp>
      <p:sp>
        <p:nvSpPr>
          <p:cNvPr id="3" name="Content Placeholder 2">
            <a:extLst>
              <a:ext uri="{FF2B5EF4-FFF2-40B4-BE49-F238E27FC236}">
                <a16:creationId xmlns:a16="http://schemas.microsoft.com/office/drawing/2014/main" id="{5C3745B4-FDB8-D67A-F327-19247C667627}"/>
              </a:ext>
            </a:extLst>
          </p:cNvPr>
          <p:cNvSpPr>
            <a:spLocks noGrp="1"/>
          </p:cNvSpPr>
          <p:nvPr>
            <p:ph idx="1"/>
          </p:nvPr>
        </p:nvSpPr>
        <p:spPr>
          <a:xfrm>
            <a:off x="569525" y="1226634"/>
            <a:ext cx="8543925" cy="5419493"/>
          </a:xfrm>
        </p:spPr>
        <p:txBody>
          <a:bodyPr>
            <a:noAutofit/>
          </a:bodyPr>
          <a:lstStyle/>
          <a:p>
            <a:pPr marL="457200" marR="0">
              <a:lnSpc>
                <a:spcPct val="100000"/>
              </a:lnSpc>
              <a:spcBef>
                <a:spcPts val="900"/>
              </a:spcBef>
              <a:spcAft>
                <a:spcPts val="300"/>
              </a:spcAft>
              <a:buNone/>
            </a:pPr>
            <a:r>
              <a:rPr lang="en-US" sz="2600" kern="100" dirty="0">
                <a:latin typeface="Calibri" panose="020F0502020204030204" pitchFamily="34" charset="0"/>
                <a:ea typeface="Calibri" panose="020F0502020204030204" pitchFamily="34" charset="0"/>
                <a:cs typeface="Calibri" panose="020F0502020204030204" pitchFamily="34" charset="0"/>
              </a:rPr>
              <a:t>1. </a:t>
            </a:r>
            <a:r>
              <a:rPr lang="en-US" sz="2600" kern="100" dirty="0">
                <a:effectLst/>
                <a:latin typeface="Calibri" panose="020F0502020204030204" pitchFamily="34" charset="0"/>
                <a:ea typeface="Calibri" panose="020F0502020204030204" pitchFamily="34" charset="0"/>
                <a:cs typeface="Calibri" panose="020F0502020204030204" pitchFamily="34" charset="0"/>
              </a:rPr>
              <a:t>What experiences, contexts, and socio-technical systems shape digital citizenship for people with disability?  </a:t>
            </a:r>
            <a:endParaRPr lang="en-US" sz="2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nSpc>
                <a:spcPct val="100000"/>
              </a:lnSpc>
              <a:spcBef>
                <a:spcPts val="900"/>
              </a:spcBef>
              <a:spcAft>
                <a:spcPts val="300"/>
              </a:spcAft>
              <a:buNone/>
            </a:pPr>
            <a:r>
              <a:rPr lang="en-US" sz="2600" kern="100" dirty="0">
                <a:effectLst/>
                <a:latin typeface="Calibri" panose="020F0502020204030204" pitchFamily="34" charset="0"/>
                <a:ea typeface="Times New Roman" panose="02020603050405020304" pitchFamily="18" charset="0"/>
                <a:cs typeface="Times New Roman" panose="02020603050405020304" pitchFamily="18" charset="0"/>
              </a:rPr>
              <a:t>2. To what extent are provider embracing inclusive design and other transformative practices to support citizenship? </a:t>
            </a:r>
          </a:p>
          <a:p>
            <a:pPr marL="457200" marR="0">
              <a:lnSpc>
                <a:spcPct val="100000"/>
              </a:lnSpc>
              <a:spcBef>
                <a:spcPts val="900"/>
              </a:spcBef>
              <a:spcAft>
                <a:spcPts val="300"/>
              </a:spcAft>
              <a:buNone/>
            </a:pPr>
            <a:r>
              <a:rPr lang="en-US" sz="2600" kern="100" dirty="0">
                <a:effectLst/>
                <a:latin typeface="Calibri" panose="020F0502020204030204" pitchFamily="34" charset="0"/>
                <a:ea typeface="Times New Roman" panose="02020603050405020304" pitchFamily="18" charset="0"/>
                <a:cs typeface="Times New Roman" panose="02020603050405020304" pitchFamily="18" charset="0"/>
              </a:rPr>
              <a:t>3. How do assistive technologies, their uses, market and policy systems interact with those for consumer and mainstream digital technology?</a:t>
            </a:r>
          </a:p>
          <a:p>
            <a:pPr marR="0" indent="0">
              <a:lnSpc>
                <a:spcPct val="100000"/>
              </a:lnSpc>
              <a:spcBef>
                <a:spcPts val="900"/>
              </a:spcBef>
              <a:spcAft>
                <a:spcPts val="300"/>
              </a:spcAft>
              <a:buNone/>
            </a:pPr>
            <a:r>
              <a:rPr lang="en-US" sz="2600" kern="100" dirty="0">
                <a:effectLst/>
                <a:latin typeface="Calibri" panose="020F0502020204030204" pitchFamily="34" charset="0"/>
                <a:ea typeface="Times New Roman" panose="02020603050405020304" pitchFamily="18" charset="0"/>
                <a:cs typeface="Times New Roman" panose="02020603050405020304" pitchFamily="18" charset="0"/>
              </a:rPr>
              <a:t>4. How should our understandings of digital citizenship (&amp; digital inclusion/information equity) be reimagined to genuinely include and capitalize on the perspectives of people with disability?</a:t>
            </a:r>
          </a:p>
        </p:txBody>
      </p:sp>
    </p:spTree>
    <p:extLst>
      <p:ext uri="{BB962C8B-B14F-4D97-AF65-F5344CB8AC3E}">
        <p14:creationId xmlns:p14="http://schemas.microsoft.com/office/powerpoint/2010/main" val="54418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15F27-697D-E105-8F04-D1D928D6F03D}"/>
              </a:ext>
            </a:extLst>
          </p:cNvPr>
          <p:cNvSpPr>
            <a:spLocks noGrp="1"/>
          </p:cNvSpPr>
          <p:nvPr>
            <p:ph type="title"/>
          </p:nvPr>
        </p:nvSpPr>
        <p:spPr>
          <a:xfrm>
            <a:off x="446863" y="23735"/>
            <a:ext cx="8543925" cy="1325563"/>
          </a:xfrm>
        </p:spPr>
        <p:txBody>
          <a:bodyPr/>
          <a:lstStyle/>
          <a:p>
            <a:r>
              <a:rPr lang="en-US" b="1" dirty="0">
                <a:latin typeface="Calibri" panose="020F0502020204030204" pitchFamily="34" charset="0"/>
                <a:cs typeface="Calibri" panose="020F0502020204030204" pitchFamily="34" charset="0"/>
              </a:rPr>
              <a:t>approach</a:t>
            </a:r>
          </a:p>
        </p:txBody>
      </p:sp>
      <p:sp>
        <p:nvSpPr>
          <p:cNvPr id="3" name="Content Placeholder 2">
            <a:extLst>
              <a:ext uri="{FF2B5EF4-FFF2-40B4-BE49-F238E27FC236}">
                <a16:creationId xmlns:a16="http://schemas.microsoft.com/office/drawing/2014/main" id="{2AB95E78-94BE-70D9-0BBC-91DF420098AC}"/>
              </a:ext>
            </a:extLst>
          </p:cNvPr>
          <p:cNvSpPr>
            <a:spLocks noGrp="1"/>
          </p:cNvSpPr>
          <p:nvPr>
            <p:ph idx="1"/>
          </p:nvPr>
        </p:nvSpPr>
        <p:spPr>
          <a:xfrm>
            <a:off x="681038" y="1349298"/>
            <a:ext cx="8909011" cy="5484967"/>
          </a:xfrm>
        </p:spPr>
        <p:txBody>
          <a:bodyPr>
            <a:normAutofit/>
          </a:bodyPr>
          <a:lstStyle/>
          <a:p>
            <a:pPr marL="0" marR="0">
              <a:spcBef>
                <a:spcPts val="300"/>
              </a:spcBef>
              <a:spcAft>
                <a:spcPts val="300"/>
              </a:spcAft>
              <a:buNone/>
            </a:pPr>
            <a:r>
              <a:rPr lang="en-US" b="1" kern="100" dirty="0">
                <a:effectLst/>
                <a:latin typeface="Calibri" panose="020F0502020204030204" pitchFamily="34" charset="0"/>
                <a:ea typeface="Times New Roman" panose="02020603050405020304" pitchFamily="18" charset="0"/>
                <a:cs typeface="Times New Roman" panose="02020603050405020304" pitchFamily="18" charset="0"/>
              </a:rPr>
              <a:t>– International Context and Approaches </a:t>
            </a:r>
            <a:r>
              <a:rPr lang="en-US" kern="100" dirty="0">
                <a:effectLst/>
                <a:latin typeface="Calibri" panose="020F0502020204030204" pitchFamily="34" charset="0"/>
                <a:ea typeface="Times New Roman" panose="02020603050405020304" pitchFamily="18" charset="0"/>
                <a:cs typeface="Times New Roman" panose="02020603050405020304" pitchFamily="18" charset="0"/>
              </a:rPr>
              <a:t>– best practice internationally, and what Australia offers and can learn</a:t>
            </a:r>
          </a:p>
          <a:p>
            <a:pPr marL="114300" marR="0" indent="-342900">
              <a:spcBef>
                <a:spcPts val="300"/>
              </a:spcBef>
              <a:spcAft>
                <a:spcPts val="300"/>
              </a:spcAft>
              <a:buFontTx/>
              <a:buChar char="-"/>
            </a:pPr>
            <a:r>
              <a:rPr lang="en-US" b="1" kern="100" dirty="0">
                <a:effectLst/>
                <a:latin typeface="Calibri" panose="020F0502020204030204" pitchFamily="34" charset="0"/>
                <a:ea typeface="Times New Roman" panose="02020603050405020304" pitchFamily="18" charset="0"/>
                <a:cs typeface="Times New Roman" panose="02020603050405020304" pitchFamily="18" charset="0"/>
              </a:rPr>
              <a:t>Digital Citizenship: Experiences &amp; Barriers </a:t>
            </a:r>
            <a:r>
              <a:rPr lang="en-US" kern="100" dirty="0">
                <a:effectLst/>
                <a:latin typeface="Calibri" panose="020F0502020204030204" pitchFamily="34" charset="0"/>
                <a:ea typeface="Times New Roman" panose="02020603050405020304" pitchFamily="18" charset="0"/>
                <a:cs typeface="Times New Roman" panose="02020603050405020304" pitchFamily="18" charset="0"/>
              </a:rPr>
              <a:t>– qualitative research providing rich, textured understanding of digital technology experiences and participation across touchpoints of everyday life. </a:t>
            </a:r>
          </a:p>
          <a:p>
            <a:pPr marL="114300" marR="0" indent="-342900">
              <a:spcBef>
                <a:spcPts val="300"/>
              </a:spcBef>
              <a:spcAft>
                <a:spcPts val="300"/>
              </a:spcAft>
              <a:buFontTx/>
              <a:buChar char="-"/>
            </a:pPr>
            <a:r>
              <a:rPr lang="en-US" b="1" kern="100" dirty="0">
                <a:effectLst/>
                <a:latin typeface="Calibri" panose="020F0502020204030204" pitchFamily="34" charset="0"/>
                <a:ea typeface="Times New Roman" panose="02020603050405020304" pitchFamily="18" charset="0"/>
                <a:cs typeface="Calibri" panose="020F0502020204030204" pitchFamily="34" charset="0"/>
              </a:rPr>
              <a:t>Disability &amp; Digital Citizenship National Survey - </a:t>
            </a:r>
            <a:r>
              <a:rPr lang="en-US" kern="100" dirty="0">
                <a:effectLst/>
                <a:latin typeface="Calibri" panose="020F0502020204030204" pitchFamily="34" charset="0"/>
                <a:ea typeface="Times New Roman" panose="02020603050405020304" pitchFamily="18" charset="0"/>
                <a:cs typeface="Calibri" panose="020F0502020204030204" pitchFamily="34" charset="0"/>
              </a:rPr>
              <a:t>Improving inclusiveness and quality of survey data</a:t>
            </a:r>
          </a:p>
          <a:p>
            <a:pPr marL="0" marR="0" indent="0">
              <a:spcBef>
                <a:spcPts val="300"/>
              </a:spcBef>
              <a:spcAft>
                <a:spcPts val="300"/>
              </a:spcAft>
              <a:buNone/>
            </a:pPr>
            <a:r>
              <a:rPr lang="en-US" b="1" kern="100" dirty="0">
                <a:latin typeface="Calibri" panose="020F0502020204030204" pitchFamily="34" charset="0"/>
                <a:ea typeface="Times New Roman" panose="02020603050405020304" pitchFamily="18" charset="0"/>
                <a:cs typeface="Times New Roman" panose="02020603050405020304" pitchFamily="18" charset="0"/>
              </a:rPr>
              <a:t>- </a:t>
            </a:r>
            <a:r>
              <a:rPr lang="en-US" b="1" kern="100" dirty="0">
                <a:effectLst/>
                <a:latin typeface="Calibri" panose="020F0502020204030204" pitchFamily="34" charset="0"/>
                <a:ea typeface="Times New Roman" panose="02020603050405020304" pitchFamily="18" charset="0"/>
                <a:cs typeface="Times New Roman" panose="02020603050405020304" pitchFamily="18" charset="0"/>
              </a:rPr>
              <a:t> Markets and Policy </a:t>
            </a:r>
            <a:r>
              <a:rPr lang="en-US" i="1" kern="100" dirty="0">
                <a:effectLst/>
                <a:latin typeface="Calibri" panose="020F0502020204030204" pitchFamily="34" charset="0"/>
                <a:ea typeface="Times New Roman" panose="02020603050405020304" pitchFamily="18" charset="0"/>
                <a:cs typeface="Times New Roman" panose="02020603050405020304" pitchFamily="18" charset="0"/>
              </a:rPr>
              <a:t>-</a:t>
            </a:r>
            <a:r>
              <a:rPr lang="en-US" b="1"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kern="100" dirty="0">
                <a:effectLst/>
                <a:latin typeface="Calibri" panose="020F0502020204030204" pitchFamily="34" charset="0"/>
                <a:ea typeface="Times New Roman" panose="02020603050405020304" pitchFamily="18" charset="0"/>
                <a:cs typeface="Times New Roman" panose="02020603050405020304" pitchFamily="18" charset="0"/>
              </a:rPr>
              <a:t>integrated account of the Australian markets and policy frameworks &amp; how these can be optimized for inclusive digital citizenship.</a:t>
            </a:r>
            <a:endParaRPr lang="en-US" kern="100" dirty="0">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300"/>
              </a:spcBef>
              <a:spcAft>
                <a:spcPts val="300"/>
              </a:spcAft>
              <a:buNone/>
            </a:pPr>
            <a:r>
              <a:rPr lang="en-US" dirty="0">
                <a:latin typeface="Calibri" panose="020F0502020204030204" pitchFamily="34" charset="0"/>
                <a:cs typeface="Calibri" panose="020F0502020204030204" pitchFamily="34" charset="0"/>
              </a:rPr>
              <a:t>** We very much welcome your engagement &amp; interest in the new </a:t>
            </a:r>
            <a:r>
              <a:rPr lang="en-US" i="1" dirty="0">
                <a:latin typeface="Calibri" panose="020F0502020204030204" pitchFamily="34" charset="0"/>
                <a:cs typeface="Calibri" panose="020F0502020204030204" pitchFamily="34" charset="0"/>
              </a:rPr>
              <a:t>Disability &amp; Digital Citizenship </a:t>
            </a:r>
            <a:r>
              <a:rPr lang="en-US" dirty="0">
                <a:latin typeface="Calibri" panose="020F0502020204030204" pitchFamily="34" charset="0"/>
                <a:cs typeface="Calibri" panose="020F0502020204030204" pitchFamily="34" charset="0"/>
              </a:rPr>
              <a:t>project</a:t>
            </a:r>
            <a:r>
              <a:rPr lang="en-US" kern="1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2743526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1076B-97D6-D88D-B255-FF34441932E2}"/>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Final thoughts</a:t>
            </a:r>
          </a:p>
        </p:txBody>
      </p:sp>
      <p:sp>
        <p:nvSpPr>
          <p:cNvPr id="3" name="Content Placeholder 2">
            <a:extLst>
              <a:ext uri="{FF2B5EF4-FFF2-40B4-BE49-F238E27FC236}">
                <a16:creationId xmlns:a16="http://schemas.microsoft.com/office/drawing/2014/main" id="{6BEBD30A-F4D4-D9C8-D8D0-8AF784F51F95}"/>
              </a:ext>
            </a:extLst>
          </p:cNvPr>
          <p:cNvSpPr>
            <a:spLocks noGrp="1"/>
          </p:cNvSpPr>
          <p:nvPr>
            <p:ph idx="1"/>
          </p:nvPr>
        </p:nvSpPr>
        <p:spPr>
          <a:xfrm>
            <a:off x="681038" y="1825625"/>
            <a:ext cx="8543925" cy="4787048"/>
          </a:xfrm>
        </p:spPr>
        <p:txBody>
          <a:bodyPr>
            <a:normAutofit fontScale="92500" lnSpcReduction="10000"/>
          </a:bodyPr>
          <a:lstStyle/>
          <a:p>
            <a:pPr>
              <a:buFontTx/>
              <a:buChar char="-"/>
            </a:pPr>
            <a:r>
              <a:rPr lang="en-US" sz="3000" dirty="0">
                <a:latin typeface="Calibri" panose="020F0502020204030204" pitchFamily="34" charset="0"/>
                <a:cs typeface="Calibri" panose="020F0502020204030204" pitchFamily="34" charset="0"/>
              </a:rPr>
              <a:t>innovation is crucial element in rethinking and achieving full access to and participation for people with disability /what we are exploring as digital citizenship</a:t>
            </a:r>
          </a:p>
          <a:p>
            <a:pPr>
              <a:buFontTx/>
              <a:buChar char="-"/>
            </a:pPr>
            <a:r>
              <a:rPr lang="en-US" sz="3000" dirty="0">
                <a:latin typeface="Calibri" panose="020F0502020204030204" pitchFamily="34" charset="0"/>
                <a:cs typeface="Calibri" panose="020F0502020204030204" pitchFamily="34" charset="0"/>
              </a:rPr>
              <a:t>innovation fuses social and cultural creativity and innovation with the technical dimensions (as this 2025 Roundtable conference shows)</a:t>
            </a:r>
          </a:p>
          <a:p>
            <a:pPr>
              <a:buFontTx/>
              <a:buChar char="-"/>
            </a:pPr>
            <a:r>
              <a:rPr lang="en-US" sz="3000" dirty="0">
                <a:latin typeface="Calibri" panose="020F0502020204030204" pitchFamily="34" charset="0"/>
                <a:cs typeface="Calibri" panose="020F0502020204030204" pitchFamily="34" charset="0"/>
              </a:rPr>
              <a:t>for the innovation ecosystem to work properly, there needs to be adequate resourcing for people with disability and key enabling organizations and capacities to play their part</a:t>
            </a:r>
          </a:p>
          <a:p>
            <a:pPr>
              <a:buFontTx/>
              <a:buChar char="-"/>
            </a:pPr>
            <a:r>
              <a:rPr lang="en-US" sz="3000" dirty="0">
                <a:latin typeface="Calibri" panose="020F0502020204030204" pitchFamily="34" charset="0"/>
                <a:cs typeface="Calibri" panose="020F0502020204030204" pitchFamily="34" charset="0"/>
              </a:rPr>
              <a:t>overdue legislative &amp; governance reform is also a precondition for information &amp; digital equity &amp; equality</a:t>
            </a:r>
          </a:p>
          <a:p>
            <a:pPr marL="0" indent="0">
              <a:buNone/>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566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A056A-E2D8-E424-A724-4271876E47C3}"/>
              </a:ext>
            </a:extLst>
          </p:cNvPr>
          <p:cNvSpPr>
            <a:spLocks noGrp="1"/>
          </p:cNvSpPr>
          <p:nvPr>
            <p:ph type="title"/>
          </p:nvPr>
        </p:nvSpPr>
        <p:spPr/>
        <p:txBody>
          <a:bodyPr/>
          <a:lstStyle/>
          <a:p>
            <a:r>
              <a:rPr lang="en-US" b="1" dirty="0"/>
              <a:t>Main </a:t>
            </a:r>
            <a:r>
              <a:rPr lang="en-US" b="1" dirty="0">
                <a:latin typeface="Calibri" panose="020F0502020204030204" pitchFamily="34" charset="0"/>
                <a:cs typeface="Calibri" panose="020F0502020204030204" pitchFamily="34" charset="0"/>
              </a:rPr>
              <a:t>messages</a:t>
            </a:r>
          </a:p>
        </p:txBody>
      </p:sp>
      <p:sp>
        <p:nvSpPr>
          <p:cNvPr id="3" name="Content Placeholder 2">
            <a:extLst>
              <a:ext uri="{FF2B5EF4-FFF2-40B4-BE49-F238E27FC236}">
                <a16:creationId xmlns:a16="http://schemas.microsoft.com/office/drawing/2014/main" id="{FA64604B-4C86-9424-E642-3A972AFEFF44}"/>
              </a:ext>
            </a:extLst>
          </p:cNvPr>
          <p:cNvSpPr>
            <a:spLocks noGrp="1"/>
          </p:cNvSpPr>
          <p:nvPr>
            <p:ph idx="1"/>
          </p:nvPr>
        </p:nvSpPr>
        <p:spPr>
          <a:xfrm>
            <a:off x="681038" y="1690689"/>
            <a:ext cx="8543925" cy="5033496"/>
          </a:xfrm>
        </p:spPr>
        <p:txBody>
          <a:bodyPr>
            <a:normAutofit fontScale="92500" lnSpcReduction="20000"/>
          </a:bodyPr>
          <a:lstStyle/>
          <a:p>
            <a:r>
              <a:rPr lang="en-US" b="1" dirty="0">
                <a:latin typeface="Calibri" panose="020F0502020204030204" pitchFamily="34" charset="0"/>
                <a:cs typeface="Calibri" panose="020F0502020204030204" pitchFamily="34" charset="0"/>
              </a:rPr>
              <a:t>Access &amp; participation unlocked: </a:t>
            </a:r>
            <a:r>
              <a:rPr lang="en-US" dirty="0">
                <a:latin typeface="Calibri" panose="020F0502020204030204" pitchFamily="34" charset="0"/>
                <a:cs typeface="Calibri" panose="020F0502020204030204" pitchFamily="34" charset="0"/>
              </a:rPr>
              <a:t>We are at a critical juncture for information equity, where full participation in social life is still being denied for many people, especially people with print disabilities </a:t>
            </a:r>
          </a:p>
          <a:p>
            <a:r>
              <a:rPr lang="en-US" b="1" dirty="0">
                <a:latin typeface="Calibri" panose="020F0502020204030204" pitchFamily="34" charset="0"/>
                <a:cs typeface="Calibri" panose="020F0502020204030204" pitchFamily="34" charset="0"/>
              </a:rPr>
              <a:t>Unfinished business in digital inclusion: </a:t>
            </a:r>
            <a:r>
              <a:rPr lang="en-US" dirty="0">
                <a:latin typeface="Calibri" panose="020F0502020204030204" pitchFamily="34" charset="0"/>
                <a:cs typeface="Calibri" panose="020F0502020204030204" pitchFamily="34" charset="0"/>
              </a:rPr>
              <a:t>Advocates, researchers &amp; others have put forward ways to address this over many years to little avail so far – though there are encouraging moves from Federal Govt with National Plan on Accessible Info &amp; Communication &amp; Human Rights Commission with Guidelines on Equal Access to Digital Goods &amp; Services</a:t>
            </a:r>
          </a:p>
          <a:p>
            <a:r>
              <a:rPr lang="en-US" b="1" dirty="0">
                <a:latin typeface="Calibri" panose="020F0502020204030204" pitchFamily="34" charset="0"/>
                <a:cs typeface="Calibri" panose="020F0502020204030204" pitchFamily="34" charset="0"/>
              </a:rPr>
              <a:t>Digital citizenship: </a:t>
            </a:r>
            <a:r>
              <a:rPr lang="en-US" dirty="0">
                <a:latin typeface="Calibri" panose="020F0502020204030204" pitchFamily="34" charset="0"/>
                <a:cs typeface="Calibri" panose="020F0502020204030204" pitchFamily="34" charset="0"/>
              </a:rPr>
              <a:t>Participation relies on digital technologies –realities of this are neither well understood or being addressed in policy – but ‘digital citizenship’ can help us rethink this</a:t>
            </a:r>
          </a:p>
        </p:txBody>
      </p:sp>
    </p:spTree>
    <p:extLst>
      <p:ext uri="{BB962C8B-B14F-4D97-AF65-F5344CB8AC3E}">
        <p14:creationId xmlns:p14="http://schemas.microsoft.com/office/powerpoint/2010/main" val="118624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4B23C-8F63-EED0-0944-A6EE57E68DFB}"/>
              </a:ext>
            </a:extLst>
          </p:cNvPr>
          <p:cNvSpPr>
            <a:spLocks noGrp="1"/>
          </p:cNvSpPr>
          <p:nvPr>
            <p:ph type="title"/>
          </p:nvPr>
        </p:nvSpPr>
        <p:spPr>
          <a:xfrm>
            <a:off x="681037" y="681037"/>
            <a:ext cx="8543925" cy="1325563"/>
          </a:xfrm>
        </p:spPr>
        <p:txBody>
          <a:bodyPr>
            <a:normAutofit fontScale="90000"/>
          </a:bodyPr>
          <a:lstStyle/>
          <a:p>
            <a:r>
              <a:rPr lang="en-US" dirty="0">
                <a:latin typeface="Calibri" panose="020F0502020204030204" pitchFamily="34" charset="0"/>
                <a:cs typeface="Calibri" panose="020F0502020204030204" pitchFamily="34" charset="0"/>
              </a:rPr>
              <a:t>To unpack idea of ‘digital citizenship’ as holistic way to understand participating &amp; navigating ‘digital society’, my talk will cover:</a:t>
            </a:r>
          </a:p>
        </p:txBody>
      </p:sp>
      <p:sp>
        <p:nvSpPr>
          <p:cNvPr id="3" name="Content Placeholder 2">
            <a:extLst>
              <a:ext uri="{FF2B5EF4-FFF2-40B4-BE49-F238E27FC236}">
                <a16:creationId xmlns:a16="http://schemas.microsoft.com/office/drawing/2014/main" id="{89FFFE46-384F-4C07-B56E-B6D4E8D7C076}"/>
              </a:ext>
            </a:extLst>
          </p:cNvPr>
          <p:cNvSpPr>
            <a:spLocks noGrp="1"/>
          </p:cNvSpPr>
          <p:nvPr>
            <p:ph idx="1"/>
          </p:nvPr>
        </p:nvSpPr>
        <p:spPr>
          <a:xfrm>
            <a:off x="681038" y="2152185"/>
            <a:ext cx="8543925" cy="4024778"/>
          </a:xfrm>
        </p:spPr>
        <p:txBody>
          <a:bodyPr>
            <a:normAutofit lnSpcReduction="10000"/>
          </a:bodyPr>
          <a:lstStyle/>
          <a:p>
            <a:pPr marL="0" indent="0">
              <a:buNone/>
            </a:pPr>
            <a:endParaRPr lang="en-US" sz="3600" dirty="0">
              <a:latin typeface="Calibri" panose="020F0502020204030204" pitchFamily="34" charset="0"/>
              <a:cs typeface="Calibri" panose="020F0502020204030204" pitchFamily="34" charset="0"/>
            </a:endParaRPr>
          </a:p>
          <a:p>
            <a:pPr marL="742950" indent="-742950">
              <a:buAutoNum type="arabicPeriod"/>
            </a:pPr>
            <a:r>
              <a:rPr lang="en-US" sz="3600" dirty="0">
                <a:latin typeface="Calibri" panose="020F0502020204030204" pitchFamily="34" charset="0"/>
                <a:cs typeface="Calibri" panose="020F0502020204030204" pitchFamily="34" charset="0"/>
              </a:rPr>
              <a:t>Highlights/main points of </a:t>
            </a:r>
            <a:r>
              <a:rPr lang="en-US" sz="3600" i="1" dirty="0">
                <a:latin typeface="Calibri" panose="020F0502020204030204" pitchFamily="34" charset="0"/>
                <a:cs typeface="Calibri" panose="020F0502020204030204" pitchFamily="34" charset="0"/>
              </a:rPr>
              <a:t>Disability &amp; Digital Citizenship </a:t>
            </a:r>
            <a:r>
              <a:rPr lang="en-US" sz="3600" dirty="0">
                <a:latin typeface="Calibri" panose="020F0502020204030204" pitchFamily="34" charset="0"/>
                <a:cs typeface="Calibri" panose="020F0502020204030204" pitchFamily="34" charset="0"/>
              </a:rPr>
              <a:t>report (Oct 2024) – PDF &amp; Easy Read version available</a:t>
            </a:r>
          </a:p>
          <a:p>
            <a:pPr marL="742950" indent="-742950">
              <a:buAutoNum type="arabicPeriod"/>
            </a:pPr>
            <a:r>
              <a:rPr lang="en-US" sz="3600" dirty="0">
                <a:latin typeface="Calibri" panose="020F0502020204030204" pitchFamily="34" charset="0"/>
                <a:cs typeface="Calibri" panose="020F0502020204030204" pitchFamily="34" charset="0"/>
              </a:rPr>
              <a:t>Brief overview of new 5-year </a:t>
            </a:r>
            <a:r>
              <a:rPr lang="en-US" sz="3600" i="1" dirty="0">
                <a:latin typeface="Calibri" panose="020F0502020204030204" pitchFamily="34" charset="0"/>
                <a:cs typeface="Calibri" panose="020F0502020204030204" pitchFamily="34" charset="0"/>
              </a:rPr>
              <a:t>Disability &amp; Digital Citizenship </a:t>
            </a:r>
            <a:r>
              <a:rPr lang="en-US" sz="3600" dirty="0">
                <a:latin typeface="Calibri" panose="020F0502020204030204" pitchFamily="34" charset="0"/>
                <a:cs typeface="Calibri" panose="020F0502020204030204" pitchFamily="34" charset="0"/>
              </a:rPr>
              <a:t>project - very much welcome feedback/engagement (Forum in Sydney/online on Mon 17 Nov 2025)</a:t>
            </a:r>
          </a:p>
          <a:p>
            <a:pPr marL="0" indent="0">
              <a:buNone/>
            </a:pPr>
            <a:endParaRPr lang="en-US" dirty="0"/>
          </a:p>
        </p:txBody>
      </p:sp>
    </p:spTree>
    <p:extLst>
      <p:ext uri="{BB962C8B-B14F-4D97-AF65-F5344CB8AC3E}">
        <p14:creationId xmlns:p14="http://schemas.microsoft.com/office/powerpoint/2010/main" val="949055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over of report entitled ‘Disability &amp; Digital Citizenship: Australian Consumers &amp; Citizens with Disability Navigating Digital Society’, by Gerard Goggin, Wayne Hawkins &amp; Aaron Schokman">
            <a:extLst>
              <a:ext uri="{FF2B5EF4-FFF2-40B4-BE49-F238E27FC236}">
                <a16:creationId xmlns:a16="http://schemas.microsoft.com/office/drawing/2014/main" id="{6362B3CE-F9AC-E6AD-2485-886DB8CC3424}"/>
              </a:ext>
            </a:extLst>
          </p:cNvPr>
          <p:cNvPicPr>
            <a:picLocks noChangeAspect="1"/>
          </p:cNvPicPr>
          <p:nvPr/>
        </p:nvPicPr>
        <p:blipFill>
          <a:blip r:embed="rId2"/>
          <a:stretch>
            <a:fillRect/>
          </a:stretch>
        </p:blipFill>
        <p:spPr>
          <a:xfrm>
            <a:off x="321412" y="242372"/>
            <a:ext cx="4631588" cy="6471860"/>
          </a:xfrm>
          <a:prstGeom prst="rect">
            <a:avLst/>
          </a:prstGeom>
        </p:spPr>
      </p:pic>
      <p:pic>
        <p:nvPicPr>
          <p:cNvPr id="7" name="Picture 6" descr="Cover of Easy Read version of ‘Disability &amp; Digital Citizenship’ report. It features a photo of a young woman, who is a wheelchair user, holding a smartphone, pink coloured, with a purple cord attached to it.">
            <a:extLst>
              <a:ext uri="{FF2B5EF4-FFF2-40B4-BE49-F238E27FC236}">
                <a16:creationId xmlns:a16="http://schemas.microsoft.com/office/drawing/2014/main" id="{8FE87A76-1F41-134A-7371-20DEBD5C1F4E}"/>
              </a:ext>
            </a:extLst>
          </p:cNvPr>
          <p:cNvPicPr>
            <a:picLocks noChangeAspect="1"/>
          </p:cNvPicPr>
          <p:nvPr/>
        </p:nvPicPr>
        <p:blipFill>
          <a:blip r:embed="rId3"/>
          <a:stretch>
            <a:fillRect/>
          </a:stretch>
        </p:blipFill>
        <p:spPr>
          <a:xfrm>
            <a:off x="4953000" y="242372"/>
            <a:ext cx="4631588" cy="6455884"/>
          </a:xfrm>
          <a:prstGeom prst="rect">
            <a:avLst/>
          </a:prstGeom>
        </p:spPr>
      </p:pic>
    </p:spTree>
    <p:extLst>
      <p:ext uri="{BB962C8B-B14F-4D97-AF65-F5344CB8AC3E}">
        <p14:creationId xmlns:p14="http://schemas.microsoft.com/office/powerpoint/2010/main" val="4015809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FF168-8816-69D0-8FC6-D6CC56FBB3A1}"/>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1. Disability &amp; Digital Citizenship report </a:t>
            </a:r>
          </a:p>
        </p:txBody>
      </p:sp>
      <p:sp>
        <p:nvSpPr>
          <p:cNvPr id="3" name="Content Placeholder 2">
            <a:extLst>
              <a:ext uri="{FF2B5EF4-FFF2-40B4-BE49-F238E27FC236}">
                <a16:creationId xmlns:a16="http://schemas.microsoft.com/office/drawing/2014/main" id="{8FF0B5EA-0EB4-C242-521D-E08296FBD385}"/>
              </a:ext>
            </a:extLst>
          </p:cNvPr>
          <p:cNvSpPr>
            <a:spLocks noGrp="1"/>
          </p:cNvSpPr>
          <p:nvPr>
            <p:ph idx="1"/>
          </p:nvPr>
        </p:nvSpPr>
        <p:spPr>
          <a:xfrm>
            <a:off x="273415" y="1690688"/>
            <a:ext cx="8628214" cy="4632993"/>
          </a:xfrm>
        </p:spPr>
        <p:txBody>
          <a:bodyPr>
            <a:normAutofit lnSpcReduction="10000"/>
          </a:bodyPr>
          <a:lstStyle/>
          <a:p>
            <a:endParaRPr lang="en-US" sz="3200" dirty="0">
              <a:latin typeface="Calibri" panose="020F0502020204030204" pitchFamily="34" charset="0"/>
              <a:cs typeface="Calibri" panose="020F0502020204030204" pitchFamily="34" charset="0"/>
            </a:endParaRPr>
          </a:p>
          <a:p>
            <a:r>
              <a:rPr lang="en-US" sz="3200" dirty="0">
                <a:latin typeface="Calibri" panose="020F0502020204030204" pitchFamily="34" charset="0"/>
                <a:cs typeface="Calibri" panose="020F0502020204030204" pitchFamily="34" charset="0"/>
              </a:rPr>
              <a:t>Supported by U. of Sydney &amp; Australian Communications Consumers Action Network (ACCAN) + Western Sydney U. </a:t>
            </a:r>
          </a:p>
          <a:p>
            <a:r>
              <a:rPr lang="en-US" sz="3200" dirty="0">
                <a:latin typeface="Calibri" panose="020F0502020204030204" pitchFamily="34" charset="0"/>
                <a:cs typeface="Calibri" panose="020F0502020204030204" pitchFamily="34" charset="0"/>
              </a:rPr>
              <a:t>2023-2024 research included review &amp; analysis of submissions, reports &amp; other ‘grey literature’ as well as research literature</a:t>
            </a:r>
          </a:p>
          <a:p>
            <a:r>
              <a:rPr lang="en-US" sz="3200" dirty="0">
                <a:latin typeface="Calibri" panose="020F0502020204030204" pitchFamily="34" charset="0"/>
                <a:cs typeface="Calibri" panose="020F0502020204030204" pitchFamily="34" charset="0"/>
              </a:rPr>
              <a:t>consultation &amp; discussion with disability &amp; consumer groups, facilitated by ACCAN Disability Advisory Forum</a:t>
            </a:r>
            <a:endParaRPr lang="en-US" sz="3200" dirty="0"/>
          </a:p>
          <a:p>
            <a:endParaRPr lang="en-US" dirty="0"/>
          </a:p>
        </p:txBody>
      </p:sp>
    </p:spTree>
    <p:extLst>
      <p:ext uri="{BB962C8B-B14F-4D97-AF65-F5344CB8AC3E}">
        <p14:creationId xmlns:p14="http://schemas.microsoft.com/office/powerpoint/2010/main" val="4058664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DE48-B811-A46A-E47F-F0C6095E14F5}"/>
              </a:ext>
            </a:extLst>
          </p:cNvPr>
          <p:cNvSpPr>
            <a:spLocks noGrp="1"/>
          </p:cNvSpPr>
          <p:nvPr>
            <p:ph type="title"/>
          </p:nvPr>
        </p:nvSpPr>
        <p:spPr/>
        <p:txBody>
          <a:bodyPr>
            <a:normAutofit/>
          </a:bodyPr>
          <a:lstStyle/>
          <a:p>
            <a:r>
              <a:rPr lang="en-US" sz="4000" dirty="0">
                <a:latin typeface="Calibri" panose="020F0502020204030204" pitchFamily="34" charset="0"/>
                <a:cs typeface="Calibri" panose="020F0502020204030204" pitchFamily="34" charset="0"/>
              </a:rPr>
              <a:t>Disability &amp; digital inclusion </a:t>
            </a:r>
            <a:br>
              <a:rPr lang="en-US" sz="4000" dirty="0">
                <a:latin typeface="Calibri" panose="020F0502020204030204" pitchFamily="34" charset="0"/>
                <a:cs typeface="Calibri" panose="020F0502020204030204" pitchFamily="34" charset="0"/>
              </a:rPr>
            </a:br>
            <a:r>
              <a:rPr lang="en-US" sz="4000" dirty="0">
                <a:latin typeface="Calibri" panose="020F0502020204030204" pitchFamily="34" charset="0"/>
                <a:cs typeface="Calibri" panose="020F0502020204030204" pitchFamily="34" charset="0"/>
              </a:rPr>
              <a:t>– unfinished business</a:t>
            </a:r>
          </a:p>
        </p:txBody>
      </p:sp>
      <p:sp>
        <p:nvSpPr>
          <p:cNvPr id="3" name="Content Placeholder 2">
            <a:extLst>
              <a:ext uri="{FF2B5EF4-FFF2-40B4-BE49-F238E27FC236}">
                <a16:creationId xmlns:a16="http://schemas.microsoft.com/office/drawing/2014/main" id="{07C8D339-637F-A407-0157-82D67FAA9879}"/>
              </a:ext>
            </a:extLst>
          </p:cNvPr>
          <p:cNvSpPr>
            <a:spLocks noGrp="1"/>
          </p:cNvSpPr>
          <p:nvPr>
            <p:ph idx="1"/>
          </p:nvPr>
        </p:nvSpPr>
        <p:spPr>
          <a:xfrm>
            <a:off x="394601" y="1847658"/>
            <a:ext cx="6546026" cy="4645215"/>
          </a:xfrm>
        </p:spPr>
        <p:txBody>
          <a:bodyPr>
            <a:noAutofit/>
          </a:bodyPr>
          <a:lstStyle/>
          <a:p>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Australia has a long history of pioneering developments and discussions concerning disability and technology</a:t>
            </a:r>
          </a:p>
          <a:p>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yet, tangible progress has remained limited</a:t>
            </a:r>
          </a:p>
          <a:p>
            <a:r>
              <a:rPr lang="en-US" sz="2600" dirty="0">
                <a:solidFill>
                  <a:srgbClr val="231F20"/>
                </a:solidFill>
                <a:latin typeface="Calibri" panose="020F0502020204030204" pitchFamily="34" charset="0"/>
                <a:ea typeface="Arial" panose="020B0604020202020204" pitchFamily="34" charset="0"/>
                <a:cs typeface="Calibri" panose="020F0502020204030204" pitchFamily="34" charset="0"/>
              </a:rPr>
              <a:t>t</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his report provides a progress update on disability inclusion</a:t>
            </a:r>
            <a:r>
              <a:rPr lang="en-US" sz="26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and</a:t>
            </a:r>
            <a:r>
              <a:rPr lang="en-US" sz="26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accessibility – noting much unfinished business across access, affordability, and digital ability</a:t>
            </a:r>
          </a:p>
          <a:p>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Lack of forward looking, integrated </a:t>
            </a:r>
            <a:r>
              <a:rPr lang="en-US" sz="2600" dirty="0">
                <a:solidFill>
                  <a:srgbClr val="231F20"/>
                </a:solidFill>
                <a:latin typeface="Calibri" panose="020F0502020204030204" pitchFamily="34" charset="0"/>
                <a:ea typeface="Arial" panose="020B0604020202020204" pitchFamily="34" charset="0"/>
                <a:cs typeface="Calibri" panose="020F0502020204030204" pitchFamily="34" charset="0"/>
              </a:rPr>
              <a:t>legislative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approach – </a:t>
            </a:r>
            <a:r>
              <a:rPr lang="en-US" sz="2600" dirty="0" err="1">
                <a:solidFill>
                  <a:srgbClr val="231F20"/>
                </a:solidFill>
                <a:effectLst/>
                <a:latin typeface="Calibri" panose="020F0502020204030204" pitchFamily="34" charset="0"/>
                <a:ea typeface="Arial" panose="020B0604020202020204" pitchFamily="34" charset="0"/>
                <a:cs typeface="Calibri" panose="020F0502020204030204" pitchFamily="34" charset="0"/>
              </a:rPr>
              <a:t>cf</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EU </a:t>
            </a:r>
            <a:r>
              <a:rPr lang="en-US" sz="26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Accessibility Act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&amp; </a:t>
            </a:r>
            <a:r>
              <a:rPr lang="en-US" sz="26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AI Act</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6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Accessible Canada Act;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US </a:t>
            </a:r>
            <a:r>
              <a:rPr lang="en-US" sz="26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Communications &amp; Video Accessibility Act </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(2010) and 2024 </a:t>
            </a:r>
            <a:r>
              <a:rPr lang="en-US" sz="2600" i="1" dirty="0">
                <a:solidFill>
                  <a:srgbClr val="231F20"/>
                </a:solidFill>
                <a:effectLst/>
                <a:latin typeface="Calibri" panose="020F0502020204030204" pitchFamily="34" charset="0"/>
                <a:ea typeface="Arial" panose="020B0604020202020204" pitchFamily="34" charset="0"/>
                <a:cs typeface="Calibri" panose="020F0502020204030204" pitchFamily="34" charset="0"/>
              </a:rPr>
              <a:t>Americans with Disabilities Act</a:t>
            </a:r>
            <a:r>
              <a:rPr lang="en-US" sz="26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reforms</a:t>
            </a:r>
            <a:endParaRPr lang="en-US" sz="2600" dirty="0"/>
          </a:p>
        </p:txBody>
      </p:sp>
      <p:sp>
        <p:nvSpPr>
          <p:cNvPr id="4" name="TextBox 3">
            <a:extLst>
              <a:ext uri="{FF2B5EF4-FFF2-40B4-BE49-F238E27FC236}">
                <a16:creationId xmlns:a16="http://schemas.microsoft.com/office/drawing/2014/main" id="{F7D274B2-61EB-4964-973E-C5BD711A8A82}"/>
              </a:ext>
            </a:extLst>
          </p:cNvPr>
          <p:cNvSpPr txBox="1"/>
          <p:nvPr/>
        </p:nvSpPr>
        <p:spPr>
          <a:xfrm>
            <a:off x="7250576" y="0"/>
            <a:ext cx="2478795" cy="7109639"/>
          </a:xfrm>
          <a:prstGeom prst="rect">
            <a:avLst/>
          </a:prstGeom>
          <a:noFill/>
        </p:spPr>
        <p:txBody>
          <a:bodyPr wrap="square" rtlCol="0">
            <a:spAutoFit/>
          </a:bodyPr>
          <a:lstStyle/>
          <a:p>
            <a:r>
              <a:rPr lang="en-US" sz="2800" spc="-40" dirty="0">
                <a:solidFill>
                  <a:srgbClr val="231F20"/>
                </a:solidFill>
                <a:effectLst/>
                <a:latin typeface="Arial" panose="020B0604020202020204" pitchFamily="34" charset="0"/>
                <a:ea typeface="Arial" panose="020B0604020202020204" pitchFamily="34" charset="0"/>
              </a:rPr>
              <a:t> “</a:t>
            </a:r>
            <a:r>
              <a:rPr lang="en-US" sz="2800" dirty="0">
                <a:solidFill>
                  <a:srgbClr val="231F20"/>
                </a:solidFill>
                <a:effectLst/>
                <a:latin typeface="Arial" panose="020B0604020202020204" pitchFamily="34" charset="0"/>
                <a:ea typeface="Arial" panose="020B0604020202020204" pitchFamily="34" charset="0"/>
              </a:rPr>
              <a:t>2023 Australian Digital Inclusion Index figures show that </a:t>
            </a:r>
            <a:r>
              <a:rPr lang="en-US" sz="2800" b="1" dirty="0">
                <a:solidFill>
                  <a:srgbClr val="231F20"/>
                </a:solidFill>
                <a:effectLst/>
                <a:latin typeface="Arial" panose="020B0604020202020204" pitchFamily="34" charset="0"/>
                <a:ea typeface="Arial" panose="020B0604020202020204" pitchFamily="34" charset="0"/>
              </a:rPr>
              <a:t>24.5% of people with disability are highly digitally excluded </a:t>
            </a:r>
            <a:r>
              <a:rPr lang="en-US" sz="2800" dirty="0">
                <a:solidFill>
                  <a:srgbClr val="231F20"/>
                </a:solidFill>
                <a:effectLst/>
                <a:latin typeface="Arial" panose="020B0604020202020204" pitchFamily="34" charset="0"/>
                <a:ea typeface="Arial" panose="020B0604020202020204" pitchFamily="34" charset="0"/>
              </a:rPr>
              <a:t>[cf. </a:t>
            </a:r>
            <a:r>
              <a:rPr lang="en-US" sz="2800" b="0" i="0" dirty="0">
                <a:solidFill>
                  <a:srgbClr val="000000"/>
                </a:solidFill>
                <a:effectLst/>
                <a:latin typeface="Arial" panose="020B0604020202020204" pitchFamily="34" charset="0"/>
              </a:rPr>
              <a:t>9.4% of the Australian population]</a:t>
            </a:r>
            <a:r>
              <a:rPr lang="en-US" sz="2800" dirty="0">
                <a:solidFill>
                  <a:srgbClr val="231F20"/>
                </a:solidFill>
                <a:effectLst/>
                <a:latin typeface="Arial" panose="020B0604020202020204" pitchFamily="34" charset="0"/>
                <a:ea typeface="Arial" panose="020B0604020202020204" pitchFamily="34" charset="0"/>
              </a:rPr>
              <a:t>”</a:t>
            </a:r>
            <a:r>
              <a:rPr lang="en-US" sz="2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(Thomas</a:t>
            </a:r>
            <a:r>
              <a:rPr lang="en-US" sz="1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et</a:t>
            </a:r>
            <a:r>
              <a:rPr lang="en-US" sz="1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al.,</a:t>
            </a:r>
            <a:r>
              <a:rPr lang="en-US" sz="1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2023,</a:t>
            </a:r>
            <a:r>
              <a:rPr lang="en-US" sz="1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p.</a:t>
            </a:r>
            <a:r>
              <a:rPr lang="en-US" sz="1800" spc="-20" dirty="0">
                <a:solidFill>
                  <a:srgbClr val="231F20"/>
                </a:solidFill>
                <a:effectLst/>
                <a:latin typeface="Arial" panose="020B0604020202020204" pitchFamily="34" charset="0"/>
                <a:ea typeface="Arial" panose="020B0604020202020204" pitchFamily="34" charset="0"/>
              </a:rPr>
              <a:t> </a:t>
            </a:r>
            <a:r>
              <a:rPr lang="en-US" sz="1800" dirty="0">
                <a:solidFill>
                  <a:srgbClr val="231F20"/>
                </a:solidFill>
                <a:effectLst/>
                <a:latin typeface="Arial" panose="020B0604020202020204" pitchFamily="34" charset="0"/>
                <a:ea typeface="Arial" panose="020B0604020202020204" pitchFamily="34" charset="0"/>
              </a:rPr>
              <a:t>10).</a:t>
            </a:r>
            <a:r>
              <a:rPr lang="en-US" dirty="0">
                <a:effectLst/>
              </a:rPr>
              <a:t> </a:t>
            </a:r>
            <a:endParaRPr lang="en-US" dirty="0"/>
          </a:p>
        </p:txBody>
      </p:sp>
    </p:spTree>
    <p:extLst>
      <p:ext uri="{BB962C8B-B14F-4D97-AF65-F5344CB8AC3E}">
        <p14:creationId xmlns:p14="http://schemas.microsoft.com/office/powerpoint/2010/main" val="1616398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779AD8-5753-2565-FD06-F703DA361C24}"/>
              </a:ext>
            </a:extLst>
          </p:cNvPr>
          <p:cNvSpPr>
            <a:spLocks noGrp="1"/>
          </p:cNvSpPr>
          <p:nvPr>
            <p:ph idx="1"/>
          </p:nvPr>
        </p:nvSpPr>
        <p:spPr>
          <a:xfrm>
            <a:off x="681038" y="579862"/>
            <a:ext cx="8543925" cy="6367348"/>
          </a:xfrm>
        </p:spPr>
        <p:txBody>
          <a:bodyPr>
            <a:normAutofit fontScale="77500" lnSpcReduction="20000"/>
          </a:bodyPr>
          <a:lstStyle/>
          <a:p>
            <a:pPr marL="292100" marR="22225" indent="-6350">
              <a:lnSpc>
                <a:spcPct val="103000"/>
              </a:lnSpc>
              <a:spcAft>
                <a:spcPts val="1360"/>
              </a:spcAft>
              <a:buNone/>
            </a:pPr>
            <a:r>
              <a:rPr lang="en-US" sz="3500" kern="100" dirty="0">
                <a:solidFill>
                  <a:srgbClr val="181717"/>
                </a:solidFill>
                <a:latin typeface="Calibri" panose="020F0502020204030204" pitchFamily="34" charset="0"/>
                <a:ea typeface="Calibri" panose="020F0502020204030204" pitchFamily="34" charset="0"/>
              </a:rPr>
              <a:t>’What good is consumer info in plain language on an accessible website if the method of interacting with the entity is a real-time, typed English conversation in a chat box that you can’t see properly or follow?</a:t>
            </a:r>
          </a:p>
          <a:p>
            <a:pPr marL="292100" marR="22225" indent="-6350">
              <a:lnSpc>
                <a:spcPct val="103000"/>
              </a:lnSpc>
              <a:spcAft>
                <a:spcPts val="1360"/>
              </a:spcAft>
              <a:buNone/>
            </a:pPr>
            <a:r>
              <a:rPr lang="en-US" sz="3500" i="1" dirty="0">
                <a:solidFill>
                  <a:srgbClr val="181717"/>
                </a:solidFill>
                <a:latin typeface="Calibri" panose="020F0502020204030204" pitchFamily="34" charset="0"/>
                <a:ea typeface="Calibri" panose="020F0502020204030204" pitchFamily="34" charset="0"/>
              </a:rPr>
              <a:t>‘Affordability issues can be exacerbated by </a:t>
            </a:r>
            <a:r>
              <a:rPr lang="en-US" sz="3500" dirty="0">
                <a:solidFill>
                  <a:srgbClr val="181717"/>
                </a:solidFill>
                <a:latin typeface="Calibri" panose="020F0502020204030204" pitchFamily="34" charset="0"/>
                <a:ea typeface="Calibri" panose="020F0502020204030204" pitchFamily="34" charset="0"/>
              </a:rPr>
              <a:t>the default position of technology companies, equipment vendors, platform and software providers ‘sunsetting’ devices (built-in obsolescence), encouraging or requiring upgrades (“upgrade culture”) …be particularly frustrating for persons with disability who are used to a certain operating system/device, only to be forced to have to change it’</a:t>
            </a:r>
            <a:endParaRPr lang="en-US" kern="100" dirty="0">
              <a:solidFill>
                <a:srgbClr val="181717"/>
              </a:solidFill>
              <a:latin typeface="Calibri" panose="020F0502020204030204" pitchFamily="34" charset="0"/>
              <a:ea typeface="Calibri" panose="020F0502020204030204" pitchFamily="34" charset="0"/>
            </a:endParaRPr>
          </a:p>
          <a:p>
            <a:pPr marL="292100" marR="22225" indent="-6350">
              <a:lnSpc>
                <a:spcPct val="103000"/>
              </a:lnSpc>
              <a:spcAft>
                <a:spcPts val="1360"/>
              </a:spcAft>
              <a:buNone/>
            </a:pPr>
            <a:r>
              <a:rPr lang="en-US" kern="100" dirty="0">
                <a:solidFill>
                  <a:srgbClr val="181717"/>
                </a:solidFill>
                <a:latin typeface="Calibri" panose="020F0502020204030204" pitchFamily="34" charset="0"/>
                <a:ea typeface="Calibri" panose="020F0502020204030204" pitchFamily="34" charset="0"/>
              </a:rPr>
              <a:t>[quotes from advocates &amp; key points from </a:t>
            </a:r>
            <a:r>
              <a:rPr lang="en-US" i="1" kern="100" dirty="0">
                <a:solidFill>
                  <a:srgbClr val="181717"/>
                </a:solidFill>
                <a:latin typeface="Calibri" panose="020F0502020204030204" pitchFamily="34" charset="0"/>
                <a:ea typeface="Calibri" panose="020F0502020204030204" pitchFamily="34" charset="0"/>
              </a:rPr>
              <a:t>Disability &amp; Digital Citizenship </a:t>
            </a:r>
            <a:r>
              <a:rPr lang="en-US" kern="100" dirty="0">
                <a:solidFill>
                  <a:srgbClr val="181717"/>
                </a:solidFill>
                <a:latin typeface="Calibri" panose="020F0502020204030204" pitchFamily="34" charset="0"/>
                <a:ea typeface="Calibri" panose="020F0502020204030204" pitchFamily="34" charset="0"/>
              </a:rPr>
              <a:t>report]</a:t>
            </a:r>
          </a:p>
        </p:txBody>
      </p:sp>
    </p:spTree>
    <p:extLst>
      <p:ext uri="{BB962C8B-B14F-4D97-AF65-F5344CB8AC3E}">
        <p14:creationId xmlns:p14="http://schemas.microsoft.com/office/powerpoint/2010/main" val="77091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BA46BE-14DB-EE6C-7CC0-8EBADB0E72F2}"/>
              </a:ext>
            </a:extLst>
          </p:cNvPr>
          <p:cNvSpPr>
            <a:spLocks noGrp="1"/>
          </p:cNvSpPr>
          <p:nvPr>
            <p:ph idx="1"/>
          </p:nvPr>
        </p:nvSpPr>
        <p:spPr>
          <a:xfrm>
            <a:off x="681038" y="434898"/>
            <a:ext cx="8543925" cy="5742065"/>
          </a:xfrm>
        </p:spPr>
        <p:txBody>
          <a:bodyPr>
            <a:normAutofit fontScale="92500"/>
          </a:bodyPr>
          <a:lstStyle/>
          <a:p>
            <a:pPr marL="292100" marR="22225" indent="-6350">
              <a:lnSpc>
                <a:spcPct val="103000"/>
              </a:lnSpc>
              <a:spcAft>
                <a:spcPts val="1360"/>
              </a:spcAft>
              <a:buNone/>
            </a:pPr>
            <a:r>
              <a:rPr lang="en-US" sz="3600" dirty="0">
                <a:solidFill>
                  <a:srgbClr val="181717"/>
                </a:solidFill>
                <a:effectLst/>
                <a:latin typeface="Calibri" panose="020F0502020204030204" pitchFamily="34" charset="0"/>
                <a:ea typeface="Calibri" panose="020F0502020204030204" pitchFamily="34" charset="0"/>
                <a:cs typeface="Calibri" panose="020F0502020204030204" pitchFamily="34" charset="0"/>
              </a:rPr>
              <a:t>‘People are being forced to use technologies to access government services rather than finding their way to digital engagement and delivery through their own choice and preferences. Given the inaccessible nature of many of these services and the absence of disabled perspectives from their design, this forced adoption has interesting equity and rights implications </a:t>
            </a:r>
            <a:r>
              <a:rPr lang="en-US" sz="3600" dirty="0">
                <a:solidFill>
                  <a:srgbClr val="181717"/>
                </a:solidFill>
                <a:latin typeface="Calibri" panose="020F0502020204030204" pitchFamily="34" charset="0"/>
                <a:ea typeface="Calibri" panose="020F0502020204030204" pitchFamily="34" charset="0"/>
                <a:cs typeface="Calibri" panose="020F0502020204030204" pitchFamily="34" charset="0"/>
              </a:rPr>
              <a:t>…’</a:t>
            </a:r>
            <a:endParaRPr lang="en-US" sz="3600" dirty="0">
              <a:effectLst/>
              <a:latin typeface="Calibri" panose="020F0502020204030204" pitchFamily="34" charset="0"/>
              <a:cs typeface="Calibri" panose="020F0502020204030204" pitchFamily="34" charset="0"/>
            </a:endParaRPr>
          </a:p>
          <a:p>
            <a:pPr marL="292100" marR="22225" indent="-6350">
              <a:lnSpc>
                <a:spcPct val="103000"/>
              </a:lnSpc>
              <a:spcAft>
                <a:spcPts val="1360"/>
              </a:spcAft>
              <a:buNone/>
            </a:pPr>
            <a:r>
              <a:rPr lang="en-US" sz="1800" kern="100" dirty="0">
                <a:solidFill>
                  <a:srgbClr val="181717"/>
                </a:solidFill>
                <a:latin typeface="Calibri" panose="020F0502020204030204" pitchFamily="34" charset="0"/>
                <a:ea typeface="Calibri" panose="020F0502020204030204" pitchFamily="34" charset="0"/>
              </a:rPr>
              <a:t>[quotes from advocates &amp; key points from </a:t>
            </a:r>
            <a:r>
              <a:rPr lang="en-US" sz="1800" i="1" kern="100" dirty="0">
                <a:solidFill>
                  <a:srgbClr val="181717"/>
                </a:solidFill>
                <a:latin typeface="Calibri" panose="020F0502020204030204" pitchFamily="34" charset="0"/>
                <a:ea typeface="Calibri" panose="020F0502020204030204" pitchFamily="34" charset="0"/>
              </a:rPr>
              <a:t>Disability &amp; Digital Citizenship </a:t>
            </a:r>
            <a:r>
              <a:rPr lang="en-US" sz="1800" kern="100" dirty="0">
                <a:solidFill>
                  <a:srgbClr val="181717"/>
                </a:solidFill>
                <a:latin typeface="Calibri" panose="020F0502020204030204" pitchFamily="34" charset="0"/>
                <a:ea typeface="Calibri" panose="020F0502020204030204" pitchFamily="34" charset="0"/>
              </a:rPr>
              <a:t>report]</a:t>
            </a:r>
            <a:endParaRPr lang="en-US" sz="1800" kern="100" dirty="0">
              <a:solidFill>
                <a:srgbClr val="181717"/>
              </a:solidFill>
              <a:effectLst/>
              <a:latin typeface="Calibri" panose="020F0502020204030204" pitchFamily="34" charset="0"/>
              <a:ea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725726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2A9C9-8F94-525D-CE5B-3A81E0331FC8}"/>
              </a:ext>
            </a:extLst>
          </p:cNvPr>
          <p:cNvSpPr>
            <a:spLocks noGrp="1"/>
          </p:cNvSpPr>
          <p:nvPr>
            <p:ph type="title"/>
          </p:nvPr>
        </p:nvSpPr>
        <p:spPr>
          <a:xfrm>
            <a:off x="368804" y="153253"/>
            <a:ext cx="8543925" cy="1325563"/>
          </a:xfrm>
        </p:spPr>
        <p:txBody>
          <a:bodyPr/>
          <a:lstStyle/>
          <a:p>
            <a:r>
              <a:rPr lang="en-US" dirty="0">
                <a:latin typeface="Calibri" panose="020F0502020204030204" pitchFamily="34" charset="0"/>
                <a:cs typeface="Calibri" panose="020F0502020204030204" pitchFamily="34" charset="0"/>
              </a:rPr>
              <a:t>Disability &amp; (digital) citizenship – possibilities </a:t>
            </a:r>
          </a:p>
        </p:txBody>
      </p:sp>
      <p:sp>
        <p:nvSpPr>
          <p:cNvPr id="3" name="Content Placeholder 2">
            <a:extLst>
              <a:ext uri="{FF2B5EF4-FFF2-40B4-BE49-F238E27FC236}">
                <a16:creationId xmlns:a16="http://schemas.microsoft.com/office/drawing/2014/main" id="{F36C4182-CF9D-0D2B-C525-7843448E89C2}"/>
              </a:ext>
            </a:extLst>
          </p:cNvPr>
          <p:cNvSpPr>
            <a:spLocks noGrp="1"/>
          </p:cNvSpPr>
          <p:nvPr>
            <p:ph idx="1"/>
          </p:nvPr>
        </p:nvSpPr>
        <p:spPr>
          <a:xfrm>
            <a:off x="781398" y="1537436"/>
            <a:ext cx="8543925" cy="5167311"/>
          </a:xfrm>
        </p:spPr>
        <p:txBody>
          <a:bodyPr>
            <a:noAutofit/>
          </a:bodyPr>
          <a:lstStyle/>
          <a:p>
            <a:pPr marR="293370">
              <a:lnSpc>
                <a:spcPct val="103000"/>
              </a:lnSpc>
            </a:pP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digital citizenship involves recognition as an active participant in a digital society, with</a:t>
            </a:r>
            <a:r>
              <a:rPr lang="en-US" sz="2500" spc="4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the</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right</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to</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access</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and,</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in</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turn,</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contribute.</a:t>
            </a:r>
            <a:r>
              <a:rPr lang="en-US" sz="2500" spc="-2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p>
          <a:p>
            <a:pPr marR="293370">
              <a:lnSpc>
                <a:spcPct val="103000"/>
              </a:lnSpc>
            </a:pP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digital technologies can support the “development of disability citizenship and active citizenship”</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(Simon Darcy</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et</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al.,</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2019,</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p.</a:t>
            </a:r>
            <a:r>
              <a:rPr lang="en-US" sz="2500" spc="-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538)</a:t>
            </a:r>
          </a:p>
          <a:p>
            <a:pPr marR="293370">
              <a:lnSpc>
                <a:spcPct val="103000"/>
              </a:lnSpc>
            </a:pPr>
            <a:r>
              <a:rPr lang="en-US" sz="2500" dirty="0">
                <a:solidFill>
                  <a:srgbClr val="231F20"/>
                </a:solidFill>
                <a:latin typeface="Calibri" panose="020F0502020204030204" pitchFamily="34" charset="0"/>
                <a:ea typeface="Arial" panose="020B0604020202020204" pitchFamily="34" charset="0"/>
                <a:cs typeface="Calibri" panose="020F0502020204030204" pitchFamily="34" charset="0"/>
              </a:rPr>
              <a:t>Shaping of digital technology has opened up new spaces &amp; practices of citizenship for people with disabilities (which this conference has showcased)</a:t>
            </a:r>
          </a:p>
          <a:p>
            <a:pPr marR="293370">
              <a:lnSpc>
                <a:spcPct val="103000"/>
              </a:lnSpc>
            </a:pP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such</a:t>
            </a:r>
            <a:r>
              <a:rPr lang="en-US" sz="2500" spc="-10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practices</a:t>
            </a:r>
            <a:r>
              <a:rPr lang="en-US" sz="2500" spc="-1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and</a:t>
            </a:r>
            <a:r>
              <a:rPr lang="en-US" sz="2500" spc="-10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cultures</a:t>
            </a:r>
            <a:r>
              <a:rPr lang="en-US" sz="2500" spc="-10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(especially</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digital</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cultures</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of</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people</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with</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disabilities)</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are part of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highly</a:t>
            </a:r>
            <a:r>
              <a:rPr lang="en-US" sz="2500" spc="-35" dirty="0">
                <a:solidFill>
                  <a:srgbClr val="231F20"/>
                </a:solidFill>
                <a:effectLst/>
                <a:latin typeface="Calibri" panose="020F0502020204030204" pitchFamily="34" charset="0"/>
                <a:ea typeface="Arial" panose="020B0604020202020204" pitchFamily="34" charset="0"/>
                <a:cs typeface="Calibri" panose="020F0502020204030204" pitchFamily="34" charset="0"/>
              </a:rPr>
              <a:t> </a:t>
            </a:r>
            <a:r>
              <a:rPr lang="en-US" sz="2500" dirty="0">
                <a:solidFill>
                  <a:srgbClr val="231F20"/>
                </a:solidFill>
                <a:effectLst/>
                <a:latin typeface="Calibri" panose="020F0502020204030204" pitchFamily="34" charset="0"/>
                <a:ea typeface="Arial" panose="020B0604020202020204" pitchFamily="34" charset="0"/>
                <a:cs typeface="Calibri" panose="020F0502020204030204" pitchFamily="34" charset="0"/>
              </a:rPr>
              <a:t>active yet largely invisible terrain of everyday life</a:t>
            </a:r>
            <a:endParaRPr lang="en-US" sz="2500" dirty="0">
              <a:solidFill>
                <a:srgbClr val="231F20"/>
              </a:solidFill>
              <a:latin typeface="Calibri" panose="020F0502020204030204" pitchFamily="34" charset="0"/>
              <a:ea typeface="Arial" panose="020B0604020202020204" pitchFamily="34" charset="0"/>
              <a:cs typeface="Calibri" panose="020F0502020204030204" pitchFamily="34" charset="0"/>
            </a:endParaRPr>
          </a:p>
        </p:txBody>
      </p:sp>
    </p:spTree>
    <p:extLst>
      <p:ext uri="{BB962C8B-B14F-4D97-AF65-F5344CB8AC3E}">
        <p14:creationId xmlns:p14="http://schemas.microsoft.com/office/powerpoint/2010/main" val="21313724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1732</TotalTime>
  <Words>1241</Words>
  <Application>Microsoft Office PowerPoint</Application>
  <PresentationFormat>A4 Paper (210x297 mm)</PresentationFormat>
  <Paragraphs>68</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Calibri</vt:lpstr>
      <vt:lpstr>Office Theme</vt:lpstr>
      <vt:lpstr>Disability &amp;  Digital Citizenship  </vt:lpstr>
      <vt:lpstr>Main messages</vt:lpstr>
      <vt:lpstr>To unpack idea of ‘digital citizenship’ as holistic way to understand participating &amp; navigating ‘digital society’, my talk will cover:</vt:lpstr>
      <vt:lpstr>PowerPoint Presentation</vt:lpstr>
      <vt:lpstr>1. Disability &amp; Digital Citizenship report </vt:lpstr>
      <vt:lpstr>Disability &amp; digital inclusion  – unfinished business</vt:lpstr>
      <vt:lpstr>PowerPoint Presentation</vt:lpstr>
      <vt:lpstr>PowerPoint Presentation</vt:lpstr>
      <vt:lpstr>Disability &amp; (digital) citizenship – possibilities </vt:lpstr>
      <vt:lpstr>Disability &amp; (digital) citizenship – problems?</vt:lpstr>
      <vt:lpstr>Digital citizenship – linchpin for new approach?</vt:lpstr>
      <vt:lpstr>2. New Disability &amp; Digital Citizenship 5-year project</vt:lpstr>
      <vt:lpstr>Research questions</vt:lpstr>
      <vt:lpstr>approach</vt:lpstr>
      <vt:lpstr>Final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Gerard Goggin</dc:creator>
  <cp:lastModifiedBy>Marjorie Hawkings</cp:lastModifiedBy>
  <cp:revision>262</cp:revision>
  <dcterms:created xsi:type="dcterms:W3CDTF">2024-11-24T10:18:55Z</dcterms:created>
  <dcterms:modified xsi:type="dcterms:W3CDTF">2025-05-25T11:33:52Z</dcterms:modified>
</cp:coreProperties>
</file>