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240_3AE93DCE.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2" r:id="rId4"/>
    <p:sldMasterId id="2147483713" r:id="rId5"/>
    <p:sldMasterId id="2147483720" r:id="rId6"/>
    <p:sldMasterId id="2147483725" r:id="rId7"/>
    <p:sldMasterId id="2147483648" r:id="rId8"/>
  </p:sldMasterIdLst>
  <p:notesMasterIdLst>
    <p:notesMasterId r:id="rId39"/>
  </p:notesMasterIdLst>
  <p:sldIdLst>
    <p:sldId id="534" r:id="rId9"/>
    <p:sldId id="543" r:id="rId10"/>
    <p:sldId id="562" r:id="rId11"/>
    <p:sldId id="565" r:id="rId12"/>
    <p:sldId id="566" r:id="rId13"/>
    <p:sldId id="567" r:id="rId14"/>
    <p:sldId id="568" r:id="rId15"/>
    <p:sldId id="570" r:id="rId16"/>
    <p:sldId id="569" r:id="rId17"/>
    <p:sldId id="571" r:id="rId18"/>
    <p:sldId id="572" r:id="rId19"/>
    <p:sldId id="574" r:id="rId20"/>
    <p:sldId id="575" r:id="rId21"/>
    <p:sldId id="576" r:id="rId22"/>
    <p:sldId id="577" r:id="rId23"/>
    <p:sldId id="517" r:id="rId24"/>
    <p:sldId id="500" r:id="rId25"/>
    <p:sldId id="503" r:id="rId26"/>
    <p:sldId id="504" r:id="rId27"/>
    <p:sldId id="505" r:id="rId28"/>
    <p:sldId id="507" r:id="rId29"/>
    <p:sldId id="509" r:id="rId30"/>
    <p:sldId id="501" r:id="rId31"/>
    <p:sldId id="511" r:id="rId32"/>
    <p:sldId id="513" r:id="rId33"/>
    <p:sldId id="514" r:id="rId34"/>
    <p:sldId id="515" r:id="rId35"/>
    <p:sldId id="516" r:id="rId36"/>
    <p:sldId id="510" r:id="rId37"/>
    <p:sldId id="408" r:id="rId38"/>
  </p:sldIdLst>
  <p:sldSz cx="9144000" cy="5143500" type="screen16x9"/>
  <p:notesSz cx="9144000" cy="5143500"/>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E1BC01-41BC-5EF1-8FA7-98F945D0175A}" name="Agata Mrva-Montoya" initials="AM" userId="S::agata.mrva-montoya@sydney.edu.au::36e76154-926d-4e75-a0be-9b8fc1e53bd1" providerId="AD"/>
  <p188:author id="{FEB6C768-5091-21A5-AF1F-C0A8EB85D15A}" name="Jo Kaeding" initials="JK" userId="S::jo.kaeding_unisa.edu.au#ext#@unisyd.onmicrosoft.com::6ace881b-d0a8-47a4-9685-21b24fdb69f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45E"/>
    <a:srgbClr val="8F9EC9"/>
    <a:srgbClr val="DAA8A2"/>
    <a:srgbClr val="000000"/>
    <a:srgbClr val="FFE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35090-D2ED-4089-B2A2-056717BEEE11}" v="166" dt="2025-05-20T05:07:13.832"/>
    <p1510:client id="{99BD0D94-E836-01DD-2CA8-D6F4A4A38C52}" v="3" dt="2025-05-20T05:41:15.097"/>
    <p1510:client id="{C62DBBF3-A5D5-FE1C-2240-31C8F0978068}" v="76" dt="2025-05-18T06:36:14.870"/>
    <p1510:client id="{DE7C56CE-7710-4F3D-8CC5-19D6E1572EB9}" v="4" dt="2025-05-20T04:40:18.867"/>
    <p1510:client id="{E8F6DF75-09C9-384A-B9EA-B64CC4DCA997}" v="1" dt="2025-05-19T00:38:07.036"/>
    <p1510:client id="{F9AE4374-9D0E-9D06-B0D8-C8DAA64F3F36}" v="1" dt="2025-05-18T06:24:58.511"/>
    <p1510:client id="{F9F35B60-C88A-BA0F-5E3A-393403E4563B}" v="26" dt="2025-05-18T06:04:29.349"/>
    <p1510:client id="{FFF61CF6-BC45-29A2-81BA-CDE83263266D}" v="3" dt="2025-05-19T07:44:47.8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viewProps" Target="viewProps.xml"/></Relationships>
</file>

<file path=ppt/comments/modernComment_240_3AE93DCE.xml><?xml version="1.0" encoding="utf-8"?>
<p188:cmLst xmlns:a="http://schemas.openxmlformats.org/drawingml/2006/main" xmlns:r="http://schemas.openxmlformats.org/officeDocument/2006/relationships" xmlns:p188="http://schemas.microsoft.com/office/powerpoint/2018/8/main">
  <p188:cm id="{FEFF452E-B57A-3F44-BE35-3F1D9B8D951C}" authorId="{23E1BC01-41BC-5EF1-8FA7-98F945D0175A}" status="resolved" created="2025-05-19T00:34:01.544" complete="100000">
    <ac:txMkLst xmlns:ac="http://schemas.microsoft.com/office/drawing/2013/main/command">
      <pc:docMk xmlns:pc="http://schemas.microsoft.com/office/powerpoint/2013/main/command"/>
      <pc:sldMk xmlns:pc="http://schemas.microsoft.com/office/powerpoint/2013/main/command" cId="988364238" sldId="576"/>
      <ac:spMk id="9" creationId="{28D6A3EE-EC23-DBC3-72B4-A1FC16FE142B}"/>
      <ac:txMk cp="53">
        <ac:context len="121" hash="732243950"/>
      </ac:txMk>
    </ac:txMkLst>
    <p188:pos x="1564870" y="571846"/>
    <p188:txBody>
      <a:bodyPr/>
      <a:lstStyle/>
      <a:p>
        <a:r>
          <a:rPr lang="en-US"/>
          <a:t>Limited??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5C253762-C138-0D4D-98BD-E45749408AA7}" type="datetimeFigureOut">
              <a:rPr lang="en-US" smtClean="0"/>
              <a:t>5/19/2025</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D96451B1-F1C2-C342-9482-CA419A1AF9E0}" type="slidenum">
              <a:rPr lang="en-US" smtClean="0"/>
              <a:t>‹#›</a:t>
            </a:fld>
            <a:endParaRPr lang="en-US"/>
          </a:p>
        </p:txBody>
      </p:sp>
    </p:spTree>
    <p:extLst>
      <p:ext uri="{BB962C8B-B14F-4D97-AF65-F5344CB8AC3E}">
        <p14:creationId xmlns:p14="http://schemas.microsoft.com/office/powerpoint/2010/main" val="233751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tkinson Hyperlegible" pitchFamily="2" charset="0"/>
        <a:ea typeface="+mn-ea"/>
        <a:cs typeface="+mn-cs"/>
      </a:defRPr>
    </a:lvl1pPr>
    <a:lvl2pPr marL="457200" algn="l" defTabSz="914400" rtl="0" eaLnBrk="1" latinLnBrk="0" hangingPunct="1">
      <a:defRPr sz="1200" b="0" i="0" kern="1200">
        <a:solidFill>
          <a:schemeClr val="tx1"/>
        </a:solidFill>
        <a:latin typeface="Atkinson Hyperlegible" pitchFamily="2" charset="0"/>
        <a:ea typeface="+mn-ea"/>
        <a:cs typeface="+mn-cs"/>
      </a:defRPr>
    </a:lvl2pPr>
    <a:lvl3pPr marL="914400" algn="l" defTabSz="914400" rtl="0" eaLnBrk="1" latinLnBrk="0" hangingPunct="1">
      <a:defRPr sz="1200" b="0" i="0" kern="1200">
        <a:solidFill>
          <a:schemeClr val="tx1"/>
        </a:solidFill>
        <a:latin typeface="Atkinson Hyperlegible" pitchFamily="2" charset="0"/>
        <a:ea typeface="+mn-ea"/>
        <a:cs typeface="+mn-cs"/>
      </a:defRPr>
    </a:lvl3pPr>
    <a:lvl4pPr marL="1371600" algn="l" defTabSz="914400" rtl="0" eaLnBrk="1" latinLnBrk="0" hangingPunct="1">
      <a:defRPr sz="1200" b="0" i="0" kern="1200">
        <a:solidFill>
          <a:schemeClr val="tx1"/>
        </a:solidFill>
        <a:latin typeface="Atkinson Hyperlegible" pitchFamily="2" charset="0"/>
        <a:ea typeface="+mn-ea"/>
        <a:cs typeface="+mn-cs"/>
      </a:defRPr>
    </a:lvl4pPr>
    <a:lvl5pPr marL="1828800" algn="l" defTabSz="914400" rtl="0" eaLnBrk="1" latinLnBrk="0" hangingPunct="1">
      <a:defRPr sz="1200" b="0" i="0" kern="1200">
        <a:solidFill>
          <a:schemeClr val="tx1"/>
        </a:solidFill>
        <a:latin typeface="Atkinson Hyperlegible"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the opportunity to present today.</a:t>
            </a:r>
          </a:p>
          <a:p>
            <a:endParaRPr lang="en-US"/>
          </a:p>
          <a:p>
            <a:r>
              <a:rPr lang="en-US"/>
              <a:t>Today Agata and I will be discussing the results from a research project into print disability and public libraries in Australia.</a:t>
            </a:r>
          </a:p>
          <a:p>
            <a:endParaRPr lang="en-US"/>
          </a:p>
          <a:p>
            <a:r>
              <a:rPr lang="en-US"/>
              <a:t>The research project has been undertaken in two stages, the first being </a:t>
            </a:r>
            <a:r>
              <a:rPr lang="en-AU" b="0" i="0" u="none" strike="noStrike">
                <a:solidFill>
                  <a:srgbClr val="000000"/>
                </a:solidFill>
                <a:effectLst/>
                <a:latin typeface="Arial" panose="020B0604020202020204" pitchFamily="34" charset="0"/>
                <a:cs typeface="Arial" panose="020B0604020202020204" pitchFamily="34" charset="0"/>
              </a:rPr>
              <a:t>an online questionnaire undertaken by public libraries, and stage two a series on in-depth interviews with librarians.</a:t>
            </a:r>
            <a:endParaRPr lang="en-AU">
              <a:solidFill>
                <a:srgbClr val="000000"/>
              </a:solidFill>
              <a:latin typeface="Arial" panose="020B0604020202020204" pitchFamily="34" charset="0"/>
              <a:cs typeface="Arial" panose="020B0604020202020204" pitchFamily="34"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research is continuing.</a:t>
            </a:r>
          </a:p>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2</a:t>
            </a:fld>
            <a:endParaRPr lang="en-US"/>
          </a:p>
        </p:txBody>
      </p:sp>
    </p:spTree>
    <p:extLst>
      <p:ext uri="{BB962C8B-B14F-4D97-AF65-F5344CB8AC3E}">
        <p14:creationId xmlns:p14="http://schemas.microsoft.com/office/powerpoint/2010/main" val="327316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7BE1F-8904-C1C1-22D8-CDF24FC84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617B7-C3CB-465B-DC9B-5898B470C9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8916A-060F-5C09-91F1-4E8F2DBCB14B}"/>
              </a:ext>
            </a:extLst>
          </p:cNvPr>
          <p:cNvSpPr>
            <a:spLocks noGrp="1"/>
          </p:cNvSpPr>
          <p:nvPr>
            <p:ph type="body" idx="1"/>
          </p:nvPr>
        </p:nvSpPr>
        <p:spPr/>
        <p:txBody>
          <a:bodyPr/>
          <a:lstStyle/>
          <a:p>
            <a:pPr algn="l" rtl="0" fontAlgn="base">
              <a:lnSpc>
                <a:spcPts val="1457"/>
              </a:lnSpc>
              <a:buNone/>
            </a:pPr>
            <a:r>
              <a:rPr lang="en-AU" sz="1800" b="0" i="0" u="none" strike="noStrike">
                <a:solidFill>
                  <a:srgbClr val="000000"/>
                </a:solidFill>
                <a:effectLst/>
                <a:latin typeface="Aptos" panose="020B0004020202020204" pitchFamily="34" charset="0"/>
              </a:rPr>
              <a:t>Few libraries have done (P8) or are planning to do an accessibility audit across physical and digital. </a:t>
            </a: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r>
              <a:rPr lang="en-AU" sz="1800" b="0" i="0" u="none" strike="noStrike">
                <a:solidFill>
                  <a:srgbClr val="000000"/>
                </a:solidFill>
                <a:effectLst/>
                <a:latin typeface="Aptos" panose="020B0004020202020204" pitchFamily="34" charset="0"/>
              </a:rPr>
              <a:t>Participants indicated that this in part relates to the centralised purchasing of the bulk of their collections.</a:t>
            </a:r>
          </a:p>
          <a:p>
            <a:pPr algn="l" rtl="0" fontAlgn="base">
              <a:lnSpc>
                <a:spcPts val="1457"/>
              </a:lnSpc>
              <a:buNone/>
            </a:pPr>
            <a:r>
              <a:rPr lang="en-AU" sz="1800" b="0" i="0" u="none" strike="noStrike">
                <a:solidFill>
                  <a:srgbClr val="000000"/>
                </a:solidFill>
                <a:effectLst/>
                <a:latin typeface="Aptos" panose="020B0004020202020204" pitchFamily="34" charset="0"/>
              </a:rPr>
              <a:t>This includes the consortia deals for e-books and e-audio.</a:t>
            </a:r>
          </a:p>
          <a:p>
            <a:pPr algn="l" rtl="0" fontAlgn="base">
              <a:lnSpc>
                <a:spcPts val="1457"/>
              </a:lnSpc>
              <a:buNone/>
            </a:pPr>
            <a:r>
              <a:rPr lang="en-AU" sz="1800" b="0" i="0" u="none" strike="noStrike">
                <a:solidFill>
                  <a:srgbClr val="000000"/>
                </a:solidFill>
                <a:effectLst/>
                <a:latin typeface="Aptos" panose="020B0004020202020204" pitchFamily="34" charset="0"/>
              </a:rPr>
              <a:t>It is much cheaper for libraries to be pat of a larger library consortia deal with vendors like </a:t>
            </a:r>
            <a:r>
              <a:rPr lang="en-AU" sz="1800" b="0" i="0" u="none" strike="noStrike" err="1">
                <a:solidFill>
                  <a:srgbClr val="000000"/>
                </a:solidFill>
                <a:effectLst/>
                <a:latin typeface="Aptos" panose="020B0004020202020204" pitchFamily="34" charset="0"/>
              </a:rPr>
              <a:t>BorrowBox</a:t>
            </a:r>
            <a:r>
              <a:rPr lang="en-AU" sz="1800" b="0" i="0" u="none" strike="noStrike">
                <a:solidFill>
                  <a:srgbClr val="000000"/>
                </a:solidFill>
                <a:effectLst/>
                <a:latin typeface="Aptos" panose="020B0004020202020204" pitchFamily="34" charset="0"/>
              </a:rPr>
              <a:t> or </a:t>
            </a:r>
            <a:r>
              <a:rPr lang="en-AU" sz="1800" b="0" i="0" u="none" strike="noStrike" err="1">
                <a:solidFill>
                  <a:srgbClr val="000000"/>
                </a:solidFill>
                <a:effectLst/>
                <a:latin typeface="Aptos" panose="020B0004020202020204" pitchFamily="34" charset="0"/>
              </a:rPr>
              <a:t>OverDrive</a:t>
            </a:r>
            <a:r>
              <a:rPr lang="en-AU" sz="1800" b="0" i="0" u="none" strike="noStrike">
                <a:solidFill>
                  <a:srgbClr val="000000"/>
                </a:solidFill>
                <a:effectLst/>
                <a:latin typeface="Aptos" panose="020B0004020202020204" pitchFamily="34" charset="0"/>
              </a:rPr>
              <a:t>.</a:t>
            </a:r>
          </a:p>
          <a:p>
            <a:pPr algn="l" rtl="0" fontAlgn="base">
              <a:lnSpc>
                <a:spcPts val="1457"/>
              </a:lnSpc>
              <a:buNone/>
            </a:pPr>
            <a:r>
              <a:rPr lang="en-AU" sz="1800" b="0" i="0" u="none" strike="noStrike">
                <a:solidFill>
                  <a:srgbClr val="000000"/>
                </a:solidFill>
                <a:effectLst/>
                <a:latin typeface="Aptos" panose="020B0004020202020204" pitchFamily="34" charset="0"/>
              </a:rPr>
              <a:t>So, most of the librarians indicated they were no longer involved directly in assessing resources.</a:t>
            </a: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r>
              <a:rPr lang="en-AU" sz="1800" b="0" i="0" u="none" strike="noStrike">
                <a:solidFill>
                  <a:srgbClr val="000000"/>
                </a:solidFill>
                <a:effectLst/>
                <a:latin typeface="Aptos" panose="020B0004020202020204" pitchFamily="34" charset="0"/>
              </a:rPr>
              <a:t>For example, one librarian stated:</a:t>
            </a:r>
          </a:p>
          <a:p>
            <a:pPr algn="l" rtl="0" fontAlgn="base">
              <a:lnSpc>
                <a:spcPts val="1457"/>
              </a:lnSpc>
              <a:buNone/>
            </a:pPr>
            <a:r>
              <a:rPr lang="en-US" sz="1800" i="1"/>
              <a:t>We have to take what we're given pretty much. To be honest, we don't look for much in regards to accessibility.</a:t>
            </a:r>
          </a:p>
          <a:p>
            <a:pPr algn="l" rtl="0" fontAlgn="base">
              <a:lnSpc>
                <a:spcPts val="1457"/>
              </a:lnSpc>
              <a:buNone/>
            </a:pPr>
            <a:endParaRPr lang="en-US" sz="1800" b="0" i="1" u="none" strike="noStrike">
              <a:solidFill>
                <a:srgbClr val="000000"/>
              </a:solidFill>
              <a:effectLst/>
              <a:latin typeface="Aptos" panose="020B0004020202020204" pitchFamily="34" charset="0"/>
            </a:endParaRPr>
          </a:p>
          <a:p>
            <a:pPr algn="l" rtl="0" fontAlgn="base">
              <a:lnSpc>
                <a:spcPts val="1457"/>
              </a:lnSpc>
              <a:buNone/>
            </a:pPr>
            <a:r>
              <a:rPr lang="en-US" sz="1800" b="0" i="0" u="none" strike="noStrike">
                <a:solidFill>
                  <a:srgbClr val="000000"/>
                </a:solidFill>
                <a:effectLst/>
                <a:latin typeface="Aptos" panose="020B0004020202020204" pitchFamily="34" charset="0"/>
              </a:rPr>
              <a:t>OR</a:t>
            </a:r>
          </a:p>
          <a:p>
            <a:pPr algn="l" rtl="0" fontAlgn="base">
              <a:lnSpc>
                <a:spcPts val="1457"/>
              </a:lnSpc>
              <a:buNone/>
            </a:pPr>
            <a:r>
              <a:rPr lang="en-US" sz="1800" i="1"/>
              <a:t>To be frank, we don't go too deep. We generally look at what the platform itself offers (i.e. the promotional material)</a:t>
            </a:r>
            <a:endParaRPr lang="en-AU" sz="1800" b="0" i="1" u="none" strike="noStrike">
              <a:solidFill>
                <a:srgbClr val="000000"/>
              </a:solidFill>
              <a:effectLst/>
              <a:latin typeface="Aptos" panose="020B0004020202020204" pitchFamily="34" charset="0"/>
            </a:endParaRP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r>
              <a:rPr lang="en-AU" sz="1800" b="1" i="0" u="none" strike="noStrike">
                <a:solidFill>
                  <a:srgbClr val="000000"/>
                </a:solidFill>
                <a:effectLst/>
                <a:latin typeface="Aptos" panose="020B0004020202020204" pitchFamily="34" charset="0"/>
              </a:rPr>
              <a:t>Howeve</a:t>
            </a:r>
            <a:r>
              <a:rPr lang="en-AU" sz="1800" b="0" i="0" u="none" strike="noStrike">
                <a:solidFill>
                  <a:srgbClr val="000000"/>
                </a:solidFill>
                <a:effectLst/>
                <a:latin typeface="Aptos" panose="020B0004020202020204" pitchFamily="34" charset="0"/>
              </a:rPr>
              <a:t>r, many of the librarians did want to be able to better assess the accessibility of a resource – and they stated that guidelines or checklists for how to assess the accessibility of an item would be greatly beneficial</a:t>
            </a: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endParaRPr lang="en-AU" b="0" i="0" u="none" strike="noStrike">
              <a:solidFill>
                <a:srgbClr val="000000"/>
              </a:solidFill>
              <a:effectLst/>
              <a:latin typeface="Segoe UI" panose="020B0502040204020203" pitchFamily="34" charset="0"/>
            </a:endParaRPr>
          </a:p>
          <a:p>
            <a:endParaRPr lang="en-US"/>
          </a:p>
        </p:txBody>
      </p:sp>
      <p:sp>
        <p:nvSpPr>
          <p:cNvPr id="4" name="Slide Number Placeholder 3">
            <a:extLst>
              <a:ext uri="{FF2B5EF4-FFF2-40B4-BE49-F238E27FC236}">
                <a16:creationId xmlns:a16="http://schemas.microsoft.com/office/drawing/2014/main" id="{6176A905-040F-F71D-451B-08E8650BAA2D}"/>
              </a:ext>
            </a:extLst>
          </p:cNvPr>
          <p:cNvSpPr>
            <a:spLocks noGrp="1"/>
          </p:cNvSpPr>
          <p:nvPr>
            <p:ph type="sldNum" sz="quarter" idx="5"/>
          </p:nvPr>
        </p:nvSpPr>
        <p:spPr/>
        <p:txBody>
          <a:bodyPr/>
          <a:lstStyle/>
          <a:p>
            <a:fld id="{D96451B1-F1C2-C342-9482-CA419A1AF9E0}" type="slidenum">
              <a:rPr lang="en-US" smtClean="0"/>
              <a:t>11</a:t>
            </a:fld>
            <a:endParaRPr lang="en-US"/>
          </a:p>
        </p:txBody>
      </p:sp>
    </p:spTree>
    <p:extLst>
      <p:ext uri="{BB962C8B-B14F-4D97-AF65-F5344CB8AC3E}">
        <p14:creationId xmlns:p14="http://schemas.microsoft.com/office/powerpoint/2010/main" val="400533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FAAE9-529C-86A9-F75A-CAD5FC24E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EC056-FD34-3A1D-5DA2-F7B1AA253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30591-CEB3-1346-1B40-D7DB0863F018}"/>
              </a:ext>
            </a:extLst>
          </p:cNvPr>
          <p:cNvSpPr>
            <a:spLocks noGrp="1"/>
          </p:cNvSpPr>
          <p:nvPr>
            <p:ph type="body" idx="1"/>
          </p:nvPr>
        </p:nvSpPr>
        <p:spPr/>
        <p:txBody>
          <a:bodyPr/>
          <a:lstStyle/>
          <a:p>
            <a:r>
              <a:rPr lang="en-US">
                <a:latin typeface="Atkinson Hyperlegible"/>
              </a:rPr>
              <a:t>When asked about the challenges the librarians faced in delivering accessible library resources and services for people with print disability, the barriers were similar for all. However, it was clear that rural and regional libraries experienced them more acutely, and for their communities this was compounded by the disadvantage of distance to services.</a:t>
            </a:r>
          </a:p>
          <a:p>
            <a:endParaRPr lang="en-US">
              <a:latin typeface="Atkinson Hyperlegible"/>
            </a:endParaRPr>
          </a:p>
          <a:p>
            <a:r>
              <a:rPr lang="en-US">
                <a:latin typeface="Atkinson Hyperlegible"/>
              </a:rPr>
              <a:t>The main barriers noted were:</a:t>
            </a:r>
          </a:p>
          <a:p>
            <a:endParaRPr lang="en-US">
              <a:latin typeface="Atkinson Hyperlegible"/>
            </a:endParaRPr>
          </a:p>
          <a:p>
            <a:endParaRPr lang="en-US">
              <a:latin typeface="Atkinson Hyperlegible"/>
            </a:endParaRPr>
          </a:p>
          <a:p>
            <a:pPr marL="171450" indent="-171450">
              <a:buFont typeface="Arial" panose="020B0604020202020204" pitchFamily="34" charset="0"/>
              <a:buChar char="•"/>
            </a:pPr>
            <a:r>
              <a:rPr lang="en-US">
                <a:latin typeface="Atkinson Hyperlegible"/>
              </a:rPr>
              <a:t>Limited Staff time to develop services and to engage with the community, very few staff with disability access knowledge and fewer staff in a disability access role within the library </a:t>
            </a:r>
          </a:p>
          <a:p>
            <a:r>
              <a:rPr lang="en-US" i="1">
                <a:latin typeface="Atkinson Hyperlegible"/>
              </a:rPr>
              <a:t>For example, … time to sit down with these customers and set up </a:t>
            </a:r>
            <a:r>
              <a:rPr lang="en-US" i="1" err="1">
                <a:latin typeface="Atkinson Hyperlegible"/>
              </a:rPr>
              <a:t>BorrowBox</a:t>
            </a:r>
            <a:r>
              <a:rPr lang="en-US" i="1">
                <a:latin typeface="Atkinson Hyperlegible"/>
              </a:rPr>
              <a:t> on their phone and show them how to use it with a screen reader, show them how to change and </a:t>
            </a:r>
            <a:r>
              <a:rPr lang="en-US" i="1" err="1">
                <a:latin typeface="Atkinson Hyperlegible"/>
              </a:rPr>
              <a:t>customise</a:t>
            </a:r>
            <a:r>
              <a:rPr lang="en-US" i="1">
                <a:latin typeface="Atkinson Hyperlegible"/>
              </a:rPr>
              <a:t> the font. At the moment staff either don't have the time or they don't have the knowledge, or the confidence to do that</a:t>
            </a:r>
            <a:endParaRPr lang="en-AU" b="0" i="1" u="none" strike="noStrike">
              <a:solidFill>
                <a:srgbClr val="000000"/>
              </a:solidFill>
              <a:effectLst/>
              <a:latin typeface="Segoe UI" panose="020B0502040204020203" pitchFamily="34" charset="0"/>
            </a:endParaRPr>
          </a:p>
          <a:p>
            <a:endParaRPr lang="en-US" i="1">
              <a:latin typeface="Atkinson Hyperlegible"/>
            </a:endParaRPr>
          </a:p>
          <a:p>
            <a:pPr marL="171450" indent="-171450">
              <a:buFont typeface="Arial" panose="020B0604020202020204" pitchFamily="34" charset="0"/>
              <a:buChar char="•"/>
            </a:pPr>
            <a:endParaRPr lang="en-US">
              <a:latin typeface="Atkinson Hyperlegible"/>
            </a:endParaRPr>
          </a:p>
          <a:p>
            <a:pPr marL="0" indent="0">
              <a:buFontTx/>
              <a:buNone/>
            </a:pPr>
            <a:endParaRPr lang="en-US">
              <a:latin typeface="Atkinson Hyperlegible"/>
            </a:endParaRPr>
          </a:p>
          <a:p>
            <a:pPr marL="171450" indent="-171450">
              <a:buFont typeface="Arial" panose="020B0604020202020204" pitchFamily="34" charset="0"/>
              <a:buChar char="•"/>
            </a:pPr>
            <a:r>
              <a:rPr lang="en-US">
                <a:latin typeface="Atkinson Hyperlegible"/>
              </a:rPr>
              <a:t>Limited Funding to purchase resources - especially to high cost of large print or specific technologies – this resulted in a reactive </a:t>
            </a:r>
            <a:r>
              <a:rPr lang="en-AU" sz="1200" b="0" i="0" u="none" strike="noStrike">
                <a:solidFill>
                  <a:srgbClr val="000000"/>
                </a:solidFill>
                <a:effectLst/>
                <a:latin typeface="Aptos"/>
              </a:rPr>
              <a:t>provision of resources and services for people with print disability, whereby purchases were made in response to a specific request from the community, opposed to curated collection development. It also meant that libraries were required to juggle competing demands for resources.</a:t>
            </a:r>
          </a:p>
          <a:p>
            <a:pPr marL="171450" indent="-171450">
              <a:buFont typeface="Arial" panose="020B0604020202020204" pitchFamily="34" charset="0"/>
              <a:buChar char="•"/>
            </a:pPr>
            <a:endParaRPr lang="en-AU" sz="1200" b="0" i="0" u="none" strike="noStrike">
              <a:solidFill>
                <a:srgbClr val="000000"/>
              </a:solidFill>
              <a:effectLst/>
              <a:latin typeface="Aptos"/>
            </a:endParaRPr>
          </a:p>
          <a:p>
            <a:pPr marL="0" indent="0">
              <a:buFontTx/>
              <a:buNone/>
            </a:pPr>
            <a:r>
              <a:rPr lang="en-AU" sz="1200" b="0" i="0" u="none" strike="noStrike">
                <a:solidFill>
                  <a:srgbClr val="000000"/>
                </a:solidFill>
                <a:effectLst/>
                <a:latin typeface="Aptos"/>
              </a:rPr>
              <a:t>For example: </a:t>
            </a:r>
          </a:p>
          <a:p>
            <a:r>
              <a:rPr lang="en-US" i="1">
                <a:latin typeface="Atkinson Hyperlegible"/>
              </a:rPr>
              <a:t>… our operating environment is incredibly shoestring, the resourcing we have compared to other services I worked at is very minimal.</a:t>
            </a:r>
          </a:p>
          <a:p>
            <a:r>
              <a:rPr lang="en-US" i="1">
                <a:latin typeface="Atkinson Hyperlegible"/>
              </a:rPr>
              <a:t>And so things like home library service, which are quite common in libraries, we just don't do it all. We've been told there's no funding for it.</a:t>
            </a:r>
          </a:p>
          <a:p>
            <a:pPr marL="171450" indent="-171450">
              <a:buFont typeface="Arial" panose="020B0604020202020204" pitchFamily="34" charset="0"/>
              <a:buChar char="•"/>
            </a:pPr>
            <a:endParaRPr lang="en-AU" sz="1200" b="0" i="0" u="none" strike="noStrike">
              <a:solidFill>
                <a:srgbClr val="000000"/>
              </a:solidFill>
              <a:effectLst/>
              <a:latin typeface="Aptos"/>
            </a:endParaRPr>
          </a:p>
          <a:p>
            <a:pPr marL="0" indent="0">
              <a:buFontTx/>
              <a:buNone/>
            </a:pPr>
            <a:r>
              <a:rPr lang="en-US">
                <a:latin typeface="Atkinson Hyperlegible"/>
              </a:rPr>
              <a:t>Some libraries (particularly regional and rural) were fortunate to receive donations to support services for people with print disability, however. these are unpredictable sources of funding.</a:t>
            </a:r>
          </a:p>
          <a:p>
            <a:pPr marL="0" indent="0">
              <a:buFontTx/>
              <a:buNone/>
            </a:pPr>
            <a:endParaRPr lang="en-US">
              <a:latin typeface="Atkinson Hyperlegible"/>
            </a:endParaRPr>
          </a:p>
          <a:p>
            <a:pPr marL="171450" indent="-171450">
              <a:buFont typeface="Arial" panose="020B0604020202020204" pitchFamily="34" charset="0"/>
              <a:buChar char="•"/>
            </a:pPr>
            <a:r>
              <a:rPr lang="en-US">
                <a:latin typeface="Atkinson Hyperlegible"/>
              </a:rPr>
              <a:t>Limited Knowledge about accessible services and resources, and how to support those with print disability in their communities</a:t>
            </a:r>
          </a:p>
          <a:p>
            <a:pPr marL="171450" indent="-171450">
              <a:buFont typeface="Arial" panose="020B0604020202020204" pitchFamily="34" charset="0"/>
              <a:buChar char="•"/>
            </a:pPr>
            <a:endParaRPr lang="en-US">
              <a:latin typeface="Atkinson Hyperlegible"/>
            </a:endParaRPr>
          </a:p>
          <a:p>
            <a:pPr marL="171450" indent="-171450">
              <a:buFont typeface="Arial" panose="020B0604020202020204" pitchFamily="34" charset="0"/>
              <a:buChar char="•"/>
            </a:pPr>
            <a:r>
              <a:rPr lang="en-US">
                <a:latin typeface="Atkinson Hyperlegible"/>
              </a:rPr>
              <a:t>Large print titles were also seen as a barrier:</a:t>
            </a:r>
          </a:p>
          <a:p>
            <a:pPr marL="628650" lvl="1" indent="-171450">
              <a:buFont typeface="Courier New" panose="02070309020205020404" pitchFamily="49" charset="0"/>
              <a:buChar char="o"/>
            </a:pPr>
            <a:r>
              <a:rPr lang="en-US">
                <a:latin typeface="Atkinson Hyperlegible"/>
              </a:rPr>
              <a:t>they are expensive</a:t>
            </a:r>
          </a:p>
          <a:p>
            <a:pPr marL="628650" lvl="1" indent="-171450">
              <a:buFont typeface="Courier New" panose="02070309020205020404" pitchFamily="49" charset="0"/>
              <a:buChar char="o"/>
            </a:pPr>
            <a:r>
              <a:rPr lang="en-US">
                <a:latin typeface="Atkinson Hyperlegible"/>
              </a:rPr>
              <a:t>There can still be a delay in the publication latest releases</a:t>
            </a:r>
          </a:p>
          <a:p>
            <a:pPr marL="628650" lvl="1" indent="-171450">
              <a:buFont typeface="Courier New" panose="02070309020205020404" pitchFamily="49" charset="0"/>
              <a:buChar char="o"/>
            </a:pPr>
            <a:r>
              <a:rPr lang="en-US">
                <a:latin typeface="Atkinson Hyperlegible"/>
              </a:rPr>
              <a:t>Lack of titles for younger readers and titles by Australian authors.</a:t>
            </a:r>
          </a:p>
          <a:p>
            <a:pPr marL="0" indent="0">
              <a:buFont typeface="Arial" panose="020B0604020202020204" pitchFamily="34" charset="0"/>
              <a:buNone/>
            </a:pPr>
            <a:endParaRPr lang="en-US">
              <a:latin typeface="Atkinson Hyperlegible"/>
            </a:endParaRPr>
          </a:p>
          <a:p>
            <a:endParaRPr lang="en-US">
              <a:latin typeface="Atkinson Hyperlegible"/>
            </a:endParaRPr>
          </a:p>
          <a:p>
            <a:endParaRPr lang="en-US">
              <a:latin typeface="Atkinson Hyperlegible"/>
            </a:endParaRPr>
          </a:p>
          <a:p>
            <a:endParaRPr lang="en-AU" sz="1800" b="0" i="0" u="none" strike="noStrike">
              <a:solidFill>
                <a:srgbClr val="000000"/>
              </a:solidFill>
              <a:effectLst/>
              <a:latin typeface="Aptos" panose="020B0004020202020204" pitchFamily="34" charset="0"/>
            </a:endParaRPr>
          </a:p>
          <a:p>
            <a:endParaRPr lang="en-US" sz="1800" b="0" i="0" u="none" strike="noStrike">
              <a:solidFill>
                <a:srgbClr val="000000"/>
              </a:solidFill>
              <a:effectLst/>
              <a:latin typeface="Aptos"/>
            </a:endParaRPr>
          </a:p>
          <a:p>
            <a:r>
              <a:rPr lang="en-US" sz="1800" b="0" i="0" u="none" strike="noStrike">
                <a:solidFill>
                  <a:srgbClr val="000000"/>
                </a:solidFill>
                <a:effectLst/>
                <a:latin typeface="Aptos"/>
              </a:rPr>
              <a:t> </a:t>
            </a:r>
            <a:endParaRPr lang="en-US" b="0" i="0" u="none" strike="noStrike">
              <a:solidFill>
                <a:srgbClr val="000000"/>
              </a:solidFill>
              <a:effectLst/>
              <a:latin typeface="Aptos"/>
            </a:endParaRPr>
          </a:p>
          <a:p>
            <a:endParaRPr lang="en-AU" i="1">
              <a:solidFill>
                <a:srgbClr val="000000"/>
              </a:solidFill>
              <a:latin typeface="Segoe UI" panose="020B0502040204020203" pitchFamily="34" charset="0"/>
              <a:cs typeface="Segoe UI"/>
            </a:endParaRPr>
          </a:p>
        </p:txBody>
      </p:sp>
      <p:sp>
        <p:nvSpPr>
          <p:cNvPr id="4" name="Slide Number Placeholder 3">
            <a:extLst>
              <a:ext uri="{FF2B5EF4-FFF2-40B4-BE49-F238E27FC236}">
                <a16:creationId xmlns:a16="http://schemas.microsoft.com/office/drawing/2014/main" id="{39D21C2D-EA2E-E566-1B3F-F7AA57F2BD19}"/>
              </a:ext>
            </a:extLst>
          </p:cNvPr>
          <p:cNvSpPr>
            <a:spLocks noGrp="1"/>
          </p:cNvSpPr>
          <p:nvPr>
            <p:ph type="sldNum" sz="quarter" idx="5"/>
          </p:nvPr>
        </p:nvSpPr>
        <p:spPr/>
        <p:txBody>
          <a:bodyPr/>
          <a:lstStyle/>
          <a:p>
            <a:fld id="{D96451B1-F1C2-C342-9482-CA419A1AF9E0}" type="slidenum">
              <a:rPr lang="en-US" smtClean="0"/>
              <a:t>13</a:t>
            </a:fld>
            <a:endParaRPr lang="en-US"/>
          </a:p>
        </p:txBody>
      </p:sp>
    </p:spTree>
    <p:extLst>
      <p:ext uri="{BB962C8B-B14F-4D97-AF65-F5344CB8AC3E}">
        <p14:creationId xmlns:p14="http://schemas.microsoft.com/office/powerpoint/2010/main" val="279248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05AB-0A7A-0466-CE05-88605B1FD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7DBA6-508E-01BA-4391-84B0F211B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7C596-718B-EC65-2396-1DCD1E6B3003}"/>
              </a:ext>
            </a:extLst>
          </p:cNvPr>
          <p:cNvSpPr>
            <a:spLocks noGrp="1"/>
          </p:cNvSpPr>
          <p:nvPr>
            <p:ph type="body" idx="1"/>
          </p:nvPr>
        </p:nvSpPr>
        <p:spPr/>
        <p:txBody>
          <a:bodyPr/>
          <a:lstStyle/>
          <a:p>
            <a:r>
              <a:rPr lang="en-US">
                <a:latin typeface="Atkinson Hyperlegible"/>
              </a:rPr>
              <a:t>Another barrier noted by the majority of librarians was lack of community awareness.</a:t>
            </a:r>
          </a:p>
          <a:p>
            <a:endParaRPr lang="en-US">
              <a:latin typeface="Atkinson Hyperlegible"/>
            </a:endParaRPr>
          </a:p>
          <a:p>
            <a:r>
              <a:rPr lang="en-US">
                <a:latin typeface="Atkinson Hyperlegible"/>
              </a:rPr>
              <a:t>Librarians are concerned that :</a:t>
            </a:r>
          </a:p>
          <a:p>
            <a:endParaRPr lang="en-US">
              <a:latin typeface="Atkinson Hyperlegible"/>
            </a:endParaRPr>
          </a:p>
          <a:p>
            <a:pPr marL="171450" indent="-171450">
              <a:buFont typeface="Arial" panose="020B0604020202020204" pitchFamily="34" charset="0"/>
              <a:buChar char="•"/>
            </a:pPr>
            <a:r>
              <a:rPr lang="en-US">
                <a:latin typeface="Atkinson Hyperlegible"/>
              </a:rPr>
              <a:t>Many people in the community with print disability are not aware of the services and resources that are available in public libraries – and that the flow on effect of that was that the resources were not being used.</a:t>
            </a:r>
          </a:p>
          <a:p>
            <a:pPr marL="171450" indent="-171450">
              <a:buFont typeface="Arial" panose="020B0604020202020204" pitchFamily="34" charset="0"/>
              <a:buChar char="•"/>
            </a:pPr>
            <a:r>
              <a:rPr lang="en-US">
                <a:latin typeface="Atkinson Hyperlegible"/>
              </a:rPr>
              <a:t>Coupled with this was a concern that library staff were not promoting the resources and services to individual members of the community when they come into the library</a:t>
            </a:r>
          </a:p>
          <a:p>
            <a:pPr marL="171450" indent="-171450">
              <a:buFont typeface="Arial" panose="020B0604020202020204" pitchFamily="34" charset="0"/>
              <a:buChar char="•"/>
            </a:pPr>
            <a:r>
              <a:rPr lang="en-US">
                <a:latin typeface="Atkinson Hyperlegible"/>
              </a:rPr>
              <a:t>AND that the libraries were not promoting their services and products to the broader community</a:t>
            </a:r>
          </a:p>
          <a:p>
            <a:pPr marL="171450" indent="-171450">
              <a:buFont typeface="Arial" panose="020B0604020202020204" pitchFamily="34" charset="0"/>
              <a:buChar char="•"/>
            </a:pPr>
            <a:endParaRPr lang="en-US">
              <a:latin typeface="Atkinson Hyperlegible"/>
            </a:endParaRPr>
          </a:p>
          <a:p>
            <a:pPr marL="171450" indent="-171450">
              <a:buFont typeface="Arial" panose="020B0604020202020204" pitchFamily="34" charset="0"/>
              <a:buChar char="•"/>
            </a:pPr>
            <a:r>
              <a:rPr lang="en-US">
                <a:latin typeface="Atkinson Hyperlegible"/>
              </a:rPr>
              <a:t>Finally, that the library as a whole did not understand the needs of the people with print disability in the community.</a:t>
            </a:r>
          </a:p>
          <a:p>
            <a:endParaRPr lang="en-US">
              <a:latin typeface="Atkinson Hyperlegible"/>
            </a:endParaRPr>
          </a:p>
          <a:p>
            <a:r>
              <a:rPr lang="en-US" b="1">
                <a:latin typeface="Atkinson Hyperlegible"/>
              </a:rPr>
              <a:t>For example:, </a:t>
            </a:r>
            <a:r>
              <a:rPr lang="en-US" i="1">
                <a:latin typeface="Atkinson Hyperlegible"/>
              </a:rPr>
              <a:t>Not necessarily knowing which people in the community would benefit from those resources, and what those resources would be. So, obviously we recently got the </a:t>
            </a:r>
            <a:r>
              <a:rPr lang="en-US" i="1" err="1">
                <a:latin typeface="Atkinson Hyperlegible"/>
              </a:rPr>
              <a:t>ReaderPens</a:t>
            </a:r>
            <a:r>
              <a:rPr lang="en-US" i="1">
                <a:latin typeface="Atkinson Hyperlegible"/>
              </a:rPr>
              <a:t> in, and those are amazing, but people don’t necessarily know they exist, …. So, it’s hard to know exactly how you get them to </a:t>
            </a:r>
            <a:r>
              <a:rPr lang="en-US" i="1" err="1">
                <a:latin typeface="Atkinson Hyperlegible"/>
              </a:rPr>
              <a:t>realise</a:t>
            </a:r>
            <a:r>
              <a:rPr lang="en-US" i="1">
                <a:latin typeface="Atkinson Hyperlegible"/>
              </a:rPr>
              <a:t> that we’re getting more stuff for them, and we would get more if they were more visible,  …</a:t>
            </a:r>
          </a:p>
          <a:p>
            <a:endParaRPr lang="en-US">
              <a:latin typeface="Atkinson Hyperlegible"/>
            </a:endParaRPr>
          </a:p>
          <a:p>
            <a:endParaRPr lang="en-US">
              <a:latin typeface="Atkinson Hyperlegible"/>
            </a:endParaRPr>
          </a:p>
          <a:p>
            <a:endParaRPr lang="en-US">
              <a:latin typeface="Atkinson Hyperlegible"/>
            </a:endParaRPr>
          </a:p>
          <a:p>
            <a:endParaRPr lang="en-US">
              <a:latin typeface="Atkinson Hyperlegible"/>
            </a:endParaRPr>
          </a:p>
          <a:p>
            <a:endParaRPr lang="en-US">
              <a:latin typeface="Atkinson Hyperlegible"/>
            </a:endParaRPr>
          </a:p>
          <a:p>
            <a:endParaRPr lang="en-US" i="1">
              <a:latin typeface="Atkinson Hyperlegible"/>
            </a:endParaRPr>
          </a:p>
        </p:txBody>
      </p:sp>
      <p:sp>
        <p:nvSpPr>
          <p:cNvPr id="4" name="Slide Number Placeholder 3">
            <a:extLst>
              <a:ext uri="{FF2B5EF4-FFF2-40B4-BE49-F238E27FC236}">
                <a16:creationId xmlns:a16="http://schemas.microsoft.com/office/drawing/2014/main" id="{1B60166C-1308-ABCE-F2D7-F7BB385529A6}"/>
              </a:ext>
            </a:extLst>
          </p:cNvPr>
          <p:cNvSpPr>
            <a:spLocks noGrp="1"/>
          </p:cNvSpPr>
          <p:nvPr>
            <p:ph type="sldNum" sz="quarter" idx="5"/>
          </p:nvPr>
        </p:nvSpPr>
        <p:spPr/>
        <p:txBody>
          <a:bodyPr/>
          <a:lstStyle/>
          <a:p>
            <a:fld id="{D96451B1-F1C2-C342-9482-CA419A1AF9E0}" type="slidenum">
              <a:rPr lang="en-US" smtClean="0"/>
              <a:t>14</a:t>
            </a:fld>
            <a:endParaRPr lang="en-US"/>
          </a:p>
        </p:txBody>
      </p:sp>
    </p:spTree>
    <p:extLst>
      <p:ext uri="{BB962C8B-B14F-4D97-AF65-F5344CB8AC3E}">
        <p14:creationId xmlns:p14="http://schemas.microsoft.com/office/powerpoint/2010/main" val="504922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67018-9198-61C9-9B85-C749567A6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86270-E512-6AC5-0848-04BAE6FA9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DF1D8-2D2E-DDBB-A040-CDF35AB1371A}"/>
              </a:ext>
            </a:extLst>
          </p:cNvPr>
          <p:cNvSpPr>
            <a:spLocks noGrp="1"/>
          </p:cNvSpPr>
          <p:nvPr>
            <p:ph type="body" idx="1"/>
          </p:nvPr>
        </p:nvSpPr>
        <p:spPr/>
        <p:txBody>
          <a:bodyPr/>
          <a:lstStyle/>
          <a:p>
            <a:endParaRPr lang="en-US"/>
          </a:p>
          <a:p>
            <a:r>
              <a:rPr lang="en-US">
                <a:latin typeface="Atkinson Hyperlegible"/>
              </a:rPr>
              <a:t>There were a number of areas in which Technology was considered to be a barrier to providing accessible services and resources.</a:t>
            </a:r>
          </a:p>
          <a:p>
            <a:r>
              <a:rPr lang="en-US">
                <a:latin typeface="Atkinson Hyperlegible"/>
              </a:rPr>
              <a:t>One of these is an internal issue.</a:t>
            </a:r>
          </a:p>
          <a:p>
            <a:endParaRPr lang="en-US"/>
          </a:p>
          <a:p>
            <a:r>
              <a:rPr lang="en-US">
                <a:latin typeface="Atkinson Hyperlegible"/>
              </a:rPr>
              <a:t>IT departments in councils. – cyber security is an increasing challenge for </a:t>
            </a:r>
            <a:r>
              <a:rPr lang="en-US" err="1">
                <a:latin typeface="Atkinson Hyperlegible"/>
              </a:rPr>
              <a:t>organisations</a:t>
            </a:r>
            <a:r>
              <a:rPr lang="en-US">
                <a:latin typeface="Atkinson Hyperlegible"/>
              </a:rPr>
              <a:t> and so IT departments are very strict on what software and platforms they are willing load or be used on the system, they are also very strict with public access to </a:t>
            </a:r>
          </a:p>
          <a:p>
            <a:r>
              <a:rPr lang="en-US">
                <a:latin typeface="Atkinson Hyperlegible"/>
              </a:rPr>
              <a:t>these platforms. This can create issues for libraries in providing public access to different technologies.</a:t>
            </a:r>
          </a:p>
          <a:p>
            <a:endParaRPr lang="en-US">
              <a:latin typeface="Atkinson Hyperlegible"/>
            </a:endParaRPr>
          </a:p>
          <a:p>
            <a:r>
              <a:rPr lang="en-US">
                <a:latin typeface="Atkinson Hyperlegible"/>
              </a:rPr>
              <a:t>Patrons with limited digital literacy skills, many of whom are aged patrons, struggle to access accessible resources if they are online.</a:t>
            </a:r>
            <a:endParaRPr lang="en-US"/>
          </a:p>
          <a:p>
            <a:endParaRPr lang="en-US">
              <a:latin typeface="Atkinson Hyperlegible"/>
            </a:endParaRPr>
          </a:p>
          <a:p>
            <a:r>
              <a:rPr lang="en-US">
                <a:latin typeface="Atkinson Hyperlegible"/>
              </a:rPr>
              <a:t>Access to the Internet and other technologies was seen as another barrier, particularly in rural and regional areas, where Internet coverage can be a significant issue. </a:t>
            </a:r>
            <a:endParaRPr lang="en-US"/>
          </a:p>
          <a:p>
            <a:endParaRPr lang="en-US"/>
          </a:p>
          <a:p>
            <a:r>
              <a:rPr lang="en-US">
                <a:latin typeface="Atkinson Hyperlegible"/>
              </a:rPr>
              <a:t>There was also a strong concern that just because something is digital does not make is accessible – this included a range of e-resource platforms (</a:t>
            </a:r>
            <a:r>
              <a:rPr lang="en-US" err="1">
                <a:latin typeface="Atkinson Hyperlegible"/>
              </a:rPr>
              <a:t>BorrowBox</a:t>
            </a:r>
            <a:r>
              <a:rPr lang="en-US">
                <a:latin typeface="Atkinson Hyperlegible"/>
              </a:rPr>
              <a:t>), which can be difficult to download and use if you have a print disability, they also may not be compatible with your screen reader.</a:t>
            </a:r>
          </a:p>
          <a:p>
            <a:endParaRPr lang="en-US"/>
          </a:p>
          <a:p>
            <a:r>
              <a:rPr lang="en-US">
                <a:latin typeface="Atkinson Hyperlegible"/>
              </a:rPr>
              <a:t>Many librarians were aware that library catalogues in libraries could also be a barrier.</a:t>
            </a:r>
          </a:p>
          <a:p>
            <a:r>
              <a:rPr lang="en-US">
                <a:latin typeface="Atkinson Hyperlegible"/>
              </a:rPr>
              <a:t>For example: .. </a:t>
            </a:r>
            <a:r>
              <a:rPr lang="en-US" i="1">
                <a:latin typeface="Atkinson Hyperlegible"/>
              </a:rPr>
              <a:t>the font is small [and cannot be enlarged], they have to be able to use a keyboard and a mouse, to navigate the user interface, know how to place a reservation know, how to spell the author that they're looking for, because our search engine is really strict on the spelling [and there is no option for the text to be read aloud]</a:t>
            </a:r>
            <a:endParaRPr lang="en-US" i="1"/>
          </a:p>
          <a:p>
            <a:endParaRPr lang="en-US" i="1"/>
          </a:p>
          <a:p>
            <a:pPr marL="171450" indent="-171450">
              <a:lnSpc>
                <a:spcPts val="1569"/>
              </a:lnSpc>
              <a:buFont typeface="Arial,Sans-Serif"/>
              <a:buChar char="•"/>
            </a:pPr>
            <a:endParaRPr lang="en-GB"/>
          </a:p>
          <a:p>
            <a:pPr marL="171450" indent="-171450">
              <a:lnSpc>
                <a:spcPts val="1569"/>
              </a:lnSpc>
              <a:buFont typeface="Arial,Sans-Serif"/>
              <a:buChar char="•"/>
            </a:pPr>
            <a:r>
              <a:rPr lang="en-US">
                <a:latin typeface="Atkinson Hyperlegible"/>
              </a:rPr>
              <a:t>Many librarians were also aware that their library catalogues were not accessible due to:</a:t>
            </a:r>
          </a:p>
          <a:p>
            <a:pPr marL="628650" lvl="1" indent="-171450">
              <a:lnSpc>
                <a:spcPts val="1569"/>
              </a:lnSpc>
              <a:buFont typeface="Arial,Sans-Serif"/>
              <a:buChar char="•"/>
            </a:pPr>
            <a:r>
              <a:rPr lang="en-US">
                <a:latin typeface="Atkinson Hyperlegible"/>
              </a:rPr>
              <a:t>small font which could not be enlarged, </a:t>
            </a:r>
          </a:p>
          <a:p>
            <a:pPr marL="628650" lvl="1" indent="-171450">
              <a:lnSpc>
                <a:spcPts val="1569"/>
              </a:lnSpc>
              <a:buFont typeface="Arial,Sans-Serif"/>
              <a:buChar char="•"/>
            </a:pPr>
            <a:r>
              <a:rPr lang="en-US">
                <a:latin typeface="Atkinson Hyperlegible"/>
              </a:rPr>
              <a:t>no room for error in typing/spelling, </a:t>
            </a:r>
          </a:p>
          <a:p>
            <a:pPr marL="628650" lvl="1" indent="-171450">
              <a:lnSpc>
                <a:spcPts val="1569"/>
              </a:lnSpc>
              <a:buFont typeface="Arial,Sans-Serif"/>
              <a:buChar char="•"/>
            </a:pPr>
            <a:r>
              <a:rPr lang="en-US">
                <a:latin typeface="Atkinson Hyperlegible"/>
              </a:rPr>
              <a:t>need to be able to navigate to the system reserve an item, </a:t>
            </a:r>
          </a:p>
          <a:p>
            <a:pPr marL="628650" lvl="1" indent="-171450">
              <a:lnSpc>
                <a:spcPts val="1569"/>
              </a:lnSpc>
              <a:buFont typeface="Arial,Sans-Serif"/>
              <a:buChar char="•"/>
            </a:pPr>
            <a:endParaRPr lang="en-US"/>
          </a:p>
          <a:p>
            <a:pPr marL="171450" indent="-171450">
              <a:lnSpc>
                <a:spcPts val="1569"/>
              </a:lnSpc>
              <a:buFont typeface="Arial,Sans-Serif"/>
              <a:buChar char="•"/>
            </a:pPr>
            <a:r>
              <a:rPr lang="en-US">
                <a:latin typeface="Atkinson Hyperlegible"/>
              </a:rPr>
              <a:t>Similarly, librarians were acutely aware of the difficulties in downloading library e-resource apps and then navigating them to find and download or reserve a book, particularly for people with print disability, low digital literacy skills etc.</a:t>
            </a:r>
          </a:p>
          <a:p>
            <a:pPr marL="171450" indent="-171450">
              <a:lnSpc>
                <a:spcPts val="1569"/>
              </a:lnSpc>
              <a:buFont typeface="Arial,Sans-Serif"/>
              <a:buChar char="•"/>
            </a:pPr>
            <a:endParaRPr lang="en-US"/>
          </a:p>
          <a:p>
            <a:pPr marL="171450" indent="-171450">
              <a:lnSpc>
                <a:spcPts val="1569"/>
              </a:lnSpc>
              <a:buFont typeface="Arial,Sans-Serif"/>
              <a:buChar char="•"/>
            </a:pPr>
            <a:endParaRPr lang="en-US"/>
          </a:p>
          <a:p>
            <a:endParaRPr lang="en-US" i="1"/>
          </a:p>
          <a:p>
            <a:endParaRPr lang="en-US"/>
          </a:p>
          <a:p>
            <a:endParaRPr lang="en-US"/>
          </a:p>
          <a:p>
            <a:endParaRPr lang="en-US"/>
          </a:p>
          <a:p>
            <a:endParaRPr lang="en-US"/>
          </a:p>
          <a:p>
            <a:endParaRPr lang="en-US"/>
          </a:p>
          <a:p>
            <a:endParaRPr lang="en-US">
              <a:latin typeface="Atkinson Hyperlegible"/>
            </a:endParaRPr>
          </a:p>
        </p:txBody>
      </p:sp>
      <p:sp>
        <p:nvSpPr>
          <p:cNvPr id="4" name="Slide Number Placeholder 3">
            <a:extLst>
              <a:ext uri="{FF2B5EF4-FFF2-40B4-BE49-F238E27FC236}">
                <a16:creationId xmlns:a16="http://schemas.microsoft.com/office/drawing/2014/main" id="{C13E7146-5D38-953E-90FF-9191B2CBD847}"/>
              </a:ext>
            </a:extLst>
          </p:cNvPr>
          <p:cNvSpPr>
            <a:spLocks noGrp="1"/>
          </p:cNvSpPr>
          <p:nvPr>
            <p:ph type="sldNum" sz="quarter" idx="5"/>
          </p:nvPr>
        </p:nvSpPr>
        <p:spPr/>
        <p:txBody>
          <a:bodyPr/>
          <a:lstStyle/>
          <a:p>
            <a:fld id="{D96451B1-F1C2-C342-9482-CA419A1AF9E0}" type="slidenum">
              <a:rPr lang="en-US" smtClean="0"/>
              <a:t>15</a:t>
            </a:fld>
            <a:endParaRPr lang="en-US"/>
          </a:p>
        </p:txBody>
      </p:sp>
    </p:spTree>
    <p:extLst>
      <p:ext uri="{BB962C8B-B14F-4D97-AF65-F5344CB8AC3E}">
        <p14:creationId xmlns:p14="http://schemas.microsoft.com/office/powerpoint/2010/main" val="232332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28A22-28F9-9E5E-1885-F5E504A22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CB910-BBA0-8189-1C4E-C1DD7C84A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CA519-C0A0-EAC5-335E-4ED77F6398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D06B0E-5188-4B19-0E36-C93F0EDFA468}"/>
              </a:ext>
            </a:extLst>
          </p:cNvPr>
          <p:cNvSpPr>
            <a:spLocks noGrp="1"/>
          </p:cNvSpPr>
          <p:nvPr>
            <p:ph type="sldNum" sz="quarter" idx="5"/>
          </p:nvPr>
        </p:nvSpPr>
        <p:spPr/>
        <p:txBody>
          <a:bodyPr/>
          <a:lstStyle/>
          <a:p>
            <a:fld id="{D96451B1-F1C2-C342-9482-CA419A1AF9E0}" type="slidenum">
              <a:rPr lang="en-US" smtClean="0"/>
              <a:t>17</a:t>
            </a:fld>
            <a:endParaRPr lang="en-US"/>
          </a:p>
        </p:txBody>
      </p:sp>
    </p:spTree>
    <p:extLst>
      <p:ext uri="{BB962C8B-B14F-4D97-AF65-F5344CB8AC3E}">
        <p14:creationId xmlns:p14="http://schemas.microsoft.com/office/powerpoint/2010/main" val="393814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2AF38-88A6-2869-0909-712A24A78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E848D-41ED-7D1F-F0A7-FEAA49F6F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87750-D87A-A3D1-E135-349B4BA5A3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5F41F0-FF73-C6AF-F76D-44F512957C34}"/>
              </a:ext>
            </a:extLst>
          </p:cNvPr>
          <p:cNvSpPr>
            <a:spLocks noGrp="1"/>
          </p:cNvSpPr>
          <p:nvPr>
            <p:ph type="sldNum" sz="quarter" idx="5"/>
          </p:nvPr>
        </p:nvSpPr>
        <p:spPr/>
        <p:txBody>
          <a:bodyPr/>
          <a:lstStyle/>
          <a:p>
            <a:fld id="{D96451B1-F1C2-C342-9482-CA419A1AF9E0}" type="slidenum">
              <a:rPr lang="en-US" smtClean="0"/>
              <a:t>18</a:t>
            </a:fld>
            <a:endParaRPr lang="en-US"/>
          </a:p>
        </p:txBody>
      </p:sp>
    </p:spTree>
    <p:extLst>
      <p:ext uri="{BB962C8B-B14F-4D97-AF65-F5344CB8AC3E}">
        <p14:creationId xmlns:p14="http://schemas.microsoft.com/office/powerpoint/2010/main" val="73075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C21C4-E61A-658C-CEC3-9D98F85DC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6E51C-647F-2E89-BFFF-3D309D430F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F837D-722B-FE93-C195-8796986AF9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E0B298-82D5-9A82-483F-54B0BB2A41E4}"/>
              </a:ext>
            </a:extLst>
          </p:cNvPr>
          <p:cNvSpPr>
            <a:spLocks noGrp="1"/>
          </p:cNvSpPr>
          <p:nvPr>
            <p:ph type="sldNum" sz="quarter" idx="5"/>
          </p:nvPr>
        </p:nvSpPr>
        <p:spPr/>
        <p:txBody>
          <a:bodyPr/>
          <a:lstStyle/>
          <a:p>
            <a:fld id="{D96451B1-F1C2-C342-9482-CA419A1AF9E0}" type="slidenum">
              <a:rPr lang="en-US" smtClean="0"/>
              <a:t>19</a:t>
            </a:fld>
            <a:endParaRPr lang="en-US"/>
          </a:p>
        </p:txBody>
      </p:sp>
    </p:spTree>
    <p:extLst>
      <p:ext uri="{BB962C8B-B14F-4D97-AF65-F5344CB8AC3E}">
        <p14:creationId xmlns:p14="http://schemas.microsoft.com/office/powerpoint/2010/main" val="3247047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EF9BA-0717-46D1-FF4D-326930879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364C1-084C-5F0A-0F74-A5AA9835B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42CE4-D67F-EB53-037D-A60D5D06F7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982E1C-1CD2-586B-30B0-28373964E715}"/>
              </a:ext>
            </a:extLst>
          </p:cNvPr>
          <p:cNvSpPr>
            <a:spLocks noGrp="1"/>
          </p:cNvSpPr>
          <p:nvPr>
            <p:ph type="sldNum" sz="quarter" idx="5"/>
          </p:nvPr>
        </p:nvSpPr>
        <p:spPr/>
        <p:txBody>
          <a:bodyPr/>
          <a:lstStyle/>
          <a:p>
            <a:fld id="{D96451B1-F1C2-C342-9482-CA419A1AF9E0}" type="slidenum">
              <a:rPr lang="en-US" smtClean="0"/>
              <a:t>20</a:t>
            </a:fld>
            <a:endParaRPr lang="en-US"/>
          </a:p>
        </p:txBody>
      </p:sp>
    </p:spTree>
    <p:extLst>
      <p:ext uri="{BB962C8B-B14F-4D97-AF65-F5344CB8AC3E}">
        <p14:creationId xmlns:p14="http://schemas.microsoft.com/office/powerpoint/2010/main" val="2718491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60698-AD33-3154-3D7A-5D232C912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65B62-55DC-A191-2E2C-0389F471A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B5A30-3A5A-A503-80D5-F783CD8D0F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647729-2231-CF3F-7824-16C3CB6A650C}"/>
              </a:ext>
            </a:extLst>
          </p:cNvPr>
          <p:cNvSpPr>
            <a:spLocks noGrp="1"/>
          </p:cNvSpPr>
          <p:nvPr>
            <p:ph type="sldNum" sz="quarter" idx="5"/>
          </p:nvPr>
        </p:nvSpPr>
        <p:spPr/>
        <p:txBody>
          <a:bodyPr/>
          <a:lstStyle/>
          <a:p>
            <a:fld id="{D96451B1-F1C2-C342-9482-CA419A1AF9E0}" type="slidenum">
              <a:rPr lang="en-US" smtClean="0"/>
              <a:t>21</a:t>
            </a:fld>
            <a:endParaRPr lang="en-US"/>
          </a:p>
        </p:txBody>
      </p:sp>
    </p:spTree>
    <p:extLst>
      <p:ext uri="{BB962C8B-B14F-4D97-AF65-F5344CB8AC3E}">
        <p14:creationId xmlns:p14="http://schemas.microsoft.com/office/powerpoint/2010/main" val="1581577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C93B3-750E-F4EA-A238-E66C10720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AC0A-4DD8-014C-90D6-B5CC9AEB8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7093D-62B6-FB05-B85D-3F279E5A91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9EB1A4-85E7-C53C-1948-1C6B50B344F7}"/>
              </a:ext>
            </a:extLst>
          </p:cNvPr>
          <p:cNvSpPr>
            <a:spLocks noGrp="1"/>
          </p:cNvSpPr>
          <p:nvPr>
            <p:ph type="sldNum" sz="quarter" idx="5"/>
          </p:nvPr>
        </p:nvSpPr>
        <p:spPr/>
        <p:txBody>
          <a:bodyPr/>
          <a:lstStyle/>
          <a:p>
            <a:fld id="{D96451B1-F1C2-C342-9482-CA419A1AF9E0}" type="slidenum">
              <a:rPr lang="en-US" smtClean="0"/>
              <a:t>23</a:t>
            </a:fld>
            <a:endParaRPr lang="en-US"/>
          </a:p>
        </p:txBody>
      </p:sp>
    </p:spTree>
    <p:extLst>
      <p:ext uri="{BB962C8B-B14F-4D97-AF65-F5344CB8AC3E}">
        <p14:creationId xmlns:p14="http://schemas.microsoft.com/office/powerpoint/2010/main" val="56876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ffectLst/>
                <a:latin typeface="Arial" panose="020B0604020202020204" pitchFamily="34" charset="0"/>
                <a:ea typeface="Calibri" panose="020F0502020204030204" pitchFamily="34" charset="0"/>
                <a:cs typeface="Arial" panose="020B0604020202020204" pitchFamily="34" charset="0"/>
              </a:rPr>
              <a:t>In Stage One we received 297 valid responses, which </a:t>
            </a:r>
            <a:r>
              <a:rPr lang="en-US" b="0" i="0" u="none" strike="noStrike">
                <a:solidFill>
                  <a:srgbClr val="000000"/>
                </a:solidFill>
                <a:effectLst/>
                <a:latin typeface="Arial" panose="020B0604020202020204" pitchFamily="34" charset="0"/>
                <a:cs typeface="Arial" panose="020B0604020202020204" pitchFamily="34" charset="0"/>
              </a:rPr>
              <a:t>is approximately 4% of the total FTE staff in public libraries</a:t>
            </a:r>
          </a:p>
          <a:p>
            <a:endParaRPr lang="en-US" b="0" i="0" u="none" strike="noStrike">
              <a:solidFill>
                <a:srgbClr val="000000"/>
              </a:solidFill>
              <a:effectLst/>
              <a:latin typeface="Arial" panose="020B0604020202020204" pitchFamily="34" charset="0"/>
              <a:cs typeface="Arial" panose="020B0604020202020204" pitchFamily="34" charset="0"/>
            </a:endParaRPr>
          </a:p>
          <a:p>
            <a:r>
              <a:rPr lang="en-US" b="0" i="0" u="none" strike="noStrike">
                <a:solidFill>
                  <a:srgbClr val="000000"/>
                </a:solidFill>
                <a:effectLst/>
                <a:latin typeface="Arial" panose="020B0604020202020204" pitchFamily="34" charset="0"/>
                <a:cs typeface="Arial" panose="020B0604020202020204" pitchFamily="34" charset="0"/>
              </a:rPr>
              <a:t>The summary findings were that there: </a:t>
            </a:r>
          </a:p>
          <a:p>
            <a:endParaRPr lang="en-US" b="0" i="0" u="none" strike="noStrike">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AU" sz="1200">
                <a:solidFill>
                  <a:schemeClr val="tx1"/>
                </a:solidFill>
                <a:latin typeface="Atkinson Hyperlegible"/>
                <a:cs typeface="Times New Roman"/>
              </a:rPr>
              <a:t>Inconsistent funding and policy approaches across different library networks</a:t>
            </a:r>
            <a:endParaRPr lang="en-AU" sz="1200">
              <a:solidFill>
                <a:schemeClr val="tx1"/>
              </a:solidFill>
              <a:cs typeface="Times New Roman"/>
            </a:endParaRPr>
          </a:p>
          <a:p>
            <a:pPr algn="l">
              <a:buFont typeface="Arial" panose="020B0604020202020204" pitchFamily="34" charset="0"/>
              <a:buChar char="•"/>
            </a:pPr>
            <a:r>
              <a:rPr lang="en-AU" sz="1200">
                <a:solidFill>
                  <a:schemeClr val="tx1"/>
                </a:solidFill>
                <a:latin typeface="Atkinson Hyperlegible"/>
                <a:ea typeface="Aptos" panose="020B0004020202020204" pitchFamily="34" charset="0"/>
                <a:cs typeface="Times New Roman"/>
              </a:rPr>
              <a:t>Limited awareness </a:t>
            </a:r>
            <a:r>
              <a:rPr lang="en-AU" sz="1200">
                <a:solidFill>
                  <a:schemeClr val="tx1"/>
                </a:solidFill>
                <a:effectLst/>
                <a:latin typeface="Atkinson Hyperlegible"/>
                <a:ea typeface="Aptos" panose="020B0004020202020204" pitchFamily="34" charset="0"/>
                <a:cs typeface="Times New Roman"/>
              </a:rPr>
              <a:t>and </a:t>
            </a:r>
            <a:r>
              <a:rPr lang="en-AU" sz="1200">
                <a:solidFill>
                  <a:schemeClr val="tx1"/>
                </a:solidFill>
                <a:latin typeface="Atkinson Hyperlegible"/>
                <a:ea typeface="Aptos" panose="020B0004020202020204" pitchFamily="34" charset="0"/>
                <a:cs typeface="Times New Roman"/>
              </a:rPr>
              <a:t>training among library staff about how to help patrons with print disabilities</a:t>
            </a:r>
            <a:endParaRPr lang="en-AU">
              <a:solidFill>
                <a:schemeClr val="tx1"/>
              </a:solidFill>
            </a:endParaRPr>
          </a:p>
          <a:p>
            <a:pPr algn="l">
              <a:buFont typeface="Arial" panose="020B0604020202020204" pitchFamily="34" charset="0"/>
              <a:buChar char="•"/>
            </a:pPr>
            <a:r>
              <a:rPr lang="en-AU" sz="1200">
                <a:solidFill>
                  <a:schemeClr val="tx1"/>
                </a:solidFill>
                <a:latin typeface="Atkinson Hyperlegible"/>
                <a:ea typeface="Calibri"/>
              </a:rPr>
              <a:t>Low confidence among library staff in accessibility of their library websites and catalogues</a:t>
            </a:r>
            <a:endParaRPr lang="en-AU">
              <a:solidFill>
                <a:schemeClr val="tx1"/>
              </a:solidFill>
              <a:ea typeface="Calibri"/>
            </a:endParaRPr>
          </a:p>
          <a:p>
            <a:pPr algn="l">
              <a:buFont typeface="Arial" panose="020B0604020202020204" pitchFamily="34" charset="0"/>
              <a:buChar char="•"/>
            </a:pPr>
            <a:r>
              <a:rPr lang="en-AU" sz="1200">
                <a:solidFill>
                  <a:schemeClr val="tx1"/>
                </a:solidFill>
                <a:latin typeface="Atkinson Hyperlegible"/>
                <a:ea typeface="Calibri"/>
              </a:rPr>
              <a:t>Low confidence in accessibility of </a:t>
            </a:r>
            <a:r>
              <a:rPr lang="en-AU" sz="1200" err="1">
                <a:solidFill>
                  <a:schemeClr val="tx1"/>
                </a:solidFill>
                <a:latin typeface="Atkinson Hyperlegible"/>
                <a:ea typeface="Calibri"/>
              </a:rPr>
              <a:t>ebooks</a:t>
            </a:r>
            <a:r>
              <a:rPr lang="en-AU" sz="1200">
                <a:solidFill>
                  <a:schemeClr val="tx1"/>
                </a:solidFill>
                <a:latin typeface="Atkinson Hyperlegible"/>
                <a:ea typeface="Calibri"/>
              </a:rPr>
              <a:t> and e-audiobooks</a:t>
            </a:r>
            <a:endParaRPr lang="en-AU">
              <a:solidFill>
                <a:schemeClr val="tx1"/>
              </a:solidFill>
            </a:endParaRPr>
          </a:p>
          <a:p>
            <a:pPr algn="l">
              <a:buFont typeface="Arial" panose="020B0604020202020204" pitchFamily="34" charset="0"/>
              <a:buChar char="•"/>
            </a:pPr>
            <a:r>
              <a:rPr lang="en-AU" sz="1200">
                <a:solidFill>
                  <a:schemeClr val="tx1"/>
                </a:solidFill>
                <a:latin typeface="Atkinson Hyperlegible"/>
                <a:ea typeface="Calibri"/>
                <a:cs typeface="Times New Roman"/>
              </a:rPr>
              <a:t>Limited awareness of existing services among the print disability </a:t>
            </a:r>
            <a:r>
              <a:rPr lang="en-AU" sz="1200">
                <a:solidFill>
                  <a:schemeClr val="tx1"/>
                </a:solidFill>
                <a:latin typeface="Atkinson Hyperlegible"/>
                <a:ea typeface="Calibri"/>
              </a:rPr>
              <a:t>community</a:t>
            </a:r>
            <a:endParaRPr lang="en-AU">
              <a:solidFill>
                <a:schemeClr val="tx1"/>
              </a:solidFill>
            </a:endParaRPr>
          </a:p>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3</a:t>
            </a:fld>
            <a:endParaRPr lang="en-US"/>
          </a:p>
        </p:txBody>
      </p:sp>
    </p:spTree>
    <p:extLst>
      <p:ext uri="{BB962C8B-B14F-4D97-AF65-F5344CB8AC3E}">
        <p14:creationId xmlns:p14="http://schemas.microsoft.com/office/powerpoint/2010/main" val="3864214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981DC-E5B4-B5B2-A1F7-8ECF912DF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892047-1F45-9AC1-AABB-89B7BDB40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90F7F-81AA-8D1D-3DB5-CBE136F1E9FC}"/>
              </a:ext>
            </a:extLst>
          </p:cNvPr>
          <p:cNvSpPr>
            <a:spLocks noGrp="1"/>
          </p:cNvSpPr>
          <p:nvPr>
            <p:ph type="body" idx="1"/>
          </p:nvPr>
        </p:nvSpPr>
        <p:spPr/>
        <p:txBody>
          <a:bodyPr/>
          <a:lstStyle/>
          <a:p>
            <a:r>
              <a:rPr lang="en-US"/>
              <a:t>So what do librarians think will help them provide accessible resources and services?</a:t>
            </a:r>
          </a:p>
          <a:p>
            <a:r>
              <a:rPr lang="en-US"/>
              <a:t>One of the most common responses was accessibility awareness, specifically related to invisible disabilities</a:t>
            </a:r>
          </a:p>
          <a:p>
            <a:endParaRPr lang="en-US"/>
          </a:p>
          <a:p>
            <a:r>
              <a:rPr lang="en-US"/>
              <a:t>This included:</a:t>
            </a:r>
          </a:p>
          <a:p>
            <a:endParaRPr lang="en-US"/>
          </a:p>
          <a:p>
            <a:pPr marL="171450" indent="-171450">
              <a:buFont typeface="Arial,Sans-Serif"/>
              <a:buChar char="•"/>
            </a:pPr>
            <a:r>
              <a:rPr lang="en-US"/>
              <a:t>Of Print disability and more general disability awareness, including hidden disabilities. Librarians were keen to have a greater understanding or disability and to know how to provide access.</a:t>
            </a:r>
          </a:p>
          <a:p>
            <a:pPr marL="171450" indent="-171450">
              <a:buFont typeface="Arial,Sans-Serif"/>
              <a:buChar char="•"/>
            </a:pPr>
            <a:endParaRPr lang="en-US"/>
          </a:p>
          <a:p>
            <a:pPr marL="171450" indent="-171450">
              <a:buFont typeface="Arial,Sans-Serif"/>
              <a:buChar char="•"/>
            </a:pPr>
            <a:r>
              <a:rPr lang="en-US">
                <a:latin typeface="Atkinson Hyperlegible"/>
              </a:rPr>
              <a:t>Connections with community were also seen to be s significant driver. </a:t>
            </a:r>
          </a:p>
          <a:p>
            <a:r>
              <a:rPr lang="en-US">
                <a:latin typeface="Atkinson Hyperlegible"/>
              </a:rPr>
              <a:t>For example: </a:t>
            </a:r>
            <a:r>
              <a:rPr lang="en-US" i="1">
                <a:latin typeface="Atkinson Hyperlegible"/>
              </a:rPr>
              <a:t>The key driver here would be community and staff, really connecting and having those conversations and staff identifying issues, and not just brushing them aside and wanting to do something about that and wanting to see change. So, it is very internally driven.</a:t>
            </a:r>
            <a:endParaRPr lang="en-US">
              <a:latin typeface="Atkinson Hyperlegible"/>
            </a:endParaRPr>
          </a:p>
          <a:p>
            <a:pPr marL="171450" indent="-171450">
              <a:buFont typeface="Arial,Sans-Serif"/>
              <a:buChar char="•"/>
            </a:pPr>
            <a:endParaRPr lang="en-US"/>
          </a:p>
          <a:p>
            <a:pPr marL="171450" indent="-171450">
              <a:buFont typeface="Arial,Sans-Serif"/>
              <a:buChar char="•"/>
            </a:pPr>
            <a:r>
              <a:rPr lang="en-US">
                <a:latin typeface="Atkinson Hyperlegible"/>
              </a:rPr>
              <a:t>Professional development on accessibility through conferences, regular and up-to-date training on accessibility provided by state libraries or specialist services, and sharing expertise between librarians and libraries was seen as being really helpful</a:t>
            </a:r>
          </a:p>
          <a:p>
            <a:pPr marL="171450" indent="-171450">
              <a:buFont typeface="Arial,Sans-Serif"/>
              <a:buChar char="•"/>
            </a:pPr>
            <a:endParaRPr lang="en-US"/>
          </a:p>
          <a:p>
            <a:pPr marL="171450" indent="-171450">
              <a:buFont typeface="Arial,Sans-Serif"/>
              <a:buChar char="•"/>
            </a:pPr>
            <a:r>
              <a:rPr lang="en-US">
                <a:latin typeface="Atkinson Hyperlegible"/>
              </a:rPr>
              <a:t>Librarians also wanted training on technology specific to people with print disability, such as screen reader or Envoy Connects and then how to use the library technology in that environment – so they can the support their community to do so.</a:t>
            </a:r>
          </a:p>
          <a:p>
            <a:pPr marL="171450" indent="-171450">
              <a:buFont typeface="Arial,Sans-Serif"/>
              <a:buChar char="•"/>
            </a:pPr>
            <a:endParaRPr lang="en-US"/>
          </a:p>
          <a:p>
            <a:pPr marL="171450" indent="-171450">
              <a:buFont typeface="Arial,Sans-Serif"/>
              <a:buChar char="•"/>
            </a:pPr>
            <a:r>
              <a:rPr lang="en-US">
                <a:latin typeface="Atkinson Hyperlegible"/>
              </a:rPr>
              <a:t>Another interesting one was public pressure on the council from the community. Library staff stated they had better success in getting funding for accessible resources and services if there was pressure from the community.</a:t>
            </a:r>
          </a:p>
          <a:p>
            <a:pPr marL="171450" indent="-171450">
              <a:buFont typeface="Arial,Sans-Serif"/>
              <a:buChar char="•"/>
            </a:pPr>
            <a:endParaRPr lang="en-US"/>
          </a:p>
          <a:p>
            <a:pPr marL="171450" indent="-171450">
              <a:buFont typeface="Arial,Sans-Serif"/>
              <a:buChar char="•"/>
            </a:pPr>
            <a:r>
              <a:rPr lang="en-US">
                <a:latin typeface="Atkinson Hyperlegible"/>
              </a:rPr>
              <a:t>Finally, understanding and incorporating universal design in all aspects of library resources, services, technologies and </a:t>
            </a:r>
            <a:r>
              <a:rPr lang="en-US" err="1">
                <a:latin typeface="Atkinson Hyperlegible"/>
              </a:rPr>
              <a:t>faciltities</a:t>
            </a:r>
          </a:p>
          <a:p>
            <a:endParaRPr lang="en-US"/>
          </a:p>
          <a:p>
            <a:endParaRPr lang="en-US"/>
          </a:p>
          <a:p>
            <a:endParaRPr lang="en-US"/>
          </a:p>
          <a:p>
            <a:endParaRPr lang="en-US"/>
          </a:p>
          <a:p>
            <a:endParaRPr lang="en-US"/>
          </a:p>
          <a:p>
            <a:endParaRPr lang="en-US"/>
          </a:p>
          <a:p>
            <a:endParaRPr lang="en-AU"/>
          </a:p>
          <a:p>
            <a:endParaRPr lang="en-US"/>
          </a:p>
        </p:txBody>
      </p:sp>
      <p:sp>
        <p:nvSpPr>
          <p:cNvPr id="4" name="Slide Number Placeholder 3">
            <a:extLst>
              <a:ext uri="{FF2B5EF4-FFF2-40B4-BE49-F238E27FC236}">
                <a16:creationId xmlns:a16="http://schemas.microsoft.com/office/drawing/2014/main" id="{CC692B1E-6EDD-B711-771B-E742479775E8}"/>
              </a:ext>
            </a:extLst>
          </p:cNvPr>
          <p:cNvSpPr>
            <a:spLocks noGrp="1"/>
          </p:cNvSpPr>
          <p:nvPr>
            <p:ph type="sldNum" sz="quarter" idx="5"/>
          </p:nvPr>
        </p:nvSpPr>
        <p:spPr/>
        <p:txBody>
          <a:bodyPr/>
          <a:lstStyle/>
          <a:p>
            <a:fld id="{D96451B1-F1C2-C342-9482-CA419A1AF9E0}" type="slidenum">
              <a:rPr lang="en-US" smtClean="0"/>
              <a:t>24</a:t>
            </a:fld>
            <a:endParaRPr lang="en-US"/>
          </a:p>
        </p:txBody>
      </p:sp>
    </p:spTree>
    <p:extLst>
      <p:ext uri="{BB962C8B-B14F-4D97-AF65-F5344CB8AC3E}">
        <p14:creationId xmlns:p14="http://schemas.microsoft.com/office/powerpoint/2010/main" val="1131710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0A469-354E-D819-B9E6-19DF548FE6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A8DE5-BFE4-5530-29B5-0D5326C6F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85945-D6CA-2881-BC4D-D8D2A7DC2D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37EC45-6374-9B8A-C94C-86E62352D598}"/>
              </a:ext>
            </a:extLst>
          </p:cNvPr>
          <p:cNvSpPr>
            <a:spLocks noGrp="1"/>
          </p:cNvSpPr>
          <p:nvPr>
            <p:ph type="sldNum" sz="quarter" idx="5"/>
          </p:nvPr>
        </p:nvSpPr>
        <p:spPr/>
        <p:txBody>
          <a:bodyPr/>
          <a:lstStyle/>
          <a:p>
            <a:fld id="{D96451B1-F1C2-C342-9482-CA419A1AF9E0}" type="slidenum">
              <a:rPr lang="en-US" smtClean="0"/>
              <a:t>25</a:t>
            </a:fld>
            <a:endParaRPr lang="en-US"/>
          </a:p>
        </p:txBody>
      </p:sp>
    </p:spTree>
    <p:extLst>
      <p:ext uri="{BB962C8B-B14F-4D97-AF65-F5344CB8AC3E}">
        <p14:creationId xmlns:p14="http://schemas.microsoft.com/office/powerpoint/2010/main" val="2927565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C3298-2B58-244D-8DB1-7BB4AB36A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4C549-1C1B-C0F4-FA98-F3B7C1768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C26913-33C6-3AD4-ED43-836E0FD6F535}"/>
              </a:ext>
            </a:extLst>
          </p:cNvPr>
          <p:cNvSpPr>
            <a:spLocks noGrp="1"/>
          </p:cNvSpPr>
          <p:nvPr>
            <p:ph type="body" idx="1"/>
          </p:nvPr>
        </p:nvSpPr>
        <p:spPr/>
        <p:txBody>
          <a:bodyPr/>
          <a:lstStyle/>
          <a:p>
            <a:r>
              <a:rPr lang="en-US" dirty="0">
                <a:latin typeface="Atkinson Hyperlegible"/>
              </a:rPr>
              <a:t>So what do librarians think will help them provide accessible resources and services?</a:t>
            </a:r>
          </a:p>
          <a:p>
            <a:r>
              <a:rPr lang="en-US" dirty="0">
                <a:latin typeface="Atkinson Hyperlegible"/>
              </a:rPr>
              <a:t>One of the most common responses was accessibility awareness, specifically related to invisible disabilities</a:t>
            </a:r>
          </a:p>
          <a:p>
            <a:endParaRPr lang="en-US"/>
          </a:p>
          <a:p>
            <a:r>
              <a:rPr lang="en-US" dirty="0">
                <a:latin typeface="Atkinson Hyperlegible"/>
              </a:rPr>
              <a:t>This included:</a:t>
            </a:r>
          </a:p>
          <a:p>
            <a:endParaRPr lang="en-US"/>
          </a:p>
          <a:p>
            <a:pPr marL="171450" indent="-171450">
              <a:buFont typeface="Arial,Sans-Serif"/>
              <a:buChar char="•"/>
            </a:pPr>
            <a:r>
              <a:rPr lang="en-US" dirty="0">
                <a:latin typeface="Atkinson Hyperlegible"/>
              </a:rPr>
              <a:t>Of Print disability and more general disability awareness, including hidden disabilities. Librarians were keen to have a greater understanding or disability and to know how to provide access.</a:t>
            </a:r>
          </a:p>
          <a:p>
            <a:pPr marL="171450" indent="-171450">
              <a:buFont typeface="Arial,Sans-Serif"/>
              <a:buChar char="•"/>
            </a:pPr>
            <a:endParaRPr lang="en-US"/>
          </a:p>
          <a:p>
            <a:pPr marL="171450" indent="-171450">
              <a:buFont typeface="Arial,Sans-Serif"/>
              <a:buChar char="•"/>
            </a:pPr>
            <a:r>
              <a:rPr lang="en-US" dirty="0">
                <a:latin typeface="Atkinson Hyperlegible"/>
              </a:rPr>
              <a:t>Connections with community were also seen to be s significant driver. </a:t>
            </a:r>
          </a:p>
          <a:p>
            <a:r>
              <a:rPr lang="en-US" dirty="0">
                <a:latin typeface="Atkinson Hyperlegible"/>
              </a:rPr>
              <a:t>For example: </a:t>
            </a:r>
            <a:r>
              <a:rPr lang="en-US" i="1" dirty="0">
                <a:latin typeface="Atkinson Hyperlegible"/>
              </a:rPr>
              <a:t>The key driver here would be community and staff, really connecting and having those conversations and staff identifying issues, and not just brushing them aside and wanting to do something about that and wanting to see change. So, it is very internally driven.</a:t>
            </a:r>
            <a:endParaRPr lang="en-US" dirty="0">
              <a:latin typeface="Atkinson Hyperlegible"/>
            </a:endParaRPr>
          </a:p>
          <a:p>
            <a:pPr marL="171450" indent="-171450">
              <a:buFont typeface="Arial,Sans-Serif"/>
              <a:buChar char="•"/>
            </a:pPr>
            <a:endParaRPr lang="en-US"/>
          </a:p>
          <a:p>
            <a:pPr marL="171450" indent="-171450">
              <a:buFont typeface="Arial,Sans-Serif"/>
              <a:buChar char="•"/>
            </a:pPr>
            <a:r>
              <a:rPr lang="en-US" dirty="0">
                <a:latin typeface="Atkinson Hyperlegible"/>
              </a:rPr>
              <a:t>Professional development on accessibility through conferences, regular and up-to-date training on accessibility provided by state libraries or specialist services, and sharing expertise between librarians and libraries was seen as being really helpful</a:t>
            </a:r>
          </a:p>
          <a:p>
            <a:pPr marL="171450" indent="-171450">
              <a:buFont typeface="Arial,Sans-Serif"/>
              <a:buChar char="•"/>
            </a:pPr>
            <a:endParaRPr lang="en-US"/>
          </a:p>
          <a:p>
            <a:pPr marL="171450" indent="-171450">
              <a:buFont typeface="Arial,Sans-Serif"/>
              <a:buChar char="•"/>
            </a:pPr>
            <a:r>
              <a:rPr lang="en-US" dirty="0">
                <a:latin typeface="Atkinson Hyperlegible"/>
              </a:rPr>
              <a:t>Librarians also wanted training on technology specific to people with print disability, such as screen reader or Envoy Connects and then how to use the library technology in that environment – so they can the support their community to do so.</a:t>
            </a:r>
          </a:p>
          <a:p>
            <a:pPr marL="171450" indent="-171450">
              <a:buFont typeface="Arial,Sans-Serif"/>
              <a:buChar char="•"/>
            </a:pPr>
            <a:endParaRPr lang="en-US"/>
          </a:p>
          <a:p>
            <a:pPr marL="171450" indent="-171450">
              <a:buFont typeface="Arial,Sans-Serif"/>
              <a:buChar char="•"/>
            </a:pPr>
            <a:r>
              <a:rPr lang="en-US" dirty="0">
                <a:latin typeface="Atkinson Hyperlegible"/>
              </a:rPr>
              <a:t>Finally, understanding and incorporating universal design in all aspects of library resources, services, technologies and </a:t>
            </a:r>
            <a:r>
              <a:rPr lang="en-US" dirty="0" err="1">
                <a:latin typeface="Atkinson Hyperlegible"/>
              </a:rPr>
              <a:t>faciltities</a:t>
            </a:r>
          </a:p>
          <a:p>
            <a:endParaRPr lang="en-US"/>
          </a:p>
          <a:p>
            <a:endParaRPr lang="en-US"/>
          </a:p>
          <a:p>
            <a:endParaRPr lang="en-US"/>
          </a:p>
          <a:p>
            <a:endParaRPr lang="en-US"/>
          </a:p>
          <a:p>
            <a:endParaRPr lang="en-US"/>
          </a:p>
          <a:p>
            <a:endParaRPr lang="en-US"/>
          </a:p>
          <a:p>
            <a:endParaRPr lang="en-AU"/>
          </a:p>
          <a:p>
            <a:endParaRPr lang="en-US"/>
          </a:p>
        </p:txBody>
      </p:sp>
      <p:sp>
        <p:nvSpPr>
          <p:cNvPr id="4" name="Slide Number Placeholder 3">
            <a:extLst>
              <a:ext uri="{FF2B5EF4-FFF2-40B4-BE49-F238E27FC236}">
                <a16:creationId xmlns:a16="http://schemas.microsoft.com/office/drawing/2014/main" id="{585B95A1-FF19-7E9C-2302-7A07EDB2BDEE}"/>
              </a:ext>
            </a:extLst>
          </p:cNvPr>
          <p:cNvSpPr>
            <a:spLocks noGrp="1"/>
          </p:cNvSpPr>
          <p:nvPr>
            <p:ph type="sldNum" sz="quarter" idx="5"/>
          </p:nvPr>
        </p:nvSpPr>
        <p:spPr/>
        <p:txBody>
          <a:bodyPr/>
          <a:lstStyle/>
          <a:p>
            <a:fld id="{D96451B1-F1C2-C342-9482-CA419A1AF9E0}" type="slidenum">
              <a:rPr lang="en-US" smtClean="0"/>
              <a:t>26</a:t>
            </a:fld>
            <a:endParaRPr lang="en-US"/>
          </a:p>
        </p:txBody>
      </p:sp>
    </p:spTree>
    <p:extLst>
      <p:ext uri="{BB962C8B-B14F-4D97-AF65-F5344CB8AC3E}">
        <p14:creationId xmlns:p14="http://schemas.microsoft.com/office/powerpoint/2010/main" val="1028263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2C790-021B-7F6C-4A28-57B9983B3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498F0-DD2F-BFDF-E551-A5DE6BF4A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AEC84-76B0-4A23-963E-A0F9C59586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9FDF33-E83D-33C9-C382-C127CF7DD8EA}"/>
              </a:ext>
            </a:extLst>
          </p:cNvPr>
          <p:cNvSpPr>
            <a:spLocks noGrp="1"/>
          </p:cNvSpPr>
          <p:nvPr>
            <p:ph type="sldNum" sz="quarter" idx="5"/>
          </p:nvPr>
        </p:nvSpPr>
        <p:spPr/>
        <p:txBody>
          <a:bodyPr/>
          <a:lstStyle/>
          <a:p>
            <a:fld id="{D96451B1-F1C2-C342-9482-CA419A1AF9E0}" type="slidenum">
              <a:rPr lang="en-US" smtClean="0"/>
              <a:t>27</a:t>
            </a:fld>
            <a:endParaRPr lang="en-US"/>
          </a:p>
        </p:txBody>
      </p:sp>
    </p:spTree>
    <p:extLst>
      <p:ext uri="{BB962C8B-B14F-4D97-AF65-F5344CB8AC3E}">
        <p14:creationId xmlns:p14="http://schemas.microsoft.com/office/powerpoint/2010/main" val="748619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E2B68-C009-8735-718B-A20CB04EB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AA897-A1EC-D31A-58C2-F0CD770B4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623F2-BCBF-8AEC-F089-27BFD6185C98}"/>
              </a:ext>
            </a:extLst>
          </p:cNvPr>
          <p:cNvSpPr>
            <a:spLocks noGrp="1"/>
          </p:cNvSpPr>
          <p:nvPr>
            <p:ph type="body" idx="1"/>
          </p:nvPr>
        </p:nvSpPr>
        <p:spPr/>
        <p:txBody>
          <a:bodyPr/>
          <a:lstStyle/>
          <a:p>
            <a:pPr>
              <a:lnSpc>
                <a:spcPts val="1457"/>
              </a:lnSpc>
            </a:pPr>
            <a:r>
              <a:rPr lang="en-AU"/>
              <a:t>Working with print disability organisations and broader library industry organisations was seen as very useful. </a:t>
            </a:r>
            <a:endParaRPr lang="en-US"/>
          </a:p>
          <a:p>
            <a:pPr>
              <a:lnSpc>
                <a:spcPts val="1457"/>
              </a:lnSpc>
            </a:pPr>
            <a:endParaRPr lang="en-AU"/>
          </a:p>
          <a:p>
            <a:pPr>
              <a:lnSpc>
                <a:spcPts val="1457"/>
              </a:lnSpc>
            </a:pPr>
            <a:r>
              <a:rPr lang="en-AU"/>
              <a:t>Some of these examples included:</a:t>
            </a:r>
          </a:p>
          <a:p>
            <a:pPr>
              <a:lnSpc>
                <a:spcPts val="1457"/>
              </a:lnSpc>
            </a:pPr>
            <a:r>
              <a:rPr lang="en-AU">
                <a:latin typeface="Atkinson Hyperlegible"/>
              </a:rPr>
              <a:t> </a:t>
            </a:r>
          </a:p>
          <a:p>
            <a:pPr>
              <a:lnSpc>
                <a:spcPts val="1457"/>
              </a:lnSpc>
            </a:pPr>
            <a:r>
              <a:rPr lang="en-AU"/>
              <a:t>Dementia Australia – libraries engaged in dementia friendly training as part of the Dementia Friendly Accreditation process for organisations – this was considered to be really supportive of a range of disabilities </a:t>
            </a:r>
          </a:p>
          <a:p>
            <a:pPr>
              <a:lnSpc>
                <a:spcPts val="1457"/>
              </a:lnSpc>
            </a:pPr>
            <a:r>
              <a:rPr lang="en-AU">
                <a:latin typeface="Atkinson Hyperlegible"/>
              </a:rPr>
              <a:t> </a:t>
            </a:r>
          </a:p>
          <a:p>
            <a:pPr marL="285750" indent="-285750">
              <a:lnSpc>
                <a:spcPts val="1457"/>
              </a:lnSpc>
              <a:buFont typeface="Arial,Sans-Serif"/>
              <a:buChar char="•"/>
            </a:pPr>
            <a:r>
              <a:rPr lang="en-AU">
                <a:latin typeface="Atkinson Hyperlegible"/>
              </a:rPr>
              <a:t>Dyslexia and parent Groups were active  in working with local libraries to increase the dyslexia friendly resources in libraries</a:t>
            </a:r>
          </a:p>
          <a:p>
            <a:pPr>
              <a:lnSpc>
                <a:spcPts val="1457"/>
              </a:lnSpc>
            </a:pPr>
            <a:r>
              <a:rPr lang="en-AU">
                <a:latin typeface="Atkinson Hyperlegible"/>
              </a:rPr>
              <a:t> </a:t>
            </a:r>
          </a:p>
          <a:p>
            <a:pPr marL="285750" indent="-285750">
              <a:lnSpc>
                <a:spcPts val="1457"/>
              </a:lnSpc>
              <a:buFont typeface="Arial,Sans-Serif"/>
              <a:buChar char="•"/>
            </a:pPr>
            <a:r>
              <a:rPr lang="en-AU">
                <a:latin typeface="Atkinson Hyperlegible"/>
              </a:rPr>
              <a:t>Autism Groups have worked with different libraries in developing resource guides (P21).  </a:t>
            </a:r>
          </a:p>
          <a:p>
            <a:pPr>
              <a:lnSpc>
                <a:spcPts val="1457"/>
              </a:lnSpc>
            </a:pPr>
            <a:r>
              <a:rPr lang="en-AU">
                <a:latin typeface="Atkinson Hyperlegible"/>
              </a:rPr>
              <a:t> </a:t>
            </a:r>
          </a:p>
          <a:p>
            <a:pPr marL="285750" indent="-285750">
              <a:lnSpc>
                <a:spcPts val="1457"/>
              </a:lnSpc>
              <a:buFont typeface="Arial,Sans-Serif"/>
              <a:buChar char="•"/>
            </a:pPr>
            <a:r>
              <a:rPr lang="en-AU">
                <a:latin typeface="Atkinson Hyperlegible"/>
              </a:rPr>
              <a:t>AND libraries have worked with Vision Australia in arrange of ways. </a:t>
            </a:r>
            <a:endParaRPr lang="en-US">
              <a:latin typeface="Atkinson Hyperlegible"/>
            </a:endParaRPr>
          </a:p>
          <a:p>
            <a:pPr>
              <a:lnSpc>
                <a:spcPts val="1457"/>
              </a:lnSpc>
            </a:pPr>
            <a:r>
              <a:rPr lang="en-AU">
                <a:latin typeface="Atkinson Hyperlegible"/>
              </a:rPr>
              <a:t>Including:</a:t>
            </a:r>
            <a:endParaRPr lang="en-US">
              <a:latin typeface="Atkinson Hyperlegible"/>
            </a:endParaRPr>
          </a:p>
          <a:p>
            <a:pPr marL="285750" indent="-285750">
              <a:lnSpc>
                <a:spcPts val="1457"/>
              </a:lnSpc>
              <a:buFont typeface="Arial,Sans-Serif"/>
              <a:buChar char="•"/>
            </a:pPr>
            <a:r>
              <a:rPr lang="en-AU">
                <a:latin typeface="Atkinson Hyperlegible"/>
              </a:rPr>
              <a:t>to keep up-to-date with technologies</a:t>
            </a:r>
            <a:endParaRPr lang="en-US">
              <a:latin typeface="Atkinson Hyperlegible"/>
            </a:endParaRPr>
          </a:p>
          <a:p>
            <a:pPr marL="285750" indent="-285750">
              <a:lnSpc>
                <a:spcPts val="1457"/>
              </a:lnSpc>
              <a:buFont typeface="Arial,Sans-Serif"/>
              <a:buChar char="•"/>
            </a:pPr>
            <a:r>
              <a:rPr lang="en-AU">
                <a:latin typeface="Atkinson Hyperlegible"/>
              </a:rPr>
              <a:t>Training</a:t>
            </a:r>
            <a:endParaRPr lang="en-US">
              <a:latin typeface="Atkinson Hyperlegible"/>
            </a:endParaRPr>
          </a:p>
          <a:p>
            <a:pPr>
              <a:lnSpc>
                <a:spcPts val="1457"/>
              </a:lnSpc>
            </a:pPr>
            <a:endParaRPr lang="en-AU"/>
          </a:p>
          <a:p>
            <a:pPr>
              <a:lnSpc>
                <a:spcPts val="1457"/>
              </a:lnSpc>
            </a:pPr>
            <a:r>
              <a:rPr lang="en-AU">
                <a:latin typeface="Atkinson Hyperlegible"/>
              </a:rPr>
              <a:t>However, some libraries reported difficulties in the membership process and helping vision Australia members to load books onto their devices</a:t>
            </a:r>
            <a:endParaRPr lang="en-US">
              <a:latin typeface="Atkinson Hyperlegible"/>
            </a:endParaRPr>
          </a:p>
          <a:p>
            <a:pPr>
              <a:lnSpc>
                <a:spcPts val="1457"/>
              </a:lnSpc>
            </a:pPr>
            <a:endParaRPr lang="en-AU"/>
          </a:p>
          <a:p>
            <a:pPr>
              <a:lnSpc>
                <a:spcPts val="1457"/>
              </a:lnSpc>
            </a:pPr>
            <a:endParaRPr lang="en-AU"/>
          </a:p>
          <a:p>
            <a:pPr>
              <a:lnSpc>
                <a:spcPts val="1457"/>
              </a:lnSpc>
            </a:pPr>
            <a:r>
              <a:rPr lang="en-AU">
                <a:latin typeface="Atkinson Hyperlegible"/>
              </a:rPr>
              <a:t>State libraires and library professional bodies were seen as important thought: </a:t>
            </a:r>
            <a:endParaRPr lang="en-US">
              <a:latin typeface="Atkinson Hyperlegible"/>
            </a:endParaRPr>
          </a:p>
          <a:p>
            <a:pPr marL="285750" indent="-285750">
              <a:lnSpc>
                <a:spcPts val="1457"/>
              </a:lnSpc>
              <a:buFont typeface="Arial,Sans-Serif"/>
              <a:buChar char="•"/>
            </a:pPr>
            <a:r>
              <a:rPr lang="en-AU">
                <a:latin typeface="Atkinson Hyperlegible"/>
              </a:rPr>
              <a:t>professional development opportunities</a:t>
            </a:r>
            <a:endParaRPr lang="en-US">
              <a:latin typeface="Atkinson Hyperlegible"/>
            </a:endParaRPr>
          </a:p>
          <a:p>
            <a:pPr marL="285750" indent="-285750">
              <a:lnSpc>
                <a:spcPts val="1457"/>
              </a:lnSpc>
              <a:buFont typeface="Arial,Sans-Serif"/>
              <a:buChar char="•"/>
            </a:pPr>
            <a:endParaRPr lang="en-AU"/>
          </a:p>
          <a:p>
            <a:pPr marL="285750" indent="-285750">
              <a:lnSpc>
                <a:spcPts val="1457"/>
              </a:lnSpc>
              <a:buFont typeface="Arial,Sans-Serif"/>
              <a:buChar char="•"/>
            </a:pPr>
            <a:r>
              <a:rPr lang="en-AU">
                <a:latin typeface="Atkinson Hyperlegible"/>
              </a:rPr>
              <a:t>Providing leadership and raising awareness (both state and national) for accessible services and resources for people with print disability</a:t>
            </a:r>
            <a:endParaRPr lang="en-US">
              <a:latin typeface="Atkinson Hyperlegible"/>
            </a:endParaRPr>
          </a:p>
          <a:p>
            <a:pPr>
              <a:lnSpc>
                <a:spcPts val="1457"/>
              </a:lnSpc>
            </a:pPr>
            <a:r>
              <a:rPr lang="en-AU">
                <a:latin typeface="Atkinson Hyperlegible"/>
              </a:rPr>
              <a:t>For example, </a:t>
            </a:r>
            <a:r>
              <a:rPr lang="en-AU" i="1">
                <a:latin typeface="Atkinson Hyperlegible"/>
              </a:rPr>
              <a:t>our State librarian has a vision tagline that says no one left behind</a:t>
            </a:r>
            <a:r>
              <a:rPr lang="en-AU">
                <a:latin typeface="Atkinson Hyperlegible"/>
              </a:rPr>
              <a:t>. </a:t>
            </a:r>
          </a:p>
          <a:p>
            <a:pPr>
              <a:lnSpc>
                <a:spcPts val="1457"/>
              </a:lnSpc>
            </a:pPr>
            <a:endParaRPr lang="en-AU"/>
          </a:p>
          <a:p>
            <a:pPr marL="285750" indent="-285750">
              <a:lnSpc>
                <a:spcPts val="1457"/>
              </a:lnSpc>
              <a:buFont typeface="Arial,Sans-Serif"/>
              <a:buChar char="•"/>
            </a:pPr>
            <a:r>
              <a:rPr lang="en-AU">
                <a:latin typeface="Atkinson Hyperlegible"/>
              </a:rPr>
              <a:t> AND through negotiating consortia pricing and network resourcing</a:t>
            </a:r>
            <a:endParaRPr lang="en-US">
              <a:latin typeface="Atkinson Hyperlegible"/>
            </a:endParaRPr>
          </a:p>
          <a:p>
            <a:pPr>
              <a:lnSpc>
                <a:spcPts val="1457"/>
              </a:lnSpc>
            </a:pPr>
            <a:endParaRPr lang="en-AU"/>
          </a:p>
          <a:p>
            <a:pPr>
              <a:lnSpc>
                <a:spcPts val="1457"/>
              </a:lnSpc>
            </a:pPr>
            <a:endParaRPr lang="en-AU"/>
          </a:p>
          <a:p>
            <a:pPr>
              <a:lnSpc>
                <a:spcPts val="1457"/>
              </a:lnSpc>
            </a:pPr>
            <a:endParaRPr lang="en-AU"/>
          </a:p>
          <a:p>
            <a:pPr>
              <a:lnSpc>
                <a:spcPts val="1457"/>
              </a:lnSpc>
            </a:pPr>
            <a:endParaRPr lang="en-AU"/>
          </a:p>
          <a:p>
            <a:pPr>
              <a:lnSpc>
                <a:spcPts val="1457"/>
              </a:lnSpc>
            </a:pPr>
            <a:endParaRPr lang="en-AU"/>
          </a:p>
          <a:p>
            <a:pPr>
              <a:lnSpc>
                <a:spcPts val="1457"/>
              </a:lnSpc>
            </a:pPr>
            <a:endParaRPr lang="en-AU"/>
          </a:p>
          <a:p>
            <a:pPr>
              <a:lnSpc>
                <a:spcPts val="1457"/>
              </a:lnSpc>
            </a:pPr>
            <a:endParaRPr lang="en-AU"/>
          </a:p>
          <a:p>
            <a:endParaRPr lang="en-US"/>
          </a:p>
        </p:txBody>
      </p:sp>
      <p:sp>
        <p:nvSpPr>
          <p:cNvPr id="4" name="Slide Number Placeholder 3">
            <a:extLst>
              <a:ext uri="{FF2B5EF4-FFF2-40B4-BE49-F238E27FC236}">
                <a16:creationId xmlns:a16="http://schemas.microsoft.com/office/drawing/2014/main" id="{55703CEC-39E2-1938-B3A8-091DBC04299E}"/>
              </a:ext>
            </a:extLst>
          </p:cNvPr>
          <p:cNvSpPr>
            <a:spLocks noGrp="1"/>
          </p:cNvSpPr>
          <p:nvPr>
            <p:ph type="sldNum" sz="quarter" idx="5"/>
          </p:nvPr>
        </p:nvSpPr>
        <p:spPr/>
        <p:txBody>
          <a:bodyPr/>
          <a:lstStyle/>
          <a:p>
            <a:fld id="{D96451B1-F1C2-C342-9482-CA419A1AF9E0}" type="slidenum">
              <a:rPr lang="en-US" smtClean="0"/>
              <a:t>28</a:t>
            </a:fld>
            <a:endParaRPr lang="en-US"/>
          </a:p>
        </p:txBody>
      </p:sp>
    </p:spTree>
    <p:extLst>
      <p:ext uri="{BB962C8B-B14F-4D97-AF65-F5344CB8AC3E}">
        <p14:creationId xmlns:p14="http://schemas.microsoft.com/office/powerpoint/2010/main" val="1097226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0BA01-DC0A-D2BA-01A1-45D2A2FC0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2D39D-63F6-A16C-FE40-8DABC234A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3B7EC-059A-FD8E-61F7-963DF9D192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54CD1E-AE17-101F-C689-AC573260619F}"/>
              </a:ext>
            </a:extLst>
          </p:cNvPr>
          <p:cNvSpPr>
            <a:spLocks noGrp="1"/>
          </p:cNvSpPr>
          <p:nvPr>
            <p:ph type="sldNum" sz="quarter" idx="5"/>
          </p:nvPr>
        </p:nvSpPr>
        <p:spPr/>
        <p:txBody>
          <a:bodyPr/>
          <a:lstStyle/>
          <a:p>
            <a:fld id="{D96451B1-F1C2-C342-9482-CA419A1AF9E0}" type="slidenum">
              <a:rPr lang="en-US" smtClean="0"/>
              <a:t>29</a:t>
            </a:fld>
            <a:endParaRPr lang="en-US"/>
          </a:p>
        </p:txBody>
      </p:sp>
    </p:spTree>
    <p:extLst>
      <p:ext uri="{BB962C8B-B14F-4D97-AF65-F5344CB8AC3E}">
        <p14:creationId xmlns:p14="http://schemas.microsoft.com/office/powerpoint/2010/main" val="308533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30</a:t>
            </a:fld>
            <a:endParaRPr lang="en-US"/>
          </a:p>
        </p:txBody>
      </p:sp>
    </p:spTree>
    <p:extLst>
      <p:ext uri="{BB962C8B-B14F-4D97-AF65-F5344CB8AC3E}">
        <p14:creationId xmlns:p14="http://schemas.microsoft.com/office/powerpoint/2010/main" val="241865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tkinson Hyperlegible"/>
              </a:rPr>
              <a:t>To gain a deeper understanding of these results, we undertook in-depth interviews with 26 self-selected library participants form stage 1.</a:t>
            </a:r>
          </a:p>
          <a:p>
            <a:r>
              <a:rPr lang="en-US" dirty="0">
                <a:latin typeface="Atkinson Hyperlegible"/>
              </a:rPr>
              <a:t>At the end of the stage 1 questionnaire participants were asked if they were willing to be interviewed by the researchers.</a:t>
            </a:r>
          </a:p>
          <a:p>
            <a:r>
              <a:rPr lang="en-US" dirty="0">
                <a:latin typeface="Atkinson Hyperlegible"/>
              </a:rPr>
              <a:t>Close to 70 librarians responded ‘yes’ to being interviewed.</a:t>
            </a:r>
          </a:p>
          <a:p>
            <a:endParaRPr lang="en-US"/>
          </a:p>
          <a:p>
            <a:r>
              <a:rPr lang="en-US" dirty="0">
                <a:latin typeface="Atkinson Hyperlegible"/>
              </a:rPr>
              <a:t>This resulted in 26 librarians being available for interview in the research timeframe.</a:t>
            </a:r>
          </a:p>
          <a:p>
            <a:endParaRPr lang="en-US"/>
          </a:p>
          <a:p>
            <a:pPr>
              <a:tabLst>
                <a:tab pos="457200" algn="l"/>
              </a:tabLst>
            </a:pPr>
            <a:r>
              <a:rPr lang="en-US" dirty="0">
                <a:latin typeface="Atkinson Hyperlegible"/>
                <a:cs typeface="Times New Roman"/>
              </a:rPr>
              <a:t>The librarians are for </a:t>
            </a:r>
          </a:p>
          <a:p>
            <a:pPr marL="342900" indent="-342900">
              <a:buFont typeface="Arial" panose="020B0604020202020204" pitchFamily="34" charset="0"/>
              <a:buChar char="•"/>
              <a:tabLst>
                <a:tab pos="457200" algn="l"/>
              </a:tabLst>
            </a:pPr>
            <a:r>
              <a:rPr lang="en-AU" sz="1200" kern="100" dirty="0">
                <a:latin typeface="Atkinson Hyperlegible"/>
                <a:cs typeface="Times New Roman"/>
              </a:rPr>
              <a:t>15 are from rural and regional </a:t>
            </a:r>
            <a:r>
              <a:rPr lang="en-AU" kern="100" dirty="0">
                <a:latin typeface="Atkinson Hyperlegible"/>
                <a:cs typeface="Times New Roman"/>
              </a:rPr>
              <a:t>libraries</a:t>
            </a:r>
            <a:endParaRPr lang="en-AU" sz="1200" kern="100" dirty="0">
              <a:latin typeface="Atkinson Hyperlegible"/>
              <a:cs typeface="Times New Roman"/>
            </a:endParaRPr>
          </a:p>
          <a:p>
            <a:pPr marL="342900" indent="-342900">
              <a:buFont typeface="Arial" panose="020B0604020202020204" pitchFamily="34" charset="0"/>
              <a:buChar char="•"/>
              <a:tabLst>
                <a:tab pos="457200" algn="l"/>
              </a:tabLst>
            </a:pPr>
            <a:r>
              <a:rPr lang="en-AU" sz="1200" kern="100" dirty="0">
                <a:latin typeface="Atkinson Hyperlegible"/>
                <a:cs typeface="Times New Roman"/>
              </a:rPr>
              <a:t>10 metropolitan</a:t>
            </a:r>
            <a:r>
              <a:rPr lang="en-AU" kern="100" dirty="0">
                <a:latin typeface="Atkinson Hyperlegible"/>
                <a:cs typeface="Times New Roman"/>
              </a:rPr>
              <a:t> libraries</a:t>
            </a:r>
            <a:endParaRPr lang="en-AU" sz="1200" kern="100" dirty="0">
              <a:cs typeface="Times New Roman"/>
            </a:endParaRPr>
          </a:p>
          <a:p>
            <a:endParaRPr lang="en-US"/>
          </a:p>
          <a:p>
            <a:r>
              <a:rPr lang="en-US" dirty="0">
                <a:latin typeface="Atkinson Hyperlegible"/>
              </a:rPr>
              <a:t>This is fantastic as it has given us a great insight into accessibility in rural and regional libraries.</a:t>
            </a:r>
          </a:p>
          <a:p>
            <a:endParaRPr lang="en-US"/>
          </a:p>
          <a:p>
            <a:r>
              <a:rPr lang="en-US" dirty="0">
                <a:latin typeface="Atkinson Hyperlegible"/>
              </a:rPr>
              <a:t>We are still </a:t>
            </a:r>
            <a:r>
              <a:rPr lang="en-US" dirty="0" err="1">
                <a:latin typeface="Atkinson Hyperlegible"/>
              </a:rPr>
              <a:t>analysing</a:t>
            </a:r>
            <a:r>
              <a:rPr lang="en-US" dirty="0">
                <a:latin typeface="Atkinson Hyperlegible"/>
              </a:rPr>
              <a:t> the extensive amount of data from these interviews, however, today we would like to share with you what we have found so far.</a:t>
            </a:r>
          </a:p>
          <a:p>
            <a:endParaRPr lang="en-US"/>
          </a:p>
          <a:p>
            <a:r>
              <a:rPr lang="en-US" dirty="0">
                <a:latin typeface="Atkinson Hyperlegible"/>
              </a:rPr>
              <a:t>So, let’s take a look at the preliminary results.</a:t>
            </a:r>
          </a:p>
        </p:txBody>
      </p:sp>
      <p:sp>
        <p:nvSpPr>
          <p:cNvPr id="4" name="Slide Number Placeholder 3"/>
          <p:cNvSpPr>
            <a:spLocks noGrp="1"/>
          </p:cNvSpPr>
          <p:nvPr>
            <p:ph type="sldNum" sz="quarter" idx="5"/>
          </p:nvPr>
        </p:nvSpPr>
        <p:spPr/>
        <p:txBody>
          <a:bodyPr/>
          <a:lstStyle/>
          <a:p>
            <a:fld id="{D96451B1-F1C2-C342-9482-CA419A1AF9E0}" type="slidenum">
              <a:rPr lang="en-US" smtClean="0"/>
              <a:t>4</a:t>
            </a:fld>
            <a:endParaRPr lang="en-US"/>
          </a:p>
        </p:txBody>
      </p:sp>
    </p:spTree>
    <p:extLst>
      <p:ext uri="{BB962C8B-B14F-4D97-AF65-F5344CB8AC3E}">
        <p14:creationId xmlns:p14="http://schemas.microsoft.com/office/powerpoint/2010/main" val="294282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first research question was how to public libraries provide accessible resources and services for people with print disability.</a:t>
            </a:r>
          </a:p>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5</a:t>
            </a:fld>
            <a:endParaRPr lang="en-US"/>
          </a:p>
        </p:txBody>
      </p:sp>
    </p:spTree>
    <p:extLst>
      <p:ext uri="{BB962C8B-B14F-4D97-AF65-F5344CB8AC3E}">
        <p14:creationId xmlns:p14="http://schemas.microsoft.com/office/powerpoint/2010/main" val="191836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D9024-5546-0C7B-CABD-97FBFFD0F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609FE-85BE-B4E6-5900-2C50C2583B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8C766-D694-ACB6-0194-AAE2EC0A5181}"/>
              </a:ext>
            </a:extLst>
          </p:cNvPr>
          <p:cNvSpPr>
            <a:spLocks noGrp="1"/>
          </p:cNvSpPr>
          <p:nvPr>
            <p:ph type="body" idx="1"/>
          </p:nvPr>
        </p:nvSpPr>
        <p:spPr/>
        <p:txBody>
          <a:bodyPr/>
          <a:lstStyle/>
          <a:p>
            <a:pPr marL="0" indent="0">
              <a:buFontTx/>
              <a:buNone/>
              <a:tabLst>
                <a:tab pos="457200" algn="l"/>
              </a:tabLst>
            </a:pPr>
            <a:r>
              <a:rPr lang="en-AU" sz="1200" kern="100">
                <a:latin typeface="Atkinson Hyperlegible"/>
                <a:cs typeface="Times New Roman"/>
              </a:rPr>
              <a:t>We found that:</a:t>
            </a:r>
          </a:p>
          <a:p>
            <a:pPr marL="0" indent="0">
              <a:buFontTx/>
              <a:buNone/>
              <a:tabLst>
                <a:tab pos="457200" algn="l"/>
              </a:tabLst>
            </a:pPr>
            <a:r>
              <a:rPr lang="en-AU" sz="1200" kern="100">
                <a:latin typeface="Atkinson Hyperlegible"/>
                <a:cs typeface="Times New Roman"/>
              </a:rPr>
              <a:t> </a:t>
            </a:r>
          </a:p>
          <a:p>
            <a:pPr marL="342900" indent="-342900">
              <a:buFont typeface="Arial" panose="020B0604020202020204" pitchFamily="34" charset="0"/>
              <a:buChar char="•"/>
              <a:tabLst>
                <a:tab pos="457200" algn="l"/>
              </a:tabLst>
            </a:pPr>
            <a:r>
              <a:rPr lang="en-AU" sz="1200" kern="100">
                <a:latin typeface="Atkinson Hyperlegible"/>
                <a:cs typeface="Times New Roman"/>
              </a:rPr>
              <a:t>Very few libraries have a DAIP specific to the library – most were included in the broader Council DAIP, which covers all of council services </a:t>
            </a:r>
          </a:p>
          <a:p>
            <a:pPr marL="342900" indent="-342900">
              <a:buFont typeface="Arial" panose="020B0604020202020204" pitchFamily="34" charset="0"/>
              <a:buChar char="•"/>
              <a:tabLst>
                <a:tab pos="457200" algn="l"/>
              </a:tabLst>
            </a:pPr>
            <a:endParaRPr lang="en-AU" sz="1200" kern="100">
              <a:latin typeface="Atkinson Hyperlegible"/>
              <a:cs typeface="Times New Roman"/>
            </a:endParaRPr>
          </a:p>
          <a:p>
            <a:pPr marL="342900" indent="-342900">
              <a:buFont typeface="Arial" panose="020B0604020202020204" pitchFamily="34" charset="0"/>
              <a:buChar char="•"/>
              <a:tabLst>
                <a:tab pos="457200" algn="l"/>
              </a:tabLst>
            </a:pPr>
            <a:endParaRPr lang="en-AU" sz="1200" kern="100">
              <a:latin typeface="Atkinson Hyperlegible"/>
              <a:cs typeface="Times New Roman"/>
            </a:endParaRPr>
          </a:p>
          <a:p>
            <a:pPr marL="342900" indent="-342900">
              <a:buFont typeface="Arial" panose="020B0604020202020204" pitchFamily="34" charset="0"/>
              <a:buChar char="•"/>
              <a:tabLst>
                <a:tab pos="457200" algn="l"/>
              </a:tabLst>
            </a:pPr>
            <a:endParaRPr lang="en-AU" sz="1200" kern="100">
              <a:latin typeface="Atkinson Hyperlegible"/>
              <a:cs typeface="Times New Roman"/>
            </a:endParaRPr>
          </a:p>
          <a:p>
            <a:pPr marL="342900" indent="-342900">
              <a:buFont typeface="Arial" panose="020B0604020202020204" pitchFamily="34" charset="0"/>
              <a:buChar char="•"/>
              <a:tabLst>
                <a:tab pos="457200" algn="l"/>
              </a:tabLst>
            </a:pPr>
            <a:endParaRPr lang="en-AU" sz="1200" kern="100">
              <a:latin typeface="Atkinson Hyperlegible"/>
              <a:cs typeface="Times New Roman"/>
            </a:endParaRPr>
          </a:p>
          <a:p>
            <a:pPr marL="342900" indent="-342900">
              <a:buFont typeface="Arial" panose="020B0604020202020204" pitchFamily="34" charset="0"/>
              <a:buChar char="•"/>
              <a:tabLst>
                <a:tab pos="457200" algn="l"/>
              </a:tabLst>
            </a:pPr>
            <a:endParaRPr lang="en-AU" sz="1200" kern="100">
              <a:latin typeface="Atkinson Hyperlegible"/>
              <a:cs typeface="Times New Roman"/>
            </a:endParaRPr>
          </a:p>
          <a:p>
            <a:pPr marL="342900" indent="-342900">
              <a:buFont typeface="Arial" panose="020B0604020202020204" pitchFamily="34" charset="0"/>
              <a:buChar char="•"/>
            </a:pPr>
            <a:endParaRPr lang="en-US" i="1">
              <a:latin typeface="Atkinson Hyperlegible"/>
            </a:endParaRPr>
          </a:p>
        </p:txBody>
      </p:sp>
      <p:sp>
        <p:nvSpPr>
          <p:cNvPr id="4" name="Slide Number Placeholder 3">
            <a:extLst>
              <a:ext uri="{FF2B5EF4-FFF2-40B4-BE49-F238E27FC236}">
                <a16:creationId xmlns:a16="http://schemas.microsoft.com/office/drawing/2014/main" id="{DB4D4F8C-D1B8-ABC7-9840-E8B8DE4FD8E9}"/>
              </a:ext>
            </a:extLst>
          </p:cNvPr>
          <p:cNvSpPr>
            <a:spLocks noGrp="1"/>
          </p:cNvSpPr>
          <p:nvPr>
            <p:ph type="sldNum" sz="quarter" idx="5"/>
          </p:nvPr>
        </p:nvSpPr>
        <p:spPr/>
        <p:txBody>
          <a:bodyPr/>
          <a:lstStyle/>
          <a:p>
            <a:fld id="{D96451B1-F1C2-C342-9482-CA419A1AF9E0}" type="slidenum">
              <a:rPr lang="en-US" smtClean="0"/>
              <a:t>6</a:t>
            </a:fld>
            <a:endParaRPr lang="en-US"/>
          </a:p>
        </p:txBody>
      </p:sp>
    </p:spTree>
    <p:extLst>
      <p:ext uri="{BB962C8B-B14F-4D97-AF65-F5344CB8AC3E}">
        <p14:creationId xmlns:p14="http://schemas.microsoft.com/office/powerpoint/2010/main" val="150470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D809C-410E-CFE5-1331-EAE422C08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DC9AC-06F2-BBA6-03BE-A7841979D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7FB47-0E8D-B5F6-D050-2365B191B07D}"/>
              </a:ext>
            </a:extLst>
          </p:cNvPr>
          <p:cNvSpPr>
            <a:spLocks noGrp="1"/>
          </p:cNvSpPr>
          <p:nvPr>
            <p:ph type="body" idx="1"/>
          </p:nvPr>
        </p:nvSpPr>
        <p:spPr/>
        <p:txBody>
          <a:bodyPr/>
          <a:lstStyle/>
          <a:p>
            <a:pPr algn="l" rtl="0" fontAlgn="base">
              <a:lnSpc>
                <a:spcPts val="1657"/>
              </a:lnSpc>
              <a:spcAft>
                <a:spcPts val="800"/>
              </a:spcAft>
              <a:buNone/>
            </a:pPr>
            <a:r>
              <a:rPr lang="en-GB" sz="1800" b="0" i="0" u="none" strike="noStrike">
                <a:solidFill>
                  <a:srgbClr val="000000"/>
                </a:solidFill>
                <a:effectLst/>
                <a:latin typeface="Verdana" panose="020B0604030504040204" pitchFamily="34" charset="0"/>
              </a:rPr>
              <a:t>When we looked at staffing and training, we found that:</a:t>
            </a:r>
          </a:p>
          <a:p>
            <a:pPr algn="l" rtl="0" fontAlgn="base">
              <a:lnSpc>
                <a:spcPts val="1657"/>
              </a:lnSpc>
              <a:spcAft>
                <a:spcPts val="800"/>
              </a:spcAft>
              <a:buNone/>
            </a:pPr>
            <a:endParaRPr lang="en-GB" sz="1800" b="0" i="0" u="none" strike="noStrike">
              <a:solidFill>
                <a:srgbClr val="000000"/>
              </a:solidFill>
              <a:effectLst/>
              <a:latin typeface="Verdana" panose="020B0604030504040204" pitchFamily="34" charset="0"/>
            </a:endParaRPr>
          </a:p>
          <a:p>
            <a:pPr algn="l" rtl="0" fontAlgn="base">
              <a:lnSpc>
                <a:spcPts val="1657"/>
              </a:lnSpc>
              <a:spcAft>
                <a:spcPts val="800"/>
              </a:spcAft>
              <a:buNone/>
            </a:pPr>
            <a:r>
              <a:rPr lang="en-GB" sz="1800" b="0" i="0" u="none" strike="noStrike">
                <a:solidFill>
                  <a:srgbClr val="000000"/>
                </a:solidFill>
                <a:effectLst/>
                <a:latin typeface="Verdana" panose="020B0604030504040204" pitchFamily="34" charset="0"/>
              </a:rPr>
              <a:t>In metropolitan libraries there was generally a professional library role with some level of responsibility for disability access and inclusion, often it was part of the Outreach Librarian’s role.</a:t>
            </a:r>
          </a:p>
          <a:p>
            <a:pPr algn="l" rtl="0" fontAlgn="base">
              <a:lnSpc>
                <a:spcPts val="1657"/>
              </a:lnSpc>
              <a:spcAft>
                <a:spcPts val="800"/>
              </a:spcAft>
              <a:buNone/>
            </a:pPr>
            <a:endParaRPr lang="en-GB" sz="1800" b="0" i="0" u="none" strike="noStrike">
              <a:solidFill>
                <a:srgbClr val="000000"/>
              </a:solidFill>
              <a:effectLst/>
              <a:latin typeface="Verdana" panose="020B0604030504040204" pitchFamily="34" charset="0"/>
            </a:endParaRPr>
          </a:p>
          <a:p>
            <a:pPr algn="l" rtl="0" fontAlgn="base">
              <a:lnSpc>
                <a:spcPts val="1657"/>
              </a:lnSpc>
              <a:spcAft>
                <a:spcPts val="800"/>
              </a:spcAft>
              <a:buNone/>
            </a:pPr>
            <a:r>
              <a:rPr lang="en-GB" sz="1800" b="0" i="0" u="none" strike="noStrike">
                <a:solidFill>
                  <a:srgbClr val="000000"/>
                </a:solidFill>
                <a:effectLst/>
                <a:latin typeface="Verdana" panose="020B0604030504040204" pitchFamily="34" charset="0"/>
              </a:rPr>
              <a:t>However, in rural and regional libraries, where they may be only one staff member per library branch,  there was often no one who had responsibility.</a:t>
            </a:r>
          </a:p>
          <a:p>
            <a:pPr algn="l" rtl="0" fontAlgn="base">
              <a:lnSpc>
                <a:spcPts val="1657"/>
              </a:lnSpc>
              <a:spcAft>
                <a:spcPts val="800"/>
              </a:spcAft>
              <a:buNone/>
            </a:pPr>
            <a:endParaRPr lang="en-GB" sz="1800" b="0" i="0" u="none" strike="noStrike">
              <a:solidFill>
                <a:srgbClr val="000000"/>
              </a:solidFill>
              <a:effectLst/>
              <a:latin typeface="Verdana" panose="020B0604030504040204" pitchFamily="34" charset="0"/>
            </a:endParaRPr>
          </a:p>
          <a:p>
            <a:pPr marL="0" marR="0" lvl="0" indent="0" algn="l" defTabSz="914400" rtl="0" eaLnBrk="1" fontAlgn="base" latinLnBrk="0" hangingPunct="1">
              <a:lnSpc>
                <a:spcPts val="1657"/>
              </a:lnSpc>
              <a:spcBef>
                <a:spcPts val="0"/>
              </a:spcBef>
              <a:spcAft>
                <a:spcPts val="800"/>
              </a:spcAft>
              <a:buClrTx/>
              <a:buSzTx/>
              <a:buFontTx/>
              <a:buNone/>
              <a:tabLst/>
              <a:defRPr/>
            </a:pPr>
            <a:r>
              <a:rPr lang="en-GB" sz="1800" b="0" i="0" u="none" strike="noStrike">
                <a:solidFill>
                  <a:srgbClr val="000000"/>
                </a:solidFill>
                <a:effectLst/>
                <a:latin typeface="Verdana" panose="020B0604030504040204" pitchFamily="34" charset="0"/>
              </a:rPr>
              <a:t>It was also stated by some that the level of knowledge and experience in rural and regional areas was impacted by a statewide reduction in employing level 5 library professional staff. In larger libraries there was more likely to be a librarian employed at a profession level.</a:t>
            </a:r>
          </a:p>
          <a:p>
            <a:pPr marL="0" marR="0" lvl="0" indent="0" algn="l" defTabSz="914400" rtl="0" eaLnBrk="1" fontAlgn="base" latinLnBrk="0" hangingPunct="1">
              <a:lnSpc>
                <a:spcPts val="1657"/>
              </a:lnSpc>
              <a:spcBef>
                <a:spcPts val="0"/>
              </a:spcBef>
              <a:spcAft>
                <a:spcPts val="800"/>
              </a:spcAft>
              <a:buClrTx/>
              <a:buSzTx/>
              <a:buFontTx/>
              <a:buNone/>
              <a:tabLst/>
              <a:defRPr/>
            </a:pPr>
            <a:endParaRPr lang="en-GB" sz="1800" b="0" i="0" u="none" strike="noStrike">
              <a:solidFill>
                <a:srgbClr val="000000"/>
              </a:solidFill>
              <a:effectLst/>
              <a:latin typeface="Verdana" panose="020B0604030504040204" pitchFamily="34" charset="0"/>
            </a:endParaRPr>
          </a:p>
          <a:p>
            <a:pPr marL="0" marR="0" lvl="0" indent="0" algn="l" defTabSz="914400" rtl="0" eaLnBrk="1" fontAlgn="base" latinLnBrk="0" hangingPunct="1">
              <a:lnSpc>
                <a:spcPts val="1657"/>
              </a:lnSpc>
              <a:spcBef>
                <a:spcPts val="0"/>
              </a:spcBef>
              <a:spcAft>
                <a:spcPts val="800"/>
              </a:spcAft>
              <a:buClrTx/>
              <a:buSzTx/>
              <a:buFontTx/>
              <a:buNone/>
              <a:tabLst/>
              <a:defRPr/>
            </a:pPr>
            <a:endParaRPr lang="en-GB" sz="1800" b="0" i="0" u="none" strike="noStrike">
              <a:solidFill>
                <a:srgbClr val="000000"/>
              </a:solidFill>
              <a:effectLst/>
              <a:latin typeface="Verdana" panose="020B0604030504040204" pitchFamily="34" charset="0"/>
            </a:endParaRPr>
          </a:p>
          <a:p>
            <a:pPr algn="l" rtl="0" fontAlgn="base">
              <a:lnSpc>
                <a:spcPts val="1657"/>
              </a:lnSpc>
              <a:spcAft>
                <a:spcPts val="800"/>
              </a:spcAft>
              <a:buNone/>
            </a:pPr>
            <a:endParaRPr lang="en-GB" sz="1800" b="0" i="0" u="none" strike="noStrike">
              <a:solidFill>
                <a:srgbClr val="000000"/>
              </a:solidFill>
              <a:effectLst/>
              <a:latin typeface="Verdana" panose="020B0604030504040204" pitchFamily="34" charset="0"/>
            </a:endParaRPr>
          </a:p>
          <a:p>
            <a:pPr algn="l" rtl="0" fontAlgn="base">
              <a:lnSpc>
                <a:spcPts val="1657"/>
              </a:lnSpc>
              <a:spcAft>
                <a:spcPts val="800"/>
              </a:spcAft>
              <a:buNone/>
            </a:pPr>
            <a:endParaRPr lang="en-GB" sz="1800" b="1" i="0" u="none" strike="noStrike">
              <a:solidFill>
                <a:srgbClr val="000000"/>
              </a:solidFill>
              <a:effectLst/>
              <a:latin typeface="Verdana" panose="020B0604030504040204" pitchFamily="34" charset="0"/>
            </a:endParaRPr>
          </a:p>
          <a:p>
            <a:pPr algn="l" rtl="0" fontAlgn="base">
              <a:lnSpc>
                <a:spcPts val="1657"/>
              </a:lnSpc>
              <a:spcAft>
                <a:spcPts val="800"/>
              </a:spcAft>
              <a:buNone/>
            </a:pPr>
            <a:endParaRPr lang="en-US" i="1"/>
          </a:p>
        </p:txBody>
      </p:sp>
      <p:sp>
        <p:nvSpPr>
          <p:cNvPr id="4" name="Slide Number Placeholder 3">
            <a:extLst>
              <a:ext uri="{FF2B5EF4-FFF2-40B4-BE49-F238E27FC236}">
                <a16:creationId xmlns:a16="http://schemas.microsoft.com/office/drawing/2014/main" id="{6BAAF3B8-FB9A-B17D-DD33-09550BC6A5CF}"/>
              </a:ext>
            </a:extLst>
          </p:cNvPr>
          <p:cNvSpPr>
            <a:spLocks noGrp="1"/>
          </p:cNvSpPr>
          <p:nvPr>
            <p:ph type="sldNum" sz="quarter" idx="5"/>
          </p:nvPr>
        </p:nvSpPr>
        <p:spPr/>
        <p:txBody>
          <a:bodyPr/>
          <a:lstStyle/>
          <a:p>
            <a:fld id="{D96451B1-F1C2-C342-9482-CA419A1AF9E0}" type="slidenum">
              <a:rPr lang="en-US" smtClean="0"/>
              <a:t>7</a:t>
            </a:fld>
            <a:endParaRPr lang="en-US"/>
          </a:p>
        </p:txBody>
      </p:sp>
    </p:spTree>
    <p:extLst>
      <p:ext uri="{BB962C8B-B14F-4D97-AF65-F5344CB8AC3E}">
        <p14:creationId xmlns:p14="http://schemas.microsoft.com/office/powerpoint/2010/main" val="305494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2716-B596-D7A3-22CA-953103D58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49675-A377-080D-81B7-9A6EBCC14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E5CF9-827D-8ABA-F11A-EFEEB34249DF}"/>
              </a:ext>
            </a:extLst>
          </p:cNvPr>
          <p:cNvSpPr>
            <a:spLocks noGrp="1"/>
          </p:cNvSpPr>
          <p:nvPr>
            <p:ph type="body" idx="1"/>
          </p:nvPr>
        </p:nvSpPr>
        <p:spPr/>
        <p:txBody>
          <a:bodyPr/>
          <a:lstStyle/>
          <a:p>
            <a:endParaRPr lang="en-AU" sz="1800" b="0" i="0" u="none" strike="noStrike">
              <a:solidFill>
                <a:srgbClr val="000000"/>
              </a:solidFill>
              <a:effectLst/>
              <a:latin typeface="Aptos" panose="020B0004020202020204" pitchFamily="34" charset="0"/>
            </a:endParaRPr>
          </a:p>
          <a:p>
            <a:r>
              <a:rPr lang="en-AU" sz="1800" b="0" i="0" u="none" strike="noStrike">
                <a:solidFill>
                  <a:srgbClr val="000000"/>
                </a:solidFill>
                <a:effectLst/>
                <a:latin typeface="Aptos" panose="020B0004020202020204" pitchFamily="34" charset="0"/>
              </a:rPr>
              <a:t>Most of the libraries indicated budgetary constraints, which was also more keenly experienced in rural and regional libraries.</a:t>
            </a:r>
          </a:p>
          <a:p>
            <a:endParaRPr lang="en-AU" sz="1800" b="0" i="0" u="none" strike="noStrike">
              <a:solidFill>
                <a:srgbClr val="000000"/>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a:solidFill>
                  <a:srgbClr val="000000"/>
                </a:solidFill>
                <a:effectLst/>
                <a:latin typeface="Aptos" panose="020B0004020202020204" pitchFamily="34" charset="0"/>
              </a:rPr>
              <a:t>Most libraries indicated that they were very conscious of getting value for money, however, this was more of a focus for in rural and regional libraries.</a:t>
            </a:r>
          </a:p>
          <a:p>
            <a:endParaRPr lang="en-AU" sz="1800" b="0" i="0" u="none" strike="noStrike">
              <a:solidFill>
                <a:srgbClr val="000000"/>
              </a:solidFill>
              <a:effectLst/>
              <a:latin typeface="Aptos" panose="020B0004020202020204" pitchFamily="34" charset="0"/>
            </a:endParaRPr>
          </a:p>
          <a:p>
            <a:r>
              <a:rPr lang="en-AU" sz="1800" b="0" i="0" u="none" strike="noStrike">
                <a:solidFill>
                  <a:srgbClr val="000000"/>
                </a:solidFill>
                <a:effectLst/>
                <a:latin typeface="Aptos" panose="020B0004020202020204" pitchFamily="34" charset="0"/>
              </a:rPr>
              <a:t>One of the most common strategies to address this was a focus on purchasing resources that were inclusive for all, the concept of universal Design was mentioned many times. </a:t>
            </a:r>
          </a:p>
          <a:p>
            <a:endParaRPr lang="en-AU" sz="1800" b="0" i="0" u="none" strike="noStrike">
              <a:solidFill>
                <a:srgbClr val="000000"/>
              </a:solidFill>
              <a:effectLst/>
              <a:latin typeface="Aptos" panose="020B0004020202020204" pitchFamily="34" charset="0"/>
            </a:endParaRPr>
          </a:p>
          <a:p>
            <a:r>
              <a:rPr lang="en-AU" sz="1800" b="0" i="0" u="none" strike="noStrike">
                <a:solidFill>
                  <a:srgbClr val="000000"/>
                </a:solidFill>
                <a:effectLst/>
                <a:latin typeface="Aptos" panose="020B0004020202020204" pitchFamily="34" charset="0"/>
              </a:rPr>
              <a:t>Another interesting comment was the concern about – ’cost shifting’ with queries around what should other services such NDIS cover.</a:t>
            </a:r>
          </a:p>
          <a:p>
            <a:endParaRPr lang="en-AU" sz="1800" b="0" i="0" u="none" strike="noStrike">
              <a:solidFill>
                <a:srgbClr val="000000"/>
              </a:solidFill>
              <a:effectLst/>
              <a:latin typeface="Aptos" panose="020B0004020202020204" pitchFamily="34" charset="0"/>
            </a:endParaRPr>
          </a:p>
          <a:p>
            <a:endParaRPr lang="en-AU" sz="1800" b="0" i="0" u="none" strike="noStrike">
              <a:solidFill>
                <a:srgbClr val="000000"/>
              </a:solidFill>
              <a:effectLst/>
              <a:latin typeface="Aptos" panose="020B0004020202020204" pitchFamily="34" charset="0"/>
            </a:endParaRPr>
          </a:p>
          <a:p>
            <a:endParaRPr lang="en-AU" sz="1800" b="0" i="0" u="none" strike="noStrike">
              <a:solidFill>
                <a:srgbClr val="000000"/>
              </a:solidFill>
              <a:effectLst/>
              <a:latin typeface="Aptos" panose="020B0004020202020204" pitchFamily="34" charset="0"/>
            </a:endParaRPr>
          </a:p>
          <a:p>
            <a:endParaRPr lang="en-AU" sz="1800" b="0" i="0" u="none" strike="noStrike">
              <a:solidFill>
                <a:srgbClr val="000000"/>
              </a:solidFill>
              <a:effectLst/>
              <a:latin typeface="Aptos" panose="020B0004020202020204" pitchFamily="34" charset="0"/>
            </a:endParaRPr>
          </a:p>
          <a:p>
            <a:endParaRPr lang="en-AU" sz="1800" b="0" i="0" u="none" strike="noStrike">
              <a:solidFill>
                <a:srgbClr val="000000"/>
              </a:solidFill>
              <a:effectLst/>
              <a:latin typeface="Aptos" panose="020B0004020202020204" pitchFamily="34" charset="0"/>
            </a:endParaRPr>
          </a:p>
          <a:p>
            <a:r>
              <a:rPr lang="en-AU" sz="1800" b="0" i="1" u="none" strike="noStrike">
                <a:solidFill>
                  <a:srgbClr val="000000"/>
                </a:solidFill>
                <a:effectLst/>
                <a:latin typeface="Aptos" panose="020B0004020202020204" pitchFamily="34" charset="0"/>
              </a:rPr>
              <a:t>Due to budget constraints universal design is an important deciding factor when purchasing resources – i.e. how many different groups can make use of this (P16) </a:t>
            </a:r>
          </a:p>
          <a:p>
            <a:endParaRPr lang="en-AU" sz="1800" b="0" i="1" u="none" strike="noStrike">
              <a:solidFill>
                <a:srgbClr val="000000"/>
              </a:solidFill>
              <a:effectLst/>
              <a:latin typeface="Aptos" panose="020B0004020202020204" pitchFamily="34" charset="0"/>
            </a:endParaRPr>
          </a:p>
          <a:p>
            <a:pPr algn="l" rtl="0" fontAlgn="base">
              <a:lnSpc>
                <a:spcPts val="1457"/>
              </a:lnSpc>
              <a:buNone/>
            </a:pPr>
            <a:r>
              <a:rPr lang="en-AU" sz="1800" b="0" i="1" u="none" strike="noStrike">
                <a:solidFill>
                  <a:srgbClr val="000000"/>
                </a:solidFill>
                <a:effectLst/>
                <a:latin typeface="Aptos" panose="020B0004020202020204" pitchFamily="34" charset="0"/>
              </a:rPr>
              <a:t>Should individuals use their NDIS funding to buy materials?  (P18) </a:t>
            </a:r>
            <a:endParaRPr lang="en-AU" b="0" i="1" u="none" strike="noStrike">
              <a:solidFill>
                <a:srgbClr val="000000"/>
              </a:solidFill>
              <a:effectLst/>
              <a:latin typeface="Segoe UI" panose="020B0502040204020203" pitchFamily="34" charset="0"/>
            </a:endParaRPr>
          </a:p>
          <a:p>
            <a:pPr algn="l" rtl="0" fontAlgn="base">
              <a:lnSpc>
                <a:spcPts val="1457"/>
              </a:lnSpc>
              <a:buNone/>
            </a:pPr>
            <a:r>
              <a:rPr lang="en-AU" sz="1800" b="0" i="1" u="none" strike="noStrike">
                <a:solidFill>
                  <a:srgbClr val="000000"/>
                </a:solidFill>
                <a:effectLst/>
                <a:latin typeface="Aptos" panose="020B0004020202020204" pitchFamily="34" charset="0"/>
              </a:rPr>
              <a:t> </a:t>
            </a:r>
            <a:endParaRPr lang="en-AU" b="0" i="1" u="none" strike="noStrike">
              <a:solidFill>
                <a:srgbClr val="000000"/>
              </a:solidFill>
              <a:effectLst/>
              <a:latin typeface="Segoe UI" panose="020B0502040204020203" pitchFamily="34" charset="0"/>
            </a:endParaRPr>
          </a:p>
          <a:p>
            <a:pPr algn="l" rtl="0" fontAlgn="base">
              <a:lnSpc>
                <a:spcPts val="1457"/>
              </a:lnSpc>
            </a:pPr>
            <a:r>
              <a:rPr lang="en-AU" sz="1800" b="0" i="1" u="none" strike="noStrike">
                <a:solidFill>
                  <a:srgbClr val="000000"/>
                </a:solidFill>
                <a:effectLst/>
                <a:latin typeface="Aptos" panose="020B0004020202020204" pitchFamily="34" charset="0"/>
              </a:rPr>
              <a:t>Braille is really expensive to buy.  </a:t>
            </a:r>
          </a:p>
          <a:p>
            <a:pPr algn="l" rtl="0" fontAlgn="base">
              <a:lnSpc>
                <a:spcPts val="1457"/>
              </a:lnSpc>
            </a:pPr>
            <a:endParaRPr lang="en-AU" sz="1800" b="0" i="1" u="none" strike="noStrike">
              <a:solidFill>
                <a:srgbClr val="000000"/>
              </a:solidFill>
              <a:effectLst/>
              <a:latin typeface="Aptos" panose="020B0004020202020204" pitchFamily="34" charset="0"/>
            </a:endParaRPr>
          </a:p>
          <a:p>
            <a:pPr algn="l" rtl="0" fontAlgn="base">
              <a:lnSpc>
                <a:spcPts val="1457"/>
              </a:lnSpc>
            </a:pPr>
            <a:endParaRPr lang="en-AU" sz="1800" b="0" i="1" u="none" strike="noStrike">
              <a:solidFill>
                <a:srgbClr val="000000"/>
              </a:solidFill>
              <a:effectLst/>
              <a:latin typeface="Aptos" panose="020B0004020202020204" pitchFamily="34" charset="0"/>
            </a:endParaRPr>
          </a:p>
          <a:p>
            <a:pPr algn="l" rtl="0" fontAlgn="base">
              <a:lnSpc>
                <a:spcPts val="1457"/>
              </a:lnSpc>
            </a:pPr>
            <a:r>
              <a:rPr lang="en-AU" sz="1800" b="0" i="1" u="none" strike="noStrike">
                <a:solidFill>
                  <a:srgbClr val="000000"/>
                </a:solidFill>
                <a:effectLst/>
                <a:latin typeface="Aptos" panose="020B0004020202020204" pitchFamily="34" charset="0"/>
              </a:rPr>
              <a:t>Quotes:</a:t>
            </a:r>
          </a:p>
          <a:p>
            <a:pPr algn="l" rtl="0" fontAlgn="base">
              <a:lnSpc>
                <a:spcPts val="1457"/>
              </a:lnSpc>
            </a:pPr>
            <a:r>
              <a:rPr lang="en-US" i="1"/>
              <a:t>We are mindful of cost shifting, for example a fully braille book should be able to be funded by </a:t>
            </a:r>
            <a:r>
              <a:rPr lang="en-US" i="1" err="1"/>
              <a:t>ndis</a:t>
            </a:r>
            <a:r>
              <a:rPr lang="en-US" i="1"/>
              <a:t>. So that's not something that we would assume a responsibility for. We're also mindful of the specialties that are required to access and use specific print resources. We try to take a universal approach but be inclusive where possible.</a:t>
            </a:r>
            <a:r>
              <a:rPr lang="en-AU" sz="1800" b="0" i="1" u="none" strike="noStrike">
                <a:solidFill>
                  <a:srgbClr val="000000"/>
                </a:solidFill>
                <a:effectLst/>
                <a:latin typeface="Aptos" panose="020B0004020202020204" pitchFamily="34" charset="0"/>
              </a:rPr>
              <a:t> (p17)</a:t>
            </a:r>
            <a:endParaRPr lang="en-AU" b="0" i="1" u="none" strike="noStrike">
              <a:solidFill>
                <a:srgbClr val="000000"/>
              </a:solidFill>
              <a:effectLst/>
              <a:latin typeface="Segoe UI" panose="020B0502040204020203" pitchFamily="34" charset="0"/>
            </a:endParaRPr>
          </a:p>
          <a:p>
            <a:endParaRPr lang="en-US"/>
          </a:p>
        </p:txBody>
      </p:sp>
      <p:sp>
        <p:nvSpPr>
          <p:cNvPr id="4" name="Slide Number Placeholder 3">
            <a:extLst>
              <a:ext uri="{FF2B5EF4-FFF2-40B4-BE49-F238E27FC236}">
                <a16:creationId xmlns:a16="http://schemas.microsoft.com/office/drawing/2014/main" id="{091C5B19-478B-2644-49C1-29D0697C7B31}"/>
              </a:ext>
            </a:extLst>
          </p:cNvPr>
          <p:cNvSpPr>
            <a:spLocks noGrp="1"/>
          </p:cNvSpPr>
          <p:nvPr>
            <p:ph type="sldNum" sz="quarter" idx="5"/>
          </p:nvPr>
        </p:nvSpPr>
        <p:spPr/>
        <p:txBody>
          <a:bodyPr/>
          <a:lstStyle/>
          <a:p>
            <a:fld id="{D96451B1-F1C2-C342-9482-CA419A1AF9E0}" type="slidenum">
              <a:rPr lang="en-US" smtClean="0"/>
              <a:t>8</a:t>
            </a:fld>
            <a:endParaRPr lang="en-US"/>
          </a:p>
        </p:txBody>
      </p:sp>
    </p:spTree>
    <p:extLst>
      <p:ext uri="{BB962C8B-B14F-4D97-AF65-F5344CB8AC3E}">
        <p14:creationId xmlns:p14="http://schemas.microsoft.com/office/powerpoint/2010/main" val="193355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2C8D9-E46C-CD9B-C9D4-11FFFAA3A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4AA68-1F46-AD84-482F-790D05ECB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60EB1E-DFD0-F3F5-6E43-17C3AA41A3BE}"/>
              </a:ext>
            </a:extLst>
          </p:cNvPr>
          <p:cNvSpPr>
            <a:spLocks noGrp="1"/>
          </p:cNvSpPr>
          <p:nvPr>
            <p:ph type="body" idx="1"/>
          </p:nvPr>
        </p:nvSpPr>
        <p:spPr/>
        <p:txBody>
          <a:bodyPr/>
          <a:lstStyle/>
          <a:p>
            <a:pPr algn="l" rtl="0" fontAlgn="base">
              <a:lnSpc>
                <a:spcPts val="1457"/>
              </a:lnSpc>
              <a:buNone/>
            </a:pPr>
            <a:r>
              <a:rPr lang="en-AU" sz="1800" b="1" i="0" u="none" strike="noStrike">
                <a:solidFill>
                  <a:srgbClr val="000000"/>
                </a:solidFill>
                <a:effectLst/>
                <a:latin typeface="Aptos" panose="020B0004020202020204" pitchFamily="34" charset="0"/>
              </a:rPr>
              <a:t>Despite the concern around budgets, it was great to see so many librarians respond positively to the services and equipment they provide to improve access. </a:t>
            </a:r>
          </a:p>
          <a:p>
            <a:pPr algn="l" rtl="0" fontAlgn="base">
              <a:lnSpc>
                <a:spcPts val="1457"/>
              </a:lnSpc>
              <a:buNone/>
            </a:pPr>
            <a:r>
              <a:rPr lang="en-AU" sz="1800" b="1" i="0" u="none" strike="noStrike">
                <a:solidFill>
                  <a:srgbClr val="000000"/>
                </a:solidFill>
                <a:effectLst/>
                <a:latin typeface="Aptos" panose="020B0004020202020204" pitchFamily="34" charset="0"/>
              </a:rPr>
              <a:t>For example:</a:t>
            </a:r>
          </a:p>
          <a:p>
            <a:pPr algn="l" rtl="0" fontAlgn="base">
              <a:lnSpc>
                <a:spcPts val="1457"/>
              </a:lnSpc>
              <a:buNone/>
            </a:pPr>
            <a:endParaRPr lang="en-AU" sz="1800" b="1" i="0" u="none" strike="noStrike">
              <a:solidFill>
                <a:srgbClr val="000000"/>
              </a:solidFill>
              <a:effectLst/>
              <a:latin typeface="Aptos" panose="020B0004020202020204" pitchFamily="34" charset="0"/>
            </a:endParaRPr>
          </a:p>
          <a:p>
            <a:pPr marL="0" marR="0" lvl="0" indent="0" algn="l" defTabSz="914400" rtl="0" eaLnBrk="1" fontAlgn="base" latinLnBrk="0" hangingPunct="1">
              <a:lnSpc>
                <a:spcPts val="1457"/>
              </a:lnSpc>
              <a:spcBef>
                <a:spcPts val="0"/>
              </a:spcBef>
              <a:spcAft>
                <a:spcPts val="0"/>
              </a:spcAft>
              <a:buClrTx/>
              <a:buSzTx/>
              <a:buFontTx/>
              <a:buNone/>
              <a:tabLst/>
              <a:defRPr/>
            </a:pPr>
            <a:r>
              <a:rPr lang="en-AU" sz="1800" b="1" i="0" u="none" strike="noStrike">
                <a:solidFill>
                  <a:srgbClr val="000000"/>
                </a:solidFill>
                <a:effectLst/>
                <a:latin typeface="Aptos" panose="020B0004020202020204" pitchFamily="34" charset="0"/>
              </a:rPr>
              <a:t>Programs</a:t>
            </a: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r>
              <a:rPr lang="en-AU" sz="1800" b="0" i="0" u="none" strike="noStrike">
                <a:solidFill>
                  <a:srgbClr val="000000"/>
                </a:solidFill>
                <a:effectLst/>
                <a:latin typeface="Aptos" panose="020B0004020202020204" pitchFamily="34" charset="0"/>
              </a:rPr>
              <a:t>Libraries run hundreds of programs for their communities.</a:t>
            </a: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r>
              <a:rPr lang="en-AU" sz="1800" b="0" i="0" u="none" strike="noStrike">
                <a:solidFill>
                  <a:srgbClr val="000000"/>
                </a:solidFill>
                <a:effectLst/>
                <a:latin typeface="Aptos" panose="020B0004020202020204" pitchFamily="34" charset="0"/>
              </a:rPr>
              <a:t>Some of the ones  mentioned that supported people with print disability were:</a:t>
            </a: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r>
              <a:rPr lang="en-AU" sz="1800" b="0" i="1" u="none" strike="noStrike">
                <a:solidFill>
                  <a:srgbClr val="000000"/>
                </a:solidFill>
                <a:effectLst/>
                <a:latin typeface="Aptos" panose="020B0004020202020204" pitchFamily="34" charset="0"/>
              </a:rPr>
              <a:t>Next Chapter Book Club</a:t>
            </a:r>
            <a:r>
              <a:rPr lang="en-AU" sz="1800" b="0" i="1" u="none" strike="noStrike" baseline="30000">
                <a:solidFill>
                  <a:srgbClr val="000000"/>
                </a:solidFill>
                <a:effectLst/>
                <a:latin typeface="Aptos" panose="020B0004020202020204" pitchFamily="34" charset="0"/>
              </a:rPr>
              <a:t>1</a:t>
            </a:r>
            <a:r>
              <a:rPr lang="en-AU" sz="1800" b="0" i="1" u="none" strike="noStrike">
                <a:solidFill>
                  <a:srgbClr val="000000"/>
                </a:solidFill>
                <a:effectLst/>
                <a:latin typeface="Aptos" panose="020B0004020202020204" pitchFamily="34" charset="0"/>
              </a:rPr>
              <a:t> </a:t>
            </a:r>
            <a:r>
              <a:rPr lang="en-AU" sz="1800" b="0" i="0" u="none" strike="noStrike">
                <a:solidFill>
                  <a:srgbClr val="000000"/>
                </a:solidFill>
                <a:effectLst/>
                <a:latin typeface="Aptos" panose="020B0004020202020204" pitchFamily="34" charset="0"/>
              </a:rPr>
              <a:t>(P6) </a:t>
            </a:r>
          </a:p>
          <a:p>
            <a:pPr marL="0" marR="0" lvl="0" indent="0" algn="l" defTabSz="914400" rtl="0" eaLnBrk="1" fontAlgn="base" latinLnBrk="0" hangingPunct="1">
              <a:lnSpc>
                <a:spcPts val="1457"/>
              </a:lnSpc>
              <a:spcBef>
                <a:spcPts val="0"/>
              </a:spcBef>
              <a:spcAft>
                <a:spcPts val="0"/>
              </a:spcAft>
              <a:buClrTx/>
              <a:buSzTx/>
              <a:buFontTx/>
              <a:buNone/>
              <a:tabLst/>
              <a:defRPr/>
            </a:pPr>
            <a:r>
              <a:rPr lang="en-US" sz="2800" b="0" i="0">
                <a:solidFill>
                  <a:srgbClr val="000000"/>
                </a:solidFill>
                <a:effectLst/>
                <a:latin typeface="Lora" pitchFamily="2" charset="77"/>
              </a:rPr>
              <a:t>Community-based Book Club Program for Adolescents and Adults with range of disabilities – it essentially a safe place to be part of a group and enjoy books together in whatever way you can</a:t>
            </a:r>
            <a:endParaRPr lang="en-AU" sz="1800" b="0" i="0" u="none" strike="noStrike">
              <a:solidFill>
                <a:srgbClr val="000000"/>
              </a:solidFill>
              <a:effectLst/>
              <a:latin typeface="Aptos" panose="020B0004020202020204" pitchFamily="34" charset="0"/>
            </a:endParaRPr>
          </a:p>
          <a:p>
            <a:pPr algn="l" rtl="0" fontAlgn="base">
              <a:lnSpc>
                <a:spcPts val="1457"/>
              </a:lnSpc>
              <a:buNone/>
            </a:pPr>
            <a:endParaRPr lang="en-AU" b="0" i="0" u="none" strike="noStrike">
              <a:solidFill>
                <a:srgbClr val="000000"/>
              </a:solidFill>
              <a:effectLst/>
              <a:latin typeface="Segoe UI" panose="020B0502040204020203" pitchFamily="34" charset="0"/>
            </a:endParaRPr>
          </a:p>
          <a:p>
            <a:pPr algn="l" rtl="0" fontAlgn="base">
              <a:lnSpc>
                <a:spcPts val="1457"/>
              </a:lnSpc>
              <a:buNone/>
            </a:pPr>
            <a:r>
              <a:rPr lang="en-AU" sz="1800" b="0" i="1" u="none" strike="noStrike">
                <a:solidFill>
                  <a:srgbClr val="000000"/>
                </a:solidFill>
                <a:effectLst/>
                <a:latin typeface="Aptos" panose="020B0004020202020204" pitchFamily="34" charset="0"/>
              </a:rPr>
              <a:t>Forever 5  </a:t>
            </a:r>
            <a:r>
              <a:rPr lang="en-AU" sz="1800" b="0" i="0" u="none" strike="noStrike">
                <a:solidFill>
                  <a:srgbClr val="000000"/>
                </a:solidFill>
                <a:effectLst/>
                <a:latin typeface="Aptos" panose="020B0004020202020204" pitchFamily="34" charset="0"/>
              </a:rPr>
              <a:t>(state-based QLD program)  </a:t>
            </a:r>
          </a:p>
          <a:p>
            <a:pPr algn="l" rtl="0" fontAlgn="base">
              <a:lnSpc>
                <a:spcPts val="1457"/>
              </a:lnSpc>
              <a:buNone/>
            </a:pPr>
            <a:r>
              <a:rPr lang="en-AU" sz="1800" b="0" i="0" u="none" strike="noStrike">
                <a:solidFill>
                  <a:srgbClr val="000000"/>
                </a:solidFill>
                <a:effectLst/>
                <a:latin typeface="Aptos" panose="020B0004020202020204" pitchFamily="34" charset="0"/>
              </a:rPr>
              <a:t>Which is an early years literacy program</a:t>
            </a:r>
          </a:p>
          <a:p>
            <a:pPr algn="l" rtl="0" fontAlgn="base">
              <a:lnSpc>
                <a:spcPts val="1457"/>
              </a:lnSpc>
              <a:buNone/>
            </a:pPr>
            <a:endParaRPr lang="en-AU" b="0" i="0" u="none" strike="noStrike">
              <a:solidFill>
                <a:srgbClr val="000000"/>
              </a:solidFill>
              <a:effectLst/>
              <a:latin typeface="Segoe UI" panose="020B0502040204020203" pitchFamily="34" charset="0"/>
            </a:endParaRPr>
          </a:p>
          <a:p>
            <a:pPr algn="l" rtl="0" fontAlgn="base">
              <a:lnSpc>
                <a:spcPts val="1457"/>
              </a:lnSpc>
              <a:buNone/>
            </a:pPr>
            <a:r>
              <a:rPr lang="en-AU" sz="1800" b="0" i="1" u="none" strike="noStrike">
                <a:solidFill>
                  <a:srgbClr val="000000"/>
                </a:solidFill>
                <a:effectLst/>
                <a:latin typeface="Aptos" panose="020B0004020202020204" pitchFamily="34" charset="0"/>
              </a:rPr>
              <a:t>Social workers in libra</a:t>
            </a:r>
            <a:r>
              <a:rPr lang="en-AU" sz="1800" b="0" i="0" u="none" strike="noStrike">
                <a:solidFill>
                  <a:srgbClr val="000000"/>
                </a:solidFill>
                <a:effectLst/>
                <a:latin typeface="Aptos" panose="020B0004020202020204" pitchFamily="34" charset="0"/>
              </a:rPr>
              <a:t>ry (P11) </a:t>
            </a: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endParaRPr lang="en-AU" sz="1800" b="1" i="0" u="none" strike="noStrike">
              <a:solidFill>
                <a:srgbClr val="000000"/>
              </a:solidFill>
              <a:effectLst/>
              <a:latin typeface="Aptos" panose="020B0004020202020204" pitchFamily="34" charset="0"/>
            </a:endParaRPr>
          </a:p>
          <a:p>
            <a:pPr algn="l" rtl="0" fontAlgn="base">
              <a:lnSpc>
                <a:spcPts val="1457"/>
              </a:lnSpc>
              <a:buNone/>
            </a:pPr>
            <a:r>
              <a:rPr lang="en-AU" sz="1800" b="1" i="0" u="none" strike="noStrike">
                <a:solidFill>
                  <a:srgbClr val="000000"/>
                </a:solidFill>
                <a:effectLst/>
                <a:latin typeface="Aptos" panose="020B0004020202020204" pitchFamily="34" charset="0"/>
              </a:rPr>
              <a:t>Services</a:t>
            </a:r>
          </a:p>
          <a:p>
            <a:pPr algn="l" rtl="0" fontAlgn="base">
              <a:lnSpc>
                <a:spcPts val="1457"/>
              </a:lnSpc>
              <a:buNone/>
            </a:pPr>
            <a:endParaRPr lang="en-AU" sz="1800" b="0" i="0" u="none" strike="noStrike">
              <a:solidFill>
                <a:srgbClr val="000000"/>
              </a:solidFill>
              <a:effectLst/>
              <a:latin typeface="Aptos" panose="020B0004020202020204" pitchFamily="34" charset="0"/>
            </a:endParaRPr>
          </a:p>
          <a:p>
            <a:pPr algn="l" rtl="0" fontAlgn="base">
              <a:lnSpc>
                <a:spcPts val="1457"/>
              </a:lnSpc>
              <a:buNone/>
            </a:pPr>
            <a:r>
              <a:rPr lang="en-AU" sz="1800" b="0" i="0" u="none" strike="noStrike">
                <a:solidFill>
                  <a:srgbClr val="000000"/>
                </a:solidFill>
                <a:effectLst/>
                <a:latin typeface="Aptos" panose="020B0004020202020204" pitchFamily="34" charset="0"/>
              </a:rPr>
              <a:t>Librarians were aware that as their communities age, there are increasing numbers of their community experiencing print disability. To support this some libraries had developed digital literacy programs, with  </a:t>
            </a:r>
            <a:endParaRPr lang="en-AU" b="0" i="0" u="none" strike="noStrike">
              <a:solidFill>
                <a:srgbClr val="000000"/>
              </a:solidFill>
              <a:effectLst/>
              <a:latin typeface="Segoe UI" panose="020B0502040204020203" pitchFamily="34" charset="0"/>
            </a:endParaRPr>
          </a:p>
          <a:p>
            <a:pPr algn="l" rtl="0" fontAlgn="base">
              <a:lnSpc>
                <a:spcPts val="1457"/>
              </a:lnSpc>
            </a:pPr>
            <a:r>
              <a:rPr lang="en-AU" sz="1800" b="0" i="1" u="none" strike="noStrike">
                <a:solidFill>
                  <a:srgbClr val="000000"/>
                </a:solidFill>
                <a:effectLst/>
                <a:latin typeface="Aptos" panose="020B0004020202020204" pitchFamily="34" charset="0"/>
              </a:rPr>
              <a:t>Dedicated library tech specialists </a:t>
            </a:r>
            <a:r>
              <a:rPr lang="en-AU" sz="1800" b="0" i="0" u="none" strike="noStrike">
                <a:solidFill>
                  <a:srgbClr val="000000"/>
                </a:solidFill>
                <a:effectLst/>
                <a:latin typeface="Aptos" panose="020B0004020202020204" pitchFamily="34" charset="0"/>
              </a:rPr>
              <a:t>to work one on one with aged and disability community members. (P12)</a:t>
            </a:r>
          </a:p>
          <a:p>
            <a:pPr algn="l" rtl="0" fontAlgn="base">
              <a:lnSpc>
                <a:spcPts val="1457"/>
              </a:lnSpc>
            </a:pPr>
            <a:endParaRPr lang="en-AU" sz="1800" b="0" i="0" u="none" strike="noStrike">
              <a:solidFill>
                <a:srgbClr val="000000"/>
              </a:solidFill>
              <a:effectLst/>
              <a:latin typeface="Aptos" panose="020B0004020202020204" pitchFamily="34" charset="0"/>
            </a:endParaRPr>
          </a:p>
          <a:p>
            <a:pPr algn="l" rtl="0" fontAlgn="base">
              <a:lnSpc>
                <a:spcPts val="1457"/>
              </a:lnSpc>
            </a:pPr>
            <a:r>
              <a:rPr lang="en-AU" sz="1800" b="0" i="0" u="none" strike="noStrike">
                <a:solidFill>
                  <a:srgbClr val="000000"/>
                </a:solidFill>
                <a:effectLst/>
                <a:latin typeface="Aptos" panose="020B0004020202020204" pitchFamily="34" charset="0"/>
              </a:rPr>
              <a:t>For example, one librarian stated:</a:t>
            </a:r>
          </a:p>
          <a:p>
            <a:pPr algn="l" rtl="0" fontAlgn="base">
              <a:lnSpc>
                <a:spcPts val="1457"/>
              </a:lnSpc>
            </a:pPr>
            <a:endParaRPr lang="en-AU" sz="1800" b="0" i="0" u="none" strike="noStrike">
              <a:solidFill>
                <a:srgbClr val="000000"/>
              </a:solidFill>
              <a:effectLst/>
              <a:latin typeface="Aptos" panose="020B0004020202020204" pitchFamily="34" charset="0"/>
            </a:endParaRPr>
          </a:p>
          <a:p>
            <a:r>
              <a:rPr lang="en-US" sz="1800"/>
              <a:t>P12 We also support technology access for people with print disability through our home library as well as anybody who comes into the library. I can help them use their technology. I can link up our resources with their technology.</a:t>
            </a:r>
          </a:p>
          <a:p>
            <a:r>
              <a:rPr lang="en-US" sz="1800"/>
              <a:t>We have severely disabled people who ... use specific apps and software on their technology. I have somebody who needs to read </a:t>
            </a:r>
            <a:r>
              <a:rPr lang="en-US" sz="1800" err="1"/>
              <a:t>ebooks</a:t>
            </a:r>
            <a:r>
              <a:rPr lang="en-US" sz="1800"/>
              <a:t>, however, they can only blink their eyes. So, what I'm currently doing now is creating a USB of </a:t>
            </a:r>
            <a:r>
              <a:rPr lang="en-US" sz="1800" err="1"/>
              <a:t>ebooks</a:t>
            </a:r>
            <a:r>
              <a:rPr lang="en-US" sz="1800"/>
              <a:t>, with specifically requested classics, including some in French. I source all these put them on the USB and their partner is able to then put the USB into the tablet and the laptop that I have put the right software on. That person can then access all the titles and the information and the books that they need to read. That's the sort of stuff that I do.</a:t>
            </a:r>
          </a:p>
          <a:p>
            <a:pPr algn="l" rtl="0" fontAlgn="base">
              <a:lnSpc>
                <a:spcPts val="1457"/>
              </a:lnSpc>
            </a:pPr>
            <a:endParaRPr lang="en-AU" sz="1800" b="0" i="0" u="none" strike="noStrike">
              <a:solidFill>
                <a:srgbClr val="000000"/>
              </a:solidFill>
              <a:effectLst/>
              <a:latin typeface="Aptos" panose="020B0004020202020204" pitchFamily="34" charset="0"/>
            </a:endParaRPr>
          </a:p>
          <a:p>
            <a:pPr algn="l" rtl="0" fontAlgn="base">
              <a:lnSpc>
                <a:spcPts val="1457"/>
              </a:lnSpc>
            </a:pPr>
            <a:r>
              <a:rPr lang="en-AU" sz="1800" b="1" i="0" u="none" strike="noStrike">
                <a:solidFill>
                  <a:srgbClr val="000000"/>
                </a:solidFill>
                <a:effectLst/>
                <a:latin typeface="Aptos" panose="020B0004020202020204" pitchFamily="34" charset="0"/>
              </a:rPr>
              <a:t>Equipment</a:t>
            </a:r>
          </a:p>
          <a:p>
            <a:pPr algn="l" rtl="0" fontAlgn="base">
              <a:lnSpc>
                <a:spcPts val="1457"/>
              </a:lnSpc>
            </a:pPr>
            <a:endParaRPr lang="en-AU" sz="1800" b="0" i="0" u="none" strike="noStrike">
              <a:solidFill>
                <a:srgbClr val="000000"/>
              </a:solidFill>
              <a:effectLst/>
              <a:latin typeface="Aptos" panose="020B0004020202020204" pitchFamily="34" charset="0"/>
            </a:endParaRPr>
          </a:p>
          <a:p>
            <a:pPr algn="l" rtl="0" fontAlgn="base">
              <a:lnSpc>
                <a:spcPts val="1457"/>
              </a:lnSpc>
            </a:pPr>
            <a:r>
              <a:rPr lang="en-AU" sz="1800" b="0" i="0" u="none" strike="noStrike">
                <a:solidFill>
                  <a:srgbClr val="000000"/>
                </a:solidFill>
                <a:effectLst/>
                <a:latin typeface="Aptos" panose="020B0004020202020204" pitchFamily="34" charset="0"/>
              </a:rPr>
              <a:t>There is also a range of equipment that libraries provide to support people with print disabilities – these include:</a:t>
            </a:r>
          </a:p>
          <a:p>
            <a:pPr marL="285750" indent="-285750" algn="l" rtl="0" fontAlgn="base">
              <a:lnSpc>
                <a:spcPts val="1457"/>
              </a:lnSpc>
              <a:buFont typeface="Arial" panose="020B0604020202020204" pitchFamily="34" charset="0"/>
              <a:buChar char="•"/>
            </a:pPr>
            <a:r>
              <a:rPr lang="en-AU" sz="1800" b="0" i="0" u="none" strike="noStrike">
                <a:solidFill>
                  <a:srgbClr val="000000"/>
                </a:solidFill>
                <a:effectLst/>
                <a:latin typeface="Aptos" panose="020B0004020202020204" pitchFamily="34" charset="0"/>
              </a:rPr>
              <a:t>Envoy connects</a:t>
            </a:r>
          </a:p>
          <a:p>
            <a:pPr marL="285750" indent="-285750" algn="l" rtl="0" fontAlgn="base">
              <a:lnSpc>
                <a:spcPts val="1457"/>
              </a:lnSpc>
              <a:buFont typeface="Arial" panose="020B0604020202020204" pitchFamily="34" charset="0"/>
              <a:buChar char="•"/>
            </a:pPr>
            <a:r>
              <a:rPr lang="en-AU" sz="1800" b="0" i="0" u="none" strike="noStrike">
                <a:solidFill>
                  <a:srgbClr val="000000"/>
                </a:solidFill>
                <a:effectLst/>
                <a:latin typeface="Aptos" panose="020B0004020202020204" pitchFamily="34" charset="0"/>
              </a:rPr>
              <a:t>Reader pens</a:t>
            </a:r>
          </a:p>
          <a:p>
            <a:pPr marL="285750" indent="-285750" algn="l" rtl="0" fontAlgn="base">
              <a:lnSpc>
                <a:spcPts val="1457"/>
              </a:lnSpc>
              <a:buFont typeface="Arial" panose="020B0604020202020204" pitchFamily="34" charset="0"/>
              <a:buChar char="•"/>
            </a:pPr>
            <a:r>
              <a:rPr lang="en-AU" sz="1800" b="0" i="0" u="none" strike="noStrike">
                <a:solidFill>
                  <a:srgbClr val="000000"/>
                </a:solidFill>
                <a:effectLst/>
                <a:latin typeface="Aptos" panose="020B0004020202020204" pitchFamily="34" charset="0"/>
              </a:rPr>
              <a:t>Victor reader stratus players</a:t>
            </a:r>
          </a:p>
          <a:p>
            <a:pPr marL="285750" indent="-285750" algn="l" rtl="0" fontAlgn="base">
              <a:lnSpc>
                <a:spcPts val="1457"/>
              </a:lnSpc>
              <a:buFont typeface="Arial" panose="020B0604020202020204" pitchFamily="34" charset="0"/>
              <a:buChar char="•"/>
            </a:pPr>
            <a:r>
              <a:rPr lang="en-AU" sz="1800" b="0" i="0" u="none" strike="noStrike">
                <a:solidFill>
                  <a:srgbClr val="000000"/>
                </a:solidFill>
                <a:effectLst/>
                <a:latin typeface="Aptos" panose="020B0004020202020204" pitchFamily="34" charset="0"/>
              </a:rPr>
              <a:t>Magnifiers</a:t>
            </a:r>
          </a:p>
          <a:p>
            <a:pPr marL="285750" indent="-285750" algn="l" rtl="0" fontAlgn="base">
              <a:lnSpc>
                <a:spcPts val="1457"/>
              </a:lnSpc>
              <a:buFont typeface="Arial" panose="020B0604020202020204" pitchFamily="34" charset="0"/>
              <a:buChar char="•"/>
            </a:pPr>
            <a:r>
              <a:rPr lang="en-AU" sz="1800" b="0" i="0" u="none" strike="noStrike">
                <a:solidFill>
                  <a:srgbClr val="000000"/>
                </a:solidFill>
                <a:effectLst/>
                <a:latin typeface="Aptos" panose="020B0004020202020204" pitchFamily="34" charset="0"/>
              </a:rPr>
              <a:t>E-readers to borrow</a:t>
            </a:r>
          </a:p>
          <a:p>
            <a:pPr algn="l" rtl="0" fontAlgn="base">
              <a:lnSpc>
                <a:spcPts val="1457"/>
              </a:lnSpc>
            </a:pPr>
            <a:endParaRPr lang="en-AU" sz="1800" b="0" i="0" u="none" strike="noStrike">
              <a:solidFill>
                <a:srgbClr val="000000"/>
              </a:solidFill>
              <a:effectLst/>
              <a:latin typeface="Aptos" panose="020B0004020202020204" pitchFamily="34" charset="0"/>
            </a:endParaRPr>
          </a:p>
          <a:p>
            <a:pPr algn="l" rtl="0" fontAlgn="base">
              <a:lnSpc>
                <a:spcPts val="1457"/>
              </a:lnSpc>
            </a:pPr>
            <a:r>
              <a:rPr lang="en-AU" sz="1800" b="0" i="0" u="none" strike="noStrike">
                <a:solidFill>
                  <a:srgbClr val="000000"/>
                </a:solidFill>
                <a:effectLst/>
                <a:latin typeface="Aptos" panose="020B0004020202020204" pitchFamily="34" charset="0"/>
              </a:rPr>
              <a:t>Whilst these are not provided at all libraries, I would encourage you to ask your local library if they have them or can get them</a:t>
            </a:r>
          </a:p>
          <a:p>
            <a:pPr algn="l" rtl="0" fontAlgn="base">
              <a:lnSpc>
                <a:spcPts val="1457"/>
              </a:lnSpc>
            </a:pPr>
            <a:endParaRPr lang="en-AU" sz="1800" b="0" i="0" u="none" strike="noStrike">
              <a:solidFill>
                <a:srgbClr val="000000"/>
              </a:solidFill>
              <a:effectLst/>
              <a:latin typeface="Aptos" panose="020B0004020202020204" pitchFamily="34" charset="0"/>
            </a:endParaRPr>
          </a:p>
          <a:p>
            <a:pPr algn="l" rtl="0" fontAlgn="base">
              <a:lnSpc>
                <a:spcPts val="1457"/>
              </a:lnSpc>
            </a:pPr>
            <a:r>
              <a:rPr lang="en-AU" sz="1800" b="1" i="0" u="none" strike="noStrike">
                <a:solidFill>
                  <a:srgbClr val="000000"/>
                </a:solidFill>
                <a:effectLst/>
                <a:latin typeface="Aptos" panose="020B0004020202020204" pitchFamily="34" charset="0"/>
              </a:rPr>
              <a:t>Technology Room</a:t>
            </a:r>
          </a:p>
          <a:p>
            <a:pPr algn="l" rtl="0" fontAlgn="base">
              <a:lnSpc>
                <a:spcPts val="1457"/>
              </a:lnSpc>
            </a:pPr>
            <a:endParaRPr lang="en-AU" sz="1800" b="0" i="0" u="none" strike="noStrike">
              <a:solidFill>
                <a:srgbClr val="000000"/>
              </a:solidFill>
              <a:effectLst/>
              <a:latin typeface="Aptos" panose="020B0004020202020204" pitchFamily="34" charset="0"/>
            </a:endParaRPr>
          </a:p>
          <a:p>
            <a:pPr algn="l" rtl="0" fontAlgn="base">
              <a:lnSpc>
                <a:spcPts val="1457"/>
              </a:lnSpc>
            </a:pPr>
            <a:r>
              <a:rPr lang="en-AU" sz="1800" b="0" i="0" u="none" strike="noStrike">
                <a:solidFill>
                  <a:srgbClr val="000000"/>
                </a:solidFill>
                <a:effectLst/>
                <a:latin typeface="Aptos" panose="020B0004020202020204" pitchFamily="34" charset="0"/>
              </a:rPr>
              <a:t>Many libraries also have dedicated space for technology, these spaces can include:</a:t>
            </a:r>
          </a:p>
          <a:p>
            <a:pPr marL="285750" indent="-285750" algn="l" rtl="0" fontAlgn="base">
              <a:lnSpc>
                <a:spcPts val="1457"/>
              </a:lnSpc>
              <a:buFont typeface="Arial" panose="020B0604020202020204" pitchFamily="34" charset="0"/>
              <a:buChar char="•"/>
            </a:pPr>
            <a:r>
              <a:rPr lang="en-AU" sz="1800" b="0" i="0" u="none" strike="noStrike">
                <a:solidFill>
                  <a:srgbClr val="000000"/>
                </a:solidFill>
                <a:effectLst/>
                <a:latin typeface="Aptos" panose="020B0004020202020204" pitchFamily="34" charset="0"/>
              </a:rPr>
              <a:t>Oversized keyboards</a:t>
            </a:r>
          </a:p>
          <a:p>
            <a:pPr marL="285750" indent="-285750" algn="l" rtl="0" fontAlgn="base">
              <a:lnSpc>
                <a:spcPts val="1457"/>
              </a:lnSpc>
              <a:buFont typeface="Arial" panose="020B0604020202020204" pitchFamily="34" charset="0"/>
              <a:buChar char="•"/>
            </a:pPr>
            <a:r>
              <a:rPr lang="en-AU" sz="1800" b="0" i="0" u="none" strike="noStrike">
                <a:solidFill>
                  <a:srgbClr val="000000"/>
                </a:solidFill>
                <a:effectLst/>
                <a:latin typeface="Aptos" panose="020B0004020202020204" pitchFamily="34" charset="0"/>
              </a:rPr>
              <a:t>screen readers</a:t>
            </a:r>
          </a:p>
          <a:p>
            <a:pPr marL="285750" marR="0" lvl="0" indent="-285750" algn="l" defTabSz="914400" rtl="0" eaLnBrk="1" fontAlgn="base" latinLnBrk="0" hangingPunct="1">
              <a:lnSpc>
                <a:spcPts val="1457"/>
              </a:lnSpc>
              <a:spcBef>
                <a:spcPts val="0"/>
              </a:spcBef>
              <a:spcAft>
                <a:spcPts val="0"/>
              </a:spcAft>
              <a:buClrTx/>
              <a:buSzTx/>
              <a:buFont typeface="Arial" panose="020B0604020202020204" pitchFamily="34" charset="0"/>
              <a:buChar char="•"/>
              <a:tabLst/>
              <a:defRPr/>
            </a:pPr>
            <a:r>
              <a:rPr lang="en-AU" sz="1800" b="0" i="0" u="none" strike="noStrike">
                <a:solidFill>
                  <a:srgbClr val="000000"/>
                </a:solidFill>
                <a:effectLst/>
                <a:latin typeface="Aptos" panose="020B0004020202020204" pitchFamily="34" charset="0"/>
              </a:rPr>
              <a:t>Scanners to enlarge documents</a:t>
            </a:r>
          </a:p>
          <a:p>
            <a:pPr marL="285750" indent="-285750" algn="l" rtl="0" fontAlgn="base">
              <a:lnSpc>
                <a:spcPts val="1457"/>
              </a:lnSpc>
              <a:buFont typeface="Arial" panose="020B0604020202020204" pitchFamily="34" charset="0"/>
              <a:buChar char="•"/>
            </a:pPr>
            <a:endParaRPr lang="en-AU" sz="1800" b="0" i="0" u="none" strike="noStrike">
              <a:solidFill>
                <a:srgbClr val="000000"/>
              </a:solidFill>
              <a:effectLst/>
              <a:latin typeface="Aptos" panose="020B0004020202020204" pitchFamily="34" charset="0"/>
            </a:endParaRPr>
          </a:p>
          <a:p>
            <a:pPr algn="l" rtl="0" fontAlgn="base">
              <a:lnSpc>
                <a:spcPts val="1457"/>
              </a:lnSpc>
            </a:pPr>
            <a:endParaRPr lang="en-AU" sz="1800" b="0" i="0" u="none" strike="noStrike">
              <a:solidFill>
                <a:srgbClr val="000000"/>
              </a:solidFill>
              <a:effectLst/>
              <a:latin typeface="Aptos" panose="020B0004020202020204" pitchFamily="34" charset="0"/>
            </a:endParaRPr>
          </a:p>
          <a:p>
            <a:pPr algn="l" rtl="0" fontAlgn="base">
              <a:lnSpc>
                <a:spcPts val="1457"/>
              </a:lnSpc>
            </a:pPr>
            <a:endParaRPr lang="en-AU" sz="1800" b="0" i="0" u="none" strike="noStrike">
              <a:solidFill>
                <a:srgbClr val="000000"/>
              </a:solidFill>
              <a:effectLst/>
              <a:latin typeface="Aptos" panose="020B0004020202020204" pitchFamily="34" charset="0"/>
            </a:endParaRPr>
          </a:p>
          <a:p>
            <a:pPr algn="l" rtl="0" fontAlgn="base">
              <a:lnSpc>
                <a:spcPts val="1457"/>
              </a:lnSpc>
            </a:pPr>
            <a:endParaRPr lang="en-AU" sz="1800" b="0" i="0" u="none" strike="noStrike">
              <a:solidFill>
                <a:srgbClr val="000000"/>
              </a:solidFill>
              <a:effectLst/>
              <a:latin typeface="Aptos" panose="020B0004020202020204" pitchFamily="34" charset="0"/>
            </a:endParaRPr>
          </a:p>
          <a:p>
            <a:pPr algn="l" rtl="0" fontAlgn="base">
              <a:lnSpc>
                <a:spcPts val="1457"/>
              </a:lnSpc>
            </a:pPr>
            <a:endParaRPr lang="en-US" i="1"/>
          </a:p>
        </p:txBody>
      </p:sp>
      <p:sp>
        <p:nvSpPr>
          <p:cNvPr id="4" name="Slide Number Placeholder 3">
            <a:extLst>
              <a:ext uri="{FF2B5EF4-FFF2-40B4-BE49-F238E27FC236}">
                <a16:creationId xmlns:a16="http://schemas.microsoft.com/office/drawing/2014/main" id="{9E904FCD-0C04-EC48-6C75-80E20960F268}"/>
              </a:ext>
            </a:extLst>
          </p:cNvPr>
          <p:cNvSpPr>
            <a:spLocks noGrp="1"/>
          </p:cNvSpPr>
          <p:nvPr>
            <p:ph type="sldNum" sz="quarter" idx="5"/>
          </p:nvPr>
        </p:nvSpPr>
        <p:spPr/>
        <p:txBody>
          <a:bodyPr/>
          <a:lstStyle/>
          <a:p>
            <a:fld id="{D96451B1-F1C2-C342-9482-CA419A1AF9E0}" type="slidenum">
              <a:rPr lang="en-US" smtClean="0"/>
              <a:t>9</a:t>
            </a:fld>
            <a:endParaRPr lang="en-US"/>
          </a:p>
        </p:txBody>
      </p:sp>
    </p:spTree>
    <p:extLst>
      <p:ext uri="{BB962C8B-B14F-4D97-AF65-F5344CB8AC3E}">
        <p14:creationId xmlns:p14="http://schemas.microsoft.com/office/powerpoint/2010/main" val="422225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A9107-8F6B-25FE-9942-DFC6EF6CC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59D0F-D9ED-5B80-3357-37B48D1B4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017D3-2705-2D69-070F-B6DC2BC745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00">
                <a:latin typeface="Atkinson Hyperlegible"/>
                <a:cs typeface="Times New Roman"/>
              </a:rPr>
              <a:t>Perhaps one of the most interesting findings was that libraries no longer have much involvement in the selection and purchasing of their book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00">
              <a:latin typeface="Atkinson Hyperlegible"/>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a:latin typeface="Atkinson Hyperlegible"/>
                <a:cs typeface="Times New Roman"/>
              </a:rPr>
              <a:t>There is an increasing trend towards centralisation of purchasing library books, audiobooks etc. and this results in </a:t>
            </a:r>
            <a:r>
              <a:rPr lang="en-AU" sz="1200" b="0" kern="100">
                <a:latin typeface="Atkinson Hyperlegible"/>
                <a:cs typeface="Times New Roman"/>
              </a:rPr>
              <a:t>Limited involvement in selection, which was a more prevalent in the rural and regional libraries interviewed.</a:t>
            </a:r>
            <a:endParaRPr lang="en-AU" sz="1200" kern="100">
              <a:latin typeface="Atkinson Hyperlegible"/>
              <a:cs typeface="Times New Roman"/>
            </a:endParaRPr>
          </a:p>
          <a:p>
            <a:endParaRPr lang="en-US"/>
          </a:p>
          <a:p>
            <a:r>
              <a:rPr lang="en-US"/>
              <a:t>However, libraries do have a % of funding for what is called local purchases, in other words books etc. that their community have requested. </a:t>
            </a:r>
          </a:p>
          <a:p>
            <a:r>
              <a:rPr lang="en-US"/>
              <a:t>So, this is where community member can request book titles in formats that they would like. </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00">
              <a:latin typeface="Atkinson Hyperlegible"/>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00">
                <a:latin typeface="Atkinson Hyperlegible"/>
                <a:cs typeface="Times New Roman"/>
              </a:rPr>
              <a:t>Many participants noted that they have Dementia friendly collections</a:t>
            </a:r>
            <a:endParaRPr lang="en-US"/>
          </a:p>
          <a:p>
            <a:pPr algn="l" rtl="0" fontAlgn="base">
              <a:lnSpc>
                <a:spcPts val="1657"/>
              </a:lnSpc>
              <a:spcAft>
                <a:spcPts val="800"/>
              </a:spcAft>
              <a:buNone/>
            </a:pPr>
            <a:r>
              <a:rPr lang="en-GB" sz="1800" b="0" i="0" u="none" strike="noStrike">
                <a:solidFill>
                  <a:srgbClr val="000000"/>
                </a:solidFill>
                <a:effectLst/>
                <a:latin typeface="Verdana" panose="020B0604030504040204" pitchFamily="34" charset="0"/>
              </a:rPr>
              <a:t>This is in alignment with the increase in aging communities that some libraries are now experiencing – again more common in rural and regional libraries purchasing resources for people with dementia (P19)</a:t>
            </a:r>
          </a:p>
          <a:p>
            <a:pPr algn="l" rtl="0" fontAlgn="base">
              <a:lnSpc>
                <a:spcPts val="1657"/>
              </a:lnSpc>
              <a:spcAft>
                <a:spcPts val="800"/>
              </a:spcAft>
              <a:buNone/>
            </a:pPr>
            <a:endParaRPr lang="en-GB" sz="1800" b="0" i="0" u="none" strike="noStrike">
              <a:solidFill>
                <a:srgbClr val="000000"/>
              </a:solidFill>
              <a:effectLst/>
              <a:latin typeface="Verdana" panose="020B0604030504040204" pitchFamily="34" charset="0"/>
            </a:endParaRPr>
          </a:p>
          <a:p>
            <a:pPr algn="l" rtl="0" fontAlgn="base">
              <a:lnSpc>
                <a:spcPts val="1657"/>
              </a:lnSpc>
              <a:spcAft>
                <a:spcPts val="800"/>
              </a:spcAft>
              <a:buNone/>
            </a:pPr>
            <a:r>
              <a:rPr lang="en-GB" sz="1800" b="0" i="0" u="none" strike="noStrike">
                <a:solidFill>
                  <a:srgbClr val="000000"/>
                </a:solidFill>
                <a:effectLst/>
                <a:latin typeface="Verdana" panose="020B0604030504040204" pitchFamily="34" charset="0"/>
              </a:rPr>
              <a:t>The dementia friendly collections include books with </a:t>
            </a:r>
            <a:endParaRPr lang="en-GB" b="0" i="0" u="none" strike="noStrike">
              <a:solidFill>
                <a:srgbClr val="000000"/>
              </a:solidFill>
              <a:effectLst/>
              <a:latin typeface="Verdana" panose="020B0604030504040204" pitchFamily="34" charset="0"/>
            </a:endParaRPr>
          </a:p>
          <a:p>
            <a:pPr algn="l" rtl="0" fontAlgn="base">
              <a:lnSpc>
                <a:spcPts val="1657"/>
              </a:lnSpc>
              <a:buFont typeface="Arial" panose="020B0604020202020204" pitchFamily="34" charset="0"/>
              <a:buChar char="•"/>
            </a:pPr>
            <a:r>
              <a:rPr lang="en-GB" sz="1800" b="0" i="0" u="none" strike="noStrike">
                <a:solidFill>
                  <a:srgbClr val="000000"/>
                </a:solidFill>
                <a:effectLst/>
                <a:latin typeface="Verdana" panose="020B0604030504040204" pitchFamily="34" charset="0"/>
              </a:rPr>
              <a:t>Larger font </a:t>
            </a:r>
          </a:p>
          <a:p>
            <a:pPr algn="l" rtl="0" fontAlgn="base">
              <a:lnSpc>
                <a:spcPts val="1657"/>
              </a:lnSpc>
              <a:buFont typeface="Arial" panose="020B0604020202020204" pitchFamily="34" charset="0"/>
              <a:buChar char="•"/>
            </a:pPr>
            <a:r>
              <a:rPr lang="en-GB" sz="1800" b="0" i="0" u="none" strike="noStrike">
                <a:solidFill>
                  <a:srgbClr val="000000"/>
                </a:solidFill>
                <a:effectLst/>
                <a:latin typeface="Verdana" panose="020B0604030504040204" pitchFamily="34" charset="0"/>
              </a:rPr>
              <a:t>Shorter stories</a:t>
            </a:r>
          </a:p>
          <a:p>
            <a:pPr algn="l" rtl="0" fontAlgn="base">
              <a:lnSpc>
                <a:spcPts val="1657"/>
              </a:lnSpc>
              <a:buFont typeface="Arial" panose="020B0604020202020204" pitchFamily="34" charset="0"/>
              <a:buChar char="•"/>
            </a:pPr>
            <a:r>
              <a:rPr lang="en-GB" sz="1800" b="0" i="0" u="none" strike="noStrike">
                <a:solidFill>
                  <a:srgbClr val="000000"/>
                </a:solidFill>
                <a:effectLst/>
                <a:latin typeface="Verdana" panose="020B0604030504040204" pitchFamily="34" charset="0"/>
              </a:rPr>
              <a:t> Less complex narratives </a:t>
            </a:r>
          </a:p>
          <a:p>
            <a:pPr algn="l" rtl="0" fontAlgn="base">
              <a:lnSpc>
                <a:spcPts val="1657"/>
              </a:lnSpc>
              <a:buFont typeface="Arial" panose="020B0604020202020204" pitchFamily="34" charset="0"/>
              <a:buChar char="•"/>
            </a:pPr>
            <a:endParaRPr lang="en-GB" sz="1800" b="0" i="0" u="none" strike="noStrike">
              <a:solidFill>
                <a:srgbClr val="000000"/>
              </a:solidFill>
              <a:effectLst/>
              <a:latin typeface="Verdana" panose="020B0604030504040204" pitchFamily="34" charset="0"/>
            </a:endParaRPr>
          </a:p>
          <a:p>
            <a:pPr algn="l" rtl="0" fontAlgn="base">
              <a:lnSpc>
                <a:spcPts val="1657"/>
              </a:lnSpc>
              <a:buFont typeface="Arial" panose="020B0604020202020204" pitchFamily="34" charset="0"/>
              <a:buChar char="•"/>
            </a:pPr>
            <a:endParaRPr lang="en-GB" sz="1800" b="0" i="0" u="none" strike="noStrike">
              <a:solidFill>
                <a:srgbClr val="000000"/>
              </a:solidFill>
              <a:effectLst/>
              <a:latin typeface="Verdana" panose="020B0604030504040204" pitchFamily="34" charset="0"/>
            </a:endParaRPr>
          </a:p>
          <a:p>
            <a:pPr marL="0" marR="0" lvl="0" indent="0" algn="l" defTabSz="914400" rtl="0" eaLnBrk="1" fontAlgn="base" latinLnBrk="0" hangingPunct="1">
              <a:lnSpc>
                <a:spcPts val="1657"/>
              </a:lnSpc>
              <a:spcBef>
                <a:spcPts val="0"/>
              </a:spcBef>
              <a:spcAft>
                <a:spcPts val="0"/>
              </a:spcAft>
              <a:buClrTx/>
              <a:buSzTx/>
              <a:buFontTx/>
              <a:buNone/>
              <a:tabLst/>
              <a:defRPr/>
            </a:pPr>
            <a:r>
              <a:rPr lang="en-AU" sz="1800" b="1" kern="100">
                <a:latin typeface="Atkinson Hyperlegible"/>
                <a:cs typeface="Times New Roman"/>
              </a:rPr>
              <a:t>Librarians also noted that a positive of being part of larger </a:t>
            </a:r>
            <a:r>
              <a:rPr lang="en-AU" sz="1800" b="0" kern="100">
                <a:latin typeface="Atkinson Hyperlegible"/>
                <a:cs typeface="Times New Roman"/>
              </a:rPr>
              <a:t>library networks, the libraries shared resources, and so this means that an individual library now has access to thousands more titles and in range of formats.</a:t>
            </a:r>
          </a:p>
          <a:p>
            <a:pPr marL="0" marR="0" lvl="0" indent="0" algn="l" defTabSz="914400" rtl="0" eaLnBrk="1" fontAlgn="base" latinLnBrk="0" hangingPunct="1">
              <a:lnSpc>
                <a:spcPts val="1657"/>
              </a:lnSpc>
              <a:spcBef>
                <a:spcPts val="0"/>
              </a:spcBef>
              <a:spcAft>
                <a:spcPts val="0"/>
              </a:spcAft>
              <a:buClrTx/>
              <a:buSzTx/>
              <a:buFontTx/>
              <a:buNone/>
              <a:tabLst/>
              <a:defRPr/>
            </a:pPr>
            <a:endParaRPr lang="en-GB" sz="1800" b="0" i="0" u="none" strike="noStrike">
              <a:solidFill>
                <a:srgbClr val="000000"/>
              </a:solidFill>
              <a:effectLst/>
              <a:latin typeface="Verdana" panose="020B0604030504040204" pitchFamily="34" charset="0"/>
            </a:endParaRPr>
          </a:p>
          <a:p>
            <a:pPr algn="l" rtl="0" fontAlgn="base">
              <a:lnSpc>
                <a:spcPts val="1657"/>
              </a:lnSpc>
              <a:buFont typeface="Arial" panose="020B0604020202020204" pitchFamily="34" charset="0"/>
              <a:buChar char="•"/>
            </a:pPr>
            <a:endParaRPr lang="en-GB" sz="1800" b="0" i="0" u="none" strike="noStrike">
              <a:solidFill>
                <a:srgbClr val="000000"/>
              </a:solidFill>
              <a:effectLst/>
              <a:latin typeface="Verdana" panose="020B0604030504040204" pitchFamily="34" charset="0"/>
            </a:endParaRPr>
          </a:p>
          <a:p>
            <a:pPr algn="l" rtl="0" fontAlgn="base">
              <a:lnSpc>
                <a:spcPts val="1657"/>
              </a:lnSpc>
              <a:buFont typeface="Arial" panose="020B0604020202020204" pitchFamily="34" charset="0"/>
              <a:buChar char="•"/>
            </a:pPr>
            <a:endParaRPr lang="en-GB" sz="1800" b="0" i="0" u="none" strike="noStrike">
              <a:solidFill>
                <a:srgbClr val="000000"/>
              </a:solidFill>
              <a:effectLst/>
              <a:latin typeface="Verdana" panose="020B0604030504040204" pitchFamily="34" charset="0"/>
            </a:endParaRPr>
          </a:p>
          <a:p>
            <a:pPr algn="l" rtl="0" fontAlgn="base">
              <a:lnSpc>
                <a:spcPts val="1657"/>
              </a:lnSpc>
              <a:buFont typeface="Arial" panose="020B0604020202020204" pitchFamily="34" charset="0"/>
              <a:buChar char="•"/>
            </a:pPr>
            <a:endParaRPr lang="en-GB" sz="1800" b="0" i="0" u="none" strike="noStrike">
              <a:solidFill>
                <a:srgbClr val="000000"/>
              </a:solidFill>
              <a:effectLst/>
              <a:latin typeface="Verdana" panose="020B0604030504040204" pitchFamily="34" charset="0"/>
            </a:endParaRPr>
          </a:p>
          <a:p>
            <a:endParaRPr lang="en-US"/>
          </a:p>
          <a:p>
            <a:endParaRPr lang="en-US" i="1"/>
          </a:p>
          <a:p>
            <a:endParaRPr lang="en-AU" sz="1200" b="0" i="1">
              <a:solidFill>
                <a:srgbClr val="000000"/>
              </a:solidFill>
              <a:effectLst/>
              <a:latin typeface="WordVisiCarriageReturn_MSFontService"/>
            </a:endParaRPr>
          </a:p>
        </p:txBody>
      </p:sp>
      <p:sp>
        <p:nvSpPr>
          <p:cNvPr id="4" name="Slide Number Placeholder 3">
            <a:extLst>
              <a:ext uri="{FF2B5EF4-FFF2-40B4-BE49-F238E27FC236}">
                <a16:creationId xmlns:a16="http://schemas.microsoft.com/office/drawing/2014/main" id="{FBA622BB-A9D1-274E-CC1B-D40FEECFEBF7}"/>
              </a:ext>
            </a:extLst>
          </p:cNvPr>
          <p:cNvSpPr>
            <a:spLocks noGrp="1"/>
          </p:cNvSpPr>
          <p:nvPr>
            <p:ph type="sldNum" sz="quarter" idx="5"/>
          </p:nvPr>
        </p:nvSpPr>
        <p:spPr/>
        <p:txBody>
          <a:bodyPr/>
          <a:lstStyle/>
          <a:p>
            <a:fld id="{D96451B1-F1C2-C342-9482-CA419A1AF9E0}" type="slidenum">
              <a:rPr lang="en-US" smtClean="0"/>
              <a:t>10</a:t>
            </a:fld>
            <a:endParaRPr lang="en-US"/>
          </a:p>
        </p:txBody>
      </p:sp>
    </p:spTree>
    <p:extLst>
      <p:ext uri="{BB962C8B-B14F-4D97-AF65-F5344CB8AC3E}">
        <p14:creationId xmlns:p14="http://schemas.microsoft.com/office/powerpoint/2010/main" val="322569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hyperlink" Target="mailto:first.last@sydney.edu.au" TargetMode="External"/><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1">
    <p:bg>
      <p:bgRef idx="1001">
        <a:schemeClr val="bg1"/>
      </p:bgRef>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5682CEC0-2F2F-E2FD-4FDE-2AF1F4D1AE55}"/>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1310" y="0"/>
            <a:ext cx="9155310" cy="5143500"/>
          </a:xfrm>
          <a:prstGeom prst="rect">
            <a:avLst/>
          </a:prstGeom>
        </p:spPr>
      </p:pic>
      <p:sp>
        <p:nvSpPr>
          <p:cNvPr id="3" name="object 4">
            <a:extLst>
              <a:ext uri="{FF2B5EF4-FFF2-40B4-BE49-F238E27FC236}">
                <a16:creationId xmlns:a16="http://schemas.microsoft.com/office/drawing/2014/main" id="{663CD1C2-E224-8DF3-9A0D-E3EFD27C13FF}"/>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pic>
        <p:nvPicPr>
          <p:cNvPr id="10" name="Picture 9">
            <a:extLst>
              <a:ext uri="{FF2B5EF4-FFF2-40B4-BE49-F238E27FC236}">
                <a16:creationId xmlns:a16="http://schemas.microsoft.com/office/drawing/2014/main" id="{81835BF8-3736-3E19-5EB7-11457372C1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89673" y="3859068"/>
            <a:ext cx="47726" cy="534533"/>
          </a:xfrm>
          <a:prstGeom prst="rect">
            <a:avLst/>
          </a:prstGeom>
        </p:spPr>
      </p:pic>
      <p:pic>
        <p:nvPicPr>
          <p:cNvPr id="11" name="Picture 10">
            <a:extLst>
              <a:ext uri="{FF2B5EF4-FFF2-40B4-BE49-F238E27FC236}">
                <a16:creationId xmlns:a16="http://schemas.microsoft.com/office/drawing/2014/main" id="{026371A5-B0B4-75FD-EDA9-FAF993970A5F}"/>
              </a:ext>
            </a:extLst>
          </p:cNvPr>
          <p:cNvPicPr>
            <a:picLocks noChangeAspect="1"/>
          </p:cNvPicPr>
          <p:nvPr userDrawn="1"/>
        </p:nvPicPr>
        <p:blipFill>
          <a:blip r:embed="rId4"/>
          <a:stretch>
            <a:fillRect/>
          </a:stretch>
        </p:blipFill>
        <p:spPr>
          <a:xfrm>
            <a:off x="583941" y="3611228"/>
            <a:ext cx="1558620" cy="548204"/>
          </a:xfrm>
          <a:prstGeom prst="rect">
            <a:avLst/>
          </a:prstGeom>
        </p:spPr>
      </p:pic>
      <p:sp>
        <p:nvSpPr>
          <p:cNvPr id="34" name="Text Placeholder 3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0" i="0">
                <a:solidFill>
                  <a:schemeClr val="tx1"/>
                </a:solidFill>
                <a:latin typeface="Atkinson Hyperlegible" pitchFamily="2" charset="0"/>
              </a:defRPr>
            </a:lvl1pPr>
          </a:lstStyle>
          <a:p>
            <a:pPr lvl="0"/>
            <a:r>
              <a:rPr lang="en-GB" err="1"/>
              <a:t>sydney.edu.au</a:t>
            </a:r>
            <a:r>
              <a:rPr lang="en-GB"/>
              <a:t>/</a:t>
            </a:r>
            <a:r>
              <a:rPr lang="en-GB" err="1"/>
              <a:t>xxxxx</a:t>
            </a:r>
            <a:endParaRPr lang="en-US"/>
          </a:p>
        </p:txBody>
      </p:sp>
      <p:sp>
        <p:nvSpPr>
          <p:cNvPr id="20" name="Title 19">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b="0" i="0">
                <a:solidFill>
                  <a:schemeClr val="tx1"/>
                </a:solidFill>
                <a:latin typeface="Atkinson Hyperlegible" pitchFamily="2" charset="0"/>
              </a:defRPr>
            </a:lvl1pPr>
          </a:lstStyle>
          <a:p>
            <a:r>
              <a:rPr lang="en-GB"/>
              <a:t>Heading sits here 28pt</a:t>
            </a:r>
            <a:endParaRPr lang="en-US"/>
          </a:p>
        </p:txBody>
      </p:sp>
      <p:sp>
        <p:nvSpPr>
          <p:cNvPr id="23" name="Text Placeholder 2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b="0" i="0">
                <a:solidFill>
                  <a:schemeClr val="tx1"/>
                </a:solidFill>
                <a:latin typeface="Atkinson Hyperlegible" pitchFamily="2" charset="0"/>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Tree>
    <p:extLst>
      <p:ext uri="{BB962C8B-B14F-4D97-AF65-F5344CB8AC3E}">
        <p14:creationId xmlns:p14="http://schemas.microsoft.com/office/powerpoint/2010/main" val="30052232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chemeClr val="bg2"/>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A3A097E-185C-39F4-467B-3196A19AD666}"/>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accent1"/>
                </a:solidFill>
                <a:latin typeface="Atkinson Hyperlegible"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a:solidFill>
                  <a:srgbClr val="000000"/>
                </a:solidFill>
              </a:rPr>
              <a:t>“Insert quote </a:t>
            </a:r>
            <a:r>
              <a:rPr sz="3800" spc="-10">
                <a:solidFill>
                  <a:srgbClr val="000000"/>
                </a:solidFill>
              </a:rPr>
              <a:t>here</a:t>
            </a:r>
            <a:r>
              <a:rPr lang="en-AU" sz="3800" spc="-10">
                <a:solidFill>
                  <a:srgbClr val="000000"/>
                </a:solidFill>
              </a:rPr>
              <a:t>. </a:t>
            </a:r>
            <a:br>
              <a:rPr lang="en-AU" sz="3800" spc="-10">
                <a:solidFill>
                  <a:srgbClr val="000000"/>
                </a:solidFill>
              </a:rPr>
            </a:br>
            <a:r>
              <a:rPr lang="en-AU" sz="3800" spc="-10" err="1">
                <a:solidFill>
                  <a:srgbClr val="000000"/>
                </a:solidFill>
              </a:rPr>
              <a:t>Unti</a:t>
            </a:r>
            <a:r>
              <a:rPr lang="en-AU" sz="3800" spc="-10">
                <a:solidFill>
                  <a:srgbClr val="000000"/>
                </a:solidFill>
              </a:rPr>
              <a:t> </a:t>
            </a:r>
            <a:r>
              <a:rPr lang="en-AU" sz="3800" spc="-10" err="1">
                <a:solidFill>
                  <a:srgbClr val="000000"/>
                </a:solidFill>
              </a:rPr>
              <a:t>cuptasitae</a:t>
            </a:r>
            <a:r>
              <a:rPr lang="en-AU" sz="3800" spc="-10">
                <a:solidFill>
                  <a:srgbClr val="000000"/>
                </a:solidFill>
              </a:rPr>
              <a:t> </a:t>
            </a:r>
            <a:r>
              <a:rPr lang="en-AU" sz="3800" spc="-10" err="1">
                <a:solidFill>
                  <a:srgbClr val="000000"/>
                </a:solidFill>
              </a:rPr>
              <a:t>velluptatur</a:t>
            </a:r>
            <a:r>
              <a:rPr lang="en-AU" sz="3800" spc="-10">
                <a:solidFill>
                  <a:srgbClr val="000000"/>
                </a:solidFill>
              </a:rPr>
              <a:t> </a:t>
            </a:r>
            <a:r>
              <a:rPr lang="en-AU" sz="3800" spc="-10" err="1">
                <a:solidFill>
                  <a:srgbClr val="000000"/>
                </a:solidFill>
              </a:rPr>
              <a:t>suntem</a:t>
            </a:r>
            <a:r>
              <a:rPr lang="en-AU" sz="3800" spc="-10">
                <a:solidFill>
                  <a:srgbClr val="000000"/>
                </a:solidFill>
              </a:rPr>
              <a:t> as </a:t>
            </a:r>
            <a:r>
              <a:rPr lang="en-AU" sz="3800" spc="-10" err="1">
                <a:solidFill>
                  <a:srgbClr val="000000"/>
                </a:solidFill>
              </a:rPr>
              <a:t>derempo</a:t>
            </a:r>
            <a:r>
              <a:rPr lang="en-AU" sz="3800" spc="-10">
                <a:solidFill>
                  <a:srgbClr val="000000"/>
                </a:solidFill>
              </a:rPr>
              <a:t> </a:t>
            </a:r>
            <a:r>
              <a:rPr lang="en-AU" sz="3800" spc="-10" err="1">
                <a:solidFill>
                  <a:srgbClr val="000000"/>
                </a:solidFill>
              </a:rPr>
              <a:t>rposten</a:t>
            </a:r>
            <a:r>
              <a:rPr lang="en-AU" sz="3800" spc="-10">
                <a:solidFill>
                  <a:srgbClr val="000000"/>
                </a:solidFill>
              </a:rPr>
              <a:t> </a:t>
            </a:r>
            <a:r>
              <a:rPr lang="en-AU" sz="3800" spc="-10" err="1">
                <a:solidFill>
                  <a:srgbClr val="000000"/>
                </a:solidFill>
              </a:rPr>
              <a:t>dignisqui</a:t>
            </a:r>
            <a:r>
              <a:rPr lang="en-AU" sz="3800" spc="-10">
                <a:solidFill>
                  <a:srgbClr val="000000"/>
                </a:solidFill>
              </a:rPr>
              <a:t> </a:t>
            </a:r>
            <a:r>
              <a:rPr lang="en-AU" sz="3800" spc="-10" err="1">
                <a:solidFill>
                  <a:srgbClr val="000000"/>
                </a:solidFill>
              </a:rPr>
              <a:t>omnissum</a:t>
            </a:r>
            <a:r>
              <a:rPr lang="en-AU" sz="3800" spc="-10">
                <a:solidFill>
                  <a:srgbClr val="000000"/>
                </a:solidFill>
              </a:rPr>
              <a:t> </a:t>
            </a:r>
            <a:r>
              <a:rPr lang="en-AU" sz="3800" spc="-10" err="1">
                <a:solidFill>
                  <a:srgbClr val="000000"/>
                </a:solidFill>
              </a:rPr>
              <a:t>eiur</a:t>
            </a:r>
            <a:r>
              <a:rPr lang="en-AU" sz="3800" spc="-10">
                <a:solidFill>
                  <a:srgbClr val="000000"/>
                </a:solidFill>
              </a:rPr>
              <a:t>, </a:t>
            </a:r>
            <a:r>
              <a:rPr lang="en-AU" sz="3800" spc="-10" err="1">
                <a:solidFill>
                  <a:srgbClr val="000000"/>
                </a:solidFill>
              </a:rPr>
              <a:t>earchit</a:t>
            </a:r>
            <a:r>
              <a:rPr lang="en-AU" sz="3800" spc="-10">
                <a:solidFill>
                  <a:srgbClr val="000000"/>
                </a:solidFill>
              </a:rPr>
              <a:t> ab </a:t>
            </a:r>
            <a:r>
              <a:rPr lang="en-AU" sz="3800" spc="-10" err="1">
                <a:solidFill>
                  <a:srgbClr val="000000"/>
                </a:solidFill>
              </a:rPr>
              <a:t>ipidici</a:t>
            </a:r>
            <a:r>
              <a:rPr lang="en-AU" sz="3800" spc="-10">
                <a:solidFill>
                  <a:srgbClr val="000000"/>
                </a:solidFill>
              </a:rPr>
              <a:t> </a:t>
            </a:r>
            <a:r>
              <a:rPr lang="en-AU" sz="3800" spc="-10" err="1">
                <a:solidFill>
                  <a:srgbClr val="000000"/>
                </a:solidFill>
              </a:rPr>
              <a:t>llorum</a:t>
            </a:r>
            <a:r>
              <a:rPr lang="en-AU" sz="3800" spc="-10">
                <a:solidFill>
                  <a:srgbClr val="000000"/>
                </a:solidFill>
              </a:rPr>
              <a:t>, </a:t>
            </a:r>
            <a:r>
              <a:rPr lang="en-AU" sz="3800" spc="-10" err="1">
                <a:solidFill>
                  <a:srgbClr val="000000"/>
                </a:solidFill>
              </a:rPr>
              <a:t>coreriae</a:t>
            </a:r>
            <a:r>
              <a:rPr lang="en-AU" sz="3800" spc="-10">
                <a:solidFill>
                  <a:srgbClr val="000000"/>
                </a:solidFill>
              </a:rPr>
              <a:t> </a:t>
            </a:r>
            <a:r>
              <a:rPr lang="en-AU" sz="3800" spc="-10" err="1">
                <a:solidFill>
                  <a:srgbClr val="000000"/>
                </a:solidFill>
              </a:rPr>
              <a:t>quia</a:t>
            </a:r>
            <a:r>
              <a:rPr lang="en-AU" sz="3800" spc="-10">
                <a:solidFill>
                  <a:srgbClr val="000000"/>
                </a:solidFill>
              </a:rPr>
              <a:t>.”</a:t>
            </a:r>
            <a:endParaRPr sz="3800"/>
          </a:p>
        </p:txBody>
      </p:sp>
    </p:spTree>
    <p:extLst>
      <p:ext uri="{BB962C8B-B14F-4D97-AF65-F5344CB8AC3E}">
        <p14:creationId xmlns:p14="http://schemas.microsoft.com/office/powerpoint/2010/main" val="34912575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1">
    <p:bg>
      <p:bgRef idx="1001">
        <a:schemeClr val="bg1"/>
      </p:bgRef>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69D3DD68-72FE-5430-2CCD-62A73AAF985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955154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2">
    <p:bg>
      <p:bgRef idx="1001">
        <a:schemeClr val="bg1"/>
      </p:bgRef>
    </p:bg>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0DE0EA6B-E5AC-3B11-BD85-9AE2F2B2BA1F}"/>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3998" cy="5143499"/>
          </a:xfrm>
          <a:prstGeom prst="rect">
            <a:avLst/>
          </a:prstGeom>
        </p:spPr>
      </p:pic>
      <p:sp>
        <p:nvSpPr>
          <p:cNvPr id="2" name="Text Placeholder 5">
            <a:extLst>
              <a:ext uri="{FF2B5EF4-FFF2-40B4-BE49-F238E27FC236}">
                <a16:creationId xmlns:a16="http://schemas.microsoft.com/office/drawing/2014/main" id="{1BD44173-B046-E632-8483-B2707C81E7DF}"/>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b="0" i="0">
                <a:solidFill>
                  <a:schemeClr val="bg1"/>
                </a:solidFill>
                <a:latin typeface="Atkinson Hyperlegible"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49404081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2">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9FF160-6414-B7D0-2DD1-0585D58A22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41"/>
            <a:ext cx="9141620" cy="5144841"/>
          </a:xfrm>
          <a:prstGeom prst="rect">
            <a:avLst/>
          </a:prstGeom>
        </p:spPr>
      </p:pic>
      <p:sp>
        <p:nvSpPr>
          <p:cNvPr id="6" name="Text Placeholder 5">
            <a:extLst>
              <a:ext uri="{FF2B5EF4-FFF2-40B4-BE49-F238E27FC236}">
                <a16:creationId xmlns:a16="http://schemas.microsoft.com/office/drawing/2014/main" id="{9E3B0390-CE09-F982-4224-39703DE91AD7}"/>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b="0" i="0">
                <a:solidFill>
                  <a:schemeClr val="bg1"/>
                </a:solidFill>
                <a:latin typeface="Atkinson Hyperlegible"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4641610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3">
    <p:bg>
      <p:bgRef idx="1001">
        <a:schemeClr val="bg1"/>
      </p:bgRef>
    </p:bg>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3DE60E2F-8D86-E014-B1B6-8CC60B835BB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82651899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4">
    <p:bg>
      <p:bgRef idx="1001">
        <a:schemeClr val="bg1"/>
      </p:bgRef>
    </p:bg>
    <p:spTree>
      <p:nvGrpSpPr>
        <p:cNvPr id="1" name=""/>
        <p:cNvGrpSpPr/>
        <p:nvPr/>
      </p:nvGrpSpPr>
      <p:grpSpPr>
        <a:xfrm>
          <a:off x="0" y="0"/>
          <a:ext cx="0" cy="0"/>
          <a:chOff x="0" y="0"/>
          <a:chExt cx="0" cy="0"/>
        </a:xfrm>
      </p:grpSpPr>
      <p:pic>
        <p:nvPicPr>
          <p:cNvPr id="6" name="object 4">
            <a:extLst>
              <a:ext uri="{FF2B5EF4-FFF2-40B4-BE49-F238E27FC236}">
                <a16:creationId xmlns:a16="http://schemas.microsoft.com/office/drawing/2014/main" id="{A3A6835A-E678-9758-9D77-104E4690DC8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2349" cy="5143500"/>
          </a:xfrm>
          <a:prstGeom prst="rect">
            <a:avLst/>
          </a:prstGeom>
        </p:spPr>
      </p:pic>
      <p:sp>
        <p:nvSpPr>
          <p:cNvPr id="2" name="Text Placeholder 5">
            <a:extLst>
              <a:ext uri="{FF2B5EF4-FFF2-40B4-BE49-F238E27FC236}">
                <a16:creationId xmlns:a16="http://schemas.microsoft.com/office/drawing/2014/main" id="{5667EFA4-5A0B-BEF2-9D70-1A347D686B7A}"/>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b="0" i="0">
                <a:solidFill>
                  <a:schemeClr val="bg1"/>
                </a:solidFill>
                <a:latin typeface="Atkinson Hyperlegible"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50763806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5">
    <p:bg>
      <p:bgRef idx="1001">
        <a:schemeClr val="bg1"/>
      </p:bgRef>
    </p:bg>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id="{D3558D7F-D425-CB58-246D-4764038510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6" name="Text Placeholder 5">
            <a:extLst>
              <a:ext uri="{FF2B5EF4-FFF2-40B4-BE49-F238E27FC236}">
                <a16:creationId xmlns:a16="http://schemas.microsoft.com/office/drawing/2014/main" id="{1DBF24C0-EEA2-4E54-D028-0224BD962CC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b="0" i="0">
                <a:solidFill>
                  <a:schemeClr val="bg1"/>
                </a:solidFill>
                <a:latin typeface="Atkinson Hyperlegible"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429084420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6">
    <p:bg>
      <p:bgRef idx="1001">
        <a:schemeClr val="bg1"/>
      </p:bgRef>
    </p:bg>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28B85562-1D3A-B537-DAF4-3A657A3D4AE6}"/>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163316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1">
    <p:bg>
      <p:bgRef idx="1001">
        <a:schemeClr val="bg1"/>
      </p:bgRef>
    </p:bg>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E3399B2A-36AB-AE15-E217-C1D472E7E1EC}"/>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tx2"/>
          </a:solidFill>
        </p:spPr>
        <p:txBody>
          <a:bodyPr wrap="square" lIns="0" tIns="0" rIns="0" bIns="0" rtlCol="0"/>
          <a:lstStyle/>
          <a:p>
            <a:endParaRPr/>
          </a:p>
        </p:txBody>
      </p:sp>
      <p:sp>
        <p:nvSpPr>
          <p:cNvPr id="4" name="object 5">
            <a:extLst>
              <a:ext uri="{FF2B5EF4-FFF2-40B4-BE49-F238E27FC236}">
                <a16:creationId xmlns:a16="http://schemas.microsoft.com/office/drawing/2014/main" id="{BCED1024-5DA2-8840-7AC2-C7FC158C755F}"/>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6" name="object 7">
            <a:extLst>
              <a:ext uri="{FF2B5EF4-FFF2-40B4-BE49-F238E27FC236}">
                <a16:creationId xmlns:a16="http://schemas.microsoft.com/office/drawing/2014/main" id="{31B0B21C-FA2D-826B-7943-A68F827AB4FB}"/>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8">
            <a:extLst>
              <a:ext uri="{FF2B5EF4-FFF2-40B4-BE49-F238E27FC236}">
                <a16:creationId xmlns:a16="http://schemas.microsoft.com/office/drawing/2014/main" id="{8E3BADCE-997C-7AED-BF38-6CE000F80779}"/>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1" name="Picture Placeholder 6">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b="0" i="0">
                <a:latin typeface="Atkinson Hyperlegible" pitchFamily="2" charset="0"/>
              </a:defRPr>
            </a:lvl1pPr>
          </a:lstStyle>
          <a:p>
            <a:r>
              <a:rPr lang="en-US"/>
              <a:t>Click to add image</a:t>
            </a:r>
          </a:p>
        </p:txBody>
      </p:sp>
      <p:sp>
        <p:nvSpPr>
          <p:cNvPr id="12" name="Holder 3">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tkinson Hyperlegible" pitchFamily="2" charset="0"/>
                <a:cs typeface="Arial"/>
              </a:defRPr>
            </a:lvl1pPr>
          </a:lstStyle>
          <a:p>
            <a:r>
              <a:rPr lang="en-AU"/>
              <a:t>Click to add text 10pt</a:t>
            </a:r>
            <a:endParaRPr/>
          </a:p>
        </p:txBody>
      </p:sp>
      <p:sp>
        <p:nvSpPr>
          <p:cNvPr id="13" name="Holder 3">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tkinson Hyperlegible" pitchFamily="2" charset="0"/>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tkinson Hyperlegible" pitchFamily="2" charset="0"/>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Tree>
    <p:extLst>
      <p:ext uri="{BB962C8B-B14F-4D97-AF65-F5344CB8AC3E}">
        <p14:creationId xmlns:p14="http://schemas.microsoft.com/office/powerpoint/2010/main" val="138885833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ext 2">
    <p:bg>
      <p:bgRef idx="1001">
        <a:schemeClr val="bg1"/>
      </p:bgRef>
    </p:bg>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E3399B2A-36AB-AE15-E217-C1D472E7E1EC}"/>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bg2"/>
          </a:solidFill>
        </p:spPr>
        <p:txBody>
          <a:bodyPr wrap="square" lIns="0" tIns="0" rIns="0" bIns="0" rtlCol="0"/>
          <a:lstStyle/>
          <a:p>
            <a:endParaRPr/>
          </a:p>
        </p:txBody>
      </p:sp>
      <p:sp>
        <p:nvSpPr>
          <p:cNvPr id="4" name="object 5">
            <a:extLst>
              <a:ext uri="{FF2B5EF4-FFF2-40B4-BE49-F238E27FC236}">
                <a16:creationId xmlns:a16="http://schemas.microsoft.com/office/drawing/2014/main" id="{BCED1024-5DA2-8840-7AC2-C7FC158C755F}"/>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6" name="object 7">
            <a:extLst>
              <a:ext uri="{FF2B5EF4-FFF2-40B4-BE49-F238E27FC236}">
                <a16:creationId xmlns:a16="http://schemas.microsoft.com/office/drawing/2014/main" id="{31B0B21C-FA2D-826B-7943-A68F827AB4FB}"/>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8">
            <a:extLst>
              <a:ext uri="{FF2B5EF4-FFF2-40B4-BE49-F238E27FC236}">
                <a16:creationId xmlns:a16="http://schemas.microsoft.com/office/drawing/2014/main" id="{8E3BADCE-997C-7AED-BF38-6CE000F80779}"/>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1" name="Picture Placeholder 6">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b="0" i="0">
                <a:latin typeface="Atkinson Hyperlegible" pitchFamily="2" charset="0"/>
              </a:defRPr>
            </a:lvl1pPr>
          </a:lstStyle>
          <a:p>
            <a:r>
              <a:rPr lang="en-US"/>
              <a:t>Click to add image</a:t>
            </a:r>
          </a:p>
        </p:txBody>
      </p:sp>
      <p:sp>
        <p:nvSpPr>
          <p:cNvPr id="12" name="Holder 3">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tx1"/>
                </a:solidFill>
                <a:latin typeface="Atkinson Hyperlegible" pitchFamily="2" charset="0"/>
                <a:cs typeface="Arial"/>
              </a:defRPr>
            </a:lvl1pPr>
          </a:lstStyle>
          <a:p>
            <a:r>
              <a:rPr lang="en-AU"/>
              <a:t>Click to add text 10pt</a:t>
            </a:r>
            <a:endParaRPr/>
          </a:p>
        </p:txBody>
      </p:sp>
      <p:sp>
        <p:nvSpPr>
          <p:cNvPr id="13" name="Holder 3">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tx1"/>
                </a:solidFill>
                <a:latin typeface="Atkinson Hyperlegible" pitchFamily="2" charset="0"/>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tx1"/>
                </a:solidFill>
                <a:latin typeface="Atkinson Hyperlegible" pitchFamily="2" charset="0"/>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Tree>
    <p:extLst>
      <p:ext uri="{BB962C8B-B14F-4D97-AF65-F5344CB8AC3E}">
        <p14:creationId xmlns:p14="http://schemas.microsoft.com/office/powerpoint/2010/main" val="2761111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5">
    <p:bg>
      <p:bgRef idx="1001">
        <a:schemeClr val="bg1"/>
      </p:bgRef>
    </p:bg>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449019C6-1203-A665-3FD8-FD540835A7C2}"/>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4">
            <a:extLst>
              <a:ext uri="{FF2B5EF4-FFF2-40B4-BE49-F238E27FC236}">
                <a16:creationId xmlns:a16="http://schemas.microsoft.com/office/drawing/2014/main" id="{663CD1C2-E224-8DF3-9A0D-E3EFD27C13FF}"/>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pic>
        <p:nvPicPr>
          <p:cNvPr id="10" name="Picture 9">
            <a:extLst>
              <a:ext uri="{FF2B5EF4-FFF2-40B4-BE49-F238E27FC236}">
                <a16:creationId xmlns:a16="http://schemas.microsoft.com/office/drawing/2014/main" id="{81835BF8-3736-3E19-5EB7-11457372C1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89673" y="3859068"/>
            <a:ext cx="47726" cy="534533"/>
          </a:xfrm>
          <a:prstGeom prst="rect">
            <a:avLst/>
          </a:prstGeom>
        </p:spPr>
      </p:pic>
      <p:pic>
        <p:nvPicPr>
          <p:cNvPr id="11" name="Picture 10">
            <a:extLst>
              <a:ext uri="{FF2B5EF4-FFF2-40B4-BE49-F238E27FC236}">
                <a16:creationId xmlns:a16="http://schemas.microsoft.com/office/drawing/2014/main" id="{026371A5-B0B4-75FD-EDA9-FAF993970A5F}"/>
              </a:ext>
            </a:extLst>
          </p:cNvPr>
          <p:cNvPicPr>
            <a:picLocks noChangeAspect="1"/>
          </p:cNvPicPr>
          <p:nvPr userDrawn="1"/>
        </p:nvPicPr>
        <p:blipFill>
          <a:blip r:embed="rId4"/>
          <a:stretch>
            <a:fillRect/>
          </a:stretch>
        </p:blipFill>
        <p:spPr>
          <a:xfrm>
            <a:off x="583941" y="3611228"/>
            <a:ext cx="1558620" cy="548204"/>
          </a:xfrm>
          <a:prstGeom prst="rect">
            <a:avLst/>
          </a:prstGeom>
        </p:spPr>
      </p:pic>
      <p:sp>
        <p:nvSpPr>
          <p:cNvPr id="34" name="Text Placeholder 3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0" i="0">
                <a:solidFill>
                  <a:schemeClr val="tx1"/>
                </a:solidFill>
                <a:latin typeface="Atkinson Hyperlegible" pitchFamily="2" charset="0"/>
              </a:defRPr>
            </a:lvl1pPr>
          </a:lstStyle>
          <a:p>
            <a:pPr lvl="0"/>
            <a:r>
              <a:rPr lang="en-GB" err="1"/>
              <a:t>sydney.edu.au</a:t>
            </a:r>
            <a:r>
              <a:rPr lang="en-GB"/>
              <a:t>/</a:t>
            </a:r>
            <a:r>
              <a:rPr lang="en-GB" err="1"/>
              <a:t>xxxxx</a:t>
            </a:r>
            <a:endParaRPr lang="en-US"/>
          </a:p>
        </p:txBody>
      </p:sp>
      <p:sp>
        <p:nvSpPr>
          <p:cNvPr id="20" name="Title 19">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b="0" i="0">
                <a:solidFill>
                  <a:schemeClr val="tx1"/>
                </a:solidFill>
                <a:latin typeface="Atkinson Hyperlegible" pitchFamily="2" charset="0"/>
              </a:defRPr>
            </a:lvl1pPr>
          </a:lstStyle>
          <a:p>
            <a:r>
              <a:rPr lang="en-GB"/>
              <a:t>Heading sits here 28pt</a:t>
            </a:r>
            <a:endParaRPr lang="en-US"/>
          </a:p>
        </p:txBody>
      </p:sp>
      <p:sp>
        <p:nvSpPr>
          <p:cNvPr id="23" name="Text Placeholder 2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b="0" i="0">
                <a:solidFill>
                  <a:schemeClr val="tx1"/>
                </a:solidFill>
                <a:latin typeface="Atkinson Hyperlegible" pitchFamily="2" charset="0"/>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Tree>
    <p:extLst>
      <p:ext uri="{BB962C8B-B14F-4D97-AF65-F5344CB8AC3E}">
        <p14:creationId xmlns:p14="http://schemas.microsoft.com/office/powerpoint/2010/main" val="327403635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84C3413-144B-3E34-A5A7-2A85DAA63644}"/>
              </a:ext>
            </a:extLst>
          </p:cNvPr>
          <p:cNvSpPr>
            <a:spLocks noGrp="1"/>
          </p:cNvSpPr>
          <p:nvPr>
            <p:ph type="body" sz="quarter" idx="12" hasCustomPrompt="1"/>
          </p:nvPr>
        </p:nvSpPr>
        <p:spPr>
          <a:xfrm>
            <a:off x="581013" y="1657350"/>
            <a:ext cx="3152775" cy="2362200"/>
          </a:xfrm>
          <a:prstGeom prst="rect">
            <a:avLst/>
          </a:prstGeom>
        </p:spPr>
        <p:txBody>
          <a:bodyPr lIns="0" anchor="b" anchorCtr="0"/>
          <a:lstStyle>
            <a:lvl1pPr marL="0" indent="0">
              <a:buNone/>
              <a:defRPr sz="1000" b="0" i="0">
                <a:solidFill>
                  <a:schemeClr val="tx1"/>
                </a:solidFill>
                <a:latin typeface="Atkinson Hyperlegible" pitchFamily="2" charset="0"/>
              </a:defRPr>
            </a:lvl1pPr>
            <a:lvl2pPr>
              <a:buNone/>
              <a:defRPr sz="1000">
                <a:solidFill>
                  <a:schemeClr val="tx1"/>
                </a:solidFill>
              </a:defRPr>
            </a:lvl2pPr>
            <a:lvl3pPr>
              <a:buNone/>
              <a:defRPr sz="1000">
                <a:solidFill>
                  <a:schemeClr val="tx1"/>
                </a:solidFill>
              </a:defRPr>
            </a:lvl3pPr>
            <a:lvl4pPr>
              <a:buNone/>
              <a:defRPr sz="1000">
                <a:solidFill>
                  <a:schemeClr val="tx1"/>
                </a:solidFill>
              </a:defRPr>
            </a:lvl4pPr>
            <a:lvl5pPr>
              <a:buNone/>
              <a:defRPr sz="1000">
                <a:solidFill>
                  <a:schemeClr val="tx1"/>
                </a:solidFill>
              </a:defRPr>
            </a:lvl5pPr>
          </a:lstStyle>
          <a:p>
            <a:pPr marL="12700">
              <a:lnSpc>
                <a:spcPct val="100000"/>
              </a:lnSpc>
              <a:spcBef>
                <a:spcPts val="100"/>
              </a:spcBef>
            </a:pPr>
            <a:r>
              <a:rPr lang="en-AU" sz="1000" b="1">
                <a:latin typeface="Arial"/>
                <a:cs typeface="Arial"/>
              </a:rPr>
              <a:t>Insert team/discipline </a:t>
            </a:r>
            <a:r>
              <a:rPr lang="en-AU" sz="1000" b="1" spc="-20">
                <a:latin typeface="Arial"/>
                <a:cs typeface="Arial"/>
              </a:rPr>
              <a:t>area</a:t>
            </a:r>
            <a:endParaRPr lang="en-AU" sz="1000">
              <a:latin typeface="Arial"/>
              <a:cs typeface="Arial"/>
            </a:endParaRPr>
          </a:p>
          <a:p>
            <a:pPr marL="12700" marR="711200">
              <a:lnSpc>
                <a:spcPct val="100000"/>
              </a:lnSpc>
            </a:pPr>
            <a:r>
              <a:rPr lang="en-AU" sz="1000">
                <a:latin typeface="Arial"/>
                <a:cs typeface="Arial"/>
              </a:rPr>
              <a:t>Name</a:t>
            </a:r>
            <a:r>
              <a:rPr lang="en-AU" sz="1000" spc="-20">
                <a:latin typeface="Arial"/>
                <a:cs typeface="Arial"/>
              </a:rPr>
              <a:t> </a:t>
            </a:r>
            <a:r>
              <a:rPr lang="en-AU" sz="1000" spc="-10">
                <a:latin typeface="Arial"/>
                <a:cs typeface="Arial"/>
              </a:rPr>
              <a:t>Surname Title</a:t>
            </a:r>
            <a:endParaRPr lang="en-AU" sz="1000">
              <a:latin typeface="Arial"/>
              <a:cs typeface="Arial"/>
            </a:endParaRPr>
          </a:p>
          <a:p>
            <a:pPr marL="12700">
              <a:lnSpc>
                <a:spcPct val="100000"/>
              </a:lnSpc>
            </a:pPr>
            <a:r>
              <a:rPr lang="en-AU" sz="1000">
                <a:latin typeface="Arial"/>
                <a:cs typeface="Arial"/>
              </a:rPr>
              <a:t>+61</a:t>
            </a:r>
            <a:r>
              <a:rPr lang="en-AU" sz="1000" spc="-10">
                <a:latin typeface="Arial"/>
                <a:cs typeface="Arial"/>
              </a:rPr>
              <a:t> </a:t>
            </a:r>
            <a:r>
              <a:rPr lang="en-AU" sz="1000">
                <a:latin typeface="Arial"/>
                <a:cs typeface="Arial"/>
              </a:rPr>
              <a:t>2</a:t>
            </a:r>
            <a:r>
              <a:rPr lang="en-AU" sz="1000" spc="-5">
                <a:latin typeface="Arial"/>
                <a:cs typeface="Arial"/>
              </a:rPr>
              <a:t> </a:t>
            </a:r>
            <a:r>
              <a:rPr lang="en-AU" sz="1000">
                <a:latin typeface="Arial"/>
                <a:cs typeface="Arial"/>
              </a:rPr>
              <a:t>1234</a:t>
            </a:r>
            <a:r>
              <a:rPr lang="en-AU" sz="1000" spc="-10">
                <a:latin typeface="Arial"/>
                <a:cs typeface="Arial"/>
              </a:rPr>
              <a:t> </a:t>
            </a:r>
            <a:r>
              <a:rPr lang="en-AU" sz="1000" spc="-20">
                <a:latin typeface="Arial"/>
                <a:cs typeface="Arial"/>
              </a:rPr>
              <a:t>5678</a:t>
            </a:r>
            <a:endParaRPr lang="en-AU" sz="1000">
              <a:latin typeface="Arial"/>
              <a:cs typeface="Arial"/>
            </a:endParaRPr>
          </a:p>
          <a:p>
            <a:pPr marL="12700">
              <a:lnSpc>
                <a:spcPct val="100000"/>
              </a:lnSpc>
            </a:pPr>
            <a:r>
              <a:rPr lang="en-AU" sz="1000" spc="-10">
                <a:latin typeface="Arial"/>
                <a:cs typeface="Arial"/>
                <a:hlinkClick r:id="rId2"/>
              </a:rPr>
              <a:t>first.last@sydney.edu.au</a:t>
            </a:r>
            <a:endParaRPr lang="en-AU" sz="1000">
              <a:latin typeface="Arial"/>
              <a:cs typeface="Arial"/>
            </a:endParaRPr>
          </a:p>
          <a:p>
            <a:pPr>
              <a:lnSpc>
                <a:spcPct val="100000"/>
              </a:lnSpc>
              <a:spcBef>
                <a:spcPts val="50"/>
              </a:spcBef>
            </a:pPr>
            <a:endParaRPr lang="en-AU" sz="1000">
              <a:latin typeface="Arial"/>
              <a:cs typeface="Arial"/>
            </a:endParaRPr>
          </a:p>
          <a:p>
            <a:pPr marL="12700">
              <a:lnSpc>
                <a:spcPct val="100000"/>
              </a:lnSpc>
            </a:pPr>
            <a:r>
              <a:rPr lang="en-AU" sz="1000" b="1" spc="-10" err="1">
                <a:latin typeface="Arial"/>
                <a:cs typeface="Arial"/>
              </a:rPr>
              <a:t>sydney.edu.au</a:t>
            </a:r>
            <a:r>
              <a:rPr lang="en-AU" sz="1000" b="1" spc="-10">
                <a:latin typeface="Arial"/>
                <a:cs typeface="Arial"/>
              </a:rPr>
              <a:t>/</a:t>
            </a:r>
            <a:r>
              <a:rPr lang="en-AU" sz="1000" b="1" spc="-10" err="1">
                <a:latin typeface="Arial"/>
                <a:cs typeface="Arial"/>
              </a:rPr>
              <a:t>xxxx</a:t>
            </a:r>
            <a:endParaRPr lang="en-AU" sz="1000">
              <a:latin typeface="Arial"/>
              <a:cs typeface="Arial"/>
            </a:endParaRPr>
          </a:p>
        </p:txBody>
      </p:sp>
    </p:spTree>
    <p:extLst>
      <p:ext uri="{BB962C8B-B14F-4D97-AF65-F5344CB8AC3E}">
        <p14:creationId xmlns:p14="http://schemas.microsoft.com/office/powerpoint/2010/main" val="224873522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hasCustomPrompt="1"/>
          </p:nvPr>
        </p:nvSpPr>
        <p:spPr/>
        <p:txBody>
          <a:bodyPr lIns="0" tIns="0" rIns="0" bIns="0"/>
          <a:lstStyle>
            <a:lvl1pPr>
              <a:defRPr sz="2400" b="0" i="0">
                <a:solidFill>
                  <a:schemeClr val="accent1"/>
                </a:solidFill>
                <a:latin typeface="Atkinson Hyperlegible" pitchFamily="2" charset="0"/>
                <a:cs typeface="Times New Roman"/>
              </a:defRPr>
            </a:lvl1pPr>
          </a:lstStyle>
          <a:p>
            <a:r>
              <a:rPr lang="en-AU"/>
              <a:t>Title only</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 Sandstone background">
    <p:bg>
      <p:bgRef idx="1001">
        <a:schemeClr val="bg2"/>
      </p:bgRef>
    </p:bg>
    <p:spTree>
      <p:nvGrpSpPr>
        <p:cNvPr id="1" name=""/>
        <p:cNvGrpSpPr/>
        <p:nvPr/>
      </p:nvGrpSpPr>
      <p:grpSpPr>
        <a:xfrm>
          <a:off x="0" y="0"/>
          <a:ext cx="0" cy="0"/>
          <a:chOff x="0" y="0"/>
          <a:chExt cx="0" cy="0"/>
        </a:xfrm>
      </p:grpSpPr>
      <p:sp>
        <p:nvSpPr>
          <p:cNvPr id="2" name="Holder 2"/>
          <p:cNvSpPr>
            <a:spLocks noGrp="1"/>
          </p:cNvSpPr>
          <p:nvPr>
            <p:ph type="title" hasCustomPrompt="1"/>
          </p:nvPr>
        </p:nvSpPr>
        <p:spPr/>
        <p:txBody>
          <a:bodyPr lIns="0" tIns="0" rIns="0" bIns="0"/>
          <a:lstStyle>
            <a:lvl1pPr>
              <a:defRPr sz="2400" b="0" i="0">
                <a:solidFill>
                  <a:schemeClr val="accent1"/>
                </a:solidFill>
                <a:latin typeface="Atkinson Hyperlegible" pitchFamily="2" charset="0"/>
                <a:cs typeface="Times New Roman"/>
              </a:defRPr>
            </a:lvl1pPr>
          </a:lstStyle>
          <a:p>
            <a:r>
              <a:rPr lang="en-AU"/>
              <a:t>Title only – Sandstone background</a:t>
            </a:r>
            <a:endParaRPr/>
          </a:p>
        </p:txBody>
      </p:sp>
    </p:spTree>
    <p:extLst>
      <p:ext uri="{BB962C8B-B14F-4D97-AF65-F5344CB8AC3E}">
        <p14:creationId xmlns:p14="http://schemas.microsoft.com/office/powerpoint/2010/main" val="4217484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Only - Light Grey background">
    <p:bg>
      <p:bgPr>
        <a:solidFill>
          <a:schemeClr val="bg1">
            <a:lumMod val="9500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p:txBody>
          <a:bodyPr lIns="0" tIns="0" rIns="0" bIns="0"/>
          <a:lstStyle>
            <a:lvl1pPr>
              <a:defRPr sz="2400" b="0" i="0">
                <a:solidFill>
                  <a:schemeClr val="accent1"/>
                </a:solidFill>
                <a:latin typeface="Atkinson Hyperlegible" pitchFamily="2" charset="0"/>
                <a:cs typeface="Times New Roman"/>
              </a:defRPr>
            </a:lvl1pPr>
          </a:lstStyle>
          <a:p>
            <a:r>
              <a:rPr lang="en-AU"/>
              <a:t>Title only – light grey background</a:t>
            </a:r>
            <a:endParaRPr/>
          </a:p>
        </p:txBody>
      </p:sp>
    </p:spTree>
    <p:extLst>
      <p:ext uri="{BB962C8B-B14F-4D97-AF65-F5344CB8AC3E}">
        <p14:creationId xmlns:p14="http://schemas.microsoft.com/office/powerpoint/2010/main" val="29812907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mall body copy 10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1 column text box</a:t>
            </a:r>
            <a:br>
              <a:rPr lang="en-US"/>
            </a:br>
            <a:r>
              <a:rPr lang="en-US"/>
              <a:t>Small body copy</a:t>
            </a:r>
            <a:endParaRPr/>
          </a:p>
        </p:txBody>
      </p:sp>
      <p:sp>
        <p:nvSpPr>
          <p:cNvPr id="8" name="Holder 3">
            <a:extLst>
              <a:ext uri="{FF2B5EF4-FFF2-40B4-BE49-F238E27FC236}">
                <a16:creationId xmlns:a16="http://schemas.microsoft.com/office/drawing/2014/main" id="{4750A85D-7EC4-4F3C-A957-3387FB721759}"/>
              </a:ext>
            </a:extLst>
          </p:cNvPr>
          <p:cNvSpPr>
            <a:spLocks noGrp="1"/>
          </p:cNvSpPr>
          <p:nvPr>
            <p:ph type="body" idx="1" hasCustomPrompt="1"/>
          </p:nvPr>
        </p:nvSpPr>
        <p:spPr>
          <a:xfrm>
            <a:off x="1892300" y="1803399"/>
            <a:ext cx="6673850" cy="2781300"/>
          </a:xfrm>
          <a:prstGeom prst="rect">
            <a:avLst/>
          </a:prstGeom>
        </p:spPr>
        <p:txBody>
          <a:bodyPr lIns="0" tIns="0" rIns="0" bIns="0" numCol="1" spcCol="252000"/>
          <a:lstStyle>
            <a:lvl1pPr marL="171450" indent="-171450">
              <a:buFont typeface="System Font Regular"/>
              <a:buChar char="-"/>
              <a:defRPr sz="1000" b="0" i="0">
                <a:solidFill>
                  <a:srgbClr val="3C3C3B"/>
                </a:solidFill>
                <a:latin typeface="Atkinson Hyperlegible" pitchFamily="2" charset="0"/>
                <a:cs typeface="Arial"/>
              </a:defRPr>
            </a:lvl1pPr>
            <a:lvl2pPr marL="628650" indent="-171450">
              <a:buFont typeface="System Font Regular"/>
              <a:buChar char="-"/>
              <a:defRPr sz="1000"/>
            </a:lvl2pPr>
          </a:lstStyle>
          <a:p>
            <a:r>
              <a:rPr lang="en-AU"/>
              <a:t>Click to add text</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small body copy 10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2 column text box</a:t>
            </a:r>
            <a:br>
              <a:rPr lang="en-US"/>
            </a:br>
            <a:r>
              <a:rPr lang="en-US"/>
              <a:t>Small body copy</a:t>
            </a:r>
            <a:endParaRPr/>
          </a:p>
        </p:txBody>
      </p:sp>
      <p:sp>
        <p:nvSpPr>
          <p:cNvPr id="6" name="Holder 3">
            <a:extLst>
              <a:ext uri="{FF2B5EF4-FFF2-40B4-BE49-F238E27FC236}">
                <a16:creationId xmlns:a16="http://schemas.microsoft.com/office/drawing/2014/main" id="{38B76861-0B8E-1907-DDCC-D9BE0F72992B}"/>
              </a:ext>
            </a:extLst>
          </p:cNvPr>
          <p:cNvSpPr>
            <a:spLocks noGrp="1"/>
          </p:cNvSpPr>
          <p:nvPr>
            <p:ph type="body" idx="1" hasCustomPrompt="1"/>
          </p:nvPr>
        </p:nvSpPr>
        <p:spPr>
          <a:xfrm>
            <a:off x="1892300" y="1803399"/>
            <a:ext cx="6673850" cy="2781300"/>
          </a:xfrm>
          <a:prstGeom prst="rect">
            <a:avLst/>
          </a:prstGeom>
        </p:spPr>
        <p:txBody>
          <a:bodyPr lIns="0" tIns="0" rIns="0" bIns="0" numCol="2" spcCol="252000"/>
          <a:lstStyle>
            <a:lvl1pPr marL="171450" indent="-171450">
              <a:buFont typeface="System Font Regular"/>
              <a:buChar char="-"/>
              <a:defRPr sz="1000" b="0" i="0">
                <a:solidFill>
                  <a:srgbClr val="3C3C3B"/>
                </a:solidFill>
                <a:latin typeface="Atkinson Hyperlegible" pitchFamily="2" charset="0"/>
                <a:cs typeface="Arial"/>
              </a:defRPr>
            </a:lvl1pPr>
            <a:lvl2pPr marL="628650" indent="-171450">
              <a:buFont typeface="System Font Regular"/>
              <a:buChar char="-"/>
              <a:defRPr sz="1000"/>
            </a:lvl2pPr>
          </a:lstStyle>
          <a:p>
            <a:r>
              <a:rPr lang="en-AU"/>
              <a:t>Click to add text</a:t>
            </a:r>
            <a:endParaRPr/>
          </a:p>
        </p:txBody>
      </p:sp>
    </p:spTree>
    <p:extLst>
      <p:ext uri="{BB962C8B-B14F-4D97-AF65-F5344CB8AC3E}">
        <p14:creationId xmlns:p14="http://schemas.microsoft.com/office/powerpoint/2010/main" val="2543364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small body copy 10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3 column text box</a:t>
            </a:r>
            <a:br>
              <a:rPr lang="en-US"/>
            </a:br>
            <a:r>
              <a:rPr lang="en-US"/>
              <a:t>Small body copy</a:t>
            </a:r>
            <a:endParaRPr/>
          </a:p>
        </p:txBody>
      </p:sp>
      <p:sp>
        <p:nvSpPr>
          <p:cNvPr id="7" name="Holder 3">
            <a:extLst>
              <a:ext uri="{FF2B5EF4-FFF2-40B4-BE49-F238E27FC236}">
                <a16:creationId xmlns:a16="http://schemas.microsoft.com/office/drawing/2014/main" id="{F691CD0B-A249-E00E-D26B-FCB09FEB6123}"/>
              </a:ext>
            </a:extLst>
          </p:cNvPr>
          <p:cNvSpPr>
            <a:spLocks noGrp="1"/>
          </p:cNvSpPr>
          <p:nvPr>
            <p:ph type="body" idx="1" hasCustomPrompt="1"/>
          </p:nvPr>
        </p:nvSpPr>
        <p:spPr>
          <a:xfrm>
            <a:off x="1892300" y="1803399"/>
            <a:ext cx="6673850" cy="2781300"/>
          </a:xfrm>
          <a:prstGeom prst="rect">
            <a:avLst/>
          </a:prstGeom>
        </p:spPr>
        <p:txBody>
          <a:bodyPr lIns="0" tIns="0" rIns="0" bIns="0" numCol="3" spcCol="252000"/>
          <a:lstStyle>
            <a:lvl1pPr marL="171450" indent="-171450">
              <a:buFont typeface="System Font Regular"/>
              <a:buChar char="-"/>
              <a:defRPr sz="1000" b="0" i="0">
                <a:solidFill>
                  <a:srgbClr val="3C3C3B"/>
                </a:solidFill>
                <a:latin typeface="Atkinson Hyperlegible" pitchFamily="2" charset="0"/>
                <a:cs typeface="Arial"/>
              </a:defRPr>
            </a:lvl1pPr>
            <a:lvl2pPr marL="628650" indent="-171450">
              <a:buFont typeface="System Font Regular"/>
              <a:buChar char="-"/>
              <a:defRPr sz="1000"/>
            </a:lvl2pPr>
          </a:lstStyle>
          <a:p>
            <a:r>
              <a:rPr lang="en-AU"/>
              <a:t>Click to add text</a:t>
            </a:r>
            <a:endParaRPr/>
          </a:p>
        </p:txBody>
      </p:sp>
    </p:spTree>
    <p:extLst>
      <p:ext uri="{BB962C8B-B14F-4D97-AF65-F5344CB8AC3E}">
        <p14:creationId xmlns:p14="http://schemas.microsoft.com/office/powerpoint/2010/main" val="1357371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large body copy 13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1 column text box</a:t>
            </a:r>
            <a:br>
              <a:rPr lang="en-US"/>
            </a:br>
            <a:r>
              <a:rPr lang="en-US"/>
              <a:t>Large body copy</a:t>
            </a:r>
            <a:endParaRPr/>
          </a:p>
        </p:txBody>
      </p:sp>
      <p:sp>
        <p:nvSpPr>
          <p:cNvPr id="6" name="Text Placeholder 5">
            <a:extLst>
              <a:ext uri="{FF2B5EF4-FFF2-40B4-BE49-F238E27FC236}">
                <a16:creationId xmlns:a16="http://schemas.microsoft.com/office/drawing/2014/main" id="{2025C77E-CD2E-BA7A-975E-54EF9CC46D9B}"/>
              </a:ext>
            </a:extLst>
          </p:cNvPr>
          <p:cNvSpPr>
            <a:spLocks noGrp="1"/>
          </p:cNvSpPr>
          <p:nvPr>
            <p:ph type="body" sz="quarter" idx="10"/>
          </p:nvPr>
        </p:nvSpPr>
        <p:spPr>
          <a:xfrm>
            <a:off x="1881188" y="1809750"/>
            <a:ext cx="668496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9427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large body copy 13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2 column text box</a:t>
            </a:r>
            <a:br>
              <a:rPr lang="en-US"/>
            </a:br>
            <a:r>
              <a:rPr lang="en-US"/>
              <a:t>Large body copy</a:t>
            </a:r>
            <a:endParaRPr/>
          </a:p>
        </p:txBody>
      </p:sp>
      <p:sp>
        <p:nvSpPr>
          <p:cNvPr id="4" name="Text Placeholder 5">
            <a:extLst>
              <a:ext uri="{FF2B5EF4-FFF2-40B4-BE49-F238E27FC236}">
                <a16:creationId xmlns:a16="http://schemas.microsoft.com/office/drawing/2014/main" id="{5AE129D5-BC83-5BC6-7696-A62ABBA7068D}"/>
              </a:ext>
            </a:extLst>
          </p:cNvPr>
          <p:cNvSpPr>
            <a:spLocks noGrp="1"/>
          </p:cNvSpPr>
          <p:nvPr>
            <p:ph type="body" sz="quarter" idx="10"/>
          </p:nvPr>
        </p:nvSpPr>
        <p:spPr>
          <a:xfrm>
            <a:off x="1881188" y="1809750"/>
            <a:ext cx="322421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5">
            <a:extLst>
              <a:ext uri="{FF2B5EF4-FFF2-40B4-BE49-F238E27FC236}">
                <a16:creationId xmlns:a16="http://schemas.microsoft.com/office/drawing/2014/main" id="{AEE874E2-82AB-542D-E56B-2FB8466A88DC}"/>
              </a:ext>
            </a:extLst>
          </p:cNvPr>
          <p:cNvSpPr>
            <a:spLocks noGrp="1"/>
          </p:cNvSpPr>
          <p:nvPr>
            <p:ph type="body" sz="quarter" idx="11"/>
          </p:nvPr>
        </p:nvSpPr>
        <p:spPr>
          <a:xfrm>
            <a:off x="5330969" y="1809750"/>
            <a:ext cx="322421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17934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large body copy 13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and 3 column text box</a:t>
            </a:r>
            <a:br>
              <a:rPr lang="en-US"/>
            </a:br>
            <a:r>
              <a:rPr lang="en-US"/>
              <a:t>Large body copy</a:t>
            </a:r>
            <a:endParaRPr/>
          </a:p>
        </p:txBody>
      </p:sp>
      <p:sp>
        <p:nvSpPr>
          <p:cNvPr id="4" name="Text Placeholder 5">
            <a:extLst>
              <a:ext uri="{FF2B5EF4-FFF2-40B4-BE49-F238E27FC236}">
                <a16:creationId xmlns:a16="http://schemas.microsoft.com/office/drawing/2014/main" id="{A89C3E4A-3CEE-6A06-BFB0-526F77478D2D}"/>
              </a:ext>
            </a:extLst>
          </p:cNvPr>
          <p:cNvSpPr>
            <a:spLocks noGrp="1"/>
          </p:cNvSpPr>
          <p:nvPr>
            <p:ph type="body" sz="quarter" idx="10"/>
          </p:nvPr>
        </p:nvSpPr>
        <p:spPr>
          <a:xfrm>
            <a:off x="1881188" y="1814829"/>
            <a:ext cx="195483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
        <p:nvSpPr>
          <p:cNvPr id="5" name="Text Placeholder 5">
            <a:extLst>
              <a:ext uri="{FF2B5EF4-FFF2-40B4-BE49-F238E27FC236}">
                <a16:creationId xmlns:a16="http://schemas.microsoft.com/office/drawing/2014/main" id="{1DFC8A7E-2401-E620-E338-5D28D2506876}"/>
              </a:ext>
            </a:extLst>
          </p:cNvPr>
          <p:cNvSpPr>
            <a:spLocks noGrp="1"/>
          </p:cNvSpPr>
          <p:nvPr>
            <p:ph type="body" sz="quarter" idx="14"/>
          </p:nvPr>
        </p:nvSpPr>
        <p:spPr>
          <a:xfrm>
            <a:off x="4250315" y="1814829"/>
            <a:ext cx="195483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
        <p:nvSpPr>
          <p:cNvPr id="6" name="Text Placeholder 5">
            <a:extLst>
              <a:ext uri="{FF2B5EF4-FFF2-40B4-BE49-F238E27FC236}">
                <a16:creationId xmlns:a16="http://schemas.microsoft.com/office/drawing/2014/main" id="{E104634B-900F-6E88-EAFF-FBF5C77F1AED}"/>
              </a:ext>
            </a:extLst>
          </p:cNvPr>
          <p:cNvSpPr>
            <a:spLocks noGrp="1"/>
          </p:cNvSpPr>
          <p:nvPr>
            <p:ph type="body" sz="quarter" idx="15"/>
          </p:nvPr>
        </p:nvSpPr>
        <p:spPr>
          <a:xfrm>
            <a:off x="6544627" y="1814829"/>
            <a:ext cx="1954832" cy="27559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Tree>
    <p:extLst>
      <p:ext uri="{BB962C8B-B14F-4D97-AF65-F5344CB8AC3E}">
        <p14:creationId xmlns:p14="http://schemas.microsoft.com/office/powerpoint/2010/main" val="160924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ement of Country 1">
    <p:bg>
      <p:bgPr>
        <a:solidFill>
          <a:schemeClr val="accent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3A4A031B-81B7-43E9-D4FB-AF1716EB702F}"/>
              </a:ext>
            </a:extLst>
          </p:cNvPr>
          <p:cNvSpPr txBox="1"/>
          <p:nvPr userDrawn="1"/>
        </p:nvSpPr>
        <p:spPr>
          <a:xfrm>
            <a:off x="577851" y="985576"/>
            <a:ext cx="5518149" cy="1674817"/>
          </a:xfrm>
          <a:prstGeom prst="rect">
            <a:avLst/>
          </a:prstGeom>
        </p:spPr>
        <p:txBody>
          <a:bodyPr vert="horz" wrap="square" lIns="0" tIns="12700" rIns="0" bIns="0" rtlCol="0">
            <a:spAutoFit/>
          </a:bodyPr>
          <a:lstStyle/>
          <a:p>
            <a:pPr marL="21590" marR="5080" indent="-9525" algn="l">
              <a:lnSpc>
                <a:spcPct val="100000"/>
              </a:lnSpc>
              <a:spcBef>
                <a:spcPts val="100"/>
              </a:spcBef>
            </a:pPr>
            <a:r>
              <a:rPr lang="en-AU" sz="1800" b="0" i="0">
                <a:solidFill>
                  <a:schemeClr val="tx1"/>
                </a:solidFill>
                <a:latin typeface="Atkinson Hyperlegible" pitchFamily="2" charset="0"/>
                <a:cs typeface="Arial"/>
              </a:rPr>
              <a:t>We recognise and pay respect to the Elders and communities – past, present, and emerging – of the lands that the University of Sydney's campuses stand on. For thousands of years they have shared and exchanged knowledges across innumerable generations for the benefit of all.</a:t>
            </a:r>
          </a:p>
        </p:txBody>
      </p:sp>
      <p:pic>
        <p:nvPicPr>
          <p:cNvPr id="16" name="Picture 15">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Tree>
    <p:extLst>
      <p:ext uri="{BB962C8B-B14F-4D97-AF65-F5344CB8AC3E}">
        <p14:creationId xmlns:p14="http://schemas.microsoft.com/office/powerpoint/2010/main" val="234212541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 object">
    <p:spTree>
      <p:nvGrpSpPr>
        <p:cNvPr id="1" name=""/>
        <p:cNvGrpSpPr/>
        <p:nvPr/>
      </p:nvGrpSpPr>
      <p:grpSpPr>
        <a:xfrm>
          <a:off x="0" y="0"/>
          <a:ext cx="0" cy="0"/>
          <a:chOff x="0" y="0"/>
          <a:chExt cx="0" cy="0"/>
        </a:xfrm>
      </p:grpSpPr>
      <p:sp>
        <p:nvSpPr>
          <p:cNvPr id="16" name="bg object 16"/>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2" name="Holder 2"/>
          <p:cNvSpPr>
            <a:spLocks noGrp="1"/>
          </p:cNvSpPr>
          <p:nvPr>
            <p:ph type="title" hasCustomPrompt="1"/>
          </p:nvPr>
        </p:nvSpPr>
        <p:spPr/>
        <p:txBody>
          <a:bodyPr lIns="0" tIns="0" rIns="0" bIns="0"/>
          <a:lstStyle>
            <a:lvl1pPr>
              <a:defRPr sz="2400" b="0" i="0">
                <a:solidFill>
                  <a:srgbClr val="E64626"/>
                </a:solidFill>
                <a:latin typeface="Atkinson Hyperlegible" pitchFamily="2" charset="0"/>
                <a:cs typeface="Times New Roman"/>
              </a:defRPr>
            </a:lvl1pPr>
          </a:lstStyle>
          <a:p>
            <a:r>
              <a:rPr lang="en-AU"/>
              <a:t>Title and 1 object</a:t>
            </a:r>
            <a:endParaRPr/>
          </a:p>
        </p:txBody>
      </p:sp>
      <p:sp>
        <p:nvSpPr>
          <p:cNvPr id="5" name="Holder 3">
            <a:extLst>
              <a:ext uri="{FF2B5EF4-FFF2-40B4-BE49-F238E27FC236}">
                <a16:creationId xmlns:a16="http://schemas.microsoft.com/office/drawing/2014/main" id="{87CDED4A-4823-EF24-3881-13F93D526601}"/>
              </a:ext>
            </a:extLst>
          </p:cNvPr>
          <p:cNvSpPr>
            <a:spLocks noGrp="1"/>
          </p:cNvSpPr>
          <p:nvPr>
            <p:ph sz="half" idx="2" hasCustomPrompt="1"/>
          </p:nvPr>
        </p:nvSpPr>
        <p:spPr>
          <a:xfrm>
            <a:off x="1881188" y="1802292"/>
            <a:ext cx="6684962" cy="2763358"/>
          </a:xfrm>
          <a:prstGeom prst="rect">
            <a:avLst/>
          </a:prstGeom>
          <a:noFill/>
        </p:spPr>
        <p:txBody>
          <a:bodyPr wrap="square" lIns="0" tIns="0" rIns="0" bIns="0">
            <a:noAutofit/>
          </a:bodyPr>
          <a:lstStyle>
            <a:lvl1pPr marL="0" indent="0">
              <a:buFont typeface="System Font Regular"/>
              <a:buNone/>
              <a:defRPr sz="1000" b="0" i="0">
                <a:latin typeface="Atkinson Hyperlegible" pitchFamily="2" charset="0"/>
              </a:defRPr>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
        <p:nvSpPr>
          <p:cNvPr id="3" name="object 10">
            <a:extLst>
              <a:ext uri="{FF2B5EF4-FFF2-40B4-BE49-F238E27FC236}">
                <a16:creationId xmlns:a16="http://schemas.microsoft.com/office/drawing/2014/main" id="{072B83BE-F949-7430-0580-E28A8377541C}"/>
              </a:ext>
            </a:extLst>
          </p:cNvPr>
          <p:cNvSpPr txBox="1"/>
          <p:nvPr userDrawn="1"/>
        </p:nvSpPr>
        <p:spPr>
          <a:xfrm>
            <a:off x="568325" y="4725643"/>
            <a:ext cx="942975" cy="104516"/>
          </a:xfrm>
          <a:prstGeom prst="rect">
            <a:avLst/>
          </a:prstGeom>
        </p:spPr>
        <p:txBody>
          <a:bodyPr vert="horz" wrap="square" lIns="0" tIns="4445" rIns="0" bIns="0" rtlCol="0">
            <a:spAutoFit/>
          </a:bodyPr>
          <a:lstStyle/>
          <a:p>
            <a:pPr marL="12700">
              <a:lnSpc>
                <a:spcPct val="100000"/>
              </a:lnSpc>
              <a:spcBef>
                <a:spcPts val="35"/>
              </a:spcBef>
            </a:pPr>
            <a:r>
              <a:rPr sz="650" b="0" i="0">
                <a:solidFill>
                  <a:srgbClr val="3C3C3B"/>
                </a:solidFill>
                <a:latin typeface="Atkinson Hyperlegible" pitchFamily="2" charset="0"/>
                <a:cs typeface="Arial"/>
              </a:rPr>
              <a:t>The</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University</a:t>
            </a:r>
            <a:r>
              <a:rPr sz="650" b="0" i="0" spc="10">
                <a:solidFill>
                  <a:srgbClr val="3C3C3B"/>
                </a:solidFill>
                <a:latin typeface="Atkinson Hyperlegible" pitchFamily="2" charset="0"/>
                <a:cs typeface="Arial"/>
              </a:rPr>
              <a:t> </a:t>
            </a:r>
            <a:r>
              <a:rPr sz="650" b="0" i="0">
                <a:solidFill>
                  <a:srgbClr val="3C3C3B"/>
                </a:solidFill>
                <a:latin typeface="Atkinson Hyperlegible" pitchFamily="2" charset="0"/>
                <a:cs typeface="Arial"/>
              </a:rPr>
              <a:t>of</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Sydney</a:t>
            </a:r>
            <a:endParaRPr sz="650" b="0" i="0">
              <a:latin typeface="Atkinson Hyperlegible" pitchFamily="2" charset="0"/>
              <a:cs typeface="Arial"/>
            </a:endParaRPr>
          </a:p>
        </p:txBody>
      </p:sp>
    </p:spTree>
    <p:extLst>
      <p:ext uri="{BB962C8B-B14F-4D97-AF65-F5344CB8AC3E}">
        <p14:creationId xmlns:p14="http://schemas.microsoft.com/office/powerpoint/2010/main" val="708704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 object">
    <p:spTree>
      <p:nvGrpSpPr>
        <p:cNvPr id="1" name=""/>
        <p:cNvGrpSpPr/>
        <p:nvPr/>
      </p:nvGrpSpPr>
      <p:grpSpPr>
        <a:xfrm>
          <a:off x="0" y="0"/>
          <a:ext cx="0" cy="0"/>
          <a:chOff x="0" y="0"/>
          <a:chExt cx="0" cy="0"/>
        </a:xfrm>
      </p:grpSpPr>
      <p:sp>
        <p:nvSpPr>
          <p:cNvPr id="16" name="bg object 16"/>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2" name="Holder 2"/>
          <p:cNvSpPr>
            <a:spLocks noGrp="1"/>
          </p:cNvSpPr>
          <p:nvPr>
            <p:ph type="title" hasCustomPrompt="1"/>
          </p:nvPr>
        </p:nvSpPr>
        <p:spPr/>
        <p:txBody>
          <a:bodyPr lIns="0" tIns="0" rIns="0" bIns="0"/>
          <a:lstStyle>
            <a:lvl1pPr>
              <a:defRPr sz="2400" b="0" i="0">
                <a:solidFill>
                  <a:srgbClr val="E64626"/>
                </a:solidFill>
                <a:latin typeface="Atkinson Hyperlegible" pitchFamily="2" charset="0"/>
                <a:cs typeface="Times New Roman"/>
              </a:defRPr>
            </a:lvl1pPr>
          </a:lstStyle>
          <a:p>
            <a:r>
              <a:rPr lang="en-AU"/>
              <a:t>Title and 2 objects</a:t>
            </a:r>
            <a:endParaRPr/>
          </a:p>
        </p:txBody>
      </p:sp>
      <p:sp>
        <p:nvSpPr>
          <p:cNvPr id="3" name="Holder 3"/>
          <p:cNvSpPr>
            <a:spLocks noGrp="1"/>
          </p:cNvSpPr>
          <p:nvPr>
            <p:ph sz="half" idx="2" hasCustomPrompt="1"/>
          </p:nvPr>
        </p:nvSpPr>
        <p:spPr>
          <a:xfrm>
            <a:off x="1881188" y="1802292"/>
            <a:ext cx="3148012" cy="2763358"/>
          </a:xfrm>
          <a:prstGeom prst="rect">
            <a:avLst/>
          </a:prstGeom>
          <a:noFill/>
        </p:spPr>
        <p:txBody>
          <a:bodyPr wrap="square" lIns="0" tIns="0" rIns="0" bIns="0">
            <a:noAutofit/>
          </a:bodyPr>
          <a:lstStyle>
            <a:lvl1pPr marL="0" indent="0">
              <a:buFont typeface="System Font Regular"/>
              <a:buNone/>
              <a:defRPr sz="1000" b="0" i="0">
                <a:latin typeface="Atkinson Hyperlegible" pitchFamily="2" charset="0"/>
              </a:defRPr>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
        <p:nvSpPr>
          <p:cNvPr id="4" name="object 10">
            <a:extLst>
              <a:ext uri="{FF2B5EF4-FFF2-40B4-BE49-F238E27FC236}">
                <a16:creationId xmlns:a16="http://schemas.microsoft.com/office/drawing/2014/main" id="{593909B7-37E7-FB1F-A3FB-7C585D474988}"/>
              </a:ext>
            </a:extLst>
          </p:cNvPr>
          <p:cNvSpPr txBox="1"/>
          <p:nvPr userDrawn="1"/>
        </p:nvSpPr>
        <p:spPr>
          <a:xfrm>
            <a:off x="568325" y="4725643"/>
            <a:ext cx="942975" cy="104516"/>
          </a:xfrm>
          <a:prstGeom prst="rect">
            <a:avLst/>
          </a:prstGeom>
        </p:spPr>
        <p:txBody>
          <a:bodyPr vert="horz" wrap="square" lIns="0" tIns="4445" rIns="0" bIns="0" rtlCol="0">
            <a:spAutoFit/>
          </a:bodyPr>
          <a:lstStyle/>
          <a:p>
            <a:pPr marL="12700">
              <a:lnSpc>
                <a:spcPct val="100000"/>
              </a:lnSpc>
              <a:spcBef>
                <a:spcPts val="35"/>
              </a:spcBef>
            </a:pPr>
            <a:r>
              <a:rPr sz="650" b="0" i="0">
                <a:solidFill>
                  <a:srgbClr val="3C3C3B"/>
                </a:solidFill>
                <a:latin typeface="Atkinson Hyperlegible" pitchFamily="2" charset="0"/>
                <a:cs typeface="Arial"/>
              </a:rPr>
              <a:t>The</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University</a:t>
            </a:r>
            <a:r>
              <a:rPr sz="650" b="0" i="0" spc="10">
                <a:solidFill>
                  <a:srgbClr val="3C3C3B"/>
                </a:solidFill>
                <a:latin typeface="Atkinson Hyperlegible" pitchFamily="2" charset="0"/>
                <a:cs typeface="Arial"/>
              </a:rPr>
              <a:t> </a:t>
            </a:r>
            <a:r>
              <a:rPr sz="650" b="0" i="0">
                <a:solidFill>
                  <a:srgbClr val="3C3C3B"/>
                </a:solidFill>
                <a:latin typeface="Atkinson Hyperlegible" pitchFamily="2" charset="0"/>
                <a:cs typeface="Arial"/>
              </a:rPr>
              <a:t>of</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Sydney</a:t>
            </a:r>
            <a:endParaRPr sz="650" b="0" i="0">
              <a:latin typeface="Atkinson Hyperlegible" pitchFamily="2" charset="0"/>
              <a:cs typeface="Arial"/>
            </a:endParaRPr>
          </a:p>
        </p:txBody>
      </p:sp>
      <p:sp>
        <p:nvSpPr>
          <p:cNvPr id="6" name="Holder 3">
            <a:extLst>
              <a:ext uri="{FF2B5EF4-FFF2-40B4-BE49-F238E27FC236}">
                <a16:creationId xmlns:a16="http://schemas.microsoft.com/office/drawing/2014/main" id="{BCF546AC-A09B-3B79-BF41-C9B5E391B8D5}"/>
              </a:ext>
            </a:extLst>
          </p:cNvPr>
          <p:cNvSpPr>
            <a:spLocks noGrp="1"/>
          </p:cNvSpPr>
          <p:nvPr>
            <p:ph sz="half" idx="11" hasCustomPrompt="1"/>
          </p:nvPr>
        </p:nvSpPr>
        <p:spPr>
          <a:xfrm>
            <a:off x="5418138" y="1802292"/>
            <a:ext cx="3148012" cy="2763358"/>
          </a:xfrm>
          <a:prstGeom prst="rect">
            <a:avLst/>
          </a:prstGeom>
          <a:noFill/>
        </p:spPr>
        <p:txBody>
          <a:bodyPr wrap="square" lIns="0" tIns="0" rIns="0" bIns="0">
            <a:noAutofit/>
          </a:bodyPr>
          <a:lstStyle>
            <a:lvl1pPr marL="0" indent="0">
              <a:buFont typeface="System Font Regular"/>
              <a:buNone/>
              <a:defRPr sz="1000" b="0" i="0">
                <a:latin typeface="Atkinson Hyperlegible" pitchFamily="2" charset="0"/>
              </a:defRPr>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olumn + image, small body copy 10p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Atkinson Hyperlegible" pitchFamily="2" charset="0"/>
                <a:cs typeface="Times New Roman"/>
              </a:defRPr>
            </a:lvl1pPr>
          </a:lstStyle>
          <a:p>
            <a:r>
              <a:rPr lang="en-US"/>
              <a:t>Title, text box and image</a:t>
            </a:r>
            <a:br>
              <a:rPr lang="en-US"/>
            </a:br>
            <a:r>
              <a:rPr lang="en-US"/>
              <a:t>Small body copy</a:t>
            </a:r>
            <a:endParaRPr/>
          </a:p>
        </p:txBody>
      </p:sp>
      <p:sp>
        <p:nvSpPr>
          <p:cNvPr id="7" name="Picture Placeholder 6">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6" name="Holder 3">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000" b="0" i="0">
                <a:solidFill>
                  <a:srgbClr val="3C3C3B"/>
                </a:solidFill>
                <a:latin typeface="Atkinson Hyperlegible" pitchFamily="2" charset="0"/>
                <a:cs typeface="Arial"/>
              </a:defRPr>
            </a:lvl1pPr>
            <a:lvl2pPr>
              <a:buFont typeface="System Font Regular"/>
              <a:buChar char="-"/>
              <a:defRPr sz="1000"/>
            </a:lvl2pPr>
          </a:lstStyle>
          <a:p>
            <a:r>
              <a:rPr lang="en-AU"/>
              <a:t>Click to add text</a:t>
            </a:r>
          </a:p>
        </p:txBody>
      </p:sp>
    </p:spTree>
    <p:extLst>
      <p:ext uri="{BB962C8B-B14F-4D97-AF65-F5344CB8AC3E}">
        <p14:creationId xmlns:p14="http://schemas.microsoft.com/office/powerpoint/2010/main" val="198124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with image 1">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339949" y="1128518"/>
            <a:ext cx="3055938" cy="1477328"/>
          </a:xfrm>
        </p:spPr>
        <p:txBody>
          <a:bodyPr lIns="0" tIns="0" rIns="0" bIns="0"/>
          <a:lstStyle>
            <a:lvl1pPr>
              <a:defRPr sz="2400" b="0" i="0">
                <a:solidFill>
                  <a:srgbClr val="E64626"/>
                </a:solidFill>
                <a:latin typeface="Atkinson Hyperlegible" pitchFamily="2" charset="0"/>
                <a:cs typeface="Times New Roman"/>
              </a:defRPr>
            </a:lvl1pPr>
          </a:lstStyle>
          <a:p>
            <a:r>
              <a:rPr lang="en-AU"/>
              <a:t>Heading 1</a:t>
            </a:r>
            <a:br>
              <a:rPr lang="en-AU"/>
            </a:br>
            <a:r>
              <a:rPr lang="en-US"/>
              <a:t>Title, text box and image</a:t>
            </a:r>
            <a:br>
              <a:rPr lang="en-US"/>
            </a:br>
            <a:r>
              <a:rPr lang="en-US"/>
              <a:t>Large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339949" y="940043"/>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9" name="Picture Placeholder 6">
            <a:extLst>
              <a:ext uri="{FF2B5EF4-FFF2-40B4-BE49-F238E27FC236}">
                <a16:creationId xmlns:a16="http://schemas.microsoft.com/office/drawing/2014/main" id="{3E7C6475-9E09-2C25-60AA-C01FFE5493AC}"/>
              </a:ext>
            </a:extLst>
          </p:cNvPr>
          <p:cNvSpPr>
            <a:spLocks noGrp="1"/>
          </p:cNvSpPr>
          <p:nvPr>
            <p:ph type="pic" sz="quarter" idx="10" hasCustomPrompt="1"/>
          </p:nvPr>
        </p:nvSpPr>
        <p:spPr>
          <a:xfrm>
            <a:off x="1" y="0"/>
            <a:ext cx="4571999" cy="51435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4" name="Text Placeholder 5">
            <a:extLst>
              <a:ext uri="{FF2B5EF4-FFF2-40B4-BE49-F238E27FC236}">
                <a16:creationId xmlns:a16="http://schemas.microsoft.com/office/drawing/2014/main" id="{C690FE27-A077-176C-683F-060F8B919BAD}"/>
              </a:ext>
            </a:extLst>
          </p:cNvPr>
          <p:cNvSpPr>
            <a:spLocks noGrp="1"/>
          </p:cNvSpPr>
          <p:nvPr>
            <p:ph type="body" sz="quarter" idx="11"/>
          </p:nvPr>
        </p:nvSpPr>
        <p:spPr>
          <a:xfrm>
            <a:off x="5339948" y="2495550"/>
            <a:ext cx="3055937" cy="20701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69222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ing with image 2">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763C846B-3BBC-0A9B-343F-8DA8440D4F9F}"/>
              </a:ext>
            </a:extLst>
          </p:cNvPr>
          <p:cNvSpPr>
            <a:spLocks noGrp="1"/>
          </p:cNvSpPr>
          <p:nvPr>
            <p:ph type="body" sz="quarter" idx="11"/>
          </p:nvPr>
        </p:nvSpPr>
        <p:spPr>
          <a:xfrm>
            <a:off x="571501" y="2495550"/>
            <a:ext cx="3055937" cy="20701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Holder 2"/>
          <p:cNvSpPr>
            <a:spLocks noGrp="1"/>
          </p:cNvSpPr>
          <p:nvPr>
            <p:ph type="title" hasCustomPrompt="1"/>
          </p:nvPr>
        </p:nvSpPr>
        <p:spPr>
          <a:xfrm>
            <a:off x="571500" y="1128518"/>
            <a:ext cx="3055938" cy="1477328"/>
          </a:xfrm>
        </p:spPr>
        <p:txBody>
          <a:bodyPr lIns="0" tIns="0" rIns="0" bIns="0"/>
          <a:lstStyle>
            <a:lvl1pPr>
              <a:defRPr sz="2400" b="0" i="0">
                <a:solidFill>
                  <a:srgbClr val="E64626"/>
                </a:solidFill>
                <a:latin typeface="Atkinson Hyperlegible" pitchFamily="2" charset="0"/>
                <a:cs typeface="Times New Roman"/>
              </a:defRPr>
            </a:lvl1pPr>
          </a:lstStyle>
          <a:p>
            <a:r>
              <a:rPr lang="en-AU"/>
              <a:t>Heading 2</a:t>
            </a:r>
            <a:br>
              <a:rPr lang="en-AU"/>
            </a:br>
            <a:r>
              <a:rPr lang="en-US"/>
              <a:t>Title, text box and image</a:t>
            </a:r>
            <a:br>
              <a:rPr lang="en-US"/>
            </a:br>
            <a:r>
              <a:rPr lang="en-US"/>
              <a:t>Large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71500" y="940043"/>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11" name="Rectangle 10">
            <a:extLst>
              <a:ext uri="{FF2B5EF4-FFF2-40B4-BE49-F238E27FC236}">
                <a16:creationId xmlns:a16="http://schemas.microsoft.com/office/drawing/2014/main" id="{7A616AA6-F329-1BD8-2BEA-73266C279033}"/>
              </a:ext>
            </a:extLst>
          </p:cNvPr>
          <p:cNvSpPr/>
          <p:nvPr userDrawn="1"/>
        </p:nvSpPr>
        <p:spPr>
          <a:xfrm>
            <a:off x="533400" y="514350"/>
            <a:ext cx="1066800"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2" name="Picture Placeholder 6">
            <a:extLst>
              <a:ext uri="{FF2B5EF4-FFF2-40B4-BE49-F238E27FC236}">
                <a16:creationId xmlns:a16="http://schemas.microsoft.com/office/drawing/2014/main" id="{9223EA41-0E53-E4BC-82D3-F2D428AADB07}"/>
              </a:ext>
            </a:extLst>
          </p:cNvPr>
          <p:cNvSpPr>
            <a:spLocks noGrp="1"/>
          </p:cNvSpPr>
          <p:nvPr>
            <p:ph type="pic" sz="quarter" idx="10" hasCustomPrompt="1"/>
          </p:nvPr>
        </p:nvSpPr>
        <p:spPr>
          <a:xfrm>
            <a:off x="4562082" y="0"/>
            <a:ext cx="4581917" cy="51435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Tree>
    <p:extLst>
      <p:ext uri="{BB962C8B-B14F-4D97-AF65-F5344CB8AC3E}">
        <p14:creationId xmlns:p14="http://schemas.microsoft.com/office/powerpoint/2010/main" val="2133447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ing with im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AF4810-CD2A-169B-7819-02D6EDE188AA}"/>
              </a:ext>
            </a:extLst>
          </p:cNvPr>
          <p:cNvSpPr/>
          <p:nvPr userDrawn="1"/>
        </p:nvSpPr>
        <p:spPr>
          <a:xfrm>
            <a:off x="0" y="0"/>
            <a:ext cx="4562082"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 name="Holder 2"/>
          <p:cNvSpPr>
            <a:spLocks noGrp="1"/>
          </p:cNvSpPr>
          <p:nvPr>
            <p:ph type="title" hasCustomPrompt="1"/>
          </p:nvPr>
        </p:nvSpPr>
        <p:spPr>
          <a:xfrm>
            <a:off x="571500" y="1128518"/>
            <a:ext cx="3055938" cy="1477328"/>
          </a:xfrm>
        </p:spPr>
        <p:txBody>
          <a:bodyPr lIns="0" tIns="0" rIns="0" bIns="0"/>
          <a:lstStyle>
            <a:lvl1pPr>
              <a:defRPr sz="2400" b="0" i="0">
                <a:solidFill>
                  <a:srgbClr val="E64626"/>
                </a:solidFill>
                <a:latin typeface="Atkinson Hyperlegible" pitchFamily="2" charset="0"/>
                <a:cs typeface="Times New Roman"/>
              </a:defRPr>
            </a:lvl1pPr>
          </a:lstStyle>
          <a:p>
            <a:r>
              <a:rPr lang="en-AU"/>
              <a:t>Heading 3</a:t>
            </a:r>
            <a:br>
              <a:rPr lang="en-AU"/>
            </a:br>
            <a:r>
              <a:rPr lang="en-US"/>
              <a:t>Title, text box and image</a:t>
            </a:r>
            <a:br>
              <a:rPr lang="en-US"/>
            </a:br>
            <a:r>
              <a:rPr lang="en-US"/>
              <a:t>Large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71500" y="940043"/>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6" name="Picture Placeholder 6">
            <a:extLst>
              <a:ext uri="{FF2B5EF4-FFF2-40B4-BE49-F238E27FC236}">
                <a16:creationId xmlns:a16="http://schemas.microsoft.com/office/drawing/2014/main" id="{BF473830-12BA-DF64-1A9E-1CAE3632CA09}"/>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5" name="Text Placeholder 5">
            <a:extLst>
              <a:ext uri="{FF2B5EF4-FFF2-40B4-BE49-F238E27FC236}">
                <a16:creationId xmlns:a16="http://schemas.microsoft.com/office/drawing/2014/main" id="{5A9B2E54-042A-B95A-337E-B5C4C9A5CCD2}"/>
              </a:ext>
            </a:extLst>
          </p:cNvPr>
          <p:cNvSpPr>
            <a:spLocks noGrp="1"/>
          </p:cNvSpPr>
          <p:nvPr>
            <p:ph type="body" sz="quarter" idx="11"/>
          </p:nvPr>
        </p:nvSpPr>
        <p:spPr>
          <a:xfrm>
            <a:off x="571500" y="2495550"/>
            <a:ext cx="3055937" cy="20701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85512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ing with im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1AF305-2512-8B00-F76B-C57D232745EB}"/>
              </a:ext>
            </a:extLst>
          </p:cNvPr>
          <p:cNvSpPr/>
          <p:nvPr userDrawn="1"/>
        </p:nvSpPr>
        <p:spPr>
          <a:xfrm>
            <a:off x="0" y="0"/>
            <a:ext cx="4562082" cy="51435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 name="Holder 2"/>
          <p:cNvSpPr>
            <a:spLocks noGrp="1"/>
          </p:cNvSpPr>
          <p:nvPr>
            <p:ph type="title" hasCustomPrompt="1"/>
          </p:nvPr>
        </p:nvSpPr>
        <p:spPr>
          <a:xfrm>
            <a:off x="571500" y="1128518"/>
            <a:ext cx="3055938" cy="1477328"/>
          </a:xfrm>
        </p:spPr>
        <p:txBody>
          <a:bodyPr lIns="0" tIns="0" rIns="0" bIns="0"/>
          <a:lstStyle>
            <a:lvl1pPr>
              <a:defRPr sz="2400" b="0" i="0">
                <a:solidFill>
                  <a:schemeClr val="bg1"/>
                </a:solidFill>
                <a:latin typeface="Atkinson Hyperlegible" pitchFamily="2" charset="0"/>
                <a:cs typeface="Times New Roman"/>
              </a:defRPr>
            </a:lvl1pPr>
          </a:lstStyle>
          <a:p>
            <a:r>
              <a:rPr lang="en-AU"/>
              <a:t>Heading 4</a:t>
            </a:r>
            <a:br>
              <a:rPr lang="en-AU"/>
            </a:br>
            <a:r>
              <a:rPr lang="en-US"/>
              <a:t>Title, text box and image</a:t>
            </a:r>
            <a:br>
              <a:rPr lang="en-US"/>
            </a:br>
            <a:r>
              <a:rPr lang="en-US"/>
              <a:t>Large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71500" y="940043"/>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6" name="Picture Placeholder 6">
            <a:extLst>
              <a:ext uri="{FF2B5EF4-FFF2-40B4-BE49-F238E27FC236}">
                <a16:creationId xmlns:a16="http://schemas.microsoft.com/office/drawing/2014/main" id="{E01BB514-CFB3-0A62-D442-0367254D28E0}"/>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5" name="Text Placeholder 5">
            <a:extLst>
              <a:ext uri="{FF2B5EF4-FFF2-40B4-BE49-F238E27FC236}">
                <a16:creationId xmlns:a16="http://schemas.microsoft.com/office/drawing/2014/main" id="{8A1A2B76-7231-1188-47F7-90C1CBB05242}"/>
              </a:ext>
            </a:extLst>
          </p:cNvPr>
          <p:cNvSpPr>
            <a:spLocks noGrp="1"/>
          </p:cNvSpPr>
          <p:nvPr>
            <p:ph type="body" sz="quarter" idx="11"/>
          </p:nvPr>
        </p:nvSpPr>
        <p:spPr>
          <a:xfrm>
            <a:off x="571501" y="2495550"/>
            <a:ext cx="3055937" cy="2070100"/>
          </a:xfrm>
        </p:spPr>
        <p:txBody>
          <a:bodyPr/>
          <a:lstStyle>
            <a:lvl1pPr marL="171450" indent="-171450">
              <a:buClr>
                <a:schemeClr val="bg1"/>
              </a:buClr>
              <a:buFont typeface="System Font Regular"/>
              <a:buChar char="-"/>
              <a:defRPr sz="1300" b="0" i="0">
                <a:solidFill>
                  <a:schemeClr val="bg1"/>
                </a:solidFill>
                <a:latin typeface="Atkinson Hyperlegible" pitchFamily="2" charset="0"/>
              </a:defRPr>
            </a:lvl1pPr>
            <a:lvl2pPr marL="628650" indent="-171450">
              <a:buClr>
                <a:schemeClr val="bg1"/>
              </a:buClr>
              <a:buFont typeface="System Font Regular"/>
              <a:buChar char="-"/>
              <a:defRPr sz="1300" b="0" i="0">
                <a:solidFill>
                  <a:schemeClr val="bg1"/>
                </a:solidFill>
                <a:latin typeface="Atkinson Hyperlegible" pitchFamily="2" charset="0"/>
              </a:defRPr>
            </a:lvl2pPr>
            <a:lvl3pPr marL="1085850" indent="-171450">
              <a:buClr>
                <a:schemeClr val="bg1"/>
              </a:buClr>
              <a:buFont typeface="System Font Regular"/>
              <a:buChar char="-"/>
              <a:defRPr sz="1300" b="0" i="0">
                <a:solidFill>
                  <a:schemeClr val="bg1"/>
                </a:solidFill>
                <a:latin typeface="Atkinson Hyperlegible" pitchFamily="2" charset="0"/>
              </a:defRPr>
            </a:lvl3pPr>
            <a:lvl4pPr marL="1543050" indent="-171450">
              <a:buClr>
                <a:schemeClr val="bg1"/>
              </a:buClr>
              <a:buFont typeface="System Font Regular"/>
              <a:buChar char="-"/>
              <a:defRPr sz="1300" b="0" i="0">
                <a:solidFill>
                  <a:schemeClr val="bg1"/>
                </a:solidFill>
                <a:latin typeface="Atkinson Hyperlegible" pitchFamily="2" charset="0"/>
              </a:defRPr>
            </a:lvl4pPr>
            <a:lvl5pPr marL="2000250" indent="-171450">
              <a:buClr>
                <a:schemeClr val="bg1"/>
              </a:buClr>
              <a:buFont typeface="System Font Regular"/>
              <a:buChar char="-"/>
              <a:defRPr sz="1300" b="0" i="0">
                <a:solidFill>
                  <a:schemeClr val="bg1"/>
                </a:solidFill>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45631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ing with images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585A7-12B9-F7BC-085D-8B7FD93ECD26}"/>
              </a:ext>
            </a:extLst>
          </p:cNvPr>
          <p:cNvSpPr/>
          <p:nvPr userDrawn="1"/>
        </p:nvSpPr>
        <p:spPr>
          <a:xfrm>
            <a:off x="3882842" y="0"/>
            <a:ext cx="5261158"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 name="Holder 2"/>
          <p:cNvSpPr>
            <a:spLocks noGrp="1"/>
          </p:cNvSpPr>
          <p:nvPr>
            <p:ph type="title" hasCustomPrompt="1"/>
          </p:nvPr>
        </p:nvSpPr>
        <p:spPr>
          <a:xfrm>
            <a:off x="571500" y="1128518"/>
            <a:ext cx="3055938" cy="1477328"/>
          </a:xfrm>
        </p:spPr>
        <p:txBody>
          <a:bodyPr lIns="0" tIns="0" rIns="0" bIns="0"/>
          <a:lstStyle>
            <a:lvl1pPr>
              <a:defRPr sz="2400" b="0" i="0">
                <a:solidFill>
                  <a:srgbClr val="E64626"/>
                </a:solidFill>
                <a:latin typeface="Atkinson Hyperlegible" pitchFamily="2" charset="0"/>
                <a:cs typeface="Times New Roman"/>
              </a:defRPr>
            </a:lvl1pPr>
          </a:lstStyle>
          <a:p>
            <a:r>
              <a:rPr lang="en-AU"/>
              <a:t>Heading 5</a:t>
            </a:r>
            <a:br>
              <a:rPr lang="en-AU"/>
            </a:br>
            <a:r>
              <a:rPr lang="en-US"/>
              <a:t>Title, text box + images</a:t>
            </a:r>
            <a:br>
              <a:rPr lang="en-US"/>
            </a:br>
            <a:r>
              <a:rPr lang="en-US"/>
              <a:t>Large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71500" y="940043"/>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11" name="Rectangle 10">
            <a:extLst>
              <a:ext uri="{FF2B5EF4-FFF2-40B4-BE49-F238E27FC236}">
                <a16:creationId xmlns:a16="http://schemas.microsoft.com/office/drawing/2014/main" id="{7A616AA6-F329-1BD8-2BEA-73266C279033}"/>
              </a:ext>
            </a:extLst>
          </p:cNvPr>
          <p:cNvSpPr/>
          <p:nvPr userDrawn="1"/>
        </p:nvSpPr>
        <p:spPr>
          <a:xfrm>
            <a:off x="533400" y="514350"/>
            <a:ext cx="1066800"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2" name="Picture Placeholder 6">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4442651" y="577850"/>
            <a:ext cx="1996249" cy="192926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3" name="Picture Placeholder 6">
            <a:extLst>
              <a:ext uri="{FF2B5EF4-FFF2-40B4-BE49-F238E27FC236}">
                <a16:creationId xmlns:a16="http://schemas.microsoft.com/office/drawing/2014/main" id="{E67DE4A2-A084-6CFF-A647-B7F40F5B3287}"/>
              </a:ext>
            </a:extLst>
          </p:cNvPr>
          <p:cNvSpPr>
            <a:spLocks noGrp="1"/>
          </p:cNvSpPr>
          <p:nvPr>
            <p:ph type="pic" sz="quarter" idx="11" hasCustomPrompt="1"/>
          </p:nvPr>
        </p:nvSpPr>
        <p:spPr>
          <a:xfrm>
            <a:off x="6568993" y="577850"/>
            <a:ext cx="1996249" cy="192926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4" name="Picture Placeholder 6">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4442651" y="2636387"/>
            <a:ext cx="1996249" cy="192926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5" name="Picture Placeholder 6">
            <a:extLst>
              <a:ext uri="{FF2B5EF4-FFF2-40B4-BE49-F238E27FC236}">
                <a16:creationId xmlns:a16="http://schemas.microsoft.com/office/drawing/2014/main" id="{1EDA01D0-B9B6-53CA-5A69-95C997DC2BFB}"/>
              </a:ext>
            </a:extLst>
          </p:cNvPr>
          <p:cNvSpPr>
            <a:spLocks noGrp="1"/>
          </p:cNvSpPr>
          <p:nvPr>
            <p:ph type="pic" sz="quarter" idx="13" hasCustomPrompt="1"/>
          </p:nvPr>
        </p:nvSpPr>
        <p:spPr>
          <a:xfrm>
            <a:off x="6568993" y="2636387"/>
            <a:ext cx="1996249" cy="192926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4" name="Text Placeholder 5">
            <a:extLst>
              <a:ext uri="{FF2B5EF4-FFF2-40B4-BE49-F238E27FC236}">
                <a16:creationId xmlns:a16="http://schemas.microsoft.com/office/drawing/2014/main" id="{86260F83-22E0-FB93-2602-46785993E99A}"/>
              </a:ext>
            </a:extLst>
          </p:cNvPr>
          <p:cNvSpPr>
            <a:spLocks noGrp="1"/>
          </p:cNvSpPr>
          <p:nvPr>
            <p:ph type="body" sz="quarter" idx="14"/>
          </p:nvPr>
        </p:nvSpPr>
        <p:spPr>
          <a:xfrm>
            <a:off x="587071" y="2495550"/>
            <a:ext cx="3055937" cy="2070100"/>
          </a:xfrm>
        </p:spPr>
        <p:txBody>
          <a:bodyPr/>
          <a:lstStyle>
            <a:lvl1pPr marL="171450" indent="-171450">
              <a:buClr>
                <a:schemeClr val="tx1"/>
              </a:buClr>
              <a:buFont typeface="System Font Regular"/>
              <a:buChar char="-"/>
              <a:defRPr sz="1300" b="0" i="0">
                <a:latin typeface="Atkinson Hyperlegible" pitchFamily="2" charset="0"/>
              </a:defRPr>
            </a:lvl1pPr>
            <a:lvl2pPr marL="628650" indent="-171450">
              <a:buClr>
                <a:schemeClr val="tx1"/>
              </a:buClr>
              <a:buFont typeface="System Font Regular"/>
              <a:buChar char="-"/>
              <a:defRPr sz="1300" b="0" i="0">
                <a:latin typeface="Atkinson Hyperlegible" pitchFamily="2" charset="0"/>
              </a:defRPr>
            </a:lvl2pPr>
            <a:lvl3pPr marL="1085850" indent="-171450">
              <a:buClr>
                <a:schemeClr val="tx1"/>
              </a:buClr>
              <a:buFont typeface="System Font Regular"/>
              <a:buChar char="-"/>
              <a:defRPr sz="1300" b="0" i="0">
                <a:latin typeface="Atkinson Hyperlegible" pitchFamily="2" charset="0"/>
              </a:defRPr>
            </a:lvl3pPr>
            <a:lvl4pPr marL="1543050" indent="-171450">
              <a:buClr>
                <a:schemeClr val="tx1"/>
              </a:buClr>
              <a:buFont typeface="System Font Regular"/>
              <a:buChar char="-"/>
              <a:defRPr sz="1300" b="0" i="0">
                <a:latin typeface="Atkinson Hyperlegible" pitchFamily="2" charset="0"/>
              </a:defRPr>
            </a:lvl4pPr>
            <a:lvl5pPr marL="2000250" indent="-171450">
              <a:buClr>
                <a:schemeClr val="tx1"/>
              </a:buClr>
              <a:buFont typeface="System Font Regular"/>
              <a:buChar char="-"/>
              <a:defRPr sz="1300" b="0" i="0">
                <a:latin typeface="Atkinson Hyperlegible"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14342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ing with images 6">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1500" y="742950"/>
            <a:ext cx="7993742" cy="381000"/>
          </a:xfrm>
        </p:spPr>
        <p:txBody>
          <a:bodyPr lIns="0" tIns="0" rIns="0" bIns="0"/>
          <a:lstStyle>
            <a:lvl1pPr>
              <a:defRPr sz="2400" b="0" i="0">
                <a:solidFill>
                  <a:srgbClr val="E64626"/>
                </a:solidFill>
                <a:latin typeface="Atkinson Hyperlegible" pitchFamily="2" charset="0"/>
                <a:cs typeface="Times New Roman"/>
              </a:defRPr>
            </a:lvl1pPr>
          </a:lstStyle>
          <a:p>
            <a:r>
              <a:rPr lang="en-AU"/>
              <a:t>Heading 6 – single line</a:t>
            </a:r>
            <a:endParaRPr/>
          </a:p>
        </p:txBody>
      </p:sp>
      <p:sp>
        <p:nvSpPr>
          <p:cNvPr id="3" name="Holder 3"/>
          <p:cNvSpPr>
            <a:spLocks noGrp="1"/>
          </p:cNvSpPr>
          <p:nvPr>
            <p:ph type="body" idx="1"/>
          </p:nvPr>
        </p:nvSpPr>
        <p:spPr>
          <a:xfrm>
            <a:off x="571500" y="4476750"/>
            <a:ext cx="7994650" cy="218174"/>
          </a:xfrm>
          <a:prstGeom prst="rect">
            <a:avLst/>
          </a:prstGeom>
        </p:spPr>
        <p:txBody>
          <a:bodyPr lIns="0" tIns="0" rIns="0" bIns="0" numCol="1" spcCol="252000"/>
          <a:lstStyle>
            <a:lvl1pPr marL="0" indent="0">
              <a:buFontTx/>
              <a:buNone/>
              <a:defRPr sz="700" b="0" i="0">
                <a:solidFill>
                  <a:srgbClr val="3C3C3B"/>
                </a:solidFill>
                <a:latin typeface="Atkinson Hyperlegible" pitchFamily="2" charset="0"/>
                <a:cs typeface="Arial"/>
              </a:defRPr>
            </a:lvl1pPr>
          </a:lstStyle>
          <a:p>
            <a:endParaRPr/>
          </a:p>
        </p:txBody>
      </p:sp>
      <p:sp>
        <p:nvSpPr>
          <p:cNvPr id="22" name="Picture Placeholder 6">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571500" y="1436723"/>
            <a:ext cx="2880000" cy="296125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4" name="Picture Placeholder 6">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3574628" y="2957976"/>
            <a:ext cx="1996249" cy="14400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16" name="Picture Placeholder 6">
            <a:extLst>
              <a:ext uri="{FF2B5EF4-FFF2-40B4-BE49-F238E27FC236}">
                <a16:creationId xmlns:a16="http://schemas.microsoft.com/office/drawing/2014/main" id="{379C8713-47DB-6665-EC36-148C9CB7B0C5}"/>
              </a:ext>
            </a:extLst>
          </p:cNvPr>
          <p:cNvSpPr>
            <a:spLocks noGrp="1"/>
          </p:cNvSpPr>
          <p:nvPr>
            <p:ph type="pic" sz="quarter" idx="14" hasCustomPrompt="1"/>
          </p:nvPr>
        </p:nvSpPr>
        <p:spPr>
          <a:xfrm>
            <a:off x="5686150" y="1436723"/>
            <a:ext cx="2880000" cy="2961253"/>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19" name="Picture Placeholder 6">
            <a:extLst>
              <a:ext uri="{FF2B5EF4-FFF2-40B4-BE49-F238E27FC236}">
                <a16:creationId xmlns:a16="http://schemas.microsoft.com/office/drawing/2014/main" id="{3F9157D3-AB43-6EAD-7F21-F164319B311D}"/>
              </a:ext>
            </a:extLst>
          </p:cNvPr>
          <p:cNvSpPr>
            <a:spLocks noGrp="1"/>
          </p:cNvSpPr>
          <p:nvPr>
            <p:ph type="pic" sz="quarter" idx="15" hasCustomPrompt="1"/>
          </p:nvPr>
        </p:nvSpPr>
        <p:spPr>
          <a:xfrm>
            <a:off x="3574627" y="1434554"/>
            <a:ext cx="1998000" cy="14040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Tree>
    <p:extLst>
      <p:ext uri="{BB962C8B-B14F-4D97-AF65-F5344CB8AC3E}">
        <p14:creationId xmlns:p14="http://schemas.microsoft.com/office/powerpoint/2010/main" val="80105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peaker bios with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369332"/>
          </a:xfrm>
        </p:spPr>
        <p:txBody>
          <a:bodyPr lIns="0" tIns="0" rIns="0" bIns="0"/>
          <a:lstStyle>
            <a:lvl1pPr>
              <a:defRPr sz="2400" b="0" i="0">
                <a:solidFill>
                  <a:srgbClr val="E64626"/>
                </a:solidFill>
                <a:latin typeface="Atkinson Hyperlegible" pitchFamily="2" charset="0"/>
                <a:cs typeface="Times New Roman"/>
              </a:defRPr>
            </a:lvl1pPr>
          </a:lstStyle>
          <a:p>
            <a:r>
              <a:rPr lang="en-US"/>
              <a:t>Speaker bios with image</a:t>
            </a:r>
            <a:endParaRPr/>
          </a:p>
        </p:txBody>
      </p:sp>
      <p:sp>
        <p:nvSpPr>
          <p:cNvPr id="3" name="Holder 3"/>
          <p:cNvSpPr>
            <a:spLocks noGrp="1"/>
          </p:cNvSpPr>
          <p:nvPr>
            <p:ph type="body" idx="1" hasCustomPrompt="1"/>
          </p:nvPr>
        </p:nvSpPr>
        <p:spPr>
          <a:xfrm>
            <a:off x="1892173" y="3365497"/>
            <a:ext cx="1917700" cy="1375162"/>
          </a:xfrm>
          <a:prstGeom prst="rect">
            <a:avLst/>
          </a:prstGeom>
        </p:spPr>
        <p:txBody>
          <a:bodyPr lIns="0" tIns="0" rIns="0" bIns="0" numCol="1" spcCol="252000"/>
          <a:lstStyle>
            <a:lvl1pPr marL="0" indent="0">
              <a:buFontTx/>
              <a:buNone/>
              <a:defRPr sz="1000" b="0" i="0">
                <a:solidFill>
                  <a:srgbClr val="3C3C3B"/>
                </a:solidFill>
                <a:latin typeface="Atkinson Hyperlegible" pitchFamily="2" charset="0"/>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16" name="Holder 3">
            <a:extLst>
              <a:ext uri="{FF2B5EF4-FFF2-40B4-BE49-F238E27FC236}">
                <a16:creationId xmlns:a16="http://schemas.microsoft.com/office/drawing/2014/main" id="{744D6788-A0C0-B174-4895-15A2149AC77C}"/>
              </a:ext>
            </a:extLst>
          </p:cNvPr>
          <p:cNvSpPr>
            <a:spLocks noGrp="1"/>
          </p:cNvSpPr>
          <p:nvPr>
            <p:ph type="body" idx="14" hasCustomPrompt="1"/>
          </p:nvPr>
        </p:nvSpPr>
        <p:spPr>
          <a:xfrm>
            <a:off x="1892173" y="2776903"/>
            <a:ext cx="1917700" cy="387734"/>
          </a:xfrm>
          <a:prstGeom prst="rect">
            <a:avLst/>
          </a:prstGeom>
        </p:spPr>
        <p:txBody>
          <a:bodyPr lIns="0" tIns="0" rIns="0" bIns="0" numCol="1" spcCol="252000"/>
          <a:lstStyle>
            <a:lvl1pPr marL="0" indent="0">
              <a:buFontTx/>
              <a:buNone/>
              <a:defRPr sz="1000" b="0" i="0">
                <a:solidFill>
                  <a:schemeClr val="accent1"/>
                </a:solidFill>
                <a:latin typeface="Atkinson Hyperlegible" pitchFamily="2" charset="0"/>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17" name="Holder 3">
            <a:extLst>
              <a:ext uri="{FF2B5EF4-FFF2-40B4-BE49-F238E27FC236}">
                <a16:creationId xmlns:a16="http://schemas.microsoft.com/office/drawing/2014/main" id="{17CE8A92-798F-6C5E-0F46-EC0B5684D236}"/>
              </a:ext>
            </a:extLst>
          </p:cNvPr>
          <p:cNvSpPr>
            <a:spLocks noGrp="1"/>
          </p:cNvSpPr>
          <p:nvPr>
            <p:ph type="body" idx="15" hasCustomPrompt="1"/>
          </p:nvPr>
        </p:nvSpPr>
        <p:spPr>
          <a:xfrm>
            <a:off x="4205194" y="3365497"/>
            <a:ext cx="1917700" cy="1375162"/>
          </a:xfrm>
          <a:prstGeom prst="rect">
            <a:avLst/>
          </a:prstGeom>
        </p:spPr>
        <p:txBody>
          <a:bodyPr lIns="0" tIns="0" rIns="0" bIns="0" numCol="1" spcCol="252000"/>
          <a:lstStyle>
            <a:lvl1pPr marL="0" indent="0">
              <a:buFontTx/>
              <a:buNone/>
              <a:defRPr sz="1000" b="0" i="0">
                <a:solidFill>
                  <a:srgbClr val="3C3C3B"/>
                </a:solidFill>
                <a:latin typeface="Atkinson Hyperlegible" pitchFamily="2" charset="0"/>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20" name="Holder 3">
            <a:extLst>
              <a:ext uri="{FF2B5EF4-FFF2-40B4-BE49-F238E27FC236}">
                <a16:creationId xmlns:a16="http://schemas.microsoft.com/office/drawing/2014/main" id="{352B38CD-C9E2-6FCF-659C-51A52C84804C}"/>
              </a:ext>
            </a:extLst>
          </p:cNvPr>
          <p:cNvSpPr>
            <a:spLocks noGrp="1"/>
          </p:cNvSpPr>
          <p:nvPr>
            <p:ph type="body" idx="17" hasCustomPrompt="1"/>
          </p:nvPr>
        </p:nvSpPr>
        <p:spPr>
          <a:xfrm>
            <a:off x="4205194" y="2776903"/>
            <a:ext cx="1917700" cy="387734"/>
          </a:xfrm>
          <a:prstGeom prst="rect">
            <a:avLst/>
          </a:prstGeom>
        </p:spPr>
        <p:txBody>
          <a:bodyPr lIns="0" tIns="0" rIns="0" bIns="0" numCol="1" spcCol="252000"/>
          <a:lstStyle>
            <a:lvl1pPr marL="0" indent="0">
              <a:buFontTx/>
              <a:buNone/>
              <a:defRPr sz="1000" b="0" i="0">
                <a:solidFill>
                  <a:schemeClr val="accent1"/>
                </a:solidFill>
                <a:latin typeface="Atkinson Hyperlegible" pitchFamily="2" charset="0"/>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21" name="Holder 3">
            <a:extLst>
              <a:ext uri="{FF2B5EF4-FFF2-40B4-BE49-F238E27FC236}">
                <a16:creationId xmlns:a16="http://schemas.microsoft.com/office/drawing/2014/main" id="{4BEEB3E0-898E-2BE3-26F4-15A3FF454115}"/>
              </a:ext>
            </a:extLst>
          </p:cNvPr>
          <p:cNvSpPr>
            <a:spLocks noGrp="1"/>
          </p:cNvSpPr>
          <p:nvPr>
            <p:ph type="body" idx="18" hasCustomPrompt="1"/>
          </p:nvPr>
        </p:nvSpPr>
        <p:spPr>
          <a:xfrm>
            <a:off x="6550856" y="3365497"/>
            <a:ext cx="1917700" cy="1375162"/>
          </a:xfrm>
          <a:prstGeom prst="rect">
            <a:avLst/>
          </a:prstGeom>
        </p:spPr>
        <p:txBody>
          <a:bodyPr lIns="0" tIns="0" rIns="0" bIns="0" numCol="1" spcCol="252000"/>
          <a:lstStyle>
            <a:lvl1pPr marL="0" indent="0">
              <a:buFontTx/>
              <a:buNone/>
              <a:defRPr sz="1000" b="0" i="0">
                <a:solidFill>
                  <a:srgbClr val="3C3C3B"/>
                </a:solidFill>
                <a:latin typeface="Atkinson Hyperlegible" pitchFamily="2" charset="0"/>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24" name="Holder 3">
            <a:extLst>
              <a:ext uri="{FF2B5EF4-FFF2-40B4-BE49-F238E27FC236}">
                <a16:creationId xmlns:a16="http://schemas.microsoft.com/office/drawing/2014/main" id="{E08F0228-3E66-E48B-74F0-3A18CDB08DAE}"/>
              </a:ext>
            </a:extLst>
          </p:cNvPr>
          <p:cNvSpPr>
            <a:spLocks noGrp="1"/>
          </p:cNvSpPr>
          <p:nvPr>
            <p:ph type="body" idx="20" hasCustomPrompt="1"/>
          </p:nvPr>
        </p:nvSpPr>
        <p:spPr>
          <a:xfrm>
            <a:off x="6550856" y="2776903"/>
            <a:ext cx="1917700" cy="387734"/>
          </a:xfrm>
          <a:prstGeom prst="rect">
            <a:avLst/>
          </a:prstGeom>
        </p:spPr>
        <p:txBody>
          <a:bodyPr lIns="0" tIns="0" rIns="0" bIns="0" numCol="1" spcCol="252000"/>
          <a:lstStyle>
            <a:lvl1pPr marL="0" indent="0">
              <a:buFontTx/>
              <a:buNone/>
              <a:defRPr sz="1000" b="0" i="0">
                <a:solidFill>
                  <a:schemeClr val="accent1"/>
                </a:solidFill>
                <a:latin typeface="Atkinson Hyperlegible" pitchFamily="2" charset="0"/>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25" name="Picture Placeholder 6">
            <a:extLst>
              <a:ext uri="{FF2B5EF4-FFF2-40B4-BE49-F238E27FC236}">
                <a16:creationId xmlns:a16="http://schemas.microsoft.com/office/drawing/2014/main" id="{4BEE90D4-8B0A-FDDF-BF6B-72D8DFDC897A}"/>
              </a:ext>
            </a:extLst>
          </p:cNvPr>
          <p:cNvSpPr>
            <a:spLocks noGrp="1"/>
          </p:cNvSpPr>
          <p:nvPr>
            <p:ph type="pic" sz="quarter" idx="10" hasCustomPrompt="1"/>
          </p:nvPr>
        </p:nvSpPr>
        <p:spPr>
          <a:xfrm>
            <a:off x="1892173" y="1410798"/>
            <a:ext cx="1322070" cy="12192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6" name="Picture Placeholder 6">
            <a:extLst>
              <a:ext uri="{FF2B5EF4-FFF2-40B4-BE49-F238E27FC236}">
                <a16:creationId xmlns:a16="http://schemas.microsoft.com/office/drawing/2014/main" id="{5F9DD4CC-F211-99E0-B144-C7DF316647C9}"/>
              </a:ext>
            </a:extLst>
          </p:cNvPr>
          <p:cNvSpPr>
            <a:spLocks noGrp="1"/>
          </p:cNvSpPr>
          <p:nvPr>
            <p:ph type="pic" sz="quarter" idx="21" hasCustomPrompt="1"/>
          </p:nvPr>
        </p:nvSpPr>
        <p:spPr>
          <a:xfrm>
            <a:off x="4205194" y="1410798"/>
            <a:ext cx="1322070" cy="12192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
        <p:nvSpPr>
          <p:cNvPr id="27" name="Picture Placeholder 6">
            <a:extLst>
              <a:ext uri="{FF2B5EF4-FFF2-40B4-BE49-F238E27FC236}">
                <a16:creationId xmlns:a16="http://schemas.microsoft.com/office/drawing/2014/main" id="{33A6F673-B304-E705-5E66-2DBDA1BA7630}"/>
              </a:ext>
            </a:extLst>
          </p:cNvPr>
          <p:cNvSpPr>
            <a:spLocks noGrp="1"/>
          </p:cNvSpPr>
          <p:nvPr>
            <p:ph type="pic" sz="quarter" idx="22" hasCustomPrompt="1"/>
          </p:nvPr>
        </p:nvSpPr>
        <p:spPr>
          <a:xfrm>
            <a:off x="6550856" y="1410798"/>
            <a:ext cx="1322070" cy="1219200"/>
          </a:xfrm>
          <a:solidFill>
            <a:schemeClr val="bg1">
              <a:lumMod val="95000"/>
            </a:schemeClr>
          </a:solidFill>
        </p:spPr>
        <p:txBody>
          <a:bodyPr anchor="ctr" anchorCtr="0"/>
          <a:lstStyle>
            <a:lvl1pPr marL="0" indent="0" algn="ctr">
              <a:buNone/>
              <a:defRPr b="0" i="0">
                <a:latin typeface="Atkinson Hyperlegible" pitchFamily="2" charset="0"/>
              </a:defRPr>
            </a:lvl1pPr>
          </a:lstStyle>
          <a:p>
            <a:r>
              <a:rPr lang="en-US"/>
              <a:t>Click to add image</a:t>
            </a:r>
          </a:p>
        </p:txBody>
      </p:sp>
    </p:spTree>
    <p:extLst>
      <p:ext uri="{BB962C8B-B14F-4D97-AF65-F5344CB8AC3E}">
        <p14:creationId xmlns:p14="http://schemas.microsoft.com/office/powerpoint/2010/main" val="37059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break 1">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3DE63B7-3D2D-E116-E58F-2358C702605C}"/>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0">
                <a:solidFill>
                  <a:schemeClr val="tx1"/>
                </a:solidFill>
                <a:latin typeface="Atkinson Hyperlegible"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6" name="Text Placeholder 3">
            <a:extLst>
              <a:ext uri="{FF2B5EF4-FFF2-40B4-BE49-F238E27FC236}">
                <a16:creationId xmlns:a16="http://schemas.microsoft.com/office/drawing/2014/main" id="{F7931C68-5A57-D921-2A9C-73B3990F8363}"/>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b="0" i="0">
                <a:solidFill>
                  <a:schemeClr val="tx1"/>
                </a:solidFill>
                <a:latin typeface="Atkinson Hyperlegible" pitchFamily="2" charset="0"/>
              </a:defRPr>
            </a:lvl1pPr>
          </a:lstStyle>
          <a:p>
            <a:r>
              <a:rPr lang="en-GB"/>
              <a:t>Presented by 14pt</a:t>
            </a:r>
            <a:endParaRPr lang="en-US"/>
          </a:p>
        </p:txBody>
      </p:sp>
      <p:sp>
        <p:nvSpPr>
          <p:cNvPr id="8" name="Text Placeholder 8">
            <a:extLst>
              <a:ext uri="{FF2B5EF4-FFF2-40B4-BE49-F238E27FC236}">
                <a16:creationId xmlns:a16="http://schemas.microsoft.com/office/drawing/2014/main" id="{C0A2F580-458B-6978-E5C4-D439F8A8EF5E}"/>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tx1"/>
                </a:solidFill>
                <a:latin typeface="Atkinson Hyperlegible" pitchFamily="2" charset="0"/>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Tree>
    <p:extLst>
      <p:ext uri="{BB962C8B-B14F-4D97-AF65-F5344CB8AC3E}">
        <p14:creationId xmlns:p14="http://schemas.microsoft.com/office/powerpoint/2010/main" val="25302094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 bios no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77850" y="736598"/>
            <a:ext cx="7988300" cy="369332"/>
          </a:xfrm>
        </p:spPr>
        <p:txBody>
          <a:bodyPr lIns="0" tIns="0" rIns="0" bIns="0"/>
          <a:lstStyle>
            <a:lvl1pPr>
              <a:defRPr sz="2400" b="0" i="0">
                <a:solidFill>
                  <a:srgbClr val="E64626"/>
                </a:solidFill>
                <a:latin typeface="Atkinson Hyperlegible" pitchFamily="2" charset="0"/>
                <a:cs typeface="Times New Roman"/>
              </a:defRPr>
            </a:lvl1pPr>
          </a:lstStyle>
          <a:p>
            <a:r>
              <a:rPr lang="en-US"/>
              <a:t>Speaker bios no image</a:t>
            </a:r>
            <a:endParaRPr/>
          </a:p>
        </p:txBody>
      </p:sp>
      <p:sp>
        <p:nvSpPr>
          <p:cNvPr id="3" name="Holder 3"/>
          <p:cNvSpPr>
            <a:spLocks noGrp="1"/>
          </p:cNvSpPr>
          <p:nvPr>
            <p:ph type="body" idx="1" hasCustomPrompt="1"/>
          </p:nvPr>
        </p:nvSpPr>
        <p:spPr>
          <a:xfrm>
            <a:off x="1887052"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tkinson Hyperlegible" pitchFamily="2" charset="0"/>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p>
          <a:p>
            <a:endParaRPr lang="en-AU"/>
          </a:p>
        </p:txBody>
      </p:sp>
      <p:sp>
        <p:nvSpPr>
          <p:cNvPr id="4" name="object 2">
            <a:extLst>
              <a:ext uri="{FF2B5EF4-FFF2-40B4-BE49-F238E27FC236}">
                <a16:creationId xmlns:a16="http://schemas.microsoft.com/office/drawing/2014/main" id="{E0011B6C-DBFE-00E0-6C67-77C29B241DF5}"/>
              </a:ext>
            </a:extLst>
          </p:cNvPr>
          <p:cNvSpPr/>
          <p:nvPr userDrawn="1"/>
        </p:nvSpPr>
        <p:spPr>
          <a:xfrm>
            <a:off x="1881188" y="1426363"/>
            <a:ext cx="2966720" cy="2540"/>
          </a:xfrm>
          <a:custGeom>
            <a:avLst/>
            <a:gdLst/>
            <a:ahLst/>
            <a:cxnLst/>
            <a:rect l="l" t="t" r="r" b="b"/>
            <a:pathLst>
              <a:path w="2966720" h="2540">
                <a:moveTo>
                  <a:pt x="0" y="2387"/>
                </a:moveTo>
                <a:lnTo>
                  <a:pt x="2966466" y="2387"/>
                </a:lnTo>
                <a:lnTo>
                  <a:pt x="2966466" y="0"/>
                </a:lnTo>
                <a:lnTo>
                  <a:pt x="0" y="0"/>
                </a:lnTo>
                <a:lnTo>
                  <a:pt x="0" y="2387"/>
                </a:lnTo>
                <a:close/>
              </a:path>
            </a:pathLst>
          </a:custGeom>
          <a:solidFill>
            <a:srgbClr val="FAE8DB"/>
          </a:solidFill>
        </p:spPr>
        <p:txBody>
          <a:bodyPr wrap="square" lIns="0" tIns="0" rIns="0" bIns="0" rtlCol="0"/>
          <a:lstStyle/>
          <a:p>
            <a:endParaRPr/>
          </a:p>
        </p:txBody>
      </p:sp>
      <p:sp>
        <p:nvSpPr>
          <p:cNvPr id="12" name="Holder 3">
            <a:extLst>
              <a:ext uri="{FF2B5EF4-FFF2-40B4-BE49-F238E27FC236}">
                <a16:creationId xmlns:a16="http://schemas.microsoft.com/office/drawing/2014/main" id="{01046116-FA83-47AD-17FA-94D776E8C805}"/>
              </a:ext>
            </a:extLst>
          </p:cNvPr>
          <p:cNvSpPr>
            <a:spLocks noGrp="1"/>
          </p:cNvSpPr>
          <p:nvPr>
            <p:ph type="body" idx="15" hasCustomPrompt="1"/>
          </p:nvPr>
        </p:nvSpPr>
        <p:spPr>
          <a:xfrm>
            <a:off x="1887052"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0" i="0">
                <a:solidFill>
                  <a:schemeClr val="bg1"/>
                </a:solidFill>
                <a:latin typeface="Atkinson Hyperlegible" pitchFamily="2" charset="0"/>
                <a:cs typeface="Arial"/>
              </a:defRPr>
            </a:lvl1pPr>
          </a:lstStyle>
          <a:p>
            <a:r>
              <a:rPr lang="en-AU" sz="1000">
                <a:solidFill>
                  <a:srgbClr val="3C3C3B"/>
                </a:solidFill>
                <a:latin typeface="Arial"/>
                <a:cs typeface="Arial"/>
              </a:rPr>
              <a:t>Heading 10pt</a:t>
            </a:r>
            <a:endParaRPr/>
          </a:p>
        </p:txBody>
      </p:sp>
      <p:sp>
        <p:nvSpPr>
          <p:cNvPr id="13" name="Holder 3">
            <a:extLst>
              <a:ext uri="{FF2B5EF4-FFF2-40B4-BE49-F238E27FC236}">
                <a16:creationId xmlns:a16="http://schemas.microsoft.com/office/drawing/2014/main" id="{980934C0-12AC-D7ED-F525-AC922980850D}"/>
              </a:ext>
            </a:extLst>
          </p:cNvPr>
          <p:cNvSpPr>
            <a:spLocks noGrp="1"/>
          </p:cNvSpPr>
          <p:nvPr>
            <p:ph type="body" idx="16" hasCustomPrompt="1"/>
          </p:nvPr>
        </p:nvSpPr>
        <p:spPr>
          <a:xfrm>
            <a:off x="5212958"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tkinson Hyperlegible" pitchFamily="2" charset="0"/>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15" name="Holder 3">
            <a:extLst>
              <a:ext uri="{FF2B5EF4-FFF2-40B4-BE49-F238E27FC236}">
                <a16:creationId xmlns:a16="http://schemas.microsoft.com/office/drawing/2014/main" id="{2593A6BD-50DF-0434-8D9C-6C5105B37941}"/>
              </a:ext>
            </a:extLst>
          </p:cNvPr>
          <p:cNvSpPr>
            <a:spLocks noGrp="1"/>
          </p:cNvSpPr>
          <p:nvPr>
            <p:ph type="body" idx="17" hasCustomPrompt="1"/>
          </p:nvPr>
        </p:nvSpPr>
        <p:spPr>
          <a:xfrm>
            <a:off x="5212958"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0" i="0">
                <a:solidFill>
                  <a:schemeClr val="bg1"/>
                </a:solidFill>
                <a:latin typeface="Atkinson Hyperlegible" pitchFamily="2" charset="0"/>
                <a:cs typeface="Arial"/>
              </a:defRPr>
            </a:lvl1pPr>
          </a:lstStyle>
          <a:p>
            <a:r>
              <a:rPr lang="en-AU" sz="1000">
                <a:solidFill>
                  <a:srgbClr val="3C3C3B"/>
                </a:solidFill>
                <a:latin typeface="Arial"/>
                <a:cs typeface="Arial"/>
              </a:rPr>
              <a:t>Heading 10pt</a:t>
            </a:r>
            <a:endParaRPr/>
          </a:p>
        </p:txBody>
      </p:sp>
    </p:spTree>
    <p:extLst>
      <p:ext uri="{BB962C8B-B14F-4D97-AF65-F5344CB8AC3E}">
        <p14:creationId xmlns:p14="http://schemas.microsoft.com/office/powerpoint/2010/main" val="3834080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o title (line and footer)">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BF0C12-4EFA-AA48-3CFD-E595F2CE757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Tree>
    <p:extLst>
      <p:ext uri="{BB962C8B-B14F-4D97-AF65-F5344CB8AC3E}">
        <p14:creationId xmlns:p14="http://schemas.microsoft.com/office/powerpoint/2010/main" val="315228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eak 2">
    <p:bg>
      <p:bgPr>
        <a:solidFill>
          <a:schemeClr val="tx1"/>
        </a:solid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21066835-3577-7EA9-7C60-12C9BC765B4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0">
                <a:solidFill>
                  <a:schemeClr val="bg1"/>
                </a:solidFill>
                <a:latin typeface="Atkinson Hyperlegible"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25AAED2F-1B70-12A0-8666-145503BFBB25}"/>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b="0" i="0">
                <a:solidFill>
                  <a:schemeClr val="bg1"/>
                </a:solidFill>
                <a:latin typeface="Atkinson Hyperlegible" pitchFamily="2" charset="0"/>
              </a:defRPr>
            </a:lvl1pPr>
          </a:lstStyle>
          <a:p>
            <a:r>
              <a:rPr lang="en-GB"/>
              <a:t>Presented by 14pt</a:t>
            </a:r>
            <a:endParaRPr lang="en-US"/>
          </a:p>
        </p:txBody>
      </p:sp>
      <p:sp>
        <p:nvSpPr>
          <p:cNvPr id="4" name="Text Placeholder 8">
            <a:extLst>
              <a:ext uri="{FF2B5EF4-FFF2-40B4-BE49-F238E27FC236}">
                <a16:creationId xmlns:a16="http://schemas.microsoft.com/office/drawing/2014/main" id="{BF367AE0-0B1A-C793-8FD0-6C83B3BAF9A6}"/>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Atkinson Hyperlegible" pitchFamily="2" charset="0"/>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Tree>
    <p:extLst>
      <p:ext uri="{BB962C8B-B14F-4D97-AF65-F5344CB8AC3E}">
        <p14:creationId xmlns:p14="http://schemas.microsoft.com/office/powerpoint/2010/main" val="301943938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eak 3">
    <p:bg>
      <p:bgPr>
        <a:solidFill>
          <a:schemeClr val="tx2"/>
        </a:solid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6FC22782-CE95-2810-1D92-2B7EA357B87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0">
                <a:solidFill>
                  <a:schemeClr val="bg1"/>
                </a:solidFill>
                <a:latin typeface="Atkinson Hyperlegible"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6F8263D2-F9BE-3D44-C629-FD1F86B3E17F}"/>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b="0" i="0">
                <a:solidFill>
                  <a:schemeClr val="bg1"/>
                </a:solidFill>
                <a:latin typeface="Atkinson Hyperlegible" pitchFamily="2" charset="0"/>
              </a:defRPr>
            </a:lvl1pPr>
          </a:lstStyle>
          <a:p>
            <a:r>
              <a:rPr lang="en-GB"/>
              <a:t>Presented by 14pt</a:t>
            </a:r>
            <a:endParaRPr lang="en-US"/>
          </a:p>
        </p:txBody>
      </p:sp>
      <p:sp>
        <p:nvSpPr>
          <p:cNvPr id="4" name="Text Placeholder 8">
            <a:extLst>
              <a:ext uri="{FF2B5EF4-FFF2-40B4-BE49-F238E27FC236}">
                <a16:creationId xmlns:a16="http://schemas.microsoft.com/office/drawing/2014/main" id="{26D0B820-7965-14E8-72F1-2EE5EF1CB3A9}"/>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Atkinson Hyperlegible" pitchFamily="2" charset="0"/>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Tree>
    <p:extLst>
      <p:ext uri="{BB962C8B-B14F-4D97-AF65-F5344CB8AC3E}">
        <p14:creationId xmlns:p14="http://schemas.microsoft.com/office/powerpoint/2010/main" val="31235531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centre black">
    <p:bg>
      <p:bgRef idx="1001">
        <a:schemeClr val="bg1"/>
      </p:bgRef>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0296C6E-3B64-67D7-F619-28187B1295EE}"/>
              </a:ext>
            </a:extLst>
          </p:cNvPr>
          <p:cNvSpPr/>
          <p:nvPr userDrawn="1"/>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chemeClr val="tx1"/>
          </a:solidFill>
        </p:spPr>
        <p:txBody>
          <a:bodyPr wrap="square" lIns="0" tIns="0" rIns="0" bIns="0" rtlCol="0"/>
          <a:lstStyle/>
          <a:p>
            <a:endParaRPr/>
          </a:p>
        </p:txBody>
      </p:sp>
      <p:pic>
        <p:nvPicPr>
          <p:cNvPr id="10" name="Picture 9">
            <a:extLst>
              <a:ext uri="{FF2B5EF4-FFF2-40B4-BE49-F238E27FC236}">
                <a16:creationId xmlns:a16="http://schemas.microsoft.com/office/drawing/2014/main" id="{90B06A1B-395E-4CB0-3B0C-D14FDE9BA0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7339" y="2261198"/>
            <a:ext cx="1829323" cy="633227"/>
          </a:xfrm>
          <a:prstGeom prst="rect">
            <a:avLst/>
          </a:prstGeom>
        </p:spPr>
      </p:pic>
    </p:spTree>
    <p:extLst>
      <p:ext uri="{BB962C8B-B14F-4D97-AF65-F5344CB8AC3E}">
        <p14:creationId xmlns:p14="http://schemas.microsoft.com/office/powerpoint/2010/main" val="192503745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centre ochr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E466C-1ADC-0DA2-E815-89094AED2510}"/>
              </a:ext>
            </a:extLst>
          </p:cNvPr>
          <p:cNvPicPr>
            <a:picLocks noChangeAspect="1"/>
          </p:cNvPicPr>
          <p:nvPr userDrawn="1"/>
        </p:nvPicPr>
        <p:blipFill>
          <a:blip r:embed="rId2"/>
          <a:stretch>
            <a:fillRect/>
          </a:stretch>
        </p:blipFill>
        <p:spPr>
          <a:xfrm>
            <a:off x="3657338" y="2261197"/>
            <a:ext cx="1829323" cy="643417"/>
          </a:xfrm>
          <a:prstGeom prst="rect">
            <a:avLst/>
          </a:prstGeom>
        </p:spPr>
      </p:pic>
    </p:spTree>
    <p:extLst>
      <p:ext uri="{BB962C8B-B14F-4D97-AF65-F5344CB8AC3E}">
        <p14:creationId xmlns:p14="http://schemas.microsoft.com/office/powerpoint/2010/main" val="40710976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E8375F2-9EFB-E2E0-D249-EBD6EB927363}"/>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tx1"/>
                </a:solidFill>
                <a:latin typeface="Atkinson Hyperlegible"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a:solidFill>
                  <a:srgbClr val="000000"/>
                </a:solidFill>
              </a:rPr>
              <a:t>“Insert quote </a:t>
            </a:r>
            <a:r>
              <a:rPr sz="3800" spc="-10">
                <a:solidFill>
                  <a:srgbClr val="000000"/>
                </a:solidFill>
              </a:rPr>
              <a:t>here</a:t>
            </a:r>
            <a:r>
              <a:rPr lang="en-AU" sz="3800" spc="-10">
                <a:solidFill>
                  <a:srgbClr val="000000"/>
                </a:solidFill>
              </a:rPr>
              <a:t>. </a:t>
            </a:r>
            <a:br>
              <a:rPr lang="en-AU" sz="3800" spc="-10">
                <a:solidFill>
                  <a:srgbClr val="000000"/>
                </a:solidFill>
              </a:rPr>
            </a:br>
            <a:r>
              <a:rPr lang="en-AU" sz="3800" spc="-10" err="1">
                <a:solidFill>
                  <a:srgbClr val="000000"/>
                </a:solidFill>
              </a:rPr>
              <a:t>Unti</a:t>
            </a:r>
            <a:r>
              <a:rPr lang="en-AU" sz="3800" spc="-10">
                <a:solidFill>
                  <a:srgbClr val="000000"/>
                </a:solidFill>
              </a:rPr>
              <a:t> </a:t>
            </a:r>
            <a:r>
              <a:rPr lang="en-AU" sz="3800" spc="-10" err="1">
                <a:solidFill>
                  <a:srgbClr val="000000"/>
                </a:solidFill>
              </a:rPr>
              <a:t>cuptasitae</a:t>
            </a:r>
            <a:r>
              <a:rPr lang="en-AU" sz="3800" spc="-10">
                <a:solidFill>
                  <a:srgbClr val="000000"/>
                </a:solidFill>
              </a:rPr>
              <a:t> </a:t>
            </a:r>
            <a:r>
              <a:rPr lang="en-AU" sz="3800" spc="-10" err="1">
                <a:solidFill>
                  <a:srgbClr val="000000"/>
                </a:solidFill>
              </a:rPr>
              <a:t>velluptatur</a:t>
            </a:r>
            <a:r>
              <a:rPr lang="en-AU" sz="3800" spc="-10">
                <a:solidFill>
                  <a:srgbClr val="000000"/>
                </a:solidFill>
              </a:rPr>
              <a:t> </a:t>
            </a:r>
            <a:r>
              <a:rPr lang="en-AU" sz="3800" spc="-10" err="1">
                <a:solidFill>
                  <a:srgbClr val="000000"/>
                </a:solidFill>
              </a:rPr>
              <a:t>suntem</a:t>
            </a:r>
            <a:r>
              <a:rPr lang="en-AU" sz="3800" spc="-10">
                <a:solidFill>
                  <a:srgbClr val="000000"/>
                </a:solidFill>
              </a:rPr>
              <a:t> as </a:t>
            </a:r>
            <a:r>
              <a:rPr lang="en-AU" sz="3800" spc="-10" err="1">
                <a:solidFill>
                  <a:srgbClr val="000000"/>
                </a:solidFill>
              </a:rPr>
              <a:t>derempo</a:t>
            </a:r>
            <a:r>
              <a:rPr lang="en-AU" sz="3800" spc="-10">
                <a:solidFill>
                  <a:srgbClr val="000000"/>
                </a:solidFill>
              </a:rPr>
              <a:t> </a:t>
            </a:r>
            <a:r>
              <a:rPr lang="en-AU" sz="3800" spc="-10" err="1">
                <a:solidFill>
                  <a:srgbClr val="000000"/>
                </a:solidFill>
              </a:rPr>
              <a:t>rposten</a:t>
            </a:r>
            <a:r>
              <a:rPr lang="en-AU" sz="3800" spc="-10">
                <a:solidFill>
                  <a:srgbClr val="000000"/>
                </a:solidFill>
              </a:rPr>
              <a:t> </a:t>
            </a:r>
            <a:r>
              <a:rPr lang="en-AU" sz="3800" spc="-10" err="1">
                <a:solidFill>
                  <a:srgbClr val="000000"/>
                </a:solidFill>
              </a:rPr>
              <a:t>dignisqui</a:t>
            </a:r>
            <a:r>
              <a:rPr lang="en-AU" sz="3800" spc="-10">
                <a:solidFill>
                  <a:srgbClr val="000000"/>
                </a:solidFill>
              </a:rPr>
              <a:t> </a:t>
            </a:r>
            <a:r>
              <a:rPr lang="en-AU" sz="3800" spc="-10" err="1">
                <a:solidFill>
                  <a:srgbClr val="000000"/>
                </a:solidFill>
              </a:rPr>
              <a:t>omnissum</a:t>
            </a:r>
            <a:r>
              <a:rPr lang="en-AU" sz="3800" spc="-10">
                <a:solidFill>
                  <a:srgbClr val="000000"/>
                </a:solidFill>
              </a:rPr>
              <a:t> </a:t>
            </a:r>
            <a:r>
              <a:rPr lang="en-AU" sz="3800" spc="-10" err="1">
                <a:solidFill>
                  <a:srgbClr val="000000"/>
                </a:solidFill>
              </a:rPr>
              <a:t>eiur</a:t>
            </a:r>
            <a:r>
              <a:rPr lang="en-AU" sz="3800" spc="-10">
                <a:solidFill>
                  <a:srgbClr val="000000"/>
                </a:solidFill>
              </a:rPr>
              <a:t>, </a:t>
            </a:r>
            <a:r>
              <a:rPr lang="en-AU" sz="3800" spc="-10" err="1">
                <a:solidFill>
                  <a:srgbClr val="000000"/>
                </a:solidFill>
              </a:rPr>
              <a:t>earchit</a:t>
            </a:r>
            <a:r>
              <a:rPr lang="en-AU" sz="3800" spc="-10">
                <a:solidFill>
                  <a:srgbClr val="000000"/>
                </a:solidFill>
              </a:rPr>
              <a:t> ab </a:t>
            </a:r>
            <a:r>
              <a:rPr lang="en-AU" sz="3800" spc="-10" err="1">
                <a:solidFill>
                  <a:srgbClr val="000000"/>
                </a:solidFill>
              </a:rPr>
              <a:t>ipidici</a:t>
            </a:r>
            <a:r>
              <a:rPr lang="en-AU" sz="3800" spc="-10">
                <a:solidFill>
                  <a:srgbClr val="000000"/>
                </a:solidFill>
              </a:rPr>
              <a:t> </a:t>
            </a:r>
            <a:r>
              <a:rPr lang="en-AU" sz="3800" spc="-10" err="1">
                <a:solidFill>
                  <a:srgbClr val="000000"/>
                </a:solidFill>
              </a:rPr>
              <a:t>llorum</a:t>
            </a:r>
            <a:r>
              <a:rPr lang="en-AU" sz="3800" spc="-10">
                <a:solidFill>
                  <a:srgbClr val="000000"/>
                </a:solidFill>
              </a:rPr>
              <a:t>, </a:t>
            </a:r>
            <a:r>
              <a:rPr lang="en-AU" sz="3800" spc="-10" err="1">
                <a:solidFill>
                  <a:srgbClr val="000000"/>
                </a:solidFill>
              </a:rPr>
              <a:t>coreriae</a:t>
            </a:r>
            <a:r>
              <a:rPr lang="en-AU" sz="3800" spc="-10">
                <a:solidFill>
                  <a:srgbClr val="000000"/>
                </a:solidFill>
              </a:rPr>
              <a:t> </a:t>
            </a:r>
            <a:r>
              <a:rPr lang="en-AU" sz="3800" spc="-10" err="1">
                <a:solidFill>
                  <a:srgbClr val="000000"/>
                </a:solidFill>
              </a:rPr>
              <a:t>quia</a:t>
            </a:r>
            <a:r>
              <a:rPr lang="en-AU" sz="3800" spc="-10">
                <a:solidFill>
                  <a:srgbClr val="000000"/>
                </a:solidFill>
              </a:rPr>
              <a:t>.”</a:t>
            </a:r>
            <a:endParaRPr sz="3800"/>
          </a:p>
        </p:txBody>
      </p:sp>
    </p:spTree>
    <p:extLst>
      <p:ext uri="{BB962C8B-B14F-4D97-AF65-F5344CB8AC3E}">
        <p14:creationId xmlns:p14="http://schemas.microsoft.com/office/powerpoint/2010/main" val="13561580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4.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824931"/>
      </p:ext>
    </p:extLst>
  </p:cSld>
  <p:clrMap bg1="lt1" tx1="dk1" bg2="lt2" tx2="dk2" accent1="accent1" accent2="accent2" accent3="accent3" accent4="accent4" accent5="accent5" accent6="accent6" hlink="hlink" folHlink="folHlink"/>
  <p:sldLayoutIdLst>
    <p:sldLayoutId id="2147483707" r:id="rId1"/>
    <p:sldLayoutId id="2147483711" r:id="rId2"/>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897651"/>
      </p:ext>
    </p:extLst>
  </p:cSld>
  <p:clrMap bg1="lt1" tx1="dk1" bg2="lt2" tx2="dk2" accent1="accent1" accent2="accent2" accent3="accent3" accent4="accent4" accent5="accent5" accent6="accent6" hlink="hlink" folHlink="folHlink"/>
  <p:sldLayoutIdLst>
    <p:sldLayoutId id="2147483714" r:id="rId1"/>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958849"/>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692434"/>
      </p:ext>
    </p:extLst>
  </p:cSld>
  <p:clrMap bg1="lt1" tx1="dk1" bg2="lt2" tx2="dk2" accent1="accent1" accent2="accent2" accent3="accent3" accent4="accent4" accent5="accent5" accent6="accent6" hlink="hlink" folHlink="folHlink"/>
  <p:sldLayoutIdLst>
    <p:sldLayoutId id="2147483726" r:id="rId1"/>
    <p:sldLayoutId id="2147483733" r:id="rId2"/>
    <p:sldLayoutId id="2147483734" r:id="rId3"/>
    <p:sldLayoutId id="2147483735" r:id="rId4"/>
    <p:sldLayoutId id="2147483732" r:id="rId5"/>
    <p:sldLayoutId id="2147483727" r:id="rId6"/>
    <p:sldLayoutId id="2147483739" r:id="rId7"/>
    <p:sldLayoutId id="2147483728" r:id="rId8"/>
    <p:sldLayoutId id="2147483729" r:id="rId9"/>
    <p:sldLayoutId id="2147483730" r:id="rId10"/>
    <p:sldLayoutId id="2147483731" r:id="rId11"/>
    <p:sldLayoutId id="2147483736" r:id="rId12"/>
    <p:sldLayoutId id="2147483737" r:id="rId13"/>
    <p:sldLayoutId id="2147483738" r:id="rId14"/>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577850" y="736598"/>
            <a:ext cx="7988300" cy="369332"/>
          </a:xfrm>
          <a:prstGeom prst="rect">
            <a:avLst/>
          </a:prstGeom>
        </p:spPr>
        <p:txBody>
          <a:bodyPr wrap="square" lIns="0" tIns="0" rIns="0" bIns="0">
            <a:spAutoFit/>
          </a:bodyPr>
          <a:lstStyle>
            <a:lvl1pPr>
              <a:defRPr sz="2400" b="0" i="0">
                <a:solidFill>
                  <a:srgbClr val="E64626"/>
                </a:solidFill>
                <a:latin typeface="Times New Roman"/>
                <a:cs typeface="Times New Roman"/>
              </a:defRPr>
            </a:lvl1pPr>
          </a:lstStyle>
          <a:p>
            <a:r>
              <a:rPr lang="en-AU"/>
              <a:t>Click to add title</a:t>
            </a:r>
            <a:endParaRPr/>
          </a:p>
        </p:txBody>
      </p:sp>
      <p:sp>
        <p:nvSpPr>
          <p:cNvPr id="3" name="Holder 3"/>
          <p:cNvSpPr>
            <a:spLocks noGrp="1"/>
          </p:cNvSpPr>
          <p:nvPr>
            <p:ph type="body" idx="1"/>
          </p:nvPr>
        </p:nvSpPr>
        <p:spPr>
          <a:xfrm>
            <a:off x="1892300" y="1803398"/>
            <a:ext cx="6673850" cy="2762251"/>
          </a:xfrm>
          <a:prstGeom prst="rect">
            <a:avLst/>
          </a:prstGeom>
        </p:spPr>
        <p:txBody>
          <a:bodyPr wrap="square" lIns="0" tIns="0" rIns="0" bIns="0">
            <a:noAutofit/>
          </a:bodyPr>
          <a:lstStyle>
            <a:lvl1pPr>
              <a:defRPr sz="1000" b="0" i="0">
                <a:solidFill>
                  <a:srgbClr val="3C3C3B"/>
                </a:solidFill>
                <a:latin typeface="Arial"/>
                <a:cs typeface="Arial"/>
              </a:defRPr>
            </a:lvl1pPr>
          </a:lstStyle>
          <a:p>
            <a:pPr marL="171450" indent="-171450">
              <a:buClr>
                <a:schemeClr val="tx2"/>
              </a:buClr>
              <a:buFont typeface="System Font Regular"/>
              <a:buChar char="-"/>
            </a:pPr>
            <a:r>
              <a:rPr lang="en-GB" sz="1000">
                <a:solidFill>
                  <a:schemeClr val="tx2"/>
                </a:solidFill>
                <a:latin typeface="+mn-lt"/>
              </a:rPr>
              <a:t>Click to edit Master text styles</a:t>
            </a:r>
          </a:p>
          <a:p>
            <a:pPr marL="628650" lvl="1" indent="-171450">
              <a:buClr>
                <a:schemeClr val="tx2"/>
              </a:buClr>
              <a:buFont typeface="System Font Regular"/>
              <a:buChar char="-"/>
            </a:pPr>
            <a:r>
              <a:rPr lang="en-GB" sz="1000">
                <a:solidFill>
                  <a:schemeClr val="tx2"/>
                </a:solidFill>
                <a:latin typeface="+mn-lt"/>
              </a:rPr>
              <a:t>Second level</a:t>
            </a:r>
          </a:p>
          <a:p>
            <a:pPr marL="1085850" lvl="2" indent="-171450">
              <a:buClr>
                <a:schemeClr val="tx2"/>
              </a:buClr>
              <a:buFont typeface="System Font Regular"/>
              <a:buChar char="-"/>
            </a:pPr>
            <a:r>
              <a:rPr lang="en-GB" sz="1000">
                <a:solidFill>
                  <a:schemeClr val="tx2"/>
                </a:solidFill>
                <a:latin typeface="+mn-lt"/>
              </a:rPr>
              <a:t>Third level</a:t>
            </a:r>
          </a:p>
          <a:p>
            <a:pPr marL="1543050" lvl="3" indent="-171450">
              <a:buClr>
                <a:schemeClr val="tx2"/>
              </a:buClr>
              <a:buFont typeface="System Font Regular"/>
              <a:buChar char="-"/>
            </a:pPr>
            <a:r>
              <a:rPr lang="en-GB" sz="1000">
                <a:solidFill>
                  <a:schemeClr val="tx2"/>
                </a:solidFill>
                <a:latin typeface="+mn-lt"/>
              </a:rPr>
              <a:t>Fourth level</a:t>
            </a:r>
          </a:p>
          <a:p>
            <a:pPr marL="2000250" lvl="4" indent="-171450">
              <a:buClr>
                <a:schemeClr val="tx2"/>
              </a:buClr>
              <a:buFont typeface="System Font Regular"/>
              <a:buChar char="-"/>
            </a:pPr>
            <a:r>
              <a:rPr lang="en-GB" sz="1000">
                <a:solidFill>
                  <a:schemeClr val="tx2"/>
                </a:solidFill>
                <a:latin typeface="+mn-lt"/>
              </a:rPr>
              <a:t>Fifth level</a:t>
            </a:r>
            <a:endParaRPr lang="en-US" sz="1000">
              <a:solidFill>
                <a:schemeClr val="tx2"/>
              </a:solidFill>
              <a:latin typeface="+mn-lt"/>
            </a:endParaRPr>
          </a:p>
          <a:p>
            <a:endParaRPr/>
          </a:p>
        </p:txBody>
      </p:sp>
      <p:sp>
        <p:nvSpPr>
          <p:cNvPr id="8" name="object 6">
            <a:extLst>
              <a:ext uri="{FF2B5EF4-FFF2-40B4-BE49-F238E27FC236}">
                <a16:creationId xmlns:a16="http://schemas.microsoft.com/office/drawing/2014/main" id="{5A642DA0-8A3F-F1D1-A500-3E3B635F525E}"/>
              </a:ext>
            </a:extLst>
          </p:cNvPr>
          <p:cNvSpPr/>
          <p:nvPr userDrawn="1"/>
        </p:nvSpPr>
        <p:spPr>
          <a:xfrm>
            <a:off x="571500" y="576262"/>
            <a:ext cx="914400" cy="0"/>
          </a:xfrm>
          <a:custGeom>
            <a:avLst/>
            <a:gdLst/>
            <a:ahLst/>
            <a:cxnLst/>
            <a:rect l="l" t="t" r="r" b="b"/>
            <a:pathLst>
              <a:path w="914400">
                <a:moveTo>
                  <a:pt x="914400" y="0"/>
                </a:moveTo>
                <a:lnTo>
                  <a:pt x="0" y="0"/>
                </a:lnTo>
              </a:path>
            </a:pathLst>
          </a:custGeom>
          <a:ln w="9525">
            <a:solidFill>
              <a:schemeClr val="accent1"/>
            </a:solidFill>
          </a:ln>
        </p:spPr>
        <p:txBody>
          <a:bodyPr wrap="square" lIns="0" tIns="0" rIns="0" bIns="0" rtlCol="0"/>
          <a:lstStyle/>
          <a:p>
            <a:endParaRPr/>
          </a:p>
        </p:txBody>
      </p:sp>
      <p:sp>
        <p:nvSpPr>
          <p:cNvPr id="12" name="object 10">
            <a:extLst>
              <a:ext uri="{FF2B5EF4-FFF2-40B4-BE49-F238E27FC236}">
                <a16:creationId xmlns:a16="http://schemas.microsoft.com/office/drawing/2014/main" id="{6C0811DA-1436-1C90-68E8-D6A920491400}"/>
              </a:ext>
            </a:extLst>
          </p:cNvPr>
          <p:cNvSpPr txBox="1"/>
          <p:nvPr userDrawn="1"/>
        </p:nvSpPr>
        <p:spPr>
          <a:xfrm>
            <a:off x="568325" y="4725642"/>
            <a:ext cx="2539206" cy="104516"/>
          </a:xfrm>
          <a:prstGeom prst="rect">
            <a:avLst/>
          </a:prstGeom>
        </p:spPr>
        <p:txBody>
          <a:bodyPr vert="horz" wrap="square" lIns="0" tIns="4445" rIns="0" bIns="0" rtlCol="0">
            <a:spAutoFit/>
          </a:bodyPr>
          <a:lstStyle/>
          <a:p>
            <a:pPr marL="12700">
              <a:lnSpc>
                <a:spcPct val="100000"/>
              </a:lnSpc>
              <a:spcBef>
                <a:spcPts val="35"/>
              </a:spcBef>
            </a:pPr>
            <a:r>
              <a:rPr sz="650" b="0" i="0">
                <a:solidFill>
                  <a:srgbClr val="3C3C3B"/>
                </a:solidFill>
                <a:latin typeface="Atkinson Hyperlegible" pitchFamily="2" charset="0"/>
                <a:cs typeface="Arial"/>
              </a:rPr>
              <a:t>The</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University</a:t>
            </a:r>
            <a:r>
              <a:rPr sz="650" b="0" i="0" spc="10">
                <a:solidFill>
                  <a:srgbClr val="3C3C3B"/>
                </a:solidFill>
                <a:latin typeface="Atkinson Hyperlegible" pitchFamily="2" charset="0"/>
                <a:cs typeface="Arial"/>
              </a:rPr>
              <a:t> </a:t>
            </a:r>
            <a:r>
              <a:rPr sz="650" b="0" i="0">
                <a:solidFill>
                  <a:srgbClr val="3C3C3B"/>
                </a:solidFill>
                <a:latin typeface="Atkinson Hyperlegible" pitchFamily="2" charset="0"/>
                <a:cs typeface="Arial"/>
              </a:rPr>
              <a:t>of</a:t>
            </a:r>
            <a:r>
              <a:rPr sz="650" b="0" i="0" spc="15">
                <a:solidFill>
                  <a:srgbClr val="3C3C3B"/>
                </a:solidFill>
                <a:latin typeface="Atkinson Hyperlegible" pitchFamily="2" charset="0"/>
                <a:cs typeface="Arial"/>
              </a:rPr>
              <a:t> </a:t>
            </a:r>
            <a:r>
              <a:rPr sz="650" b="0" i="0" spc="-10">
                <a:solidFill>
                  <a:srgbClr val="3C3C3B"/>
                </a:solidFill>
                <a:latin typeface="Atkinson Hyperlegible" pitchFamily="2" charset="0"/>
                <a:cs typeface="Arial"/>
              </a:rPr>
              <a:t>Sydney</a:t>
            </a:r>
            <a:r>
              <a:rPr lang="en-AU" sz="650" b="0" i="0" spc="-10">
                <a:solidFill>
                  <a:srgbClr val="3C3C3B"/>
                </a:solidFill>
                <a:latin typeface="Atkinson Hyperlegible" pitchFamily="2" charset="0"/>
                <a:cs typeface="Arial"/>
              </a:rPr>
              <a:t> and the University of South Australia</a:t>
            </a:r>
            <a:endParaRPr sz="650" b="0" i="0">
              <a:latin typeface="Atkinson Hyperlegible" pitchFamily="2" charset="0"/>
              <a:cs typeface="Arial"/>
            </a:endParaRPr>
          </a:p>
        </p:txBody>
      </p:sp>
    </p:spTree>
  </p:cSld>
  <p:clrMap bg1="lt1" tx1="dk1" bg2="lt2" tx2="dk2" accent1="accent1" accent2="accent2" accent3="accent3" accent4="accent4" accent5="accent5" accent6="accent6" hlink="hlink" folHlink="folHlink"/>
  <p:sldLayoutIdLst>
    <p:sldLayoutId id="2147483664" r:id="rId1"/>
    <p:sldLayoutId id="2147483680" r:id="rId2"/>
    <p:sldLayoutId id="2147483681" r:id="rId3"/>
    <p:sldLayoutId id="2147483662" r:id="rId4"/>
    <p:sldLayoutId id="2147483668" r:id="rId5"/>
    <p:sldLayoutId id="2147483669" r:id="rId6"/>
    <p:sldLayoutId id="2147483667" r:id="rId7"/>
    <p:sldLayoutId id="2147483670" r:id="rId8"/>
    <p:sldLayoutId id="2147483666" r:id="rId9"/>
    <p:sldLayoutId id="2147483671" r:id="rId10"/>
    <p:sldLayoutId id="2147483663" r:id="rId11"/>
    <p:sldLayoutId id="2147483672" r:id="rId12"/>
    <p:sldLayoutId id="2147483673" r:id="rId13"/>
    <p:sldLayoutId id="2147483674" r:id="rId14"/>
    <p:sldLayoutId id="2147483675" r:id="rId15"/>
    <p:sldLayoutId id="2147483676" r:id="rId16"/>
    <p:sldLayoutId id="2147483677" r:id="rId17"/>
    <p:sldLayoutId id="2147483740" r:id="rId18"/>
    <p:sldLayoutId id="2147483678" r:id="rId19"/>
    <p:sldLayoutId id="2147483679" r:id="rId20"/>
    <p:sldLayoutId id="2147483665" r:id="rId21"/>
    <p:sldLayoutId id="2147483704" r:id="rId22"/>
  </p:sldLayoutIdLst>
  <p:txStyles>
    <p:titleStyle>
      <a:lvl1pPr>
        <a:defRPr sz="4400" b="0" i="0">
          <a:solidFill>
            <a:schemeClr val="accent1"/>
          </a:solidFill>
          <a:latin typeface="Atkinson Hyperlegible" pitchFamily="2" charset="0"/>
          <a:ea typeface="+mj-ea"/>
          <a:cs typeface="+mj-cs"/>
        </a:defRPr>
      </a:lvl1pPr>
    </p:titleStyle>
    <p:bodyStyle>
      <a:lvl1pPr marL="171450" indent="-171450">
        <a:buClr>
          <a:schemeClr val="tx2"/>
        </a:buClr>
        <a:buFont typeface="Arial" panose="020B0604020202020204" pitchFamily="34" charset="0"/>
        <a:buChar char="•"/>
        <a:defRPr b="0" i="0">
          <a:solidFill>
            <a:schemeClr val="tx2"/>
          </a:solidFill>
          <a:latin typeface="Atkinson Hyperlegible" pitchFamily="2" charset="0"/>
          <a:ea typeface="+mn-ea"/>
          <a:cs typeface="+mn-cs"/>
        </a:defRPr>
      </a:lvl1pPr>
      <a:lvl2pPr marL="457200">
        <a:buFont typeface="Arial" panose="020B0604020202020204" pitchFamily="34" charset="0"/>
        <a:buChar char="•"/>
        <a:defRPr b="0" i="0">
          <a:solidFill>
            <a:schemeClr val="tx2"/>
          </a:solidFill>
          <a:latin typeface="Atkinson Hyperlegible" pitchFamily="2" charset="0"/>
          <a:ea typeface="+mn-ea"/>
          <a:cs typeface="+mn-cs"/>
        </a:defRPr>
      </a:lvl2pPr>
      <a:lvl3pPr marL="914400">
        <a:buFont typeface="Arial" panose="020B0604020202020204" pitchFamily="34" charset="0"/>
        <a:buChar char="•"/>
        <a:defRPr b="0" i="0">
          <a:solidFill>
            <a:schemeClr val="tx2"/>
          </a:solidFill>
          <a:latin typeface="Atkinson Hyperlegible" pitchFamily="2" charset="0"/>
          <a:ea typeface="+mn-ea"/>
          <a:cs typeface="+mn-cs"/>
        </a:defRPr>
      </a:lvl3pPr>
      <a:lvl4pPr marL="1371600">
        <a:buFont typeface="Arial" panose="020B0604020202020204" pitchFamily="34" charset="0"/>
        <a:buChar char="•"/>
        <a:defRPr b="0" i="0">
          <a:solidFill>
            <a:schemeClr val="tx2"/>
          </a:solidFill>
          <a:latin typeface="Atkinson Hyperlegible" pitchFamily="2" charset="0"/>
          <a:ea typeface="+mn-ea"/>
          <a:cs typeface="+mn-cs"/>
        </a:defRPr>
      </a:lvl4pPr>
      <a:lvl5pPr marL="1828800">
        <a:buFont typeface="Arial" panose="020B0604020202020204" pitchFamily="34" charset="0"/>
        <a:buChar char="•"/>
        <a:defRPr b="0" i="0">
          <a:solidFill>
            <a:schemeClr val="tx2"/>
          </a:solidFill>
          <a:latin typeface="Atkinson Hyperlegible" pitchFamily="2"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240_3AE93DCE.xml"/><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hyperlink" Target="mailto:agata.mrva-montoya@sydney.edu.au"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jo.kaeding@unisa.edu.a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00CE-26BB-F448-4DA8-7413D892294C}"/>
              </a:ext>
            </a:extLst>
          </p:cNvPr>
          <p:cNvSpPr>
            <a:spLocks noGrp="1"/>
          </p:cNvSpPr>
          <p:nvPr>
            <p:ph type="title"/>
          </p:nvPr>
        </p:nvSpPr>
        <p:spPr>
          <a:xfrm>
            <a:off x="838200" y="342900"/>
            <a:ext cx="7391400" cy="3981450"/>
          </a:xfrm>
        </p:spPr>
        <p:txBody>
          <a:bodyPr/>
          <a:lstStyle/>
          <a:p>
            <a:r>
              <a:rPr lang="en-US">
                <a:solidFill>
                  <a:schemeClr val="bg1"/>
                </a:solidFill>
              </a:rPr>
              <a:t>Enhancing Accessibility </a:t>
            </a:r>
            <a:br>
              <a:rPr lang="en-US">
                <a:solidFill>
                  <a:schemeClr val="bg1"/>
                </a:solidFill>
              </a:rPr>
            </a:br>
            <a:r>
              <a:rPr lang="en-US">
                <a:solidFill>
                  <a:schemeClr val="bg1"/>
                </a:solidFill>
              </a:rPr>
              <a:t>in Public Libraries: Insights from Australian Library Staff</a:t>
            </a:r>
            <a:br>
              <a:rPr lang="en-US">
                <a:solidFill>
                  <a:schemeClr val="bg1"/>
                </a:solidFill>
              </a:rPr>
            </a:br>
            <a:br>
              <a:rPr lang="en-US">
                <a:solidFill>
                  <a:schemeClr val="bg1"/>
                </a:solidFill>
              </a:rPr>
            </a:br>
            <a:r>
              <a:rPr lang="en-US" sz="2400">
                <a:solidFill>
                  <a:schemeClr val="bg1"/>
                </a:solidFill>
              </a:rPr>
              <a:t>Dr Agata Mrva-Montoya and Dr Jo Kaeding </a:t>
            </a:r>
            <a:endParaRPr lang="en-US">
              <a:solidFill>
                <a:schemeClr val="bg1"/>
              </a:solidFill>
            </a:endParaRPr>
          </a:p>
        </p:txBody>
      </p:sp>
      <p:pic>
        <p:nvPicPr>
          <p:cNvPr id="4" name="Picture 3" descr="A blue and white logo on a black background&#10;&#10;AI-generated content may be incorrect.">
            <a:extLst>
              <a:ext uri="{FF2B5EF4-FFF2-40B4-BE49-F238E27FC236}">
                <a16:creationId xmlns:a16="http://schemas.microsoft.com/office/drawing/2014/main" id="{3FB4279E-917F-75BC-9092-F96ABAD12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805" y="4002842"/>
            <a:ext cx="2403540" cy="1197524"/>
          </a:xfrm>
          <a:prstGeom prst="rect">
            <a:avLst/>
          </a:prstGeom>
        </p:spPr>
      </p:pic>
      <p:pic>
        <p:nvPicPr>
          <p:cNvPr id="8" name="Picture 7" descr="A black background with white text&#10;&#10;AI-generated content may be incorrect.">
            <a:extLst>
              <a:ext uri="{FF2B5EF4-FFF2-40B4-BE49-F238E27FC236}">
                <a16:creationId xmlns:a16="http://schemas.microsoft.com/office/drawing/2014/main" id="{8620CCCE-DF6A-27D1-859F-BD6DE035C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892" y="4264220"/>
            <a:ext cx="1963575" cy="674768"/>
          </a:xfrm>
          <a:prstGeom prst="rect">
            <a:avLst/>
          </a:prstGeom>
        </p:spPr>
      </p:pic>
    </p:spTree>
    <p:extLst>
      <p:ext uri="{BB962C8B-B14F-4D97-AF65-F5344CB8AC3E}">
        <p14:creationId xmlns:p14="http://schemas.microsoft.com/office/powerpoint/2010/main" val="2386798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AB023-7C62-CF66-40F5-69F6C106347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013CF8C-5CA8-CC88-CEDC-7997A2DB2C85}"/>
              </a:ext>
            </a:extLst>
          </p:cNvPr>
          <p:cNvSpPr>
            <a:spLocks noGrp="1"/>
          </p:cNvSpPr>
          <p:nvPr>
            <p:ph type="body" sz="quarter" idx="11"/>
          </p:nvPr>
        </p:nvSpPr>
        <p:spPr>
          <a:xfrm>
            <a:off x="571501" y="2495550"/>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Limited involvement in selection</a:t>
            </a:r>
          </a:p>
          <a:p>
            <a:pPr marL="342900" indent="-342900">
              <a:buFont typeface="Arial" panose="020B0604020202020204" pitchFamily="34" charset="0"/>
              <a:buChar char="•"/>
              <a:tabLst>
                <a:tab pos="457200" algn="l"/>
              </a:tabLst>
            </a:pPr>
            <a:r>
              <a:rPr lang="en-AU" sz="1800" kern="100">
                <a:latin typeface="Atkinson Hyperlegible"/>
                <a:cs typeface="Times New Roman"/>
              </a:rPr>
              <a:t>Dementia friendly collection</a:t>
            </a:r>
          </a:p>
          <a:p>
            <a:pPr marL="342900" indent="-342900">
              <a:buFont typeface="Arial" panose="020B0604020202020204" pitchFamily="34" charset="0"/>
              <a:buChar char="•"/>
              <a:tabLst>
                <a:tab pos="457200" algn="l"/>
              </a:tabLst>
            </a:pPr>
            <a:r>
              <a:rPr lang="en-AU" sz="1800" kern="100">
                <a:latin typeface="Atkinson Hyperlegible"/>
                <a:cs typeface="Times New Roman"/>
              </a:rPr>
              <a:t>Library consortia sharing</a:t>
            </a:r>
          </a:p>
        </p:txBody>
      </p:sp>
      <p:sp>
        <p:nvSpPr>
          <p:cNvPr id="7" name="Title 6">
            <a:extLst>
              <a:ext uri="{FF2B5EF4-FFF2-40B4-BE49-F238E27FC236}">
                <a16:creationId xmlns:a16="http://schemas.microsoft.com/office/drawing/2014/main" id="{63779FEB-0171-1560-0DD2-DB68BE2B0750}"/>
              </a:ext>
            </a:extLst>
          </p:cNvPr>
          <p:cNvSpPr>
            <a:spLocks noGrp="1"/>
          </p:cNvSpPr>
          <p:nvPr>
            <p:ph type="title"/>
          </p:nvPr>
        </p:nvSpPr>
        <p:spPr>
          <a:xfrm>
            <a:off x="571499" y="1128518"/>
            <a:ext cx="6132081" cy="984885"/>
          </a:xfrm>
        </p:spPr>
        <p:txBody>
          <a:bodyPr wrap="square" lIns="0" tIns="0" rIns="0" bIns="0" anchor="t">
            <a:spAutoFit/>
          </a:bodyPr>
          <a:lstStyle/>
          <a:p>
            <a:r>
              <a:rPr lang="en-US" sz="3200">
                <a:latin typeface="Atkinson Hyperlegible"/>
              </a:rPr>
              <a:t>Resources and collection development</a:t>
            </a:r>
            <a:endParaRPr lang="en-US" sz="3200"/>
          </a:p>
        </p:txBody>
      </p:sp>
    </p:spTree>
    <p:extLst>
      <p:ext uri="{BB962C8B-B14F-4D97-AF65-F5344CB8AC3E}">
        <p14:creationId xmlns:p14="http://schemas.microsoft.com/office/powerpoint/2010/main" val="38392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1E1D-18E7-AB52-80FB-13595D398E4D}"/>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D9597B4-A42D-ACC7-E72B-4EA5CD9B9D19}"/>
              </a:ext>
            </a:extLst>
          </p:cNvPr>
          <p:cNvSpPr>
            <a:spLocks noGrp="1"/>
          </p:cNvSpPr>
          <p:nvPr>
            <p:ph type="body" sz="quarter" idx="11"/>
          </p:nvPr>
        </p:nvSpPr>
        <p:spPr>
          <a:xfrm>
            <a:off x="571499" y="2220247"/>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Not standard practice</a:t>
            </a:r>
          </a:p>
          <a:p>
            <a:pPr marL="342900" indent="-342900">
              <a:buFont typeface="Arial" panose="020B0604020202020204" pitchFamily="34" charset="0"/>
              <a:buChar char="•"/>
              <a:tabLst>
                <a:tab pos="457200" algn="l"/>
              </a:tabLst>
            </a:pPr>
            <a:r>
              <a:rPr lang="en-AU" sz="1800" kern="100">
                <a:latin typeface="Atkinson Hyperlegible"/>
                <a:cs typeface="Times New Roman"/>
              </a:rPr>
              <a:t>Focus on platform access</a:t>
            </a:r>
          </a:p>
          <a:p>
            <a:pPr marL="342900" indent="-342900">
              <a:buFont typeface="Arial" panose="020B0604020202020204" pitchFamily="34" charset="0"/>
              <a:buChar char="•"/>
              <a:tabLst>
                <a:tab pos="457200" algn="l"/>
              </a:tabLst>
            </a:pPr>
            <a:r>
              <a:rPr lang="en-AU" sz="1800" kern="100">
                <a:latin typeface="Atkinson Hyperlegible"/>
                <a:cs typeface="Times New Roman"/>
              </a:rPr>
              <a:t>Lack of skills and knowledge</a:t>
            </a:r>
          </a:p>
          <a:p>
            <a:pPr marL="342900" indent="-342900">
              <a:buFont typeface="Arial" panose="020B0604020202020204" pitchFamily="34" charset="0"/>
              <a:buChar char="•"/>
              <a:tabLst>
                <a:tab pos="457200" algn="l"/>
              </a:tabLst>
            </a:pPr>
            <a:r>
              <a:rPr lang="en-AU" sz="1800" kern="100">
                <a:latin typeface="Atkinson Hyperlegible"/>
                <a:cs typeface="Times New Roman"/>
              </a:rPr>
              <a:t>Request for standards checklist</a:t>
            </a:r>
          </a:p>
        </p:txBody>
      </p:sp>
      <p:sp>
        <p:nvSpPr>
          <p:cNvPr id="7" name="Title 6">
            <a:extLst>
              <a:ext uri="{FF2B5EF4-FFF2-40B4-BE49-F238E27FC236}">
                <a16:creationId xmlns:a16="http://schemas.microsoft.com/office/drawing/2014/main" id="{5AEBBF11-6C7B-0167-25FB-6DDAF658BC8C}"/>
              </a:ext>
            </a:extLst>
          </p:cNvPr>
          <p:cNvSpPr>
            <a:spLocks noGrp="1"/>
          </p:cNvSpPr>
          <p:nvPr>
            <p:ph type="title"/>
          </p:nvPr>
        </p:nvSpPr>
        <p:spPr>
          <a:xfrm>
            <a:off x="571499" y="1128518"/>
            <a:ext cx="6132081" cy="492443"/>
          </a:xfrm>
        </p:spPr>
        <p:txBody>
          <a:bodyPr wrap="square" lIns="0" tIns="0" rIns="0" bIns="0" anchor="t">
            <a:spAutoFit/>
          </a:bodyPr>
          <a:lstStyle/>
          <a:p>
            <a:r>
              <a:rPr lang="en-US" sz="3200">
                <a:latin typeface="Atkinson Hyperlegible"/>
              </a:rPr>
              <a:t>Assessment methods</a:t>
            </a:r>
            <a:endParaRPr lang="en-US" sz="3200"/>
          </a:p>
        </p:txBody>
      </p:sp>
    </p:spTree>
    <p:extLst>
      <p:ext uri="{BB962C8B-B14F-4D97-AF65-F5344CB8AC3E}">
        <p14:creationId xmlns:p14="http://schemas.microsoft.com/office/powerpoint/2010/main" val="402184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94182-CC69-BCAE-E6EC-54556D3C0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83F8E-263F-63AE-1E7B-5262B45D1E74}"/>
              </a:ext>
            </a:extLst>
          </p:cNvPr>
          <p:cNvSpPr>
            <a:spLocks noGrp="1"/>
          </p:cNvSpPr>
          <p:nvPr>
            <p:ph type="title"/>
          </p:nvPr>
        </p:nvSpPr>
        <p:spPr>
          <a:xfrm>
            <a:off x="577850" y="736598"/>
            <a:ext cx="7988300" cy="738664"/>
          </a:xfrm>
        </p:spPr>
        <p:txBody>
          <a:bodyPr wrap="square" lIns="0" tIns="0" rIns="0" bIns="0" anchor="t">
            <a:spAutoFit/>
          </a:bodyPr>
          <a:lstStyle/>
          <a:p>
            <a:r>
              <a:rPr lang="en-US">
                <a:solidFill>
                  <a:schemeClr val="tx1"/>
                </a:solidFill>
                <a:latin typeface="Atkinson Hyperlegible"/>
              </a:rPr>
              <a:t>What are the key barriers that public libraries face in providing accessible resources and services?</a:t>
            </a:r>
            <a:endParaRPr lang="en-US">
              <a:solidFill>
                <a:schemeClr val="tx1"/>
              </a:solidFill>
            </a:endParaRPr>
          </a:p>
        </p:txBody>
      </p:sp>
    </p:spTree>
    <p:extLst>
      <p:ext uri="{BB962C8B-B14F-4D97-AF65-F5344CB8AC3E}">
        <p14:creationId xmlns:p14="http://schemas.microsoft.com/office/powerpoint/2010/main" val="343358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BFC3C-95B5-06C9-0F90-1ADEEB81866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5AC84854-59E7-E7D2-F932-2BABFD0DC6DC}"/>
              </a:ext>
            </a:extLst>
          </p:cNvPr>
          <p:cNvSpPr>
            <a:spLocks noGrp="1"/>
          </p:cNvSpPr>
          <p:nvPr>
            <p:ph type="body" sz="quarter" idx="11"/>
          </p:nvPr>
        </p:nvSpPr>
        <p:spPr>
          <a:xfrm>
            <a:off x="571499" y="2220247"/>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Limited staff time, funding and knowledge </a:t>
            </a:r>
          </a:p>
          <a:p>
            <a:pPr marL="342900" indent="-342900">
              <a:buFont typeface="Arial" panose="020B0604020202020204" pitchFamily="34" charset="0"/>
              <a:buChar char="•"/>
              <a:tabLst>
                <a:tab pos="457200" algn="l"/>
              </a:tabLst>
            </a:pPr>
            <a:r>
              <a:rPr lang="en-AU" sz="1800" kern="100">
                <a:latin typeface="Atkinson Hyperlegible"/>
                <a:cs typeface="Times New Roman"/>
              </a:rPr>
              <a:t>Impact greater for rural or regional libraries</a:t>
            </a:r>
          </a:p>
          <a:p>
            <a:pPr marL="342900" indent="-342900">
              <a:buFont typeface="Arial" panose="020B0604020202020204" pitchFamily="34" charset="0"/>
              <a:buChar char="•"/>
              <a:tabLst>
                <a:tab pos="457200" algn="l"/>
              </a:tabLst>
            </a:pPr>
            <a:r>
              <a:rPr lang="en-AU" sz="1800" kern="100">
                <a:latin typeface="Atkinson Hyperlegible"/>
                <a:cs typeface="Times New Roman"/>
              </a:rPr>
              <a:t>Ad hoc purchasing, often in response to requests</a:t>
            </a:r>
          </a:p>
          <a:p>
            <a:pPr marL="342900" indent="-342900">
              <a:buFont typeface="Arial" panose="020B0604020202020204" pitchFamily="34" charset="0"/>
              <a:buChar char="•"/>
              <a:tabLst>
                <a:tab pos="457200" algn="l"/>
              </a:tabLst>
            </a:pPr>
            <a:r>
              <a:rPr lang="en-AU" sz="1800" kern="100">
                <a:latin typeface="Atkinson Hyperlegible"/>
                <a:cs typeface="Times New Roman"/>
              </a:rPr>
              <a:t>Donations – regional </a:t>
            </a:r>
          </a:p>
          <a:p>
            <a:pPr marL="342900" indent="-342900">
              <a:buFont typeface="Arial" panose="020B0604020202020204" pitchFamily="34" charset="0"/>
              <a:buChar char="•"/>
              <a:tabLst>
                <a:tab pos="457200" algn="l"/>
              </a:tabLst>
            </a:pPr>
            <a:r>
              <a:rPr lang="en-AU" sz="1800" kern="100">
                <a:latin typeface="Atkinson Hyperlegible"/>
                <a:cs typeface="Times New Roman"/>
              </a:rPr>
              <a:t>Dedicated disability staffing role</a:t>
            </a:r>
          </a:p>
          <a:p>
            <a:pPr marL="342900" indent="-342900">
              <a:buFont typeface="Arial" panose="020B0604020202020204" pitchFamily="34" charset="0"/>
              <a:buChar char="•"/>
              <a:tabLst>
                <a:tab pos="457200" algn="l"/>
              </a:tabLst>
            </a:pPr>
            <a:r>
              <a:rPr lang="en-AU" sz="1800" kern="100">
                <a:latin typeface="Atkinson Hyperlegible"/>
                <a:cs typeface="Times New Roman"/>
              </a:rPr>
              <a:t>Issues with lack of large print titles – younger readers and Australian authors</a:t>
            </a:r>
          </a:p>
          <a:p>
            <a:pPr marL="342900" indent="-342900">
              <a:buFont typeface="Arial" panose="020B0604020202020204" pitchFamily="34" charset="0"/>
              <a:buChar char="•"/>
              <a:tabLst>
                <a:tab pos="457200" algn="l"/>
              </a:tabLst>
            </a:pPr>
            <a:endParaRPr lang="en-AU" sz="1800" kern="100">
              <a:latin typeface="Atkinson Hyperlegible"/>
              <a:cs typeface="Times New Roman"/>
            </a:endParaRPr>
          </a:p>
        </p:txBody>
      </p:sp>
      <p:sp>
        <p:nvSpPr>
          <p:cNvPr id="7" name="Title 6">
            <a:extLst>
              <a:ext uri="{FF2B5EF4-FFF2-40B4-BE49-F238E27FC236}">
                <a16:creationId xmlns:a16="http://schemas.microsoft.com/office/drawing/2014/main" id="{0CE10E4A-48F9-1BB8-FC9A-FDB818B7C1D1}"/>
              </a:ext>
            </a:extLst>
          </p:cNvPr>
          <p:cNvSpPr>
            <a:spLocks noGrp="1"/>
          </p:cNvSpPr>
          <p:nvPr>
            <p:ph type="title"/>
          </p:nvPr>
        </p:nvSpPr>
        <p:spPr>
          <a:xfrm>
            <a:off x="571499" y="1128518"/>
            <a:ext cx="6132081" cy="492443"/>
          </a:xfrm>
        </p:spPr>
        <p:txBody>
          <a:bodyPr wrap="square" lIns="0" tIns="0" rIns="0" bIns="0" anchor="t">
            <a:spAutoFit/>
          </a:bodyPr>
          <a:lstStyle/>
          <a:p>
            <a:r>
              <a:rPr lang="en-US" sz="3200">
                <a:latin typeface="Atkinson Hyperlegible"/>
              </a:rPr>
              <a:t>Resourcing, time and knowledge</a:t>
            </a:r>
            <a:endParaRPr lang="en-US"/>
          </a:p>
        </p:txBody>
      </p:sp>
    </p:spTree>
    <p:extLst>
      <p:ext uri="{BB962C8B-B14F-4D97-AF65-F5344CB8AC3E}">
        <p14:creationId xmlns:p14="http://schemas.microsoft.com/office/powerpoint/2010/main" val="577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F7AE7-89F4-8181-1A74-BE39AB2EAC7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8D6A3EE-EC23-DBC3-72B4-A1FC16FE142B}"/>
              </a:ext>
            </a:extLst>
          </p:cNvPr>
          <p:cNvSpPr>
            <a:spLocks noGrp="1"/>
          </p:cNvSpPr>
          <p:nvPr>
            <p:ph type="body" sz="quarter" idx="11"/>
          </p:nvPr>
        </p:nvSpPr>
        <p:spPr>
          <a:xfrm>
            <a:off x="571501" y="2495550"/>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People do not know what we have</a:t>
            </a:r>
          </a:p>
          <a:p>
            <a:pPr marL="342900" indent="-342900">
              <a:buFont typeface="Arial" panose="020B0604020202020204" pitchFamily="34" charset="0"/>
              <a:buChar char="•"/>
              <a:tabLst>
                <a:tab pos="457200" algn="l"/>
              </a:tabLst>
            </a:pPr>
            <a:r>
              <a:rPr lang="en-AU" sz="1800" kern="100">
                <a:latin typeface="Atkinson Hyperlegible"/>
                <a:cs typeface="Times New Roman"/>
              </a:rPr>
              <a:t>Promotion of services and resources to the community </a:t>
            </a:r>
          </a:p>
          <a:p>
            <a:pPr marL="342900" indent="-342900">
              <a:buFont typeface="Arial" panose="020B0604020202020204" pitchFamily="34" charset="0"/>
              <a:buChar char="•"/>
              <a:tabLst>
                <a:tab pos="457200" algn="l"/>
              </a:tabLst>
            </a:pPr>
            <a:r>
              <a:rPr lang="en-AU" sz="1800" kern="100">
                <a:latin typeface="Atkinson Hyperlegible"/>
                <a:cs typeface="Times New Roman"/>
              </a:rPr>
              <a:t>We do not know the community needs</a:t>
            </a:r>
          </a:p>
        </p:txBody>
      </p:sp>
      <p:sp>
        <p:nvSpPr>
          <p:cNvPr id="7" name="Title 6">
            <a:extLst>
              <a:ext uri="{FF2B5EF4-FFF2-40B4-BE49-F238E27FC236}">
                <a16:creationId xmlns:a16="http://schemas.microsoft.com/office/drawing/2014/main" id="{7F9A6020-DBE2-A6FB-EEC2-353C83BBF9C0}"/>
              </a:ext>
            </a:extLst>
          </p:cNvPr>
          <p:cNvSpPr>
            <a:spLocks noGrp="1"/>
          </p:cNvSpPr>
          <p:nvPr>
            <p:ph type="title"/>
          </p:nvPr>
        </p:nvSpPr>
        <p:spPr>
          <a:xfrm>
            <a:off x="571499" y="1128518"/>
            <a:ext cx="6132081" cy="492443"/>
          </a:xfrm>
        </p:spPr>
        <p:txBody>
          <a:bodyPr wrap="square" lIns="0" tIns="0" rIns="0" bIns="0" anchor="t">
            <a:spAutoFit/>
          </a:bodyPr>
          <a:lstStyle/>
          <a:p>
            <a:r>
              <a:rPr lang="en-US" sz="3200">
                <a:latin typeface="Atkinson Hyperlegible"/>
              </a:rPr>
              <a:t>Lack of community awareness </a:t>
            </a:r>
            <a:endParaRPr lang="en-US"/>
          </a:p>
        </p:txBody>
      </p:sp>
    </p:spTree>
    <p:extLst>
      <p:ext uri="{BB962C8B-B14F-4D97-AF65-F5344CB8AC3E}">
        <p14:creationId xmlns:p14="http://schemas.microsoft.com/office/powerpoint/2010/main" val="98836423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36A89-E1DE-CCA3-80DD-9B0695ACD77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B741E54C-EF5F-1EE7-4202-0DBFA2799396}"/>
              </a:ext>
            </a:extLst>
          </p:cNvPr>
          <p:cNvSpPr>
            <a:spLocks noGrp="1"/>
          </p:cNvSpPr>
          <p:nvPr>
            <p:ph type="body" sz="quarter" idx="11"/>
          </p:nvPr>
        </p:nvSpPr>
        <p:spPr>
          <a:xfrm>
            <a:off x="571499" y="2279240"/>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IT departments, cyber security, public computers</a:t>
            </a:r>
          </a:p>
          <a:p>
            <a:pPr marL="342900" indent="-342900">
              <a:buFont typeface="Arial" panose="020B0604020202020204" pitchFamily="34" charset="0"/>
              <a:buChar char="•"/>
              <a:tabLst>
                <a:tab pos="457200" algn="l"/>
              </a:tabLst>
            </a:pPr>
            <a:r>
              <a:rPr lang="en-AU" sz="1800" kern="100">
                <a:latin typeface="Atkinson Hyperlegible"/>
                <a:cs typeface="Times New Roman"/>
              </a:rPr>
              <a:t>Digital literacy skills</a:t>
            </a:r>
          </a:p>
          <a:p>
            <a:pPr marL="342900" indent="-342900">
              <a:buFont typeface="Arial" panose="020B0604020202020204" pitchFamily="34" charset="0"/>
              <a:buChar char="•"/>
              <a:tabLst>
                <a:tab pos="457200" algn="l"/>
              </a:tabLst>
            </a:pPr>
            <a:r>
              <a:rPr lang="en-AU" sz="1800" kern="100">
                <a:latin typeface="Atkinson Hyperlegible"/>
                <a:cs typeface="Times New Roman"/>
              </a:rPr>
              <a:t>Internet access</a:t>
            </a:r>
          </a:p>
          <a:p>
            <a:pPr marL="342900" indent="-342900">
              <a:buFont typeface="Arial" panose="020B0604020202020204" pitchFamily="34" charset="0"/>
              <a:buChar char="•"/>
              <a:tabLst>
                <a:tab pos="457200" algn="l"/>
              </a:tabLst>
            </a:pPr>
            <a:r>
              <a:rPr lang="en-AU" sz="1800" kern="100">
                <a:latin typeface="Atkinson Hyperlegible"/>
                <a:cs typeface="Times New Roman"/>
              </a:rPr>
              <a:t>Digital does not mean accessible – platforms, catalogues</a:t>
            </a:r>
          </a:p>
        </p:txBody>
      </p:sp>
      <p:sp>
        <p:nvSpPr>
          <p:cNvPr id="7" name="Title 6">
            <a:extLst>
              <a:ext uri="{FF2B5EF4-FFF2-40B4-BE49-F238E27FC236}">
                <a16:creationId xmlns:a16="http://schemas.microsoft.com/office/drawing/2014/main" id="{C2A511E5-8073-FA5F-75AF-A315B35C8C6A}"/>
              </a:ext>
            </a:extLst>
          </p:cNvPr>
          <p:cNvSpPr>
            <a:spLocks noGrp="1"/>
          </p:cNvSpPr>
          <p:nvPr>
            <p:ph type="title"/>
          </p:nvPr>
        </p:nvSpPr>
        <p:spPr>
          <a:xfrm>
            <a:off x="571499" y="1128518"/>
            <a:ext cx="6132081" cy="492443"/>
          </a:xfrm>
        </p:spPr>
        <p:txBody>
          <a:bodyPr wrap="square" lIns="0" tIns="0" rIns="0" bIns="0" anchor="t">
            <a:spAutoFit/>
          </a:bodyPr>
          <a:lstStyle/>
          <a:p>
            <a:r>
              <a:rPr lang="en-US" sz="3200">
                <a:latin typeface="Atkinson Hyperlegible"/>
              </a:rPr>
              <a:t>Technology </a:t>
            </a:r>
            <a:endParaRPr lang="en-US"/>
          </a:p>
        </p:txBody>
      </p:sp>
    </p:spTree>
    <p:extLst>
      <p:ext uri="{BB962C8B-B14F-4D97-AF65-F5344CB8AC3E}">
        <p14:creationId xmlns:p14="http://schemas.microsoft.com/office/powerpoint/2010/main" val="42442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F205A-C15E-66CB-0FC7-9CA67A5E4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FE25C-4FA2-CD76-6853-C6FAD7AB33B1}"/>
              </a:ext>
            </a:extLst>
          </p:cNvPr>
          <p:cNvSpPr>
            <a:spLocks noGrp="1"/>
          </p:cNvSpPr>
          <p:nvPr>
            <p:ph type="title"/>
          </p:nvPr>
        </p:nvSpPr>
        <p:spPr>
          <a:xfrm>
            <a:off x="577850" y="736598"/>
            <a:ext cx="7988300" cy="738664"/>
          </a:xfrm>
        </p:spPr>
        <p:txBody>
          <a:bodyPr/>
          <a:lstStyle/>
          <a:p>
            <a:r>
              <a:rPr lang="en-US" sz="2400">
                <a:solidFill>
                  <a:schemeClr val="tx1"/>
                </a:solidFill>
                <a:latin typeface="Atkinson Hyperlegible"/>
              </a:rPr>
              <a:t>How public libraries engage with the print disability community?</a:t>
            </a:r>
            <a:endParaRPr lang="en-US">
              <a:solidFill>
                <a:schemeClr val="tx1"/>
              </a:solidFill>
            </a:endParaRPr>
          </a:p>
        </p:txBody>
      </p:sp>
    </p:spTree>
    <p:extLst>
      <p:ext uri="{BB962C8B-B14F-4D97-AF65-F5344CB8AC3E}">
        <p14:creationId xmlns:p14="http://schemas.microsoft.com/office/powerpoint/2010/main" val="390913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90CD9-2065-6AD8-4E18-D37479AE8305}"/>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3C94C6E-D43C-C2C2-E231-90A1CA51EB50}"/>
              </a:ext>
            </a:extLst>
          </p:cNvPr>
          <p:cNvSpPr>
            <a:spLocks noGrp="1"/>
          </p:cNvSpPr>
          <p:nvPr>
            <p:ph type="body" sz="quarter" idx="11"/>
          </p:nvPr>
        </p:nvSpPr>
        <p:spPr>
          <a:xfrm>
            <a:off x="571501" y="2495550"/>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Primarily “ad hoc” feedback from existing users </a:t>
            </a:r>
          </a:p>
          <a:p>
            <a:pPr marL="342900" indent="-342900">
              <a:buFont typeface="Arial" panose="020B0604020202020204" pitchFamily="34" charset="0"/>
              <a:buChar char="•"/>
              <a:tabLst>
                <a:tab pos="457200" algn="l"/>
              </a:tabLst>
            </a:pPr>
            <a:r>
              <a:rPr lang="en-AU" sz="1800" kern="100">
                <a:latin typeface="Atkinson Hyperlegible"/>
                <a:cs typeface="Times New Roman"/>
              </a:rPr>
              <a:t>Works well in smaller communities where “people are comfortable with staff”</a:t>
            </a:r>
          </a:p>
          <a:p>
            <a:pPr marL="342900" indent="-342900">
              <a:buFont typeface="Arial" panose="020B0604020202020204" pitchFamily="34" charset="0"/>
              <a:buChar char="•"/>
              <a:tabLst>
                <a:tab pos="457200" algn="l"/>
              </a:tabLst>
            </a:pPr>
            <a:r>
              <a:rPr lang="en-AU" sz="1800" kern="100">
                <a:latin typeface="Atkinson Hyperlegible"/>
                <a:cs typeface="Times New Roman"/>
              </a:rPr>
              <a:t>Formal mechanisms: customer surveys, Ask the Library portal </a:t>
            </a:r>
          </a:p>
          <a:p>
            <a:pPr marL="342900" indent="-342900">
              <a:buFont typeface="Arial" panose="020B0604020202020204" pitchFamily="34" charset="0"/>
              <a:buChar char="•"/>
              <a:tabLst>
                <a:tab pos="457200" algn="l"/>
              </a:tabLst>
            </a:pPr>
            <a:r>
              <a:rPr lang="en-US" sz="1800" b="1">
                <a:latin typeface="Atkinson Hyperlegible"/>
              </a:rPr>
              <a:t>Key issue: </a:t>
            </a:r>
            <a:r>
              <a:rPr lang="en-US" sz="1800">
                <a:latin typeface="Atkinson Hyperlegible"/>
              </a:rPr>
              <a:t>Systematically missing input from non-users who might benefit most</a:t>
            </a:r>
          </a:p>
        </p:txBody>
      </p:sp>
      <p:sp>
        <p:nvSpPr>
          <p:cNvPr id="7" name="Title 6">
            <a:extLst>
              <a:ext uri="{FF2B5EF4-FFF2-40B4-BE49-F238E27FC236}">
                <a16:creationId xmlns:a16="http://schemas.microsoft.com/office/drawing/2014/main" id="{7DE83FA1-F283-23DD-FDAF-EFB68DC369BB}"/>
              </a:ext>
            </a:extLst>
          </p:cNvPr>
          <p:cNvSpPr>
            <a:spLocks noGrp="1"/>
          </p:cNvSpPr>
          <p:nvPr>
            <p:ph type="title"/>
          </p:nvPr>
        </p:nvSpPr>
        <p:spPr>
          <a:xfrm>
            <a:off x="571499" y="1128518"/>
            <a:ext cx="7477581" cy="492443"/>
          </a:xfrm>
        </p:spPr>
        <p:txBody>
          <a:bodyPr wrap="square" lIns="0" tIns="0" rIns="0" bIns="0" anchor="t">
            <a:spAutoFit/>
          </a:bodyPr>
          <a:lstStyle/>
          <a:p>
            <a:r>
              <a:rPr lang="en-US" sz="3200"/>
              <a:t>Current feedback collection methods</a:t>
            </a:r>
          </a:p>
        </p:txBody>
      </p:sp>
    </p:spTree>
    <p:extLst>
      <p:ext uri="{BB962C8B-B14F-4D97-AF65-F5344CB8AC3E}">
        <p14:creationId xmlns:p14="http://schemas.microsoft.com/office/powerpoint/2010/main" val="135221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BD9AD-3887-CDCF-099C-C707DF367757}"/>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4C0B5C80-24B0-970E-C4C0-6601813683BA}"/>
              </a:ext>
            </a:extLst>
          </p:cNvPr>
          <p:cNvSpPr>
            <a:spLocks noGrp="1"/>
          </p:cNvSpPr>
          <p:nvPr>
            <p:ph type="body" sz="quarter" idx="11"/>
          </p:nvPr>
        </p:nvSpPr>
        <p:spPr>
          <a:xfrm>
            <a:off x="571501" y="2495550"/>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Home deliveries providing direct interaction opportunities</a:t>
            </a:r>
            <a:endParaRPr lang="en-US"/>
          </a:p>
          <a:p>
            <a:pPr marL="342900" indent="-342900">
              <a:buFont typeface="Arial" panose="020B0604020202020204" pitchFamily="34" charset="0"/>
              <a:buChar char="•"/>
              <a:tabLst>
                <a:tab pos="457200" algn="l"/>
              </a:tabLst>
            </a:pPr>
            <a:r>
              <a:rPr lang="en-AU" sz="1800" kern="100">
                <a:latin typeface="Atkinson Hyperlegible"/>
                <a:cs typeface="Times New Roman"/>
              </a:rPr>
              <a:t>Participation in disability/senior expos </a:t>
            </a:r>
          </a:p>
          <a:p>
            <a:pPr marL="342900" indent="-342900">
              <a:buFont typeface="Arial" panose="020B0604020202020204" pitchFamily="34" charset="0"/>
              <a:buChar char="•"/>
              <a:tabLst>
                <a:tab pos="457200" algn="l"/>
              </a:tabLst>
            </a:pPr>
            <a:r>
              <a:rPr lang="en-AU" sz="1800" kern="100">
                <a:latin typeface="Atkinson Hyperlegible"/>
                <a:cs typeface="Times New Roman"/>
              </a:rPr>
              <a:t>Presentations at local disability-focused events </a:t>
            </a:r>
          </a:p>
          <a:p>
            <a:pPr marL="342900" indent="-342900">
              <a:buFont typeface="Arial" panose="020B0604020202020204" pitchFamily="34" charset="0"/>
              <a:buChar char="•"/>
              <a:tabLst>
                <a:tab pos="457200" algn="l"/>
              </a:tabLst>
            </a:pPr>
            <a:r>
              <a:rPr lang="en-AU" sz="1800" kern="100">
                <a:latin typeface="Atkinson Hyperlegible"/>
                <a:cs typeface="Times New Roman"/>
              </a:rPr>
              <a:t>Word of mouth (especially effective in rural and regional areas)</a:t>
            </a:r>
            <a:endParaRPr lang="en-US" sz="1800"/>
          </a:p>
        </p:txBody>
      </p:sp>
      <p:sp>
        <p:nvSpPr>
          <p:cNvPr id="7" name="Title 6">
            <a:extLst>
              <a:ext uri="{FF2B5EF4-FFF2-40B4-BE49-F238E27FC236}">
                <a16:creationId xmlns:a16="http://schemas.microsoft.com/office/drawing/2014/main" id="{A941EDED-B8CF-E291-FB78-49DAE28C9940}"/>
              </a:ext>
            </a:extLst>
          </p:cNvPr>
          <p:cNvSpPr>
            <a:spLocks noGrp="1"/>
          </p:cNvSpPr>
          <p:nvPr>
            <p:ph type="title"/>
          </p:nvPr>
        </p:nvSpPr>
        <p:spPr>
          <a:xfrm>
            <a:off x="571499" y="1128518"/>
            <a:ext cx="7477581" cy="492443"/>
          </a:xfrm>
        </p:spPr>
        <p:txBody>
          <a:bodyPr wrap="square" lIns="0" tIns="0" rIns="0" bIns="0" anchor="t">
            <a:spAutoFit/>
          </a:bodyPr>
          <a:lstStyle/>
          <a:p>
            <a:r>
              <a:rPr lang="en-AU" sz="3200"/>
              <a:t>Outreach channels</a:t>
            </a:r>
            <a:endParaRPr lang="en-US" sz="3200"/>
          </a:p>
        </p:txBody>
      </p:sp>
    </p:spTree>
    <p:extLst>
      <p:ext uri="{BB962C8B-B14F-4D97-AF65-F5344CB8AC3E}">
        <p14:creationId xmlns:p14="http://schemas.microsoft.com/office/powerpoint/2010/main" val="239532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76A69-0DD0-AD00-2EAC-AED021E53CB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1D0214B-A351-029B-039D-1B76AE513277}"/>
              </a:ext>
            </a:extLst>
          </p:cNvPr>
          <p:cNvSpPr>
            <a:spLocks noGrp="1"/>
          </p:cNvSpPr>
          <p:nvPr>
            <p:ph type="body" sz="quarter" idx="11"/>
          </p:nvPr>
        </p:nvSpPr>
        <p:spPr>
          <a:xfrm>
            <a:off x="571501" y="2495550"/>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Visual-centric marketing (social media, posters, leaflets) challenging for those with print disabilities</a:t>
            </a:r>
            <a:endParaRPr lang="en-US"/>
          </a:p>
          <a:p>
            <a:pPr marL="342900" indent="-342900">
              <a:buFont typeface="Arial" panose="020B0604020202020204" pitchFamily="34" charset="0"/>
              <a:buChar char="•"/>
              <a:tabLst>
                <a:tab pos="457200" algn="l"/>
              </a:tabLst>
            </a:pPr>
            <a:r>
              <a:rPr lang="en-AU" sz="1800" kern="100">
                <a:latin typeface="Atkinson Hyperlegible"/>
                <a:cs typeface="Times New Roman"/>
              </a:rPr>
              <a:t>Accessibility barriers: “Community must have internet access or physically come to the library”</a:t>
            </a:r>
          </a:p>
          <a:p>
            <a:pPr marL="0" indent="0">
              <a:buNone/>
              <a:tabLst>
                <a:tab pos="457200" algn="l"/>
              </a:tabLst>
            </a:pPr>
            <a:endParaRPr lang="en-AU" sz="1800" kern="100">
              <a:latin typeface="Atkinson Hyperlegible"/>
              <a:cs typeface="Times New Roman"/>
            </a:endParaRPr>
          </a:p>
        </p:txBody>
      </p:sp>
      <p:sp>
        <p:nvSpPr>
          <p:cNvPr id="7" name="Title 6">
            <a:extLst>
              <a:ext uri="{FF2B5EF4-FFF2-40B4-BE49-F238E27FC236}">
                <a16:creationId xmlns:a16="http://schemas.microsoft.com/office/drawing/2014/main" id="{96299095-7D4D-6834-C5DA-5259F1B5EDE7}"/>
              </a:ext>
            </a:extLst>
          </p:cNvPr>
          <p:cNvSpPr>
            <a:spLocks noGrp="1"/>
          </p:cNvSpPr>
          <p:nvPr>
            <p:ph type="title"/>
          </p:nvPr>
        </p:nvSpPr>
        <p:spPr>
          <a:xfrm>
            <a:off x="571499" y="1128518"/>
            <a:ext cx="7477581" cy="492443"/>
          </a:xfrm>
        </p:spPr>
        <p:txBody>
          <a:bodyPr wrap="square" lIns="0" tIns="0" rIns="0" bIns="0" anchor="t">
            <a:spAutoFit/>
          </a:bodyPr>
          <a:lstStyle/>
          <a:p>
            <a:r>
              <a:rPr lang="en-AU" sz="3200"/>
              <a:t>Marketing challenges</a:t>
            </a:r>
            <a:endParaRPr lang="en-US" sz="3200"/>
          </a:p>
        </p:txBody>
      </p:sp>
    </p:spTree>
    <p:extLst>
      <p:ext uri="{BB962C8B-B14F-4D97-AF65-F5344CB8AC3E}">
        <p14:creationId xmlns:p14="http://schemas.microsoft.com/office/powerpoint/2010/main" val="2764788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794239" y="1863969"/>
            <a:ext cx="5750641" cy="2572727"/>
          </a:xfrm>
        </p:spPr>
        <p:txBody>
          <a:bodyPr wrap="square" lIns="0" tIns="0" rIns="0" bIns="0" anchor="t">
            <a:noAutofit/>
          </a:bodyPr>
          <a:lstStyle/>
          <a:p>
            <a:pPr marL="0" indent="0">
              <a:buNone/>
            </a:pPr>
            <a:r>
              <a:rPr lang="en-US" sz="1800">
                <a:solidFill>
                  <a:schemeClr val="tx1"/>
                </a:solidFill>
                <a:latin typeface="Atkinson Hyperlegible"/>
              </a:rPr>
              <a:t>Research Project Stage 1:</a:t>
            </a:r>
          </a:p>
          <a:p>
            <a:r>
              <a:rPr lang="en-AU" sz="1800">
                <a:solidFill>
                  <a:schemeClr val="tx1"/>
                </a:solidFill>
                <a:latin typeface="Atkinson Hyperlegible"/>
              </a:rPr>
              <a:t>Overview and findings</a:t>
            </a:r>
          </a:p>
          <a:p>
            <a:endParaRPr lang="en-AU" sz="1800">
              <a:solidFill>
                <a:schemeClr val="tx1"/>
              </a:solidFill>
              <a:latin typeface="Atkinson Hyperlegible"/>
            </a:endParaRPr>
          </a:p>
          <a:p>
            <a:pPr marL="0" indent="0">
              <a:buNone/>
            </a:pPr>
            <a:r>
              <a:rPr lang="en-AU" sz="1800">
                <a:solidFill>
                  <a:schemeClr val="tx1"/>
                </a:solidFill>
                <a:latin typeface="Atkinson Hyperlegible"/>
              </a:rPr>
              <a:t>Research Project  Stage 2:</a:t>
            </a:r>
          </a:p>
          <a:p>
            <a:r>
              <a:rPr lang="en-AU" sz="1800">
                <a:solidFill>
                  <a:schemeClr val="tx1"/>
                </a:solidFill>
                <a:latin typeface="Atkinson Hyperlegible"/>
              </a:rPr>
              <a:t>Overview</a:t>
            </a:r>
          </a:p>
          <a:p>
            <a:r>
              <a:rPr lang="en-AU" sz="1800">
                <a:solidFill>
                  <a:schemeClr val="tx1"/>
                </a:solidFill>
                <a:latin typeface="Atkinson Hyperlegible"/>
              </a:rPr>
              <a:t>Findings</a:t>
            </a:r>
          </a:p>
          <a:p>
            <a:r>
              <a:rPr lang="en-US" sz="1800">
                <a:solidFill>
                  <a:schemeClr val="tx1"/>
                </a:solidFill>
                <a:latin typeface="Atkinson Hyperlegible"/>
              </a:rPr>
              <a:t>Next steps</a:t>
            </a:r>
          </a:p>
          <a:p>
            <a:pPr marL="0" indent="0">
              <a:buNone/>
            </a:pPr>
            <a:endParaRPr lang="en-US" sz="1800">
              <a:solidFill>
                <a:schemeClr val="tx1"/>
              </a:solidFill>
              <a:latin typeface="Atkinson Hyperlegible"/>
            </a:endParaRPr>
          </a:p>
          <a:p>
            <a:pPr marL="0" indent="0">
              <a:buNone/>
            </a:pPr>
            <a:endParaRPr lang="en-US" sz="1800">
              <a:solidFill>
                <a:schemeClr val="tx1"/>
              </a:solidFill>
              <a:latin typeface="Atkinson Hyperlegible"/>
            </a:endParaRPr>
          </a:p>
          <a:p>
            <a:endParaRPr lang="en-US" sz="1800">
              <a:solidFill>
                <a:schemeClr val="tx1"/>
              </a:solidFill>
              <a:latin typeface="Atkinson Hyperlegible"/>
            </a:endParaRPr>
          </a:p>
          <a:p>
            <a:pPr marL="0" indent="0">
              <a:buNone/>
            </a:pPr>
            <a:endParaRPr lang="en-US" sz="1800">
              <a:solidFill>
                <a:schemeClr val="tx1"/>
              </a:solidFill>
            </a:endParaRPr>
          </a:p>
        </p:txBody>
      </p:sp>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500" y="1128518"/>
            <a:ext cx="4076700" cy="492443"/>
          </a:xfrm>
        </p:spPr>
        <p:txBody>
          <a:bodyPr/>
          <a:lstStyle/>
          <a:p>
            <a:r>
              <a:rPr lang="en-US" sz="3200"/>
              <a:t>Outline</a:t>
            </a:r>
          </a:p>
        </p:txBody>
      </p:sp>
    </p:spTree>
    <p:extLst>
      <p:ext uri="{BB962C8B-B14F-4D97-AF65-F5344CB8AC3E}">
        <p14:creationId xmlns:p14="http://schemas.microsoft.com/office/powerpoint/2010/main" val="181769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D82D-A05B-3736-9DAA-CCF496FAA3D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B539A3C-B185-67FB-06CC-65348536220C}"/>
              </a:ext>
            </a:extLst>
          </p:cNvPr>
          <p:cNvSpPr>
            <a:spLocks noGrp="1"/>
          </p:cNvSpPr>
          <p:nvPr>
            <p:ph type="body" sz="quarter" idx="11"/>
          </p:nvPr>
        </p:nvSpPr>
        <p:spPr>
          <a:xfrm>
            <a:off x="571501" y="2495550"/>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Specialised programs: Next Chapter Book Club, Words on Wheels, wellbeing sessions </a:t>
            </a:r>
          </a:p>
          <a:p>
            <a:pPr marL="342900" indent="-342900">
              <a:buFont typeface="Arial" panose="020B0604020202020204" pitchFamily="34" charset="0"/>
              <a:buChar char="•"/>
              <a:tabLst>
                <a:tab pos="457200" algn="l"/>
              </a:tabLst>
            </a:pPr>
            <a:r>
              <a:rPr lang="en-AU" sz="1800" kern="100">
                <a:latin typeface="Atkinson Hyperlegible"/>
                <a:cs typeface="Times New Roman"/>
              </a:rPr>
              <a:t>Partnerships with disability organisations (Vision Australia, dyslexia advocacy groups) </a:t>
            </a:r>
          </a:p>
          <a:p>
            <a:pPr marL="342900" indent="-342900">
              <a:buFont typeface="Arial" panose="020B0604020202020204" pitchFamily="34" charset="0"/>
              <a:buChar char="•"/>
              <a:tabLst>
                <a:tab pos="457200" algn="l"/>
              </a:tabLst>
            </a:pPr>
            <a:r>
              <a:rPr lang="en-AU" sz="1800" kern="100">
                <a:latin typeface="Atkinson Hyperlegible"/>
                <a:cs typeface="Times New Roman"/>
              </a:rPr>
              <a:t>Accessibility audits conducted by people with lived experience </a:t>
            </a:r>
          </a:p>
          <a:p>
            <a:pPr marL="342900" indent="-342900">
              <a:buFont typeface="Arial" panose="020B0604020202020204" pitchFamily="34" charset="0"/>
              <a:buChar char="•"/>
              <a:tabLst>
                <a:tab pos="457200" algn="l"/>
              </a:tabLst>
            </a:pPr>
            <a:r>
              <a:rPr lang="en-AU" sz="1800" kern="100">
                <a:latin typeface="Atkinson Hyperlegible"/>
                <a:cs typeface="Times New Roman"/>
              </a:rPr>
              <a:t>Image descriptions on library webpages and social media</a:t>
            </a:r>
          </a:p>
        </p:txBody>
      </p:sp>
      <p:sp>
        <p:nvSpPr>
          <p:cNvPr id="7" name="Title 6">
            <a:extLst>
              <a:ext uri="{FF2B5EF4-FFF2-40B4-BE49-F238E27FC236}">
                <a16:creationId xmlns:a16="http://schemas.microsoft.com/office/drawing/2014/main" id="{06F03B97-77D8-84BC-2CDF-73BE2A692A97}"/>
              </a:ext>
            </a:extLst>
          </p:cNvPr>
          <p:cNvSpPr>
            <a:spLocks noGrp="1"/>
          </p:cNvSpPr>
          <p:nvPr>
            <p:ph type="title"/>
          </p:nvPr>
        </p:nvSpPr>
        <p:spPr>
          <a:xfrm>
            <a:off x="571499" y="1128518"/>
            <a:ext cx="7477581" cy="492443"/>
          </a:xfrm>
        </p:spPr>
        <p:txBody>
          <a:bodyPr wrap="square" lIns="0" tIns="0" rIns="0" bIns="0" anchor="t">
            <a:spAutoFit/>
          </a:bodyPr>
          <a:lstStyle/>
          <a:p>
            <a:r>
              <a:rPr lang="en-AU" sz="3200"/>
              <a:t>Promising practices</a:t>
            </a:r>
            <a:endParaRPr lang="en-US" sz="3200"/>
          </a:p>
        </p:txBody>
      </p:sp>
    </p:spTree>
    <p:extLst>
      <p:ext uri="{BB962C8B-B14F-4D97-AF65-F5344CB8AC3E}">
        <p14:creationId xmlns:p14="http://schemas.microsoft.com/office/powerpoint/2010/main" val="3248861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81B9-6AB0-17EC-F6E0-1DF979A283A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84A1658D-87FF-FCD8-407D-DE0C34C502D0}"/>
              </a:ext>
            </a:extLst>
          </p:cNvPr>
          <p:cNvSpPr>
            <a:spLocks noGrp="1"/>
          </p:cNvSpPr>
          <p:nvPr>
            <p:ph type="body" sz="quarter" idx="11"/>
          </p:nvPr>
        </p:nvSpPr>
        <p:spPr>
          <a:xfrm>
            <a:off x="571501" y="2495550"/>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Public feedback more effective than library-driven initiatives</a:t>
            </a:r>
          </a:p>
          <a:p>
            <a:pPr marL="342900" indent="-342900">
              <a:buFont typeface="Arial" panose="020B0604020202020204" pitchFamily="34" charset="0"/>
              <a:buChar char="•"/>
              <a:tabLst>
                <a:tab pos="457200" algn="l"/>
              </a:tabLst>
            </a:pPr>
            <a:r>
              <a:rPr lang="en-AU" sz="1800" kern="100">
                <a:latin typeface="Atkinson Hyperlegible"/>
                <a:cs typeface="Times New Roman"/>
              </a:rPr>
              <a:t>“Listen to the people. Don’t just assume you know what they want.”</a:t>
            </a:r>
          </a:p>
          <a:p>
            <a:pPr marL="342900" indent="-342900">
              <a:buFont typeface="Arial" panose="020B0604020202020204" pitchFamily="34" charset="0"/>
              <a:buChar char="•"/>
              <a:tabLst>
                <a:tab pos="457200" algn="l"/>
              </a:tabLst>
            </a:pPr>
            <a:r>
              <a:rPr lang="en-AU" sz="1800" kern="100">
                <a:latin typeface="Atkinson Hyperlegible"/>
                <a:cs typeface="Times New Roman"/>
              </a:rPr>
              <a:t>Need for targeted marketing to both people with print disability and those in their networks</a:t>
            </a:r>
          </a:p>
          <a:p>
            <a:pPr marL="342900" indent="-342900">
              <a:buFont typeface="Arial" panose="020B0604020202020204" pitchFamily="34" charset="0"/>
              <a:buChar char="•"/>
              <a:tabLst>
                <a:tab pos="457200" algn="l"/>
              </a:tabLst>
            </a:pPr>
            <a:r>
              <a:rPr lang="en-AU" sz="1800" kern="100">
                <a:latin typeface="Atkinson Hyperlegible"/>
                <a:cs typeface="Times New Roman"/>
              </a:rPr>
              <a:t>Services should reach “from cradle to grave” </a:t>
            </a:r>
            <a:endParaRPr lang="en-US" sz="1800"/>
          </a:p>
        </p:txBody>
      </p:sp>
      <p:sp>
        <p:nvSpPr>
          <p:cNvPr id="7" name="Title 6">
            <a:extLst>
              <a:ext uri="{FF2B5EF4-FFF2-40B4-BE49-F238E27FC236}">
                <a16:creationId xmlns:a16="http://schemas.microsoft.com/office/drawing/2014/main" id="{4A711C8B-4041-0E90-BE63-A7CE8E356E60}"/>
              </a:ext>
            </a:extLst>
          </p:cNvPr>
          <p:cNvSpPr>
            <a:spLocks noGrp="1"/>
          </p:cNvSpPr>
          <p:nvPr>
            <p:ph type="title"/>
          </p:nvPr>
        </p:nvSpPr>
        <p:spPr>
          <a:xfrm>
            <a:off x="571499" y="1128518"/>
            <a:ext cx="7477581" cy="492443"/>
          </a:xfrm>
        </p:spPr>
        <p:txBody>
          <a:bodyPr wrap="square" lIns="0" tIns="0" rIns="0" bIns="0" anchor="t">
            <a:spAutoFit/>
          </a:bodyPr>
          <a:lstStyle/>
          <a:p>
            <a:r>
              <a:rPr lang="en-AU" sz="3200"/>
              <a:t>Key insights</a:t>
            </a:r>
            <a:endParaRPr lang="en-US" sz="3200"/>
          </a:p>
        </p:txBody>
      </p:sp>
    </p:spTree>
    <p:extLst>
      <p:ext uri="{BB962C8B-B14F-4D97-AF65-F5344CB8AC3E}">
        <p14:creationId xmlns:p14="http://schemas.microsoft.com/office/powerpoint/2010/main" val="1759945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21AB-BAE0-A042-8FB5-63535D0C2E34}"/>
              </a:ext>
            </a:extLst>
          </p:cNvPr>
          <p:cNvSpPr>
            <a:spLocks noGrp="1"/>
          </p:cNvSpPr>
          <p:nvPr>
            <p:ph type="title"/>
          </p:nvPr>
        </p:nvSpPr>
        <p:spPr>
          <a:xfrm>
            <a:off x="577850" y="736598"/>
            <a:ext cx="7988300" cy="492443"/>
          </a:xfrm>
        </p:spPr>
        <p:txBody>
          <a:bodyPr/>
          <a:lstStyle/>
          <a:p>
            <a:r>
              <a:rPr lang="en-US" sz="3200">
                <a:solidFill>
                  <a:schemeClr val="tx1"/>
                </a:solidFill>
              </a:rPr>
              <a:t>The future</a:t>
            </a:r>
          </a:p>
        </p:txBody>
      </p:sp>
    </p:spTree>
    <p:extLst>
      <p:ext uri="{BB962C8B-B14F-4D97-AF65-F5344CB8AC3E}">
        <p14:creationId xmlns:p14="http://schemas.microsoft.com/office/powerpoint/2010/main" val="391861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341FB-B4BB-F929-F0A1-D79D7C7678E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B112F20B-1CF0-1A68-0927-EC07AA2D4AD7}"/>
              </a:ext>
            </a:extLst>
          </p:cNvPr>
          <p:cNvSpPr>
            <a:spLocks noGrp="1"/>
          </p:cNvSpPr>
          <p:nvPr>
            <p:ph type="body" sz="quarter" idx="11"/>
          </p:nvPr>
        </p:nvSpPr>
        <p:spPr>
          <a:xfrm>
            <a:off x="571501" y="2495550"/>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Libraries are seen as vital community institutions</a:t>
            </a:r>
          </a:p>
          <a:p>
            <a:pPr marL="342900" indent="-342900">
              <a:buFont typeface="Arial" panose="020B0604020202020204" pitchFamily="34" charset="0"/>
              <a:buChar char="•"/>
              <a:tabLst>
                <a:tab pos="457200" algn="l"/>
              </a:tabLst>
            </a:pPr>
            <a:r>
              <a:rPr lang="en-AU" sz="1800" kern="100">
                <a:latin typeface="Atkinson Hyperlegible"/>
                <a:cs typeface="Times New Roman"/>
              </a:rPr>
              <a:t>Commitment to universal accessibility</a:t>
            </a:r>
          </a:p>
          <a:p>
            <a:pPr marL="342900" indent="-342900">
              <a:buFont typeface="Arial" panose="020B0604020202020204" pitchFamily="34" charset="0"/>
              <a:buChar char="•"/>
              <a:tabLst>
                <a:tab pos="457200" algn="l"/>
              </a:tabLst>
            </a:pPr>
            <a:r>
              <a:rPr lang="en-AU" sz="1800" kern="100">
                <a:latin typeface="Atkinson Hyperlegible"/>
                <a:cs typeface="Times New Roman"/>
              </a:rPr>
              <a:t>Optimistic trajectory toward equitable service models</a:t>
            </a:r>
            <a:endParaRPr lang="en-US"/>
          </a:p>
        </p:txBody>
      </p:sp>
      <p:sp>
        <p:nvSpPr>
          <p:cNvPr id="7" name="Title 6">
            <a:extLst>
              <a:ext uri="{FF2B5EF4-FFF2-40B4-BE49-F238E27FC236}">
                <a16:creationId xmlns:a16="http://schemas.microsoft.com/office/drawing/2014/main" id="{0CAD9124-31E5-956B-80F5-5ECE78723A73}"/>
              </a:ext>
            </a:extLst>
          </p:cNvPr>
          <p:cNvSpPr>
            <a:spLocks noGrp="1"/>
          </p:cNvSpPr>
          <p:nvPr>
            <p:ph type="title"/>
          </p:nvPr>
        </p:nvSpPr>
        <p:spPr>
          <a:xfrm>
            <a:off x="571499" y="1128518"/>
            <a:ext cx="6132081" cy="492443"/>
          </a:xfrm>
        </p:spPr>
        <p:txBody>
          <a:bodyPr wrap="square" lIns="0" tIns="0" rIns="0" bIns="0" anchor="t">
            <a:spAutoFit/>
          </a:bodyPr>
          <a:lstStyle/>
          <a:p>
            <a:r>
              <a:rPr lang="en-US" sz="3200">
                <a:latin typeface="Atkinson Hyperlegible"/>
              </a:rPr>
              <a:t>The vision</a:t>
            </a:r>
            <a:endParaRPr lang="en-US"/>
          </a:p>
        </p:txBody>
      </p:sp>
    </p:spTree>
    <p:extLst>
      <p:ext uri="{BB962C8B-B14F-4D97-AF65-F5344CB8AC3E}">
        <p14:creationId xmlns:p14="http://schemas.microsoft.com/office/powerpoint/2010/main" val="133194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A1405-72B0-A618-447D-4028D2DF2BAD}"/>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BDF70511-2965-A33C-9A32-E7729CE72E79}"/>
              </a:ext>
            </a:extLst>
          </p:cNvPr>
          <p:cNvSpPr>
            <a:spLocks noGrp="1"/>
          </p:cNvSpPr>
          <p:nvPr>
            <p:ph type="body" sz="quarter" idx="11"/>
          </p:nvPr>
        </p:nvSpPr>
        <p:spPr>
          <a:xfrm>
            <a:off x="571501" y="2495550"/>
            <a:ext cx="7664155" cy="2070100"/>
          </a:xfrm>
        </p:spPr>
        <p:txBody>
          <a:bodyPr wrap="square" lIns="0" tIns="0" rIns="0" bIns="0" anchor="t">
            <a:noAutofit/>
          </a:bodyPr>
          <a:lstStyle/>
          <a:p>
            <a:pPr marL="0" indent="0">
              <a:buNone/>
              <a:tabLst>
                <a:tab pos="457200" algn="l"/>
              </a:tabLst>
            </a:pPr>
            <a:r>
              <a:rPr lang="en-AU" sz="1800" kern="100">
                <a:latin typeface="Atkinson Hyperlegible"/>
                <a:cs typeface="Times New Roman"/>
              </a:rPr>
              <a:t>“People with print disability should be able to come in and get what they need without being made to feel like they are special or different” (P15)</a:t>
            </a:r>
          </a:p>
          <a:p>
            <a:pPr marL="342900" indent="-342900">
              <a:buFont typeface="Arial" panose="020B0604020202020204" pitchFamily="34" charset="0"/>
              <a:buChar char="•"/>
              <a:tabLst>
                <a:tab pos="457200" algn="l"/>
              </a:tabLst>
            </a:pPr>
            <a:endParaRPr lang="en-AU" sz="1800" kern="100">
              <a:latin typeface="Atkinson Hyperlegible"/>
              <a:cs typeface="Times New Roman"/>
            </a:endParaRPr>
          </a:p>
          <a:p>
            <a:pPr marL="342900" indent="-342900">
              <a:buFont typeface="Arial" panose="020B0604020202020204" pitchFamily="34" charset="0"/>
              <a:buChar char="•"/>
              <a:tabLst>
                <a:tab pos="457200" algn="l"/>
              </a:tabLst>
            </a:pPr>
            <a:r>
              <a:rPr lang="en-AU" sz="1800" kern="100">
                <a:latin typeface="Atkinson Hyperlegible"/>
                <a:cs typeface="Times New Roman"/>
              </a:rPr>
              <a:t>Normalising accessibility in all services</a:t>
            </a:r>
          </a:p>
          <a:p>
            <a:pPr marL="342900" indent="-342900">
              <a:buFont typeface="Arial" panose="020B0604020202020204" pitchFamily="34" charset="0"/>
              <a:buChar char="•"/>
              <a:tabLst>
                <a:tab pos="457200" algn="l"/>
              </a:tabLst>
            </a:pPr>
            <a:r>
              <a:rPr lang="en-AU" sz="1800" kern="100">
                <a:latin typeface="Atkinson Hyperlegible"/>
                <a:cs typeface="Times New Roman"/>
              </a:rPr>
              <a:t>Creating safe spaces for all community members</a:t>
            </a:r>
          </a:p>
          <a:p>
            <a:pPr marL="342900" indent="-342900">
              <a:buFont typeface="Arial" panose="020B0604020202020204" pitchFamily="34" charset="0"/>
              <a:buChar char="•"/>
              <a:tabLst>
                <a:tab pos="457200" algn="l"/>
              </a:tabLst>
            </a:pPr>
            <a:r>
              <a:rPr lang="en-AU" sz="1800" kern="100">
                <a:latin typeface="Atkinson Hyperlegible"/>
                <a:cs typeface="Times New Roman"/>
              </a:rPr>
              <a:t>Ensuring resources available regardless of needs or circumstances</a:t>
            </a:r>
            <a:endParaRPr lang="en-US"/>
          </a:p>
        </p:txBody>
      </p:sp>
      <p:sp>
        <p:nvSpPr>
          <p:cNvPr id="7" name="Title 6">
            <a:extLst>
              <a:ext uri="{FF2B5EF4-FFF2-40B4-BE49-F238E27FC236}">
                <a16:creationId xmlns:a16="http://schemas.microsoft.com/office/drawing/2014/main" id="{AF99F77F-9D3E-3E5D-0CC9-98F99422EDF4}"/>
              </a:ext>
            </a:extLst>
          </p:cNvPr>
          <p:cNvSpPr>
            <a:spLocks noGrp="1"/>
          </p:cNvSpPr>
          <p:nvPr>
            <p:ph type="title"/>
          </p:nvPr>
        </p:nvSpPr>
        <p:spPr>
          <a:xfrm>
            <a:off x="571499" y="1128518"/>
            <a:ext cx="7473617" cy="492443"/>
          </a:xfrm>
        </p:spPr>
        <p:txBody>
          <a:bodyPr wrap="square" lIns="0" tIns="0" rIns="0" bIns="0" anchor="t">
            <a:spAutoFit/>
          </a:bodyPr>
          <a:lstStyle/>
          <a:p>
            <a:r>
              <a:rPr lang="en-US" sz="3200">
                <a:latin typeface="Atkinson Hyperlegible"/>
              </a:rPr>
              <a:t>Universal accessibility</a:t>
            </a:r>
            <a:endParaRPr lang="en-US"/>
          </a:p>
        </p:txBody>
      </p:sp>
    </p:spTree>
    <p:extLst>
      <p:ext uri="{BB962C8B-B14F-4D97-AF65-F5344CB8AC3E}">
        <p14:creationId xmlns:p14="http://schemas.microsoft.com/office/powerpoint/2010/main" val="248839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7FA9-11A1-FBD1-0262-21031E6C9FB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D6B6EBD2-1039-B072-4C5F-DAB4DB25468D}"/>
              </a:ext>
            </a:extLst>
          </p:cNvPr>
          <p:cNvSpPr>
            <a:spLocks noGrp="1"/>
          </p:cNvSpPr>
          <p:nvPr>
            <p:ph type="body" sz="quarter" idx="11"/>
          </p:nvPr>
        </p:nvSpPr>
        <p:spPr>
          <a:xfrm>
            <a:off x="571501" y="2495550"/>
            <a:ext cx="7664155" cy="2070100"/>
          </a:xfrm>
        </p:spPr>
        <p:txBody>
          <a:bodyPr wrap="square" lIns="0" tIns="0" rIns="0" bIns="0" anchor="t">
            <a:noAutofit/>
          </a:bodyPr>
          <a:lstStyle/>
          <a:p>
            <a:pPr marL="0" indent="0">
              <a:buNone/>
              <a:tabLst>
                <a:tab pos="457200" algn="l"/>
              </a:tabLst>
            </a:pPr>
            <a:r>
              <a:rPr lang="en-AU" sz="1800" kern="100">
                <a:latin typeface="Atkinson Hyperlegible"/>
                <a:cs typeface="Times New Roman"/>
              </a:rPr>
              <a:t>“I really think that we’re on a positive trajectory, regardless of all of these kinds of barriers and challenges” (P6)</a:t>
            </a:r>
          </a:p>
          <a:p>
            <a:pPr marL="0" indent="0">
              <a:buNone/>
              <a:tabLst>
                <a:tab pos="457200" algn="l"/>
              </a:tabLst>
            </a:pPr>
            <a:endParaRPr lang="en-AU" sz="1800" kern="100">
              <a:latin typeface="Atkinson Hyperlegible"/>
              <a:cs typeface="Times New Roman"/>
            </a:endParaRPr>
          </a:p>
          <a:p>
            <a:pPr marL="0" indent="0">
              <a:buNone/>
              <a:tabLst>
                <a:tab pos="457200" algn="l"/>
              </a:tabLst>
            </a:pPr>
            <a:endParaRPr lang="en-AU" sz="1800" kern="100">
              <a:latin typeface="Atkinson Hyperlegible"/>
              <a:cs typeface="Times New Roman"/>
            </a:endParaRPr>
          </a:p>
          <a:p>
            <a:pPr>
              <a:tabLst>
                <a:tab pos="457200" algn="l"/>
              </a:tabLst>
            </a:pPr>
            <a:r>
              <a:rPr lang="en-AU" sz="1800" kern="100">
                <a:latin typeface="Atkinson Hyperlegible"/>
                <a:cs typeface="Times New Roman"/>
              </a:rPr>
              <a:t>Passion of library staff driving improvements</a:t>
            </a:r>
          </a:p>
          <a:p>
            <a:pPr>
              <a:tabLst>
                <a:tab pos="457200" algn="l"/>
              </a:tabLst>
            </a:pPr>
            <a:r>
              <a:rPr lang="en-AU" sz="1800" kern="100">
                <a:latin typeface="Atkinson Hyperlegible"/>
                <a:cs typeface="Times New Roman"/>
              </a:rPr>
              <a:t>Clear direction toward greater inclusivity</a:t>
            </a:r>
          </a:p>
          <a:p>
            <a:pPr>
              <a:tabLst>
                <a:tab pos="457200" algn="l"/>
              </a:tabLst>
            </a:pPr>
            <a:r>
              <a:rPr lang="en-AU" sz="1800" kern="100">
                <a:latin typeface="Atkinson Hyperlegible"/>
                <a:cs typeface="Times New Roman"/>
              </a:rPr>
              <a:t>Ongoing commitment to community service</a:t>
            </a:r>
            <a:endParaRPr lang="en-US"/>
          </a:p>
        </p:txBody>
      </p:sp>
      <p:sp>
        <p:nvSpPr>
          <p:cNvPr id="7" name="Title 6">
            <a:extLst>
              <a:ext uri="{FF2B5EF4-FFF2-40B4-BE49-F238E27FC236}">
                <a16:creationId xmlns:a16="http://schemas.microsoft.com/office/drawing/2014/main" id="{7CF4C4FB-A4D6-8C7C-F6E1-7EE5E15C6505}"/>
              </a:ext>
            </a:extLst>
          </p:cNvPr>
          <p:cNvSpPr>
            <a:spLocks noGrp="1"/>
          </p:cNvSpPr>
          <p:nvPr>
            <p:ph type="title"/>
          </p:nvPr>
        </p:nvSpPr>
        <p:spPr>
          <a:xfrm>
            <a:off x="571499" y="1128518"/>
            <a:ext cx="7473617" cy="492443"/>
          </a:xfrm>
        </p:spPr>
        <p:txBody>
          <a:bodyPr wrap="square" lIns="0" tIns="0" rIns="0" bIns="0" anchor="t">
            <a:spAutoFit/>
          </a:bodyPr>
          <a:lstStyle/>
          <a:p>
            <a:r>
              <a:rPr lang="en-AU" sz="3200"/>
              <a:t>Optimistic outlook</a:t>
            </a:r>
            <a:endParaRPr lang="en-US" sz="3200"/>
          </a:p>
        </p:txBody>
      </p:sp>
    </p:spTree>
    <p:extLst>
      <p:ext uri="{BB962C8B-B14F-4D97-AF65-F5344CB8AC3E}">
        <p14:creationId xmlns:p14="http://schemas.microsoft.com/office/powerpoint/2010/main" val="2030550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C3696-E0BD-8DA2-4176-0CA07C70AC4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43DE189-8503-1F1E-B59D-8E2E8D446B58}"/>
              </a:ext>
            </a:extLst>
          </p:cNvPr>
          <p:cNvSpPr>
            <a:spLocks noGrp="1"/>
          </p:cNvSpPr>
          <p:nvPr>
            <p:ph type="body" sz="quarter" idx="11"/>
          </p:nvPr>
        </p:nvSpPr>
        <p:spPr>
          <a:xfrm>
            <a:off x="571501" y="2495550"/>
            <a:ext cx="7664155" cy="2070100"/>
          </a:xfrm>
        </p:spPr>
        <p:txBody>
          <a:bodyPr wrap="square" lIns="0" tIns="0" rIns="0" bIns="0" anchor="t">
            <a:noAutofit/>
          </a:bodyPr>
          <a:lstStyle/>
          <a:p>
            <a:pPr marL="0" indent="0">
              <a:buNone/>
              <a:tabLst>
                <a:tab pos="457200" algn="l"/>
              </a:tabLst>
            </a:pPr>
            <a:r>
              <a:rPr lang="en-AU" sz="1800" kern="100">
                <a:latin typeface="Atkinson Hyperlegible"/>
                <a:cs typeface="Times New Roman"/>
              </a:rPr>
              <a:t>“I’d love to think that one day there would be people on our staff with print disabilities, who can advocate and create awareness” (P18)</a:t>
            </a:r>
          </a:p>
          <a:p>
            <a:pPr marL="0" indent="0">
              <a:buNone/>
              <a:tabLst>
                <a:tab pos="457200" algn="l"/>
              </a:tabLst>
            </a:pPr>
            <a:endParaRPr lang="en-AU" sz="1800" kern="100">
              <a:latin typeface="Atkinson Hyperlegible"/>
              <a:cs typeface="Times New Roman"/>
            </a:endParaRPr>
          </a:p>
          <a:p>
            <a:pPr>
              <a:tabLst>
                <a:tab pos="457200" algn="l"/>
              </a:tabLst>
            </a:pPr>
            <a:r>
              <a:rPr lang="en-AU" sz="1800" kern="100">
                <a:latin typeface="Atkinson Hyperlegible"/>
                <a:cs typeface="Times New Roman"/>
              </a:rPr>
              <a:t>Staff with lived experience of print disabilities</a:t>
            </a:r>
          </a:p>
          <a:p>
            <a:pPr>
              <a:tabLst>
                <a:tab pos="457200" algn="l"/>
              </a:tabLst>
            </a:pPr>
            <a:r>
              <a:rPr lang="en-AU" sz="1800" kern="100">
                <a:latin typeface="Atkinson Hyperlegible"/>
                <a:cs typeface="Times New Roman"/>
              </a:rPr>
              <a:t>Enhanced professional education</a:t>
            </a:r>
          </a:p>
          <a:p>
            <a:pPr>
              <a:tabLst>
                <a:tab pos="457200" algn="l"/>
              </a:tabLst>
            </a:pPr>
            <a:r>
              <a:rPr lang="en-AU" sz="1800" kern="100">
                <a:latin typeface="Atkinson Hyperlegible"/>
                <a:cs typeface="Times New Roman"/>
              </a:rPr>
              <a:t>Ongoing professional development</a:t>
            </a:r>
            <a:endParaRPr lang="en-US"/>
          </a:p>
        </p:txBody>
      </p:sp>
      <p:sp>
        <p:nvSpPr>
          <p:cNvPr id="7" name="Title 6">
            <a:extLst>
              <a:ext uri="{FF2B5EF4-FFF2-40B4-BE49-F238E27FC236}">
                <a16:creationId xmlns:a16="http://schemas.microsoft.com/office/drawing/2014/main" id="{DD7342B1-0F91-A2D5-1BE5-4D36607B47A5}"/>
              </a:ext>
            </a:extLst>
          </p:cNvPr>
          <p:cNvSpPr>
            <a:spLocks noGrp="1"/>
          </p:cNvSpPr>
          <p:nvPr>
            <p:ph type="title"/>
          </p:nvPr>
        </p:nvSpPr>
        <p:spPr>
          <a:xfrm>
            <a:off x="571499" y="1128518"/>
            <a:ext cx="7473617" cy="984885"/>
          </a:xfrm>
        </p:spPr>
        <p:txBody>
          <a:bodyPr wrap="square" lIns="0" tIns="0" rIns="0" bIns="0" anchor="t">
            <a:spAutoFit/>
          </a:bodyPr>
          <a:lstStyle/>
          <a:p>
            <a:r>
              <a:rPr lang="en-AU" sz="3200"/>
              <a:t>Strategic Pathway 1: Diverse and Well-Trained Staff</a:t>
            </a:r>
            <a:endParaRPr lang="en-US" sz="3200"/>
          </a:p>
        </p:txBody>
      </p:sp>
    </p:spTree>
    <p:extLst>
      <p:ext uri="{BB962C8B-B14F-4D97-AF65-F5344CB8AC3E}">
        <p14:creationId xmlns:p14="http://schemas.microsoft.com/office/powerpoint/2010/main" val="1322126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7FB8D-65B3-4250-E102-390A5CC35CF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6656A15-588A-0363-042D-2FE264F9F7CD}"/>
              </a:ext>
            </a:extLst>
          </p:cNvPr>
          <p:cNvSpPr>
            <a:spLocks noGrp="1"/>
          </p:cNvSpPr>
          <p:nvPr>
            <p:ph type="body" sz="quarter" idx="11"/>
          </p:nvPr>
        </p:nvSpPr>
        <p:spPr>
          <a:xfrm>
            <a:off x="571501" y="2495550"/>
            <a:ext cx="7664155" cy="2070100"/>
          </a:xfrm>
        </p:spPr>
        <p:txBody>
          <a:bodyPr wrap="square" lIns="0" tIns="0" rIns="0" bIns="0" anchor="t">
            <a:noAutofit/>
          </a:bodyPr>
          <a:lstStyle/>
          <a:p>
            <a:pPr marL="0" indent="0">
              <a:buNone/>
              <a:tabLst>
                <a:tab pos="457200" algn="l"/>
              </a:tabLst>
            </a:pPr>
            <a:r>
              <a:rPr lang="en-AU" sz="1800" kern="100">
                <a:latin typeface="Atkinson Hyperlegible"/>
                <a:cs typeface="Times New Roman"/>
              </a:rPr>
              <a:t>“Moving into spaces like digital where that resource can be used by the broader community means that resource is actually of greater value to people” (P16)</a:t>
            </a:r>
          </a:p>
          <a:p>
            <a:pPr marL="0" indent="0">
              <a:buNone/>
              <a:tabLst>
                <a:tab pos="457200" algn="l"/>
              </a:tabLst>
            </a:pPr>
            <a:endParaRPr lang="en-AU" sz="1800" kern="100">
              <a:latin typeface="Atkinson Hyperlegible"/>
              <a:cs typeface="Times New Roman"/>
            </a:endParaRPr>
          </a:p>
          <a:p>
            <a:pPr>
              <a:tabLst>
                <a:tab pos="457200" algn="l"/>
              </a:tabLst>
            </a:pPr>
            <a:r>
              <a:rPr lang="en-AU" sz="1800" kern="100">
                <a:latin typeface="Atkinson Hyperlegible"/>
                <a:cs typeface="Times New Roman"/>
              </a:rPr>
              <a:t>Digital formats offering greater accessibility</a:t>
            </a:r>
          </a:p>
          <a:p>
            <a:pPr>
              <a:tabLst>
                <a:tab pos="457200" algn="l"/>
              </a:tabLst>
            </a:pPr>
            <a:r>
              <a:rPr lang="en-AU" sz="1800"/>
              <a:t>Print remains important for many users</a:t>
            </a:r>
          </a:p>
          <a:p>
            <a:pPr>
              <a:tabLst>
                <a:tab pos="457200" algn="l"/>
              </a:tabLst>
            </a:pPr>
            <a:r>
              <a:rPr lang="en-US" sz="1800"/>
              <a:t>Technology as an interface for accessing print materials</a:t>
            </a:r>
          </a:p>
        </p:txBody>
      </p:sp>
      <p:sp>
        <p:nvSpPr>
          <p:cNvPr id="7" name="Title 6">
            <a:extLst>
              <a:ext uri="{FF2B5EF4-FFF2-40B4-BE49-F238E27FC236}">
                <a16:creationId xmlns:a16="http://schemas.microsoft.com/office/drawing/2014/main" id="{E507A948-4833-93A8-90E3-B3B57F845E14}"/>
              </a:ext>
            </a:extLst>
          </p:cNvPr>
          <p:cNvSpPr>
            <a:spLocks noGrp="1"/>
          </p:cNvSpPr>
          <p:nvPr>
            <p:ph type="title"/>
          </p:nvPr>
        </p:nvSpPr>
        <p:spPr>
          <a:xfrm>
            <a:off x="571499" y="1128518"/>
            <a:ext cx="7473617" cy="984885"/>
          </a:xfrm>
        </p:spPr>
        <p:txBody>
          <a:bodyPr wrap="square" lIns="0" tIns="0" rIns="0" bIns="0" anchor="t">
            <a:spAutoFit/>
          </a:bodyPr>
          <a:lstStyle/>
          <a:p>
            <a:r>
              <a:rPr lang="en-AU" sz="3200"/>
              <a:t>Strategic Pathway 2: Technological Integration</a:t>
            </a:r>
            <a:endParaRPr lang="en-US" sz="3200"/>
          </a:p>
        </p:txBody>
      </p:sp>
    </p:spTree>
    <p:extLst>
      <p:ext uri="{BB962C8B-B14F-4D97-AF65-F5344CB8AC3E}">
        <p14:creationId xmlns:p14="http://schemas.microsoft.com/office/powerpoint/2010/main" val="968156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A03A9-72BF-2D87-F822-905EA633A76C}"/>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5FB47AE1-615F-844D-90B1-B7BE92C270BF}"/>
              </a:ext>
            </a:extLst>
          </p:cNvPr>
          <p:cNvSpPr>
            <a:spLocks noGrp="1"/>
          </p:cNvSpPr>
          <p:nvPr>
            <p:ph type="body" sz="quarter" idx="11"/>
          </p:nvPr>
        </p:nvSpPr>
        <p:spPr>
          <a:xfrm>
            <a:off x="571501" y="2495550"/>
            <a:ext cx="7664155" cy="2070100"/>
          </a:xfrm>
        </p:spPr>
        <p:txBody>
          <a:bodyPr wrap="square" lIns="0" tIns="0" rIns="0" bIns="0" anchor="t">
            <a:noAutofit/>
          </a:bodyPr>
          <a:lstStyle/>
          <a:p>
            <a:pPr marL="0" indent="0">
              <a:buNone/>
              <a:tabLst>
                <a:tab pos="457200" algn="l"/>
              </a:tabLst>
            </a:pPr>
            <a:r>
              <a:rPr lang="en-AU" sz="1800" kern="100">
                <a:latin typeface="Atkinson Hyperlegible"/>
                <a:cs typeface="Times New Roman"/>
              </a:rPr>
              <a:t>“Greater synergy with community groups and government services” (P17)</a:t>
            </a:r>
          </a:p>
          <a:p>
            <a:pPr marL="0" indent="0">
              <a:buNone/>
              <a:tabLst>
                <a:tab pos="457200" algn="l"/>
              </a:tabLst>
            </a:pPr>
            <a:endParaRPr lang="en-AU" sz="1800" kern="100">
              <a:latin typeface="Atkinson Hyperlegible"/>
              <a:cs typeface="Times New Roman"/>
            </a:endParaRPr>
          </a:p>
          <a:p>
            <a:pPr>
              <a:tabLst>
                <a:tab pos="457200" algn="l"/>
              </a:tabLst>
            </a:pPr>
            <a:r>
              <a:rPr lang="en-AU" sz="1800" kern="100">
                <a:latin typeface="Atkinson Hyperlegible"/>
                <a:cs typeface="Times New Roman"/>
              </a:rPr>
              <a:t>Extended reach and resources</a:t>
            </a:r>
          </a:p>
          <a:p>
            <a:pPr>
              <a:tabLst>
                <a:tab pos="457200" algn="l"/>
              </a:tabLst>
            </a:pPr>
            <a:r>
              <a:rPr lang="en-AU" sz="1800" kern="100">
                <a:latin typeface="Atkinson Hyperlegible"/>
                <a:cs typeface="Times New Roman"/>
              </a:rPr>
              <a:t>Leveraging external expertise</a:t>
            </a:r>
          </a:p>
          <a:p>
            <a:pPr>
              <a:tabLst>
                <a:tab pos="457200" algn="l"/>
              </a:tabLst>
            </a:pPr>
            <a:r>
              <a:rPr lang="en-AU" sz="1800" kern="100">
                <a:latin typeface="Atkinson Hyperlegible"/>
                <a:cs typeface="Times New Roman"/>
              </a:rPr>
              <a:t>Maintaining libraries as inclusive community hubs</a:t>
            </a:r>
          </a:p>
          <a:p>
            <a:pPr marL="342900" indent="-342900">
              <a:buFont typeface="Arial,Sans-Serif"/>
              <a:buChar char="•"/>
              <a:tabLst>
                <a:tab pos="457200" algn="l"/>
              </a:tabLst>
            </a:pPr>
            <a:r>
              <a:rPr lang="en-AU" sz="1800" kern="100">
                <a:cs typeface="Times New Roman"/>
              </a:rPr>
              <a:t>Specialist organisations</a:t>
            </a:r>
            <a:endParaRPr lang="en-US" sz="1800" kern="100">
              <a:cs typeface="Times New Roman"/>
            </a:endParaRPr>
          </a:p>
          <a:p>
            <a:pPr marL="342900" indent="-342900">
              <a:buFont typeface="Arial,Sans-Serif"/>
              <a:buChar char="•"/>
              <a:tabLst>
                <a:tab pos="457200" algn="l"/>
              </a:tabLst>
            </a:pPr>
            <a:r>
              <a:rPr lang="en-AU" sz="1800" kern="100">
                <a:latin typeface="Atkinson Hyperlegible"/>
                <a:cs typeface="Times New Roman"/>
              </a:rPr>
              <a:t>State libraries and professional bodies</a:t>
            </a:r>
            <a:endParaRPr lang="en-AU">
              <a:latin typeface="Atkinson Hyperlegible"/>
            </a:endParaRPr>
          </a:p>
        </p:txBody>
      </p:sp>
      <p:sp>
        <p:nvSpPr>
          <p:cNvPr id="7" name="Title 6">
            <a:extLst>
              <a:ext uri="{FF2B5EF4-FFF2-40B4-BE49-F238E27FC236}">
                <a16:creationId xmlns:a16="http://schemas.microsoft.com/office/drawing/2014/main" id="{F605AB93-EAE0-F3B0-0515-B35F8C57D1EB}"/>
              </a:ext>
            </a:extLst>
          </p:cNvPr>
          <p:cNvSpPr>
            <a:spLocks noGrp="1"/>
          </p:cNvSpPr>
          <p:nvPr>
            <p:ph type="title"/>
          </p:nvPr>
        </p:nvSpPr>
        <p:spPr>
          <a:xfrm>
            <a:off x="571499" y="1128518"/>
            <a:ext cx="7473617" cy="984885"/>
          </a:xfrm>
        </p:spPr>
        <p:txBody>
          <a:bodyPr wrap="square" lIns="0" tIns="0" rIns="0" bIns="0" anchor="t">
            <a:spAutoFit/>
          </a:bodyPr>
          <a:lstStyle/>
          <a:p>
            <a:r>
              <a:rPr lang="en-AU" sz="3200">
                <a:latin typeface="Atkinson Hyperlegible"/>
              </a:rPr>
              <a:t>Strategic Pathway 3: Community and Professional Partnerships</a:t>
            </a:r>
            <a:endParaRPr lang="en-US" sz="3200">
              <a:latin typeface="Atkinson Hyperlegible"/>
            </a:endParaRPr>
          </a:p>
        </p:txBody>
      </p:sp>
    </p:spTree>
    <p:extLst>
      <p:ext uri="{BB962C8B-B14F-4D97-AF65-F5344CB8AC3E}">
        <p14:creationId xmlns:p14="http://schemas.microsoft.com/office/powerpoint/2010/main" val="3331798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159E1-8462-D1C7-F8DA-969A5054072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EF5C7E6-C596-3A79-53FD-31DF71F90DDB}"/>
              </a:ext>
            </a:extLst>
          </p:cNvPr>
          <p:cNvSpPr>
            <a:spLocks noGrp="1"/>
          </p:cNvSpPr>
          <p:nvPr>
            <p:ph type="body" sz="quarter" idx="11"/>
          </p:nvPr>
        </p:nvSpPr>
        <p:spPr>
          <a:xfrm>
            <a:off x="571501" y="2495550"/>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Findings dissemination to the library community</a:t>
            </a:r>
          </a:p>
          <a:p>
            <a:pPr marL="342900" indent="-342900">
              <a:buFont typeface="Arial" panose="020B0604020202020204" pitchFamily="34" charset="0"/>
              <a:buChar char="•"/>
              <a:tabLst>
                <a:tab pos="457200" algn="l"/>
              </a:tabLst>
            </a:pPr>
            <a:r>
              <a:rPr lang="en-AU" sz="1800" kern="100">
                <a:latin typeface="Atkinson Hyperlegible"/>
                <a:cs typeface="Times New Roman"/>
              </a:rPr>
              <a:t>Research the community with print disability about their experiences with public libraries</a:t>
            </a:r>
          </a:p>
          <a:p>
            <a:pPr marL="342900" indent="-342900">
              <a:buFont typeface="Arial" panose="020B0604020202020204" pitchFamily="34" charset="0"/>
              <a:buChar char="•"/>
              <a:tabLst>
                <a:tab pos="457200" algn="l"/>
              </a:tabLst>
            </a:pPr>
            <a:r>
              <a:rPr lang="en-AU" sz="1800" kern="100">
                <a:latin typeface="Atkinson Hyperlegible"/>
                <a:cs typeface="Times New Roman"/>
              </a:rPr>
              <a:t>An opportunity for the Round Table to advocate with the Australian Library and Information Association?</a:t>
            </a:r>
            <a:endParaRPr lang="en-US"/>
          </a:p>
        </p:txBody>
      </p:sp>
      <p:sp>
        <p:nvSpPr>
          <p:cNvPr id="7" name="Title 6">
            <a:extLst>
              <a:ext uri="{FF2B5EF4-FFF2-40B4-BE49-F238E27FC236}">
                <a16:creationId xmlns:a16="http://schemas.microsoft.com/office/drawing/2014/main" id="{BB7CA3C1-1AA9-4ED2-35FC-E203826D5F73}"/>
              </a:ext>
            </a:extLst>
          </p:cNvPr>
          <p:cNvSpPr>
            <a:spLocks noGrp="1"/>
          </p:cNvSpPr>
          <p:nvPr>
            <p:ph type="title"/>
          </p:nvPr>
        </p:nvSpPr>
        <p:spPr>
          <a:xfrm>
            <a:off x="571499" y="1128518"/>
            <a:ext cx="6132081" cy="492443"/>
          </a:xfrm>
        </p:spPr>
        <p:txBody>
          <a:bodyPr wrap="square" lIns="0" tIns="0" rIns="0" bIns="0" anchor="t">
            <a:spAutoFit/>
          </a:bodyPr>
          <a:lstStyle/>
          <a:p>
            <a:r>
              <a:rPr lang="en-US" sz="3200">
                <a:latin typeface="Atkinson Hyperlegible"/>
              </a:rPr>
              <a:t>Next steps</a:t>
            </a:r>
            <a:endParaRPr lang="en-US"/>
          </a:p>
        </p:txBody>
      </p:sp>
    </p:spTree>
    <p:extLst>
      <p:ext uri="{BB962C8B-B14F-4D97-AF65-F5344CB8AC3E}">
        <p14:creationId xmlns:p14="http://schemas.microsoft.com/office/powerpoint/2010/main" val="131734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2014765"/>
            <a:ext cx="7664155" cy="2550885"/>
          </a:xfrm>
        </p:spPr>
        <p:txBody>
          <a:bodyPr wrap="square" lIns="0" tIns="0" rIns="0" bIns="0" anchor="t">
            <a:noAutofit/>
          </a:bodyPr>
          <a:lstStyle/>
          <a:p>
            <a:pPr algn="l">
              <a:buFont typeface="Arial" panose="020B0604020202020204" pitchFamily="34" charset="0"/>
              <a:buChar char="•"/>
            </a:pPr>
            <a:r>
              <a:rPr lang="en-AU" sz="1800">
                <a:solidFill>
                  <a:schemeClr val="tx1"/>
                </a:solidFill>
                <a:latin typeface="Atkinson Hyperlegible"/>
                <a:cs typeface="Times New Roman"/>
              </a:rPr>
              <a:t>Inconsistent funding and policy approaches across different library networks</a:t>
            </a:r>
            <a:endParaRPr lang="en-AU" sz="1800">
              <a:solidFill>
                <a:schemeClr val="tx1"/>
              </a:solidFill>
              <a:cs typeface="Times New Roman"/>
            </a:endParaRPr>
          </a:p>
          <a:p>
            <a:pPr algn="l">
              <a:buFont typeface="Arial" panose="020B0604020202020204" pitchFamily="34" charset="0"/>
              <a:buChar char="•"/>
            </a:pPr>
            <a:r>
              <a:rPr lang="en-AU" sz="1800">
                <a:solidFill>
                  <a:schemeClr val="tx1"/>
                </a:solidFill>
                <a:latin typeface="Atkinson Hyperlegible"/>
                <a:cs typeface="Times New Roman"/>
              </a:rPr>
              <a:t>Limited awareness and training among library staff about how to help patrons with print disabilities</a:t>
            </a:r>
          </a:p>
          <a:p>
            <a:pPr algn="l">
              <a:buFont typeface="Arial" panose="020B0604020202020204" pitchFamily="34" charset="0"/>
              <a:buChar char="•"/>
            </a:pPr>
            <a:r>
              <a:rPr lang="en-AU" sz="1800">
                <a:solidFill>
                  <a:schemeClr val="tx1"/>
                </a:solidFill>
                <a:latin typeface="Atkinson Hyperlegible"/>
                <a:ea typeface="Calibri"/>
              </a:rPr>
              <a:t>Low confidence among library staff in accessibility of their library websites and catalogues</a:t>
            </a:r>
            <a:endParaRPr lang="en-AU" sz="1800">
              <a:solidFill>
                <a:schemeClr val="tx1"/>
              </a:solidFill>
              <a:ea typeface="Calibri"/>
            </a:endParaRPr>
          </a:p>
          <a:p>
            <a:pPr algn="l">
              <a:buFont typeface="Arial" panose="020B0604020202020204" pitchFamily="34" charset="0"/>
              <a:buChar char="•"/>
            </a:pPr>
            <a:r>
              <a:rPr lang="en-AU" sz="1800">
                <a:solidFill>
                  <a:schemeClr val="tx1"/>
                </a:solidFill>
                <a:latin typeface="Atkinson Hyperlegible"/>
                <a:ea typeface="Calibri"/>
              </a:rPr>
              <a:t>Low confidence in accessibility of e-books and e-audiobooks</a:t>
            </a:r>
            <a:endParaRPr lang="en-AU" sz="1800">
              <a:solidFill>
                <a:schemeClr val="tx1"/>
              </a:solidFill>
            </a:endParaRPr>
          </a:p>
          <a:p>
            <a:pPr algn="l">
              <a:buFont typeface="Arial" panose="020B0604020202020204" pitchFamily="34" charset="0"/>
              <a:buChar char="•"/>
            </a:pPr>
            <a:r>
              <a:rPr lang="en-AU" sz="1800">
                <a:solidFill>
                  <a:schemeClr val="tx1"/>
                </a:solidFill>
                <a:latin typeface="Atkinson Hyperlegible"/>
                <a:ea typeface="Calibri"/>
                <a:cs typeface="Times New Roman"/>
              </a:rPr>
              <a:t>Limited awareness of existing services among the print disability </a:t>
            </a:r>
            <a:r>
              <a:rPr lang="en-AU" sz="1800">
                <a:solidFill>
                  <a:schemeClr val="tx1"/>
                </a:solidFill>
                <a:latin typeface="Atkinson Hyperlegible"/>
                <a:ea typeface="Calibri"/>
              </a:rPr>
              <a:t>community</a:t>
            </a:r>
            <a:endParaRPr lang="en-AU" sz="1800">
              <a:solidFill>
                <a:schemeClr val="tx1"/>
              </a:solidFill>
            </a:endParaRPr>
          </a:p>
          <a:p>
            <a:pPr>
              <a:buFont typeface="Arial" panose="020B0604020202020204" pitchFamily="34" charset="0"/>
              <a:buChar char="•"/>
            </a:pPr>
            <a:endParaRPr lang="en-AU" sz="1800">
              <a:solidFill>
                <a:schemeClr val="tx1"/>
              </a:solidFill>
              <a:latin typeface="Atkinson Hyperlegible"/>
              <a:ea typeface="Calibri"/>
              <a:cs typeface="Times New Roman"/>
            </a:endParaRPr>
          </a:p>
          <a:p>
            <a:pPr marL="0" indent="0">
              <a:buNone/>
            </a:pPr>
            <a:endParaRPr lang="en-AU" sz="1800">
              <a:solidFill>
                <a:schemeClr val="tx1"/>
              </a:solidFill>
              <a:ea typeface="Calibri" panose="020F0502020204030204" pitchFamily="34" charset="0"/>
              <a:cs typeface="Arial" panose="020B0604020202020204" pitchFamily="34" charset="0"/>
            </a:endParaRPr>
          </a:p>
        </p:txBody>
      </p:sp>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7537785" cy="492443"/>
          </a:xfrm>
        </p:spPr>
        <p:txBody>
          <a:bodyPr wrap="square" lIns="0" tIns="0" rIns="0" bIns="0" anchor="t">
            <a:spAutoFit/>
          </a:bodyPr>
          <a:lstStyle/>
          <a:p>
            <a:r>
              <a:rPr lang="en-US" sz="3200">
                <a:latin typeface="Atkinson Hyperlegible"/>
              </a:rPr>
              <a:t>Stage 1 Survey findings</a:t>
            </a:r>
          </a:p>
        </p:txBody>
      </p:sp>
    </p:spTree>
    <p:extLst>
      <p:ext uri="{BB962C8B-B14F-4D97-AF65-F5344CB8AC3E}">
        <p14:creationId xmlns:p14="http://schemas.microsoft.com/office/powerpoint/2010/main" val="3202637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5A14B6-B838-67F2-CDED-6694A6AF61F8}"/>
              </a:ext>
            </a:extLst>
          </p:cNvPr>
          <p:cNvSpPr>
            <a:spLocks noGrp="1"/>
          </p:cNvSpPr>
          <p:nvPr>
            <p:ph type="body" sz="quarter" idx="12"/>
          </p:nvPr>
        </p:nvSpPr>
        <p:spPr>
          <a:xfrm>
            <a:off x="581013" y="1657350"/>
            <a:ext cx="7656900" cy="2362200"/>
          </a:xfrm>
        </p:spPr>
        <p:txBody>
          <a:bodyPr lIns="91440" tIns="45720" rIns="91440" bIns="45720" anchor="t"/>
          <a:lstStyle/>
          <a:p>
            <a:pPr marL="12700" algn="ctr">
              <a:lnSpc>
                <a:spcPct val="100000"/>
              </a:lnSpc>
              <a:spcBef>
                <a:spcPts val="100"/>
              </a:spcBef>
            </a:pPr>
            <a:r>
              <a:rPr lang="en-AU" sz="1600">
                <a:solidFill>
                  <a:schemeClr val="bg1"/>
                </a:solidFill>
                <a:latin typeface="Atkinson Hyperlegible"/>
                <a:cs typeface="Arial"/>
              </a:rPr>
              <a:t>Dr Agata Mrva-Montoya</a:t>
            </a:r>
          </a:p>
          <a:p>
            <a:pPr marL="12700" marR="711200" algn="ctr">
              <a:lnSpc>
                <a:spcPct val="100000"/>
              </a:lnSpc>
            </a:pPr>
            <a:r>
              <a:rPr lang="en-AU" sz="1600">
                <a:solidFill>
                  <a:schemeClr val="bg1"/>
                </a:solidFill>
                <a:latin typeface="Atkinson Hyperlegible"/>
                <a:cs typeface="Arial"/>
              </a:rPr>
              <a:t>University of Sydney</a:t>
            </a:r>
          </a:p>
          <a:p>
            <a:pPr marL="12700" algn="ctr">
              <a:lnSpc>
                <a:spcPct val="100000"/>
              </a:lnSpc>
            </a:pPr>
            <a:r>
              <a:rPr lang="en-AU" sz="1600">
                <a:solidFill>
                  <a:schemeClr val="bg1"/>
                </a:solidFill>
                <a:latin typeface="Atkinson Hyperlegible"/>
                <a:cs typeface="Arial"/>
                <a:hlinkClick r:id="rId3">
                  <a:extLst>
                    <a:ext uri="{A12FA001-AC4F-418D-AE19-62706E023703}">
                      <ahyp:hlinkClr xmlns:ahyp="http://schemas.microsoft.com/office/drawing/2018/hyperlinkcolor" val="tx"/>
                    </a:ext>
                  </a:extLst>
                </a:hlinkClick>
              </a:rPr>
              <a:t>agata.mrva-montoya@sydney.edu.au</a:t>
            </a:r>
            <a:endParaRPr lang="en-AU" sz="1600">
              <a:solidFill>
                <a:schemeClr val="bg1"/>
              </a:solidFill>
              <a:latin typeface="Atkinson Hyperlegible"/>
              <a:cs typeface="Arial"/>
            </a:endParaRPr>
          </a:p>
          <a:p>
            <a:pPr marL="12700" algn="ctr">
              <a:lnSpc>
                <a:spcPct val="100000"/>
              </a:lnSpc>
            </a:pPr>
            <a:endParaRPr lang="en-AU" sz="1600">
              <a:solidFill>
                <a:schemeClr val="bg1"/>
              </a:solidFill>
              <a:latin typeface="Atkinson Hyperlegible"/>
              <a:cs typeface="Arial"/>
            </a:endParaRPr>
          </a:p>
          <a:p>
            <a:pPr marL="12700" algn="ctr">
              <a:lnSpc>
                <a:spcPct val="100000"/>
              </a:lnSpc>
            </a:pPr>
            <a:r>
              <a:rPr lang="en-AU" sz="1600">
                <a:solidFill>
                  <a:schemeClr val="bg1"/>
                </a:solidFill>
                <a:latin typeface="Atkinson Hyperlegible"/>
                <a:cs typeface="Arial"/>
              </a:rPr>
              <a:t>Dr Jo Kaeding</a:t>
            </a:r>
          </a:p>
          <a:p>
            <a:pPr marL="12700" algn="ctr">
              <a:lnSpc>
                <a:spcPct val="100000"/>
              </a:lnSpc>
            </a:pPr>
            <a:r>
              <a:rPr lang="en-AU" sz="1600">
                <a:solidFill>
                  <a:schemeClr val="bg1"/>
                </a:solidFill>
                <a:latin typeface="Atkinson Hyperlegible"/>
                <a:cs typeface="Arial"/>
              </a:rPr>
              <a:t>University of South Australia</a:t>
            </a:r>
          </a:p>
          <a:p>
            <a:pPr marL="12700" algn="ctr">
              <a:lnSpc>
                <a:spcPct val="100000"/>
              </a:lnSpc>
            </a:pPr>
            <a:r>
              <a:rPr lang="en-AU" sz="1600">
                <a:solidFill>
                  <a:schemeClr val="bg1"/>
                </a:solidFill>
                <a:cs typeface="Arial"/>
                <a:hlinkClick r:id="rId4">
                  <a:extLst>
                    <a:ext uri="{A12FA001-AC4F-418D-AE19-62706E023703}">
                      <ahyp:hlinkClr xmlns:ahyp="http://schemas.microsoft.com/office/drawing/2018/hyperlinkcolor" val="tx"/>
                    </a:ext>
                  </a:extLst>
                </a:hlinkClick>
              </a:rPr>
              <a:t>jo.kaeding@unisa.edu.au</a:t>
            </a:r>
            <a:r>
              <a:rPr lang="en-AU" sz="1600">
                <a:solidFill>
                  <a:schemeClr val="bg1"/>
                </a:solidFill>
                <a:latin typeface="Atkinson Hyperlegible"/>
                <a:cs typeface="Arial"/>
              </a:rPr>
              <a:t> </a:t>
            </a:r>
            <a:endParaRPr lang="en-AU" sz="1600">
              <a:solidFill>
                <a:schemeClr val="bg1"/>
              </a:solidFill>
              <a:cs typeface="Arial"/>
            </a:endParaRPr>
          </a:p>
          <a:p>
            <a:pPr marL="12700">
              <a:lnSpc>
                <a:spcPct val="100000"/>
              </a:lnSpc>
            </a:pPr>
            <a:endParaRPr lang="en-AU" sz="1600">
              <a:solidFill>
                <a:schemeClr val="bg1"/>
              </a:solidFill>
              <a:cs typeface="Arial"/>
            </a:endParaRPr>
          </a:p>
          <a:p>
            <a:pPr marL="12700">
              <a:lnSpc>
                <a:spcPct val="100000"/>
              </a:lnSpc>
            </a:pPr>
            <a:endParaRPr lang="en-AU" sz="1600">
              <a:solidFill>
                <a:schemeClr val="bg1"/>
              </a:solidFill>
              <a:cs typeface="Arial"/>
            </a:endParaRPr>
          </a:p>
          <a:p>
            <a:endParaRPr lang="en-US" sz="1600">
              <a:solidFill>
                <a:schemeClr val="bg1"/>
              </a:solidFill>
            </a:endParaRPr>
          </a:p>
        </p:txBody>
      </p:sp>
      <p:sp>
        <p:nvSpPr>
          <p:cNvPr id="7" name="Title 6">
            <a:extLst>
              <a:ext uri="{FF2B5EF4-FFF2-40B4-BE49-F238E27FC236}">
                <a16:creationId xmlns:a16="http://schemas.microsoft.com/office/drawing/2014/main" id="{20DE7DE3-B73F-4B46-1C30-9980668BB6AC}"/>
              </a:ext>
            </a:extLst>
          </p:cNvPr>
          <p:cNvSpPr>
            <a:spLocks noGrp="1"/>
          </p:cNvSpPr>
          <p:nvPr>
            <p:ph type="title" idx="4294967295"/>
          </p:nvPr>
        </p:nvSpPr>
        <p:spPr>
          <a:xfrm>
            <a:off x="0" y="-946150"/>
            <a:ext cx="3967163" cy="946150"/>
          </a:xfrm>
          <a:prstGeom prst="rect">
            <a:avLst/>
          </a:prstGeom>
        </p:spPr>
        <p:txBody>
          <a:bodyPr anchor="b"/>
          <a:lstStyle/>
          <a:p>
            <a:r>
              <a:rPr lang="en-US"/>
              <a:t>Contact details</a:t>
            </a:r>
          </a:p>
        </p:txBody>
      </p:sp>
      <p:pic>
        <p:nvPicPr>
          <p:cNvPr id="2" name="Picture 1" descr="A blue and white logo on a black background&#10;&#10;AI-generated content may be incorrect.">
            <a:extLst>
              <a:ext uri="{FF2B5EF4-FFF2-40B4-BE49-F238E27FC236}">
                <a16:creationId xmlns:a16="http://schemas.microsoft.com/office/drawing/2014/main" id="{5349663A-3D13-B4E7-A24B-1BB5382E2F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8805" y="4002842"/>
            <a:ext cx="2403540" cy="1197524"/>
          </a:xfrm>
          <a:prstGeom prst="rect">
            <a:avLst/>
          </a:prstGeom>
        </p:spPr>
      </p:pic>
      <p:pic>
        <p:nvPicPr>
          <p:cNvPr id="3" name="Picture 2" descr="A black background with white text&#10;&#10;AI-generated content may be incorrect.">
            <a:extLst>
              <a:ext uri="{FF2B5EF4-FFF2-40B4-BE49-F238E27FC236}">
                <a16:creationId xmlns:a16="http://schemas.microsoft.com/office/drawing/2014/main" id="{9B5C4B04-E7D6-CECF-7788-1F1B702F56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2892" y="4264220"/>
            <a:ext cx="1963575" cy="674768"/>
          </a:xfrm>
          <a:prstGeom prst="rect">
            <a:avLst/>
          </a:prstGeom>
        </p:spPr>
      </p:pic>
    </p:spTree>
    <p:extLst>
      <p:ext uri="{BB962C8B-B14F-4D97-AF65-F5344CB8AC3E}">
        <p14:creationId xmlns:p14="http://schemas.microsoft.com/office/powerpoint/2010/main" val="113081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DE7C907-5EBB-8297-D1D4-2B38EE1E2DDD}"/>
              </a:ext>
            </a:extLst>
          </p:cNvPr>
          <p:cNvSpPr>
            <a:spLocks noGrp="1"/>
          </p:cNvSpPr>
          <p:nvPr>
            <p:ph type="body" sz="quarter" idx="11"/>
          </p:nvPr>
        </p:nvSpPr>
        <p:spPr>
          <a:xfrm>
            <a:off x="571501" y="1922585"/>
            <a:ext cx="7664155" cy="2643065"/>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26 librarians</a:t>
            </a:r>
          </a:p>
          <a:p>
            <a:pPr marL="342900" indent="-342900">
              <a:buFont typeface="Arial" panose="020B0604020202020204" pitchFamily="34" charset="0"/>
              <a:buChar char="•"/>
              <a:tabLst>
                <a:tab pos="457200" algn="l"/>
              </a:tabLst>
            </a:pPr>
            <a:r>
              <a:rPr lang="en-AU" sz="1800" kern="100">
                <a:latin typeface="Atkinson Hyperlegible"/>
                <a:cs typeface="Times New Roman"/>
              </a:rPr>
              <a:t>15 rural and regional libraries</a:t>
            </a:r>
          </a:p>
          <a:p>
            <a:pPr marL="342900" indent="-342900">
              <a:buFont typeface="Arial" panose="020B0604020202020204" pitchFamily="34" charset="0"/>
              <a:buChar char="•"/>
              <a:tabLst>
                <a:tab pos="457200" algn="l"/>
              </a:tabLst>
            </a:pPr>
            <a:r>
              <a:rPr lang="en-AU" sz="1800" kern="100">
                <a:latin typeface="Atkinson Hyperlegible"/>
                <a:cs typeface="Times New Roman"/>
              </a:rPr>
              <a:t>10 metropolitan libraries</a:t>
            </a:r>
            <a:endParaRPr lang="en-AU" sz="1800" kern="100">
              <a:cs typeface="Times New Roman"/>
            </a:endParaRPr>
          </a:p>
        </p:txBody>
      </p:sp>
      <p:sp>
        <p:nvSpPr>
          <p:cNvPr id="7" name="Title 6">
            <a:extLst>
              <a:ext uri="{FF2B5EF4-FFF2-40B4-BE49-F238E27FC236}">
                <a16:creationId xmlns:a16="http://schemas.microsoft.com/office/drawing/2014/main" id="{C96411E1-9961-6545-4DE2-39D27D6C05AB}"/>
              </a:ext>
            </a:extLst>
          </p:cNvPr>
          <p:cNvSpPr>
            <a:spLocks noGrp="1"/>
          </p:cNvSpPr>
          <p:nvPr>
            <p:ph type="title"/>
          </p:nvPr>
        </p:nvSpPr>
        <p:spPr>
          <a:xfrm>
            <a:off x="571499" y="1128518"/>
            <a:ext cx="6132081" cy="492443"/>
          </a:xfrm>
        </p:spPr>
        <p:txBody>
          <a:bodyPr wrap="square" lIns="0" tIns="0" rIns="0" bIns="0" anchor="t">
            <a:spAutoFit/>
          </a:bodyPr>
          <a:lstStyle/>
          <a:p>
            <a:r>
              <a:rPr lang="en-US" sz="3200">
                <a:latin typeface="Atkinson Hyperlegible"/>
              </a:rPr>
              <a:t>Stage 2 Interviews</a:t>
            </a:r>
            <a:endParaRPr lang="en-US" sz="3200"/>
          </a:p>
        </p:txBody>
      </p:sp>
    </p:spTree>
    <p:extLst>
      <p:ext uri="{BB962C8B-B14F-4D97-AF65-F5344CB8AC3E}">
        <p14:creationId xmlns:p14="http://schemas.microsoft.com/office/powerpoint/2010/main" val="340182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AC30-1732-8C99-2385-07FD90493E32}"/>
              </a:ext>
            </a:extLst>
          </p:cNvPr>
          <p:cNvSpPr>
            <a:spLocks noGrp="1"/>
          </p:cNvSpPr>
          <p:nvPr>
            <p:ph type="title"/>
          </p:nvPr>
        </p:nvSpPr>
        <p:spPr>
          <a:xfrm>
            <a:off x="577850" y="736598"/>
            <a:ext cx="7988300" cy="738664"/>
          </a:xfrm>
        </p:spPr>
        <p:txBody>
          <a:bodyPr wrap="square" lIns="0" tIns="0" rIns="0" bIns="0" anchor="t">
            <a:spAutoFit/>
          </a:bodyPr>
          <a:lstStyle/>
          <a:p>
            <a:r>
              <a:rPr lang="en-US" sz="2400">
                <a:solidFill>
                  <a:schemeClr val="tx1"/>
                </a:solidFill>
                <a:latin typeface="Atkinson Hyperlegible"/>
              </a:rPr>
              <a:t>How </a:t>
            </a:r>
            <a:r>
              <a:rPr lang="en-US">
                <a:solidFill>
                  <a:schemeClr val="tx1"/>
                </a:solidFill>
                <a:latin typeface="Atkinson Hyperlegible"/>
              </a:rPr>
              <a:t>do libraries approach the provision of accessible resources and services?</a:t>
            </a:r>
            <a:endParaRPr lang="en-US">
              <a:solidFill>
                <a:schemeClr val="tx1"/>
              </a:solidFill>
            </a:endParaRPr>
          </a:p>
        </p:txBody>
      </p:sp>
    </p:spTree>
    <p:extLst>
      <p:ext uri="{BB962C8B-B14F-4D97-AF65-F5344CB8AC3E}">
        <p14:creationId xmlns:p14="http://schemas.microsoft.com/office/powerpoint/2010/main" val="206435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E1EE8-E743-0E22-CB49-6D517FBEF92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D80DBBC-2822-B122-7C63-BDDE6CB823ED}"/>
              </a:ext>
            </a:extLst>
          </p:cNvPr>
          <p:cNvSpPr>
            <a:spLocks noGrp="1"/>
          </p:cNvSpPr>
          <p:nvPr>
            <p:ph type="body" sz="quarter" idx="11"/>
          </p:nvPr>
        </p:nvSpPr>
        <p:spPr>
          <a:xfrm>
            <a:off x="571499" y="1722818"/>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endParaRPr lang="en-AU" sz="1800" kern="100">
              <a:latin typeface="Atkinson Hyperlegible"/>
              <a:cs typeface="Times New Roman"/>
            </a:endParaRPr>
          </a:p>
          <a:p>
            <a:pPr marL="342900" indent="-342900">
              <a:buFont typeface="Arial" panose="020B0604020202020204" pitchFamily="34" charset="0"/>
              <a:buChar char="•"/>
              <a:tabLst>
                <a:tab pos="457200" algn="l"/>
              </a:tabLst>
            </a:pPr>
            <a:r>
              <a:rPr lang="en-AU" sz="1800" kern="100">
                <a:latin typeface="Atkinson Hyperlegible"/>
                <a:cs typeface="Times New Roman"/>
              </a:rPr>
              <a:t>Very few have a DAIP specific to the library</a:t>
            </a:r>
          </a:p>
          <a:p>
            <a:pPr marL="0" indent="0">
              <a:buNone/>
              <a:tabLst>
                <a:tab pos="457200" algn="l"/>
              </a:tabLst>
            </a:pPr>
            <a:endParaRPr lang="en-AU" sz="1800" kern="100">
              <a:cs typeface="Times New Roman"/>
            </a:endParaRPr>
          </a:p>
        </p:txBody>
      </p:sp>
      <p:sp>
        <p:nvSpPr>
          <p:cNvPr id="7" name="Title 6">
            <a:extLst>
              <a:ext uri="{FF2B5EF4-FFF2-40B4-BE49-F238E27FC236}">
                <a16:creationId xmlns:a16="http://schemas.microsoft.com/office/drawing/2014/main" id="{8EC60939-944D-A199-E503-BCAFB73816C2}"/>
              </a:ext>
            </a:extLst>
          </p:cNvPr>
          <p:cNvSpPr>
            <a:spLocks noGrp="1"/>
          </p:cNvSpPr>
          <p:nvPr>
            <p:ph type="title"/>
          </p:nvPr>
        </p:nvSpPr>
        <p:spPr>
          <a:xfrm>
            <a:off x="571499" y="1128518"/>
            <a:ext cx="6132081" cy="492443"/>
          </a:xfrm>
        </p:spPr>
        <p:txBody>
          <a:bodyPr wrap="square" lIns="0" tIns="0" rIns="0" bIns="0" anchor="t">
            <a:spAutoFit/>
          </a:bodyPr>
          <a:lstStyle/>
          <a:p>
            <a:r>
              <a:rPr lang="en-US" sz="3200">
                <a:latin typeface="Atkinson Hyperlegible"/>
              </a:rPr>
              <a:t>Policies and plans </a:t>
            </a:r>
            <a:endParaRPr lang="en-US" sz="3200" err="1"/>
          </a:p>
        </p:txBody>
      </p:sp>
    </p:spTree>
    <p:extLst>
      <p:ext uri="{BB962C8B-B14F-4D97-AF65-F5344CB8AC3E}">
        <p14:creationId xmlns:p14="http://schemas.microsoft.com/office/powerpoint/2010/main" val="5458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60F9A-4A56-F546-6BF8-7DA141B31C4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8405E33F-0F8D-2025-3935-B7E3A644F468}"/>
              </a:ext>
            </a:extLst>
          </p:cNvPr>
          <p:cNvSpPr>
            <a:spLocks noGrp="1"/>
          </p:cNvSpPr>
          <p:nvPr>
            <p:ph type="body" sz="quarter" idx="11"/>
          </p:nvPr>
        </p:nvSpPr>
        <p:spPr>
          <a:xfrm>
            <a:off x="571499" y="2113403"/>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Limited staffing and time, particularly in regional communities</a:t>
            </a:r>
          </a:p>
          <a:p>
            <a:pPr marL="342900" indent="-342900">
              <a:buFont typeface="Arial" panose="020B0604020202020204" pitchFamily="34" charset="0"/>
              <a:buChar char="•"/>
              <a:tabLst>
                <a:tab pos="457200" algn="l"/>
              </a:tabLst>
            </a:pPr>
            <a:r>
              <a:rPr lang="en-AU" sz="1800" kern="100">
                <a:latin typeface="Atkinson Hyperlegible"/>
                <a:cs typeface="Times New Roman"/>
              </a:rPr>
              <a:t>Outreach librarian role </a:t>
            </a:r>
          </a:p>
          <a:p>
            <a:pPr marL="342900" indent="-342900">
              <a:buFont typeface="Arial" panose="020B0604020202020204" pitchFamily="34" charset="0"/>
              <a:buChar char="•"/>
              <a:tabLst>
                <a:tab pos="457200" algn="l"/>
              </a:tabLst>
            </a:pPr>
            <a:r>
              <a:rPr lang="en-AU" sz="1800" kern="100">
                <a:latin typeface="Atkinson Hyperlegible"/>
                <a:cs typeface="Times New Roman"/>
              </a:rPr>
              <a:t>Changes in professional levels of employment</a:t>
            </a:r>
          </a:p>
          <a:p>
            <a:pPr marL="342900" indent="-342900">
              <a:buFont typeface="Arial" panose="020B0604020202020204" pitchFamily="34" charset="0"/>
              <a:buChar char="•"/>
              <a:tabLst>
                <a:tab pos="457200" algn="l"/>
              </a:tabLst>
            </a:pPr>
            <a:endParaRPr lang="en-AU" sz="1800" kern="100">
              <a:latin typeface="Atkinson Hyperlegible"/>
              <a:cs typeface="Times New Roman"/>
            </a:endParaRPr>
          </a:p>
          <a:p>
            <a:pPr marL="342900" indent="-342900">
              <a:buFont typeface="Arial" panose="020B0604020202020204" pitchFamily="34" charset="0"/>
              <a:buChar char="•"/>
              <a:tabLst>
                <a:tab pos="457200" algn="l"/>
              </a:tabLst>
            </a:pPr>
            <a:endParaRPr lang="en-US"/>
          </a:p>
        </p:txBody>
      </p:sp>
      <p:sp>
        <p:nvSpPr>
          <p:cNvPr id="7" name="Title 6">
            <a:extLst>
              <a:ext uri="{FF2B5EF4-FFF2-40B4-BE49-F238E27FC236}">
                <a16:creationId xmlns:a16="http://schemas.microsoft.com/office/drawing/2014/main" id="{049F79BF-CC4A-0D92-E315-54E79B84EDDA}"/>
              </a:ext>
            </a:extLst>
          </p:cNvPr>
          <p:cNvSpPr>
            <a:spLocks noGrp="1"/>
          </p:cNvSpPr>
          <p:nvPr>
            <p:ph type="title"/>
          </p:nvPr>
        </p:nvSpPr>
        <p:spPr>
          <a:xfrm>
            <a:off x="571499" y="1128518"/>
            <a:ext cx="6132081" cy="984885"/>
          </a:xfrm>
        </p:spPr>
        <p:txBody>
          <a:bodyPr wrap="square" lIns="0" tIns="0" rIns="0" bIns="0" anchor="t">
            <a:spAutoFit/>
          </a:bodyPr>
          <a:lstStyle/>
          <a:p>
            <a:r>
              <a:rPr lang="en-US" sz="3200">
                <a:latin typeface="Atkinson Hyperlegible"/>
              </a:rPr>
              <a:t>Staffing and training</a:t>
            </a:r>
            <a:br>
              <a:rPr lang="en-US" sz="3200">
                <a:latin typeface="Atkinson Hyperlegible"/>
              </a:rPr>
            </a:br>
            <a:endParaRPr lang="en-US" sz="3200"/>
          </a:p>
        </p:txBody>
      </p:sp>
    </p:spTree>
    <p:extLst>
      <p:ext uri="{BB962C8B-B14F-4D97-AF65-F5344CB8AC3E}">
        <p14:creationId xmlns:p14="http://schemas.microsoft.com/office/powerpoint/2010/main" val="342653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E7C22-FD9D-DA54-2970-BE363B55695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7DF4072-5F99-6FE6-A8EA-E62726E9F297}"/>
              </a:ext>
            </a:extLst>
          </p:cNvPr>
          <p:cNvSpPr>
            <a:spLocks noGrp="1"/>
          </p:cNvSpPr>
          <p:nvPr>
            <p:ph type="body" sz="quarter" idx="11"/>
          </p:nvPr>
        </p:nvSpPr>
        <p:spPr>
          <a:xfrm>
            <a:off x="571499" y="2120412"/>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Value for money</a:t>
            </a:r>
            <a:endParaRPr lang="en-AU" sz="1800" kern="100">
              <a:cs typeface="Times New Roman"/>
            </a:endParaRPr>
          </a:p>
          <a:p>
            <a:pPr marL="342900" indent="-342900">
              <a:buFont typeface="Arial" panose="020B0604020202020204" pitchFamily="34" charset="0"/>
              <a:buChar char="•"/>
              <a:tabLst>
                <a:tab pos="457200" algn="l"/>
              </a:tabLst>
            </a:pPr>
            <a:r>
              <a:rPr lang="en-AU" sz="1800" kern="100">
                <a:latin typeface="Atkinson Hyperlegible"/>
                <a:cs typeface="Times New Roman"/>
              </a:rPr>
              <a:t>Inclusive for all (universal design)</a:t>
            </a:r>
          </a:p>
          <a:p>
            <a:pPr marL="342900" indent="-342900">
              <a:buFont typeface="Arial" panose="020B0604020202020204" pitchFamily="34" charset="0"/>
              <a:buChar char="•"/>
              <a:tabLst>
                <a:tab pos="457200" algn="l"/>
              </a:tabLst>
            </a:pPr>
            <a:r>
              <a:rPr lang="en-AU" sz="1800" kern="100">
                <a:latin typeface="Atkinson Hyperlegible"/>
                <a:cs typeface="Times New Roman"/>
              </a:rPr>
              <a:t>Cost shifting (NDIS?)</a:t>
            </a:r>
            <a:endParaRPr lang="en-AU" sz="1800" kern="100">
              <a:cs typeface="Times New Roman"/>
            </a:endParaRPr>
          </a:p>
        </p:txBody>
      </p:sp>
      <p:sp>
        <p:nvSpPr>
          <p:cNvPr id="7" name="Title 6">
            <a:extLst>
              <a:ext uri="{FF2B5EF4-FFF2-40B4-BE49-F238E27FC236}">
                <a16:creationId xmlns:a16="http://schemas.microsoft.com/office/drawing/2014/main" id="{4A29F687-08F1-85B4-DAB0-A0554A5A23E3}"/>
              </a:ext>
            </a:extLst>
          </p:cNvPr>
          <p:cNvSpPr>
            <a:spLocks noGrp="1"/>
          </p:cNvSpPr>
          <p:nvPr>
            <p:ph type="title"/>
          </p:nvPr>
        </p:nvSpPr>
        <p:spPr>
          <a:xfrm>
            <a:off x="571499" y="1128518"/>
            <a:ext cx="6132081" cy="492443"/>
          </a:xfrm>
        </p:spPr>
        <p:txBody>
          <a:bodyPr wrap="square" lIns="0" tIns="0" rIns="0" bIns="0" anchor="t">
            <a:spAutoFit/>
          </a:bodyPr>
          <a:lstStyle/>
          <a:p>
            <a:r>
              <a:rPr lang="en-US" sz="3200">
                <a:latin typeface="Atkinson Hyperlegible"/>
              </a:rPr>
              <a:t>Budgets </a:t>
            </a:r>
            <a:endParaRPr lang="en-US"/>
          </a:p>
        </p:txBody>
      </p:sp>
    </p:spTree>
    <p:extLst>
      <p:ext uri="{BB962C8B-B14F-4D97-AF65-F5344CB8AC3E}">
        <p14:creationId xmlns:p14="http://schemas.microsoft.com/office/powerpoint/2010/main" val="31779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29F7C-1AF5-1EC0-8058-9AC31BF7DD4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4CBFB3F-9E74-2D05-AE87-C7939BEF51AC}"/>
              </a:ext>
            </a:extLst>
          </p:cNvPr>
          <p:cNvSpPr>
            <a:spLocks noGrp="1"/>
          </p:cNvSpPr>
          <p:nvPr>
            <p:ph type="body" sz="quarter" idx="11"/>
          </p:nvPr>
        </p:nvSpPr>
        <p:spPr>
          <a:xfrm>
            <a:off x="464319" y="1944882"/>
            <a:ext cx="7664155" cy="2070100"/>
          </a:xfrm>
        </p:spPr>
        <p:txBody>
          <a:bodyPr wrap="square" lIns="0" tIns="0" rIns="0" bIns="0" anchor="t">
            <a:noAutofit/>
          </a:bodyPr>
          <a:lstStyle/>
          <a:p>
            <a:pPr marL="342900" indent="-342900">
              <a:buFont typeface="Arial" panose="020B0604020202020204" pitchFamily="34" charset="0"/>
              <a:buChar char="•"/>
              <a:tabLst>
                <a:tab pos="457200" algn="l"/>
              </a:tabLst>
            </a:pPr>
            <a:r>
              <a:rPr lang="en-AU" sz="1800" kern="100">
                <a:latin typeface="Atkinson Hyperlegible"/>
                <a:cs typeface="Times New Roman"/>
              </a:rPr>
              <a:t>Range of programs</a:t>
            </a:r>
            <a:endParaRPr lang="en-AU"/>
          </a:p>
          <a:p>
            <a:pPr marL="342900" indent="-342900">
              <a:buFont typeface="Arial" panose="020B0604020202020204" pitchFamily="34" charset="0"/>
              <a:buChar char="•"/>
              <a:tabLst>
                <a:tab pos="457200" algn="l"/>
              </a:tabLst>
            </a:pPr>
            <a:r>
              <a:rPr lang="en-AU" sz="1800" kern="100">
                <a:latin typeface="Atkinson Hyperlegible"/>
                <a:cs typeface="Times New Roman"/>
              </a:rPr>
              <a:t>Digital literacy significant issue</a:t>
            </a:r>
          </a:p>
          <a:p>
            <a:pPr marL="342900" indent="-342900">
              <a:buFont typeface="Arial" panose="020B0604020202020204" pitchFamily="34" charset="0"/>
              <a:buChar char="•"/>
              <a:tabLst>
                <a:tab pos="457200" algn="l"/>
              </a:tabLst>
            </a:pPr>
            <a:r>
              <a:rPr lang="en-AU" sz="1800" kern="100">
                <a:latin typeface="Atkinson Hyperlegible"/>
                <a:cs typeface="Times New Roman"/>
              </a:rPr>
              <a:t>Aging population</a:t>
            </a:r>
          </a:p>
          <a:p>
            <a:pPr marL="342900" indent="-342900">
              <a:buFont typeface="Arial" panose="020B0604020202020204" pitchFamily="34" charset="0"/>
              <a:buChar char="•"/>
              <a:tabLst>
                <a:tab pos="457200" algn="l"/>
              </a:tabLst>
            </a:pPr>
            <a:r>
              <a:rPr lang="en-AU" sz="1800" kern="100">
                <a:latin typeface="Atkinson Hyperlegible"/>
                <a:cs typeface="Times New Roman"/>
              </a:rPr>
              <a:t>Loading books and training e-books</a:t>
            </a:r>
          </a:p>
          <a:p>
            <a:pPr marL="342900" indent="-342900">
              <a:buFont typeface="Arial" panose="020B0604020202020204" pitchFamily="34" charset="0"/>
              <a:buChar char="•"/>
              <a:tabLst>
                <a:tab pos="457200" algn="l"/>
              </a:tabLst>
            </a:pPr>
            <a:r>
              <a:rPr lang="en-AU" sz="1800" kern="100">
                <a:latin typeface="Atkinson Hyperlegible"/>
                <a:cs typeface="Times New Roman"/>
              </a:rPr>
              <a:t>Reading technologies</a:t>
            </a:r>
          </a:p>
          <a:p>
            <a:pPr marL="342900" indent="-342900">
              <a:buFont typeface="Arial" panose="020B0604020202020204" pitchFamily="34" charset="0"/>
              <a:buChar char="•"/>
              <a:tabLst>
                <a:tab pos="457200" algn="l"/>
              </a:tabLst>
            </a:pPr>
            <a:r>
              <a:rPr lang="en-AU" sz="1800" kern="100">
                <a:latin typeface="Atkinson Hyperlegible"/>
                <a:cs typeface="Times New Roman"/>
              </a:rPr>
              <a:t>Technology room</a:t>
            </a:r>
          </a:p>
          <a:p>
            <a:pPr marL="342900" indent="-342900">
              <a:buFont typeface="Arial" panose="020B0604020202020204" pitchFamily="34" charset="0"/>
              <a:buChar char="•"/>
              <a:tabLst>
                <a:tab pos="457200" algn="l"/>
              </a:tabLst>
            </a:pPr>
            <a:endParaRPr lang="en-AU" sz="1800" kern="100">
              <a:latin typeface="Atkinson Hyperlegible"/>
              <a:cs typeface="Times New Roman"/>
            </a:endParaRPr>
          </a:p>
        </p:txBody>
      </p:sp>
      <p:sp>
        <p:nvSpPr>
          <p:cNvPr id="7" name="Title 6">
            <a:extLst>
              <a:ext uri="{FF2B5EF4-FFF2-40B4-BE49-F238E27FC236}">
                <a16:creationId xmlns:a16="http://schemas.microsoft.com/office/drawing/2014/main" id="{906E8391-C3A8-2CF3-DC37-F93856AD593F}"/>
              </a:ext>
            </a:extLst>
          </p:cNvPr>
          <p:cNvSpPr>
            <a:spLocks noGrp="1"/>
          </p:cNvSpPr>
          <p:nvPr>
            <p:ph type="title"/>
          </p:nvPr>
        </p:nvSpPr>
        <p:spPr>
          <a:xfrm>
            <a:off x="571499" y="1128518"/>
            <a:ext cx="6132081" cy="492443"/>
          </a:xfrm>
        </p:spPr>
        <p:txBody>
          <a:bodyPr wrap="square" lIns="0" tIns="0" rIns="0" bIns="0" anchor="t">
            <a:spAutoFit/>
          </a:bodyPr>
          <a:lstStyle/>
          <a:p>
            <a:r>
              <a:rPr lang="en-US" sz="3200">
                <a:latin typeface="Atkinson Hyperlegible"/>
              </a:rPr>
              <a:t>Services and equipment</a:t>
            </a:r>
            <a:endParaRPr lang="en-US"/>
          </a:p>
        </p:txBody>
      </p:sp>
    </p:spTree>
    <p:extLst>
      <p:ext uri="{BB962C8B-B14F-4D97-AF65-F5344CB8AC3E}">
        <p14:creationId xmlns:p14="http://schemas.microsoft.com/office/powerpoint/2010/main" val="3956213727"/>
      </p:ext>
    </p:extLst>
  </p:cSld>
  <p:clrMapOvr>
    <a:masterClrMapping/>
  </p:clrMapOvr>
</p:sld>
</file>

<file path=ppt/theme/theme1.xml><?xml version="1.0" encoding="utf-8"?>
<a:theme xmlns:a="http://schemas.openxmlformats.org/drawingml/2006/main" name="Title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knowledgement of Country">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pter break">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aphic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044963281976478C1A224299F4B6F0" ma:contentTypeVersion="8" ma:contentTypeDescription="Create a new document." ma:contentTypeScope="" ma:versionID="6c89c05b766910f714c9e37e3ca8c6f3">
  <xsd:schema xmlns:xsd="http://www.w3.org/2001/XMLSchema" xmlns:xs="http://www.w3.org/2001/XMLSchema" xmlns:p="http://schemas.microsoft.com/office/2006/metadata/properties" xmlns:ns2="8bad086e-2819-425b-9ed0-3889f461238a" targetNamespace="http://schemas.microsoft.com/office/2006/metadata/properties" ma:root="true" ma:fieldsID="b61ac656af443a291749b899c7e709d3" ns2:_="">
    <xsd:import namespace="8bad086e-2819-425b-9ed0-3889f46123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d086e-2819-425b-9ed0-3889f46123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4FA2D6-DDA7-4F3C-83AB-903FA6CB22CC}">
  <ds:schemaRefs>
    <ds:schemaRef ds:uri="http://schemas.microsoft.com/sharepoint/v3/contenttype/forms"/>
  </ds:schemaRefs>
</ds:datastoreItem>
</file>

<file path=customXml/itemProps2.xml><?xml version="1.0" encoding="utf-8"?>
<ds:datastoreItem xmlns:ds="http://schemas.openxmlformats.org/officeDocument/2006/customXml" ds:itemID="{58B5A005-467A-4D2E-8164-F261B036F74D}">
  <ds:schemaRefs>
    <ds:schemaRef ds:uri="8bad086e-2819-425b-9ed0-3889f46123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834B9DA-8893-4FE2-9B5F-C4A971982459}">
  <ds:schemaRefs>
    <ds:schemaRef ds:uri="8bad086e-2819-425b-9ed0-3889f46123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30</Slides>
  <Notes>26</Notes>
  <HiddenSlides>0</HiddenSlide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Title slides</vt:lpstr>
      <vt:lpstr>Acknowledgement of Country</vt:lpstr>
      <vt:lpstr>Chapter break</vt:lpstr>
      <vt:lpstr>Graphic slides</vt:lpstr>
      <vt:lpstr>Content slides</vt:lpstr>
      <vt:lpstr>Enhancing Accessibility  in Public Libraries: Insights from Australian Library Staff  Dr Agata Mrva-Montoya and Dr Jo Kaeding </vt:lpstr>
      <vt:lpstr>Outline</vt:lpstr>
      <vt:lpstr>Stage 1 Survey findings</vt:lpstr>
      <vt:lpstr>Stage 2 Interviews</vt:lpstr>
      <vt:lpstr>How do libraries approach the provision of accessible resources and services?</vt:lpstr>
      <vt:lpstr>Policies and plans </vt:lpstr>
      <vt:lpstr>Staffing and training </vt:lpstr>
      <vt:lpstr>Budgets </vt:lpstr>
      <vt:lpstr>Services and equipment</vt:lpstr>
      <vt:lpstr>Resources and collection development</vt:lpstr>
      <vt:lpstr>Assessment methods</vt:lpstr>
      <vt:lpstr>What are the key barriers that public libraries face in providing accessible resources and services?</vt:lpstr>
      <vt:lpstr>Resourcing, time and knowledge</vt:lpstr>
      <vt:lpstr>Lack of community awareness </vt:lpstr>
      <vt:lpstr>Technology </vt:lpstr>
      <vt:lpstr>How public libraries engage with the print disability community?</vt:lpstr>
      <vt:lpstr>Current feedback collection methods</vt:lpstr>
      <vt:lpstr>Outreach channels</vt:lpstr>
      <vt:lpstr>Marketing challenges</vt:lpstr>
      <vt:lpstr>Promising practices</vt:lpstr>
      <vt:lpstr>Key insights</vt:lpstr>
      <vt:lpstr>The future</vt:lpstr>
      <vt:lpstr>The vision</vt:lpstr>
      <vt:lpstr>Universal accessibility</vt:lpstr>
      <vt:lpstr>Optimistic outlook</vt:lpstr>
      <vt:lpstr>Strategic Pathway 1: Diverse and Well-Trained Staff</vt:lpstr>
      <vt:lpstr>Strategic Pathway 2: Technological Integration</vt:lpstr>
      <vt:lpstr>Strategic Pathway 3: Community and Professional Partnerships</vt:lpstr>
      <vt:lpstr>Next steps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using our University PowerPoint template</dc:title>
  <cp:revision>6</cp:revision>
  <dcterms:created xsi:type="dcterms:W3CDTF">2022-10-08T02:11:21Z</dcterms:created>
  <dcterms:modified xsi:type="dcterms:W3CDTF">2025-05-20T05:53:55Z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2022-10-08T00:00:00Z</vt:filetime>
  </property>
  <property fmtid="{D5CDD505-2E9C-101B-9397-08002B2CF9AE}" pid="3" name="Creator">
    <vt:lpwstr>Adobe InDesign 17.0 (Macintosh)</vt:lpwstr>
  </property>
  <property fmtid="{D5CDD505-2E9C-101B-9397-08002B2CF9AE}" pid="4" name="LastSaved">
    <vt:filetime>2022-10-08T00:00:00Z</vt:filetime>
  </property>
  <property fmtid="{D5CDD505-2E9C-101B-9397-08002B2CF9AE}" pid="5" name="Producer">
    <vt:lpwstr>Adobe PDF Library 16.0.3</vt:lpwstr>
  </property>
  <property fmtid="{D5CDD505-2E9C-101B-9397-08002B2CF9AE}" pid="6" name="ContentTypeId">
    <vt:lpwstr>0x010100CF044963281976478C1A224299F4B6F0</vt:lpwstr>
  </property>
  <property fmtid="{D5CDD505-2E9C-101B-9397-08002B2CF9AE}" pid="7" name="MediaServiceImageTags">
    <vt:lpwstr/>
  </property>
</Properties>
</file>