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5" r:id="rId4"/>
    <p:sldId id="258" r:id="rId5"/>
    <p:sldId id="259" r:id="rId6"/>
    <p:sldId id="260" r:id="rId7"/>
    <p:sldId id="261" r:id="rId8"/>
    <p:sldId id="276"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4F15B4-EBEF-31FC-E1D0-E20BD489F760}" v="111" dt="2023-04-21T03:02:39.274"/>
    <p1510:client id="{72C14C6A-7787-4DA2-B965-8C8350FA2176}" v="70" dt="2023-04-13T04:48:59.706"/>
    <p1510:client id="{98A8502F-9C62-FD5A-97B8-A2D09540B1BD}" v="145" dt="2023-04-21T02:18:32.144"/>
    <p1510:client id="{B8DB6E51-E61A-DF18-2A40-8F3CB5C72B14}" v="62" dt="2023-04-21T01:24:49.763"/>
    <p1510:client id="{E0573B07-9559-B6BE-9151-B30412680436}" v="307" dt="2023-04-21T01:13:18.2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4/20/2023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4/20/2023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E9C3DC01-08DA-EAAD-D70A-8C5F2AB3F4BC}"/>
              </a:ext>
            </a:extLst>
          </p:cNvPr>
          <p:cNvPicPr>
            <a:picLocks noChangeAspect="1"/>
          </p:cNvPicPr>
          <p:nvPr/>
        </p:nvPicPr>
        <p:blipFill rotWithShape="1">
          <a:blip r:embed="rId2"/>
          <a:srcRect l="958" t="9091" r="2234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7981" y="1122363"/>
            <a:ext cx="4023360" cy="3204134"/>
          </a:xfrm>
        </p:spPr>
        <p:txBody>
          <a:bodyPr anchor="b">
            <a:normAutofit/>
          </a:bodyPr>
          <a:lstStyle/>
          <a:p>
            <a:pPr algn="l"/>
            <a:r>
              <a:rPr lang="en-US" sz="4800" dirty="0">
                <a:latin typeface="Arial"/>
                <a:cs typeface="Calibri Light"/>
              </a:rPr>
              <a:t>AAC and physical print disability:</a:t>
            </a:r>
          </a:p>
        </p:txBody>
      </p:sp>
      <p:sp>
        <p:nvSpPr>
          <p:cNvPr id="3" name="Subtitle 2"/>
          <p:cNvSpPr>
            <a:spLocks noGrp="1"/>
          </p:cNvSpPr>
          <p:nvPr>
            <p:ph type="subTitle" idx="1"/>
          </p:nvPr>
        </p:nvSpPr>
        <p:spPr>
          <a:xfrm>
            <a:off x="477980" y="4872922"/>
            <a:ext cx="4023359" cy="1208141"/>
          </a:xfrm>
        </p:spPr>
        <p:txBody>
          <a:bodyPr vert="horz" lIns="91440" tIns="45720" rIns="91440" bIns="45720" rtlCol="0" anchor="t">
            <a:normAutofit/>
          </a:bodyPr>
          <a:lstStyle/>
          <a:p>
            <a:pPr algn="l"/>
            <a:r>
              <a:rPr lang="en-US" sz="3200" dirty="0">
                <a:latin typeface="Arial"/>
                <a:cs typeface="Calibri"/>
              </a:rPr>
              <a:t>What's the link and where to next</a:t>
            </a:r>
          </a:p>
          <a:p>
            <a:pPr algn="l"/>
            <a:endParaRPr lang="en-US" sz="1300">
              <a:cs typeface="Calibri"/>
            </a:endParaRPr>
          </a:p>
          <a:p>
            <a:pPr algn="l"/>
            <a:endParaRPr lang="en-US" sz="1300" dirty="0">
              <a:cs typeface="Calibri"/>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D7598C-4DFC-5EB1-1CB1-8B537065EBF6}"/>
              </a:ext>
            </a:extLst>
          </p:cNvPr>
          <p:cNvSpPr>
            <a:spLocks noGrp="1"/>
          </p:cNvSpPr>
          <p:nvPr>
            <p:ph type="title"/>
          </p:nvPr>
        </p:nvSpPr>
        <p:spPr>
          <a:xfrm>
            <a:off x="640080" y="462952"/>
            <a:ext cx="4527352" cy="1956841"/>
          </a:xfrm>
        </p:spPr>
        <p:txBody>
          <a:bodyPr anchor="b">
            <a:normAutofit/>
          </a:bodyPr>
          <a:lstStyle/>
          <a:p>
            <a:r>
              <a:rPr lang="en-US" sz="3800" dirty="0">
                <a:latin typeface="Arial"/>
                <a:cs typeface="Calibri Light"/>
              </a:rPr>
              <a:t>PODD </a:t>
            </a:r>
            <a:br>
              <a:rPr lang="en-US" sz="3800" dirty="0">
                <a:latin typeface="Arial"/>
                <a:cs typeface="Calibri Light"/>
              </a:rPr>
            </a:br>
            <a:r>
              <a:rPr lang="en-US" sz="3800" dirty="0">
                <a:latin typeface="Arial"/>
                <a:cs typeface="Calibri Light"/>
              </a:rPr>
              <a:t>communication</a:t>
            </a:r>
          </a:p>
          <a:p>
            <a:endParaRPr lang="en-US" sz="3400">
              <a:cs typeface="Calibri Light"/>
            </a:endParaRP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0C017D-7F96-2FCF-C0E4-ACAA944B1472}"/>
              </a:ext>
            </a:extLst>
          </p:cNvPr>
          <p:cNvSpPr>
            <a:spLocks noGrp="1"/>
          </p:cNvSpPr>
          <p:nvPr>
            <p:ph idx="1"/>
          </p:nvPr>
        </p:nvSpPr>
        <p:spPr>
          <a:xfrm>
            <a:off x="640080" y="2872899"/>
            <a:ext cx="4518755" cy="3320668"/>
          </a:xfrm>
        </p:spPr>
        <p:txBody>
          <a:bodyPr vert="horz" lIns="91440" tIns="45720" rIns="91440" bIns="45720" rtlCol="0" anchor="t">
            <a:normAutofit/>
          </a:bodyPr>
          <a:lstStyle/>
          <a:p>
            <a:pPr marL="0" indent="0">
              <a:buNone/>
            </a:pPr>
            <a:r>
              <a:rPr lang="en-US" sz="3200" dirty="0">
                <a:latin typeface="Arial"/>
                <a:cs typeface="Calibri"/>
              </a:rPr>
              <a:t>Why I started blogging</a:t>
            </a:r>
            <a:endParaRPr lang="en-US" sz="3200" dirty="0">
              <a:latin typeface="Arial"/>
              <a:cs typeface="Arial"/>
            </a:endParaRPr>
          </a:p>
        </p:txBody>
      </p:sp>
      <p:pic>
        <p:nvPicPr>
          <p:cNvPr id="4" name="Picture 4" descr="An eye gaze computer screen with 15 communication symbols/texts. There's a while rectangular text box at the top of the screen where the words/symbols, I, read, picture, story and me were selected.">
            <a:extLst>
              <a:ext uri="{FF2B5EF4-FFF2-40B4-BE49-F238E27FC236}">
                <a16:creationId xmlns:a16="http://schemas.microsoft.com/office/drawing/2014/main" id="{02891441-943B-0DE1-DBDD-DBCB143A0B3D}"/>
              </a:ext>
            </a:extLst>
          </p:cNvPr>
          <p:cNvPicPr>
            <a:picLocks noChangeAspect="1"/>
          </p:cNvPicPr>
          <p:nvPr/>
        </p:nvPicPr>
        <p:blipFill rotWithShape="1">
          <a:blip r:embed="rId2"/>
          <a:srcRect l="12762" r="1201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5365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12191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Facebook page image showing, at the top, Izzy looking at her eye gaze computer and chose &quot;you&quot; &quot;for&quot; &quot;me&quot; when I asked her if she wanted to read. Underneath, there's the page title with Readily AACcessible in bold and toolbar displaying posts, about, mentions, followers, photos, videos and more icons.">
            <a:extLst>
              <a:ext uri="{FF2B5EF4-FFF2-40B4-BE49-F238E27FC236}">
                <a16:creationId xmlns:a16="http://schemas.microsoft.com/office/drawing/2014/main" id="{212FCC4D-14A9-1E39-2071-AC64A19C9AA8}"/>
              </a:ext>
            </a:extLst>
          </p:cNvPr>
          <p:cNvPicPr>
            <a:picLocks noGrp="1" noChangeAspect="1"/>
          </p:cNvPicPr>
          <p:nvPr>
            <p:ph idx="1"/>
          </p:nvPr>
        </p:nvPicPr>
        <p:blipFill rotWithShape="1">
          <a:blip r:embed="rId2"/>
          <a:srcRect l="23277" t="13655" r="113" b="6426"/>
          <a:stretch/>
        </p:blipFill>
        <p:spPr>
          <a:xfrm>
            <a:off x="1514136" y="738615"/>
            <a:ext cx="9164272" cy="5375865"/>
          </a:xfrm>
          <a:prstGeom prst="rect">
            <a:avLst/>
          </a:prstGeom>
        </p:spPr>
      </p:pic>
    </p:spTree>
    <p:extLst>
      <p:ext uri="{BB962C8B-B14F-4D97-AF65-F5344CB8AC3E}">
        <p14:creationId xmlns:p14="http://schemas.microsoft.com/office/powerpoint/2010/main" val="3775694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4357D7-9D01-FFD6-E482-F0ECCD60EFA7}"/>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en-US" sz="3200" dirty="0">
                <a:latin typeface="Arial"/>
                <a:cs typeface="Calibri"/>
              </a:rPr>
              <a:t>Why should we make mainstream books universally accessible on all AAC devices and with AAC features?</a:t>
            </a:r>
          </a:p>
          <a:p>
            <a:endParaRPr lang="en-US" sz="2200">
              <a:cs typeface="Calibri"/>
            </a:endParaRPr>
          </a:p>
        </p:txBody>
      </p:sp>
      <p:pic>
        <p:nvPicPr>
          <p:cNvPr id="24" name="Picture 14" descr="Abstract blurred public library with bookshelves">
            <a:extLst>
              <a:ext uri="{FF2B5EF4-FFF2-40B4-BE49-F238E27FC236}">
                <a16:creationId xmlns:a16="http://schemas.microsoft.com/office/drawing/2014/main" id="{EE4B6A66-DA5E-842C-A32B-23F4B2C5B7D8}"/>
              </a:ext>
            </a:extLst>
          </p:cNvPr>
          <p:cNvPicPr>
            <a:picLocks noChangeAspect="1"/>
          </p:cNvPicPr>
          <p:nvPr/>
        </p:nvPicPr>
        <p:blipFill rotWithShape="1">
          <a:blip r:embed="rId2"/>
          <a:srcRect l="5408" r="2763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35555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F329-EE06-3F87-4F67-C5BC41843D99}"/>
              </a:ext>
            </a:extLst>
          </p:cNvPr>
          <p:cNvSpPr>
            <a:spLocks noGrp="1"/>
          </p:cNvSpPr>
          <p:nvPr>
            <p:ph type="title"/>
          </p:nvPr>
        </p:nvSpPr>
        <p:spPr/>
        <p:txBody>
          <a:bodyPr/>
          <a:lstStyle/>
          <a:p>
            <a:r>
              <a:rPr lang="en-US" dirty="0">
                <a:latin typeface="Arial"/>
                <a:cs typeface="Calibri Light"/>
              </a:rPr>
              <a:t>Three core reasons</a:t>
            </a:r>
            <a:endParaRPr lang="en-US" dirty="0">
              <a:latin typeface="Arial"/>
            </a:endParaRPr>
          </a:p>
        </p:txBody>
      </p:sp>
      <p:sp>
        <p:nvSpPr>
          <p:cNvPr id="3" name="Content Placeholder 2">
            <a:extLst>
              <a:ext uri="{FF2B5EF4-FFF2-40B4-BE49-F238E27FC236}">
                <a16:creationId xmlns:a16="http://schemas.microsoft.com/office/drawing/2014/main" id="{BE80E8F0-3032-AEF3-8A7D-0C8A89C100B7}"/>
              </a:ext>
            </a:extLst>
          </p:cNvPr>
          <p:cNvSpPr>
            <a:spLocks noGrp="1"/>
          </p:cNvSpPr>
          <p:nvPr>
            <p:ph idx="1"/>
          </p:nvPr>
        </p:nvSpPr>
        <p:spPr/>
        <p:txBody>
          <a:bodyPr vert="horz" lIns="91440" tIns="45720" rIns="91440" bIns="45720" rtlCol="0" anchor="t">
            <a:normAutofit/>
          </a:bodyPr>
          <a:lstStyle/>
          <a:p>
            <a:endParaRPr lang="en-US" sz="3200" dirty="0">
              <a:latin typeface="Arial"/>
              <a:cs typeface="Calibri"/>
            </a:endParaRPr>
          </a:p>
          <a:p>
            <a:r>
              <a:rPr lang="en-US" sz="3200" dirty="0">
                <a:latin typeface="Arial"/>
                <a:cs typeface="Calibri"/>
              </a:rPr>
              <a:t>Voice</a:t>
            </a:r>
            <a:endParaRPr lang="en-US" dirty="0"/>
          </a:p>
          <a:p>
            <a:r>
              <a:rPr lang="en-US" sz="3200" dirty="0">
                <a:latin typeface="Arial"/>
                <a:cs typeface="Calibri"/>
              </a:rPr>
              <a:t>Choice </a:t>
            </a:r>
          </a:p>
          <a:p>
            <a:r>
              <a:rPr lang="en-US" sz="3200" dirty="0">
                <a:latin typeface="Arial"/>
                <a:cs typeface="Calibri"/>
              </a:rPr>
              <a:t>Control</a:t>
            </a:r>
          </a:p>
        </p:txBody>
      </p:sp>
    </p:spTree>
    <p:extLst>
      <p:ext uri="{BB962C8B-B14F-4D97-AF65-F5344CB8AC3E}">
        <p14:creationId xmlns:p14="http://schemas.microsoft.com/office/powerpoint/2010/main" val="2553120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6CF2D-085C-2D5E-463E-A5F3D1243AE1}"/>
              </a:ext>
            </a:extLst>
          </p:cNvPr>
          <p:cNvSpPr>
            <a:spLocks noGrp="1"/>
          </p:cNvSpPr>
          <p:nvPr>
            <p:ph type="title"/>
          </p:nvPr>
        </p:nvSpPr>
        <p:spPr/>
        <p:txBody>
          <a:bodyPr/>
          <a:lstStyle/>
          <a:p>
            <a:r>
              <a:rPr lang="en-US" dirty="0">
                <a:latin typeface="Arial"/>
                <a:cs typeface="Calibri Light"/>
              </a:rPr>
              <a:t>What is physical print disability?</a:t>
            </a:r>
            <a:endParaRPr lang="en-US" dirty="0">
              <a:latin typeface="Arial"/>
            </a:endParaRPr>
          </a:p>
        </p:txBody>
      </p:sp>
      <p:sp>
        <p:nvSpPr>
          <p:cNvPr id="3" name="Content Placeholder 2">
            <a:extLst>
              <a:ext uri="{FF2B5EF4-FFF2-40B4-BE49-F238E27FC236}">
                <a16:creationId xmlns:a16="http://schemas.microsoft.com/office/drawing/2014/main" id="{89C000E1-8AA5-171E-BE8D-00BE8784DF87}"/>
              </a:ext>
            </a:extLst>
          </p:cNvPr>
          <p:cNvSpPr>
            <a:spLocks noGrp="1"/>
          </p:cNvSpPr>
          <p:nvPr>
            <p:ph idx="1"/>
          </p:nvPr>
        </p:nvSpPr>
        <p:spPr>
          <a:xfrm>
            <a:off x="838200" y="2069042"/>
            <a:ext cx="10515600" cy="4351338"/>
          </a:xfrm>
        </p:spPr>
        <p:txBody>
          <a:bodyPr vert="horz" lIns="91440" tIns="45720" rIns="91440" bIns="45720" rtlCol="0" anchor="t">
            <a:normAutofit lnSpcReduction="10000"/>
          </a:bodyPr>
          <a:lstStyle/>
          <a:p>
            <a:pPr marL="0" indent="0">
              <a:buNone/>
            </a:pPr>
            <a:r>
              <a:rPr lang="en-US" sz="3200" dirty="0">
                <a:latin typeface="Arial"/>
                <a:cs typeface="Calibri"/>
              </a:rPr>
              <a:t>"A beneficiary person is a person who: </a:t>
            </a:r>
          </a:p>
          <a:p>
            <a:pPr marL="0" indent="0">
              <a:buNone/>
            </a:pPr>
            <a:endParaRPr lang="en-US" sz="3200" dirty="0">
              <a:latin typeface="Arial"/>
              <a:cs typeface="Calibri"/>
            </a:endParaRPr>
          </a:p>
          <a:p>
            <a:r>
              <a:rPr lang="en-US" sz="3200" dirty="0">
                <a:latin typeface="Arial"/>
                <a:cs typeface="Calibri"/>
              </a:rPr>
              <a:t>is unable, through physical disability, to hold or manipulate a book or </a:t>
            </a:r>
          </a:p>
          <a:p>
            <a:r>
              <a:rPr lang="en-US" sz="3200" dirty="0">
                <a:latin typeface="Arial"/>
                <a:cs typeface="Calibri"/>
              </a:rPr>
              <a:t>to focus or move the eyes to the extent that would be normally acceptable for reading; regardless of any other disabilities." </a:t>
            </a:r>
          </a:p>
          <a:p>
            <a:pPr marL="0" indent="0">
              <a:buNone/>
            </a:pPr>
            <a:endParaRPr lang="en-US" sz="3200" dirty="0">
              <a:latin typeface="Arial"/>
              <a:cs typeface="Calibri"/>
            </a:endParaRPr>
          </a:p>
          <a:p>
            <a:pPr marL="0" indent="0">
              <a:buNone/>
            </a:pPr>
            <a:r>
              <a:rPr lang="en-US" sz="3200" dirty="0">
                <a:latin typeface="Arial"/>
                <a:cs typeface="Calibri"/>
              </a:rPr>
              <a:t>Source: Amendment 3(c) - Marrakesh treaty</a:t>
            </a:r>
          </a:p>
          <a:p>
            <a:pPr marL="0" indent="0">
              <a:buNone/>
            </a:pPr>
            <a:endParaRPr lang="en-US" dirty="0">
              <a:cs typeface="Calibri"/>
            </a:endParaRPr>
          </a:p>
        </p:txBody>
      </p:sp>
    </p:spTree>
    <p:extLst>
      <p:ext uri="{BB962C8B-B14F-4D97-AF65-F5344CB8AC3E}">
        <p14:creationId xmlns:p14="http://schemas.microsoft.com/office/powerpoint/2010/main" val="3147231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A1705-24C2-5414-B1DF-993E70633141}"/>
              </a:ext>
            </a:extLst>
          </p:cNvPr>
          <p:cNvSpPr>
            <a:spLocks noGrp="1"/>
          </p:cNvSpPr>
          <p:nvPr>
            <p:ph type="title"/>
          </p:nvPr>
        </p:nvSpPr>
        <p:spPr/>
        <p:txBody>
          <a:bodyPr>
            <a:normAutofit/>
          </a:bodyPr>
          <a:lstStyle/>
          <a:p>
            <a:r>
              <a:rPr lang="en-US" sz="3200" dirty="0">
                <a:latin typeface="Arial"/>
                <a:cs typeface="Calibri Light"/>
              </a:rPr>
              <a:t>Physical print disability: barriers to universal access</a:t>
            </a:r>
            <a:endParaRPr lang="en-US" sz="3200" dirty="0">
              <a:latin typeface="Arial"/>
            </a:endParaRPr>
          </a:p>
        </p:txBody>
      </p:sp>
      <p:sp>
        <p:nvSpPr>
          <p:cNvPr id="3" name="Content Placeholder 2">
            <a:extLst>
              <a:ext uri="{FF2B5EF4-FFF2-40B4-BE49-F238E27FC236}">
                <a16:creationId xmlns:a16="http://schemas.microsoft.com/office/drawing/2014/main" id="{7A478187-C5E7-1AEF-47E1-3DD3A3A318F6}"/>
              </a:ext>
            </a:extLst>
          </p:cNvPr>
          <p:cNvSpPr>
            <a:spLocks noGrp="1"/>
          </p:cNvSpPr>
          <p:nvPr>
            <p:ph idx="1"/>
          </p:nvPr>
        </p:nvSpPr>
        <p:spPr/>
        <p:txBody>
          <a:bodyPr vert="horz" lIns="91440" tIns="45720" rIns="91440" bIns="45720" rtlCol="0" anchor="t">
            <a:normAutofit/>
          </a:bodyPr>
          <a:lstStyle/>
          <a:p>
            <a:endParaRPr lang="en-US" sz="3200" dirty="0">
              <a:latin typeface="Arial"/>
              <a:cs typeface="Calibri"/>
            </a:endParaRPr>
          </a:p>
          <a:p>
            <a:r>
              <a:rPr lang="en-US" sz="3200" dirty="0">
                <a:latin typeface="Arial"/>
                <a:cs typeface="Calibri"/>
              </a:rPr>
              <a:t>Lack of awareness</a:t>
            </a:r>
            <a:endParaRPr lang="en-US" dirty="0"/>
          </a:p>
          <a:p>
            <a:r>
              <a:rPr lang="en-US" sz="3200" dirty="0">
                <a:latin typeface="Arial"/>
                <a:cs typeface="Calibri"/>
              </a:rPr>
              <a:t>Fund dependent</a:t>
            </a:r>
            <a:endParaRPr lang="en-US" sz="3200">
              <a:latin typeface="Arial"/>
              <a:cs typeface="Arial"/>
            </a:endParaRPr>
          </a:p>
          <a:p>
            <a:r>
              <a:rPr lang="en-US" sz="3200" dirty="0">
                <a:latin typeface="Arial"/>
                <a:cs typeface="Calibri"/>
              </a:rPr>
              <a:t>No standards or guidelines</a:t>
            </a:r>
            <a:endParaRPr lang="en-US" sz="3200">
              <a:latin typeface="Arial"/>
              <a:cs typeface="Arial"/>
            </a:endParaRPr>
          </a:p>
          <a:p>
            <a:r>
              <a:rPr lang="en-US" sz="3200" dirty="0">
                <a:latin typeface="Arial"/>
                <a:cs typeface="Calibri"/>
              </a:rPr>
              <a:t>DIY mindset; Tar Heel Reader, Flickr, PowerPoint, </a:t>
            </a:r>
            <a:r>
              <a:rPr lang="en-US" sz="3200" dirty="0" err="1">
                <a:latin typeface="Arial"/>
                <a:cs typeface="Calibri"/>
              </a:rPr>
              <a:t>Pictello</a:t>
            </a:r>
            <a:r>
              <a:rPr lang="en-US" sz="3200" dirty="0">
                <a:latin typeface="Arial"/>
                <a:cs typeface="Calibri"/>
              </a:rPr>
              <a:t>, Grid 3 template, etc.</a:t>
            </a:r>
            <a:endParaRPr lang="en-US" sz="3200" dirty="0">
              <a:latin typeface="Arial"/>
            </a:endParaRPr>
          </a:p>
          <a:p>
            <a:endParaRPr lang="en-US" dirty="0">
              <a:cs typeface="Calibri"/>
            </a:endParaRPr>
          </a:p>
        </p:txBody>
      </p:sp>
    </p:spTree>
    <p:extLst>
      <p:ext uri="{BB962C8B-B14F-4D97-AF65-F5344CB8AC3E}">
        <p14:creationId xmlns:p14="http://schemas.microsoft.com/office/powerpoint/2010/main" val="165446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4FD57-1281-E752-C935-C2C31A5A716D}"/>
              </a:ext>
            </a:extLst>
          </p:cNvPr>
          <p:cNvSpPr>
            <a:spLocks noGrp="1"/>
          </p:cNvSpPr>
          <p:nvPr>
            <p:ph type="title"/>
          </p:nvPr>
        </p:nvSpPr>
        <p:spPr/>
        <p:txBody>
          <a:bodyPr>
            <a:normAutofit/>
          </a:bodyPr>
          <a:lstStyle/>
          <a:p>
            <a:r>
              <a:rPr lang="en-US" sz="4000" dirty="0">
                <a:latin typeface="Arial"/>
                <a:cs typeface="Calibri Light"/>
              </a:rPr>
              <a:t>AAC adapted book - read along &amp; aloud type</a:t>
            </a:r>
            <a:endParaRPr lang="en-US" sz="4000" dirty="0">
              <a:latin typeface="Arial"/>
              <a:cs typeface="Arial"/>
            </a:endParaRPr>
          </a:p>
        </p:txBody>
      </p:sp>
      <p:pic>
        <p:nvPicPr>
          <p:cNvPr id="4" name="Picture 4" descr="AAC adapted book image, read aloud and read along type, showing &quot;The Very Hungry Caterpillar&quot; book cover. Around the image, AAC features (big square buttons) were added to help AAC user turn the page, rest, provide more tools and access Grid explorer independently. &#10;">
            <a:extLst>
              <a:ext uri="{FF2B5EF4-FFF2-40B4-BE49-F238E27FC236}">
                <a16:creationId xmlns:a16="http://schemas.microsoft.com/office/drawing/2014/main" id="{3A93807F-B960-C0CA-FECB-79204CA0568F}"/>
              </a:ext>
            </a:extLst>
          </p:cNvPr>
          <p:cNvPicPr>
            <a:picLocks noGrp="1" noChangeAspect="1"/>
          </p:cNvPicPr>
          <p:nvPr>
            <p:ph idx="1"/>
          </p:nvPr>
        </p:nvPicPr>
        <p:blipFill>
          <a:blip r:embed="rId2"/>
          <a:stretch>
            <a:fillRect/>
          </a:stretch>
        </p:blipFill>
        <p:spPr>
          <a:xfrm>
            <a:off x="839353" y="1684870"/>
            <a:ext cx="6160499" cy="4596887"/>
          </a:xfrm>
        </p:spPr>
      </p:pic>
      <p:sp>
        <p:nvSpPr>
          <p:cNvPr id="3" name="TextBox 2">
            <a:extLst>
              <a:ext uri="{FF2B5EF4-FFF2-40B4-BE49-F238E27FC236}">
                <a16:creationId xmlns:a16="http://schemas.microsoft.com/office/drawing/2014/main" id="{E50C86A3-820E-0B73-4A23-91E5D432382F}"/>
              </a:ext>
            </a:extLst>
          </p:cNvPr>
          <p:cNvSpPr txBox="1"/>
          <p:nvPr/>
        </p:nvSpPr>
        <p:spPr>
          <a:xfrm>
            <a:off x="8131479" y="5694123"/>
            <a:ext cx="39926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cs typeface="Calibri"/>
              </a:rPr>
              <a:t>Source: </a:t>
            </a:r>
            <a:r>
              <a:rPr lang="en-US" sz="3200" dirty="0" err="1">
                <a:cs typeface="Calibri"/>
              </a:rPr>
              <a:t>CandLE</a:t>
            </a:r>
            <a:r>
              <a:rPr lang="en-US" sz="3200" dirty="0">
                <a:cs typeface="Calibri"/>
              </a:rPr>
              <a:t> AAC</a:t>
            </a:r>
            <a:endParaRPr lang="en-US" sz="3200">
              <a:cs typeface="Calibri"/>
            </a:endParaRPr>
          </a:p>
        </p:txBody>
      </p:sp>
    </p:spTree>
    <p:extLst>
      <p:ext uri="{BB962C8B-B14F-4D97-AF65-F5344CB8AC3E}">
        <p14:creationId xmlns:p14="http://schemas.microsoft.com/office/powerpoint/2010/main" val="912210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58AE1-C48F-FA0C-9247-0284A9A42F5E}"/>
              </a:ext>
            </a:extLst>
          </p:cNvPr>
          <p:cNvSpPr>
            <a:spLocks noGrp="1"/>
          </p:cNvSpPr>
          <p:nvPr>
            <p:ph type="title"/>
          </p:nvPr>
        </p:nvSpPr>
        <p:spPr>
          <a:xfrm>
            <a:off x="838200" y="787836"/>
            <a:ext cx="10515600" cy="1008063"/>
          </a:xfrm>
        </p:spPr>
        <p:txBody>
          <a:bodyPr/>
          <a:lstStyle/>
          <a:p>
            <a:r>
              <a:rPr lang="en-US" sz="4000" dirty="0">
                <a:latin typeface="Arial"/>
                <a:cs typeface="Calibri Light"/>
              </a:rPr>
              <a:t>AAC adapted book - read along &amp; aloud type</a:t>
            </a:r>
            <a:endParaRPr lang="en-US" sz="4000" dirty="0">
              <a:latin typeface="Arial"/>
              <a:cs typeface="Arial"/>
            </a:endParaRPr>
          </a:p>
          <a:p>
            <a:endParaRPr lang="en-US" dirty="0">
              <a:cs typeface="Calibri Light"/>
            </a:endParaRPr>
          </a:p>
        </p:txBody>
      </p:sp>
      <p:pic>
        <p:nvPicPr>
          <p:cNvPr id="4" name="Picture 4" descr="AAC adapted book image, read aloud and read along type, showing &quot;The Very Hungry Caterpillar&quot; book cover. Around the image, AAC features (big square buttons) were added to help AAC user turn the page, rest and provide more tools, back, bookmark page, speak and stop speaking independently.">
            <a:extLst>
              <a:ext uri="{FF2B5EF4-FFF2-40B4-BE49-F238E27FC236}">
                <a16:creationId xmlns:a16="http://schemas.microsoft.com/office/drawing/2014/main" id="{20C74352-BA1E-2612-AB0E-2167658D3A79}"/>
              </a:ext>
            </a:extLst>
          </p:cNvPr>
          <p:cNvPicPr>
            <a:picLocks noGrp="1" noChangeAspect="1"/>
          </p:cNvPicPr>
          <p:nvPr>
            <p:ph idx="1"/>
          </p:nvPr>
        </p:nvPicPr>
        <p:blipFill>
          <a:blip r:embed="rId2"/>
          <a:stretch>
            <a:fillRect/>
          </a:stretch>
        </p:blipFill>
        <p:spPr>
          <a:xfrm>
            <a:off x="942722" y="1715606"/>
            <a:ext cx="6246762" cy="4661257"/>
          </a:xfrm>
        </p:spPr>
      </p:pic>
      <p:sp>
        <p:nvSpPr>
          <p:cNvPr id="5" name="TextBox 4">
            <a:extLst>
              <a:ext uri="{FF2B5EF4-FFF2-40B4-BE49-F238E27FC236}">
                <a16:creationId xmlns:a16="http://schemas.microsoft.com/office/drawing/2014/main" id="{BA0ADEBC-419A-3BE8-485A-BAB3F42A4DEC}"/>
              </a:ext>
            </a:extLst>
          </p:cNvPr>
          <p:cNvSpPr txBox="1"/>
          <p:nvPr/>
        </p:nvSpPr>
        <p:spPr>
          <a:xfrm>
            <a:off x="8256740" y="5788068"/>
            <a:ext cx="394047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cs typeface="Calibri"/>
              </a:rPr>
              <a:t>Source: </a:t>
            </a:r>
            <a:r>
              <a:rPr lang="en-US" sz="3200" dirty="0" err="1">
                <a:cs typeface="Calibri"/>
              </a:rPr>
              <a:t>CandLE</a:t>
            </a:r>
            <a:r>
              <a:rPr lang="en-US" sz="3200" dirty="0">
                <a:cs typeface="Calibri"/>
              </a:rPr>
              <a:t> AAC</a:t>
            </a:r>
            <a:endParaRPr lang="en-US" sz="3200">
              <a:cs typeface="Calibri"/>
            </a:endParaRPr>
          </a:p>
        </p:txBody>
      </p:sp>
    </p:spTree>
    <p:extLst>
      <p:ext uri="{BB962C8B-B14F-4D97-AF65-F5344CB8AC3E}">
        <p14:creationId xmlns:p14="http://schemas.microsoft.com/office/powerpoint/2010/main" val="1757922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D6AE13-B87C-E7A9-1A40-BF88C76837F9}"/>
              </a:ext>
            </a:extLst>
          </p:cNvPr>
          <p:cNvSpPr>
            <a:spLocks noGrp="1"/>
          </p:cNvSpPr>
          <p:nvPr>
            <p:ph type="title"/>
          </p:nvPr>
        </p:nvSpPr>
        <p:spPr>
          <a:xfrm>
            <a:off x="427216" y="649776"/>
            <a:ext cx="3783476" cy="3573516"/>
          </a:xfrm>
        </p:spPr>
        <p:txBody>
          <a:bodyPr vert="horz" lIns="91440" tIns="45720" rIns="91440" bIns="45720" rtlCol="0" anchor="b">
            <a:normAutofit/>
          </a:bodyPr>
          <a:lstStyle/>
          <a:p>
            <a:r>
              <a:rPr lang="en-US" sz="5400" kern="1200" dirty="0">
                <a:latin typeface="Arial"/>
                <a:cs typeface="Arial"/>
              </a:rPr>
              <a:t>This is why!</a:t>
            </a:r>
          </a:p>
          <a:p>
            <a:endParaRPr lang="en-US" sz="6600" kern="1200">
              <a:solidFill>
                <a:schemeClr val="tx1"/>
              </a:solidFill>
              <a:latin typeface="+mj-lt"/>
              <a:ea typeface="+mj-ea"/>
              <a:cs typeface="+mj-cs"/>
            </a:endParaRPr>
          </a:p>
        </p:txBody>
      </p:sp>
      <p:sp>
        <p:nvSpPr>
          <p:cNvPr id="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PODD Communication on the eye gaze showing 60 symbols with corresponding words. At the top, a white rectangular text box has the following words/symbols selected; I, whine, eye, I think, Thanks for asking, home, home, can, turn the page, pictured, middle and about. ">
            <a:extLst>
              <a:ext uri="{FF2B5EF4-FFF2-40B4-BE49-F238E27FC236}">
                <a16:creationId xmlns:a16="http://schemas.microsoft.com/office/drawing/2014/main" id="{A47E6A2A-AB0C-A18B-375F-2A6E2ACD49EC}"/>
              </a:ext>
            </a:extLst>
          </p:cNvPr>
          <p:cNvPicPr>
            <a:picLocks noGrp="1" noChangeAspect="1"/>
          </p:cNvPicPr>
          <p:nvPr>
            <p:ph idx="1"/>
          </p:nvPr>
        </p:nvPicPr>
        <p:blipFill>
          <a:blip r:embed="rId2"/>
          <a:stretch>
            <a:fillRect/>
          </a:stretch>
        </p:blipFill>
        <p:spPr>
          <a:xfrm>
            <a:off x="4654296" y="709803"/>
            <a:ext cx="7214616" cy="5410962"/>
          </a:xfrm>
          <a:prstGeom prst="rect">
            <a:avLst/>
          </a:prstGeom>
        </p:spPr>
      </p:pic>
    </p:spTree>
    <p:extLst>
      <p:ext uri="{BB962C8B-B14F-4D97-AF65-F5344CB8AC3E}">
        <p14:creationId xmlns:p14="http://schemas.microsoft.com/office/powerpoint/2010/main" val="1330779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478FC-76B4-1849-6D3E-C71F99418D89}"/>
              </a:ext>
            </a:extLst>
          </p:cNvPr>
          <p:cNvSpPr>
            <a:spLocks noGrp="1"/>
          </p:cNvSpPr>
          <p:nvPr>
            <p:ph type="title"/>
          </p:nvPr>
        </p:nvSpPr>
        <p:spPr>
          <a:xfrm>
            <a:off x="838200" y="502708"/>
            <a:ext cx="10515600" cy="1325563"/>
          </a:xfrm>
        </p:spPr>
        <p:txBody>
          <a:bodyPr/>
          <a:lstStyle/>
          <a:p>
            <a:r>
              <a:rPr lang="en-US" dirty="0">
                <a:latin typeface="Arial"/>
                <a:cs typeface="Calibri Light"/>
              </a:rPr>
              <a:t>#canturnthepage campaign</a:t>
            </a:r>
            <a:endParaRPr lang="en-US" dirty="0">
              <a:latin typeface="Arial"/>
            </a:endParaRPr>
          </a:p>
          <a:p>
            <a:endParaRPr lang="en-US" dirty="0">
              <a:cs typeface="Calibri Light"/>
            </a:endParaRPr>
          </a:p>
        </p:txBody>
      </p:sp>
      <p:sp>
        <p:nvSpPr>
          <p:cNvPr id="3" name="Content Placeholder 2">
            <a:extLst>
              <a:ext uri="{FF2B5EF4-FFF2-40B4-BE49-F238E27FC236}">
                <a16:creationId xmlns:a16="http://schemas.microsoft.com/office/drawing/2014/main" id="{C0CC4C7B-905F-BF10-53B4-15A7BEEF6127}"/>
              </a:ext>
            </a:extLst>
          </p:cNvPr>
          <p:cNvSpPr>
            <a:spLocks noGrp="1"/>
          </p:cNvSpPr>
          <p:nvPr>
            <p:ph idx="1"/>
          </p:nvPr>
        </p:nvSpPr>
        <p:spPr>
          <a:xfrm>
            <a:off x="838200" y="1825625"/>
            <a:ext cx="11140016" cy="4351338"/>
          </a:xfrm>
        </p:spPr>
        <p:txBody>
          <a:bodyPr vert="horz" lIns="91440" tIns="45720" rIns="91440" bIns="45720" rtlCol="0" anchor="t">
            <a:normAutofit fontScale="92500"/>
          </a:bodyPr>
          <a:lstStyle/>
          <a:p>
            <a:pPr marL="0" indent="0">
              <a:buNone/>
            </a:pPr>
            <a:r>
              <a:rPr lang="en-US" sz="3200" dirty="0">
                <a:latin typeface="Arial"/>
                <a:cs typeface="Calibri"/>
              </a:rPr>
              <a:t>People with communication disability and physical print disability;</a:t>
            </a:r>
            <a:endParaRPr lang="en-US" sz="3200" dirty="0">
              <a:latin typeface="Arial"/>
            </a:endParaRPr>
          </a:p>
          <a:p>
            <a:pPr marL="0" indent="0">
              <a:buNone/>
            </a:pPr>
            <a:endParaRPr lang="en-US" dirty="0">
              <a:cs typeface="Calibri"/>
            </a:endParaRPr>
          </a:p>
          <a:p>
            <a:r>
              <a:rPr lang="en-US" sz="3200" dirty="0">
                <a:latin typeface="Arial"/>
                <a:cs typeface="Calibri"/>
              </a:rPr>
              <a:t>do not currently have access to a variety of mainstream books on their AAC devices. </a:t>
            </a:r>
            <a:endParaRPr lang="en-US" sz="3200" dirty="0">
              <a:latin typeface="Arial"/>
              <a:cs typeface="Arial"/>
            </a:endParaRPr>
          </a:p>
          <a:p>
            <a:endParaRPr lang="en-US" sz="3200" dirty="0">
              <a:latin typeface="Arial"/>
              <a:cs typeface="Calibri"/>
            </a:endParaRPr>
          </a:p>
          <a:p>
            <a:r>
              <a:rPr lang="en-US" sz="3200" dirty="0">
                <a:latin typeface="Arial"/>
                <a:cs typeface="Calibri"/>
              </a:rPr>
              <a:t>with the right AAC features, people with physical print disability, who are unable to hold or manipulate﻿ a book, #canturnthepage at their own pace and as independently as possible on their preferred devices</a:t>
            </a:r>
            <a:endParaRPr lang="en-US" sz="3200" dirty="0">
              <a:latin typeface="Arial"/>
            </a:endParaRPr>
          </a:p>
          <a:p>
            <a:endParaRPr lang="en-US" dirty="0">
              <a:cs typeface="Calibri"/>
            </a:endParaRPr>
          </a:p>
        </p:txBody>
      </p:sp>
    </p:spTree>
    <p:extLst>
      <p:ext uri="{BB962C8B-B14F-4D97-AF65-F5344CB8AC3E}">
        <p14:creationId xmlns:p14="http://schemas.microsoft.com/office/powerpoint/2010/main" val="2329583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9C249-15AD-9405-8649-2CC7676264B0}"/>
              </a:ext>
            </a:extLst>
          </p:cNvPr>
          <p:cNvSpPr>
            <a:spLocks noGrp="1"/>
          </p:cNvSpPr>
          <p:nvPr>
            <p:ph type="title"/>
          </p:nvPr>
        </p:nvSpPr>
        <p:spPr/>
        <p:txBody>
          <a:bodyPr/>
          <a:lstStyle/>
          <a:p>
            <a:r>
              <a:rPr lang="en-US" dirty="0">
                <a:latin typeface="Arial"/>
                <a:cs typeface="Calibri Light"/>
              </a:rPr>
              <a:t>About me</a:t>
            </a:r>
            <a:endParaRPr lang="en-US" dirty="0">
              <a:latin typeface="Arial"/>
            </a:endParaRPr>
          </a:p>
        </p:txBody>
      </p:sp>
      <p:sp>
        <p:nvSpPr>
          <p:cNvPr id="3" name="Content Placeholder 2">
            <a:extLst>
              <a:ext uri="{FF2B5EF4-FFF2-40B4-BE49-F238E27FC236}">
                <a16:creationId xmlns:a16="http://schemas.microsoft.com/office/drawing/2014/main" id="{5917DA07-AC7D-701D-26AB-02B2A40A34AE}"/>
              </a:ext>
            </a:extLst>
          </p:cNvPr>
          <p:cNvSpPr>
            <a:spLocks noGrp="1"/>
          </p:cNvSpPr>
          <p:nvPr>
            <p:ph idx="1"/>
          </p:nvPr>
        </p:nvSpPr>
        <p:spPr/>
        <p:txBody>
          <a:bodyPr vert="horz" lIns="91440" tIns="45720" rIns="91440" bIns="45720" rtlCol="0" anchor="t">
            <a:normAutofit/>
          </a:bodyPr>
          <a:lstStyle/>
          <a:p>
            <a:endParaRPr lang="en-US" sz="3200" dirty="0">
              <a:cs typeface="Calibri" panose="020F0502020204030204"/>
            </a:endParaRPr>
          </a:p>
          <a:p>
            <a:r>
              <a:rPr lang="en-US" sz="3200" dirty="0">
                <a:latin typeface="Arial"/>
                <a:cs typeface="Calibri" panose="020F0502020204030204"/>
              </a:rPr>
              <a:t>Mum</a:t>
            </a:r>
            <a:endParaRPr lang="en-US">
              <a:latin typeface="Arial"/>
              <a:cs typeface="Arial"/>
            </a:endParaRPr>
          </a:p>
          <a:p>
            <a:r>
              <a:rPr lang="en-US" sz="3200" dirty="0">
                <a:latin typeface="Arial"/>
                <a:cs typeface="Calibri" panose="020F0502020204030204"/>
              </a:rPr>
              <a:t>Carer</a:t>
            </a:r>
          </a:p>
          <a:p>
            <a:r>
              <a:rPr lang="en-US" sz="3200" dirty="0">
                <a:latin typeface="Arial"/>
                <a:cs typeface="Calibri" panose="020F0502020204030204"/>
              </a:rPr>
              <a:t>Blogger</a:t>
            </a:r>
          </a:p>
          <a:p>
            <a:r>
              <a:rPr lang="en-US" sz="3200" dirty="0">
                <a:latin typeface="Arial"/>
                <a:cs typeface="Calibri" panose="020F0502020204030204"/>
              </a:rPr>
              <a:t>Disability Advocate</a:t>
            </a:r>
          </a:p>
        </p:txBody>
      </p:sp>
    </p:spTree>
    <p:extLst>
      <p:ext uri="{BB962C8B-B14F-4D97-AF65-F5344CB8AC3E}">
        <p14:creationId xmlns:p14="http://schemas.microsoft.com/office/powerpoint/2010/main" val="836687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3A70EE9-04DF-20D3-552F-41713B18D2B2}"/>
              </a:ext>
            </a:extLst>
          </p:cNvPr>
          <p:cNvSpPr/>
          <p:nvPr/>
        </p:nvSpPr>
        <p:spPr>
          <a:xfrm>
            <a:off x="706438" y="3571875"/>
            <a:ext cx="10752665" cy="200025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9E2F7-28F6-0CF4-F0F5-CC19D47876AD}"/>
              </a:ext>
            </a:extLst>
          </p:cNvPr>
          <p:cNvSpPr>
            <a:spLocks noGrp="1"/>
          </p:cNvSpPr>
          <p:nvPr>
            <p:ph type="title"/>
          </p:nvPr>
        </p:nvSpPr>
        <p:spPr/>
        <p:txBody>
          <a:bodyPr/>
          <a:lstStyle/>
          <a:p>
            <a:r>
              <a:rPr lang="en-US" dirty="0">
                <a:latin typeface="Arial"/>
                <a:cs typeface="Calibri Light"/>
              </a:rPr>
              <a:t>#canturnthepage campaign</a:t>
            </a:r>
            <a:endParaRPr lang="en-US" dirty="0">
              <a:latin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9F42EDF5-1783-B41D-E9AA-D4FB4FA0680A}"/>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The current definition of a "person with a disability" in the Copyright Act 1968 is unclear and does not specifically acknowledge physical print disability that renders a person unable to hold or manipulate a book.</a:t>
            </a:r>
            <a:endParaRPr lang="en-US"/>
          </a:p>
          <a:p>
            <a:endParaRPr lang="en-US" dirty="0">
              <a:cs typeface="Calibri"/>
            </a:endParaRPr>
          </a:p>
          <a:p>
            <a:pPr marL="0" indent="0" algn="ctr">
              <a:buNone/>
            </a:pPr>
            <a:r>
              <a:rPr lang="en-US" b="1" i="1" dirty="0">
                <a:solidFill>
                  <a:srgbClr val="FFFFFF"/>
                </a:solidFill>
                <a:ea typeface="+mn-lt"/>
                <a:cs typeface="+mn-lt"/>
              </a:rPr>
              <a:t>   To achieve this, an online petition was created to ask the House of Representatives to clarify the definition of a "person with a disability" in the Copyright Act 1968.</a:t>
            </a:r>
            <a:endParaRPr lang="en-US" dirty="0">
              <a:ea typeface="+mn-lt"/>
              <a:cs typeface="+mn-lt"/>
            </a:endParaRPr>
          </a:p>
        </p:txBody>
      </p:sp>
    </p:spTree>
    <p:extLst>
      <p:ext uri="{BB962C8B-B14F-4D97-AF65-F5344CB8AC3E}">
        <p14:creationId xmlns:p14="http://schemas.microsoft.com/office/powerpoint/2010/main" val="2982722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A48F-DA04-AD9F-CA51-034BEEE47867}"/>
              </a:ext>
            </a:extLst>
          </p:cNvPr>
          <p:cNvSpPr>
            <a:spLocks noGrp="1"/>
          </p:cNvSpPr>
          <p:nvPr>
            <p:ph type="title"/>
          </p:nvPr>
        </p:nvSpPr>
        <p:spPr/>
        <p:txBody>
          <a:bodyPr>
            <a:normAutofit/>
          </a:bodyPr>
          <a:lstStyle/>
          <a:p>
            <a:r>
              <a:rPr lang="en-US" sz="4000" dirty="0">
                <a:latin typeface="Arial"/>
                <a:cs typeface="Calibri Light"/>
              </a:rPr>
              <a:t>Contact details</a:t>
            </a:r>
            <a:endParaRPr lang="en-US" dirty="0">
              <a:latin typeface="Arial"/>
              <a:cs typeface="Arial"/>
            </a:endParaRPr>
          </a:p>
        </p:txBody>
      </p:sp>
      <p:sp>
        <p:nvSpPr>
          <p:cNvPr id="3" name="Content Placeholder 2">
            <a:extLst>
              <a:ext uri="{FF2B5EF4-FFF2-40B4-BE49-F238E27FC236}">
                <a16:creationId xmlns:a16="http://schemas.microsoft.com/office/drawing/2014/main" id="{5998D220-B6B3-37E9-71FF-EC92A1F801EF}"/>
              </a:ext>
            </a:extLst>
          </p:cNvPr>
          <p:cNvSpPr>
            <a:spLocks noGrp="1"/>
          </p:cNvSpPr>
          <p:nvPr>
            <p:ph idx="1"/>
          </p:nvPr>
        </p:nvSpPr>
        <p:spPr>
          <a:xfrm>
            <a:off x="838200" y="2196041"/>
            <a:ext cx="10515600" cy="4351338"/>
          </a:xfrm>
        </p:spPr>
        <p:txBody>
          <a:bodyPr vert="horz" lIns="91440" tIns="45720" rIns="91440" bIns="45720" rtlCol="0" anchor="t">
            <a:normAutofit/>
          </a:bodyPr>
          <a:lstStyle/>
          <a:p>
            <a:pPr marL="0" indent="0">
              <a:buNone/>
            </a:pPr>
            <a:r>
              <a:rPr lang="en-US" sz="3200" dirty="0">
                <a:latin typeface="Arial"/>
                <a:cs typeface="Calibri"/>
              </a:rPr>
              <a:t>Marie-Christine Lamy</a:t>
            </a:r>
            <a:endParaRPr lang="en-US" sz="3200">
              <a:latin typeface="Arial"/>
              <a:cs typeface="Arial"/>
            </a:endParaRPr>
          </a:p>
          <a:p>
            <a:pPr marL="0" indent="0">
              <a:buNone/>
            </a:pPr>
            <a:r>
              <a:rPr lang="en-US" sz="3200" dirty="0">
                <a:latin typeface="Arial"/>
                <a:cs typeface="Calibri"/>
              </a:rPr>
              <a:t>Blogger - Disability Advocate</a:t>
            </a:r>
          </a:p>
          <a:p>
            <a:pPr marL="0" indent="0">
              <a:buNone/>
            </a:pPr>
            <a:endParaRPr lang="en-US" sz="3200" dirty="0">
              <a:latin typeface="Arial"/>
              <a:cs typeface="Calibri"/>
            </a:endParaRPr>
          </a:p>
          <a:p>
            <a:pPr marL="0" indent="0">
              <a:buNone/>
            </a:pPr>
            <a:r>
              <a:rPr lang="en-US" sz="3200" dirty="0">
                <a:latin typeface="Arial"/>
                <a:cs typeface="Calibri"/>
              </a:rPr>
              <a:t>0422 860 370</a:t>
            </a:r>
          </a:p>
          <a:p>
            <a:pPr marL="0" indent="0">
              <a:buNone/>
            </a:pPr>
            <a:r>
              <a:rPr lang="en-US" sz="3200" dirty="0">
                <a:latin typeface="Arial"/>
                <a:cs typeface="Calibri"/>
              </a:rPr>
              <a:t>readilyaaccessible@gmail.com</a:t>
            </a:r>
          </a:p>
          <a:p>
            <a:endParaRPr lang="en-US" dirty="0">
              <a:cs typeface="Calibri"/>
            </a:endParaRPr>
          </a:p>
        </p:txBody>
      </p:sp>
    </p:spTree>
    <p:extLst>
      <p:ext uri="{BB962C8B-B14F-4D97-AF65-F5344CB8AC3E}">
        <p14:creationId xmlns:p14="http://schemas.microsoft.com/office/powerpoint/2010/main" val="3863609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36C4118A-B523-45D9-B427-8E05B2DEA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 name="Title 1">
            <a:extLst>
              <a:ext uri="{FF2B5EF4-FFF2-40B4-BE49-F238E27FC236}">
                <a16:creationId xmlns:a16="http://schemas.microsoft.com/office/drawing/2014/main" id="{7805610D-9216-305D-5EDA-E693217E9D5B}"/>
              </a:ext>
            </a:extLst>
          </p:cNvPr>
          <p:cNvSpPr>
            <a:spLocks noGrp="1"/>
          </p:cNvSpPr>
          <p:nvPr>
            <p:ph type="title"/>
          </p:nvPr>
        </p:nvSpPr>
        <p:spPr>
          <a:xfrm>
            <a:off x="582676" y="2366940"/>
            <a:ext cx="5269455" cy="2108651"/>
          </a:xfrm>
          <a:noFill/>
        </p:spPr>
        <p:txBody>
          <a:bodyPr vert="horz" lIns="91440" tIns="45720" rIns="91440" bIns="45720" rtlCol="0" anchor="b">
            <a:normAutofit/>
          </a:bodyPr>
          <a:lstStyle/>
          <a:p>
            <a:r>
              <a:rPr lang="en-US" dirty="0">
                <a:latin typeface="Arial"/>
                <a:cs typeface="Arial"/>
              </a:rPr>
              <a:t>Hello! </a:t>
            </a:r>
            <a:br>
              <a:rPr lang="en-US" dirty="0">
                <a:latin typeface="Arial"/>
              </a:rPr>
            </a:br>
            <a:r>
              <a:rPr lang="en-US" dirty="0">
                <a:latin typeface="Arial"/>
                <a:cs typeface="Arial"/>
              </a:rPr>
              <a:t>My name is Isabelle </a:t>
            </a:r>
            <a:br>
              <a:rPr lang="en-US" dirty="0">
                <a:latin typeface="Arial"/>
              </a:rPr>
            </a:br>
            <a:r>
              <a:rPr lang="en-US" dirty="0">
                <a:latin typeface="Arial"/>
                <a:cs typeface="Arial"/>
              </a:rPr>
              <a:t>(Izzy)</a:t>
            </a:r>
          </a:p>
        </p:txBody>
      </p:sp>
      <p:pic>
        <p:nvPicPr>
          <p:cNvPr id="4" name="Picture 4" descr="A 5 year old with light brown hair sitting in a blue wheelchair with a sun cover and a tray at the Adelaide Central Market. Her eye gaze computer is hooked on the wheelchair by a mount so it is at eye level and she can use it to communicate.  ">
            <a:extLst>
              <a:ext uri="{FF2B5EF4-FFF2-40B4-BE49-F238E27FC236}">
                <a16:creationId xmlns:a16="http://schemas.microsoft.com/office/drawing/2014/main" id="{6B61DD70-3513-CB19-C9B4-7FC569BC806B}"/>
              </a:ext>
            </a:extLst>
          </p:cNvPr>
          <p:cNvPicPr>
            <a:picLocks noChangeAspect="1"/>
          </p:cNvPicPr>
          <p:nvPr/>
        </p:nvPicPr>
        <p:blipFill rotWithShape="1">
          <a:blip r:embed="rId2"/>
          <a:srcRect r="15758" b="-1"/>
          <a:stretch/>
        </p:blipFill>
        <p:spPr>
          <a:xfrm rot="5400000">
            <a:off x="5719826" y="376172"/>
            <a:ext cx="6858000" cy="6105655"/>
          </a:xfrm>
          <a:prstGeom prst="rect">
            <a:avLst/>
          </a:prstGeom>
        </p:spPr>
      </p:pic>
    </p:spTree>
    <p:extLst>
      <p:ext uri="{BB962C8B-B14F-4D97-AF65-F5344CB8AC3E}">
        <p14:creationId xmlns:p14="http://schemas.microsoft.com/office/powerpoint/2010/main" val="158588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E2FD-740A-B5A7-6B01-8500EE3C54D0}"/>
              </a:ext>
            </a:extLst>
          </p:cNvPr>
          <p:cNvSpPr>
            <a:spLocks noGrp="1"/>
          </p:cNvSpPr>
          <p:nvPr>
            <p:ph type="title"/>
          </p:nvPr>
        </p:nvSpPr>
        <p:spPr/>
        <p:txBody>
          <a:bodyPr/>
          <a:lstStyle/>
          <a:p>
            <a:r>
              <a:rPr lang="en-US" sz="4000" dirty="0">
                <a:latin typeface="Arial"/>
                <a:cs typeface="Calibri Light"/>
              </a:rPr>
              <a:t>Augmentative and Alternative Communication (AAC) definition</a:t>
            </a:r>
            <a:endParaRPr lang="en-US" sz="4000" dirty="0">
              <a:latin typeface="Arial"/>
            </a:endParaRPr>
          </a:p>
        </p:txBody>
      </p:sp>
      <p:sp>
        <p:nvSpPr>
          <p:cNvPr id="3" name="Content Placeholder 2">
            <a:extLst>
              <a:ext uri="{FF2B5EF4-FFF2-40B4-BE49-F238E27FC236}">
                <a16:creationId xmlns:a16="http://schemas.microsoft.com/office/drawing/2014/main" id="{C58B537E-4A1B-55E0-B010-1307B5EC56A4}"/>
              </a:ext>
            </a:extLst>
          </p:cNvPr>
          <p:cNvSpPr>
            <a:spLocks noGrp="1"/>
          </p:cNvSpPr>
          <p:nvPr>
            <p:ph idx="1"/>
          </p:nvPr>
        </p:nvSpPr>
        <p:spPr/>
        <p:txBody>
          <a:bodyPr vert="horz" lIns="91440" tIns="45720" rIns="91440" bIns="45720" rtlCol="0" anchor="t">
            <a:noAutofit/>
          </a:bodyPr>
          <a:lstStyle/>
          <a:p>
            <a:endParaRPr lang="en-US" dirty="0">
              <a:cs typeface="Calibri"/>
            </a:endParaRPr>
          </a:p>
          <a:p>
            <a:pPr>
              <a:buNone/>
            </a:pPr>
            <a:endParaRPr lang="en-US" sz="3200" dirty="0">
              <a:latin typeface="Arial"/>
              <a:cs typeface="Calibri"/>
            </a:endParaRPr>
          </a:p>
          <a:p>
            <a:pPr>
              <a:buNone/>
            </a:pPr>
            <a:r>
              <a:rPr lang="en-US" sz="3200" dirty="0">
                <a:latin typeface="Arial"/>
                <a:ea typeface="+mn-lt"/>
                <a:cs typeface="+mn-lt"/>
              </a:rPr>
              <a:t>"Any type of communication strategy for people with a range of conditions who have significant difficulties speaking."</a:t>
            </a:r>
            <a:endParaRPr lang="en-US"/>
          </a:p>
          <a:p>
            <a:pPr>
              <a:buNone/>
            </a:pPr>
            <a:endParaRPr lang="en-US" sz="3200" dirty="0">
              <a:latin typeface="Arial"/>
              <a:cs typeface="Calibri"/>
            </a:endParaRPr>
          </a:p>
          <a:p>
            <a:pPr>
              <a:buNone/>
            </a:pPr>
            <a:endParaRPr lang="en-US" sz="3200" dirty="0">
              <a:latin typeface="Arial"/>
              <a:cs typeface="Calibri"/>
            </a:endParaRPr>
          </a:p>
          <a:p>
            <a:pPr>
              <a:buNone/>
            </a:pPr>
            <a:r>
              <a:rPr lang="en-US" sz="3200" dirty="0">
                <a:latin typeface="Arial"/>
                <a:cs typeface="Calibri"/>
              </a:rPr>
              <a:t>Source: Speech Pathology Australia</a:t>
            </a:r>
            <a:endParaRPr lang="en-US" sz="3200" dirty="0">
              <a:latin typeface="Arial"/>
              <a:cs typeface="Arial"/>
            </a:endParaRPr>
          </a:p>
          <a:p>
            <a:pPr marL="0" indent="0">
              <a:buNone/>
            </a:pPr>
            <a:endParaRPr lang="en-US" dirty="0">
              <a:cs typeface="Calibri"/>
            </a:endParaRPr>
          </a:p>
          <a:p>
            <a:pPr marL="0" indent="0">
              <a:buNone/>
            </a:pPr>
            <a:endParaRPr lang="en-US" dirty="0">
              <a:cs typeface="Calibri"/>
            </a:endParaRPr>
          </a:p>
          <a:p>
            <a:pPr marL="0" indent="0">
              <a:buNone/>
            </a:pPr>
            <a:endParaRPr lang="en-US" dirty="0">
              <a:cs typeface="Calibri"/>
            </a:endParaRPr>
          </a:p>
          <a:p>
            <a:endParaRPr lang="en-US" dirty="0">
              <a:cs typeface="Calibri"/>
            </a:endParaRPr>
          </a:p>
        </p:txBody>
      </p:sp>
    </p:spTree>
    <p:extLst>
      <p:ext uri="{BB962C8B-B14F-4D97-AF65-F5344CB8AC3E}">
        <p14:creationId xmlns:p14="http://schemas.microsoft.com/office/powerpoint/2010/main" val="901147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2F81-7CA7-5FA6-BF59-8302AA84B702}"/>
              </a:ext>
            </a:extLst>
          </p:cNvPr>
          <p:cNvSpPr>
            <a:spLocks noGrp="1"/>
          </p:cNvSpPr>
          <p:nvPr>
            <p:ph type="title"/>
          </p:nvPr>
        </p:nvSpPr>
        <p:spPr>
          <a:xfrm>
            <a:off x="838200" y="629708"/>
            <a:ext cx="10515600" cy="1325563"/>
          </a:xfrm>
        </p:spPr>
        <p:txBody>
          <a:bodyPr/>
          <a:lstStyle/>
          <a:p>
            <a:r>
              <a:rPr lang="en-US" dirty="0">
                <a:latin typeface="Arial"/>
                <a:cs typeface="Calibri Light"/>
              </a:rPr>
              <a:t>Two main types of AAC - </a:t>
            </a:r>
            <a:r>
              <a:rPr lang="en-US" dirty="0">
                <a:latin typeface="Arial"/>
                <a:cs typeface="Arial"/>
              </a:rPr>
              <a:t>Aided AAC</a:t>
            </a:r>
          </a:p>
          <a:p>
            <a:endParaRPr lang="en-US" dirty="0">
              <a:cs typeface="Calibri Light"/>
            </a:endParaRPr>
          </a:p>
        </p:txBody>
      </p:sp>
      <p:sp>
        <p:nvSpPr>
          <p:cNvPr id="3" name="Content Placeholder 2">
            <a:extLst>
              <a:ext uri="{FF2B5EF4-FFF2-40B4-BE49-F238E27FC236}">
                <a16:creationId xmlns:a16="http://schemas.microsoft.com/office/drawing/2014/main" id="{A397E1D2-D162-8CA4-C103-20EAD3E328F1}"/>
              </a:ext>
            </a:extLst>
          </p:cNvPr>
          <p:cNvSpPr>
            <a:spLocks noGrp="1"/>
          </p:cNvSpPr>
          <p:nvPr>
            <p:ph idx="1"/>
          </p:nvPr>
        </p:nvSpPr>
        <p:spPr>
          <a:xfrm>
            <a:off x="838200" y="1657537"/>
            <a:ext cx="10515600" cy="4855602"/>
          </a:xfrm>
        </p:spPr>
        <p:txBody>
          <a:bodyPr vert="horz" lIns="91440" tIns="45720" rIns="91440" bIns="45720" rtlCol="0" anchor="t">
            <a:normAutofit/>
          </a:bodyPr>
          <a:lstStyle/>
          <a:p>
            <a:pPr marL="0" indent="0">
              <a:buNone/>
            </a:pPr>
            <a:endParaRPr lang="en-US" sz="3200" dirty="0">
              <a:latin typeface="Arial"/>
              <a:cs typeface="Calibri"/>
            </a:endParaRPr>
          </a:p>
          <a:p>
            <a:r>
              <a:rPr lang="en-US" sz="3200" dirty="0">
                <a:latin typeface="Arial"/>
                <a:cs typeface="Calibri"/>
              </a:rPr>
              <a:t>high technology systems (e.g. speech generating device, computer, mobile phone, tablet)</a:t>
            </a:r>
            <a:endParaRPr lang="en-US" sz="3200">
              <a:latin typeface="Arial"/>
              <a:cs typeface="Arial"/>
            </a:endParaRPr>
          </a:p>
          <a:p>
            <a:endParaRPr lang="en-US" sz="3200" dirty="0">
              <a:latin typeface="Arial"/>
              <a:cs typeface="Calibri"/>
            </a:endParaRPr>
          </a:p>
          <a:p>
            <a:r>
              <a:rPr lang="en-US" sz="3200" dirty="0">
                <a:latin typeface="Arial"/>
                <a:cs typeface="Calibri"/>
              </a:rPr>
              <a:t>low/light technology systems such as object symbols, communication boards, books</a:t>
            </a:r>
            <a:endParaRPr lang="en-US" sz="3200" dirty="0">
              <a:latin typeface="Arial"/>
            </a:endParaRPr>
          </a:p>
          <a:p>
            <a:endParaRPr lang="en-US" sz="3200" dirty="0">
              <a:latin typeface="Arial"/>
              <a:cs typeface="Calibri"/>
            </a:endParaRPr>
          </a:p>
          <a:p>
            <a:endParaRPr lang="en-US" sz="3200" dirty="0">
              <a:latin typeface="Arial"/>
              <a:cs typeface="Calibri"/>
            </a:endParaRPr>
          </a:p>
          <a:p>
            <a:pPr marL="0" indent="0">
              <a:buNone/>
            </a:pPr>
            <a:r>
              <a:rPr lang="en-US" sz="3200" dirty="0">
                <a:latin typeface="Arial"/>
                <a:cs typeface="Arial"/>
              </a:rPr>
              <a:t>Source: Speech Pathology Australia</a:t>
            </a:r>
          </a:p>
          <a:p>
            <a:endParaRPr lang="en-US" sz="3200" dirty="0">
              <a:latin typeface="Arial"/>
              <a:cs typeface="Calibri"/>
            </a:endParaRPr>
          </a:p>
          <a:p>
            <a:endParaRPr lang="en-US" dirty="0">
              <a:cs typeface="Calibri"/>
            </a:endParaRPr>
          </a:p>
        </p:txBody>
      </p:sp>
    </p:spTree>
    <p:extLst>
      <p:ext uri="{BB962C8B-B14F-4D97-AF65-F5344CB8AC3E}">
        <p14:creationId xmlns:p14="http://schemas.microsoft.com/office/powerpoint/2010/main" val="996991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AABBF-3718-2A0E-73C4-A2EFF6926354}"/>
              </a:ext>
            </a:extLst>
          </p:cNvPr>
          <p:cNvSpPr>
            <a:spLocks noGrp="1"/>
          </p:cNvSpPr>
          <p:nvPr>
            <p:ph type="title"/>
          </p:nvPr>
        </p:nvSpPr>
        <p:spPr/>
        <p:txBody>
          <a:bodyPr/>
          <a:lstStyle/>
          <a:p>
            <a:r>
              <a:rPr lang="en-US" dirty="0">
                <a:latin typeface="Arial"/>
                <a:cs typeface="Calibri Light"/>
              </a:rPr>
              <a:t>Two main types of AAC - </a:t>
            </a:r>
            <a:r>
              <a:rPr lang="en-US" dirty="0">
                <a:latin typeface="Arial"/>
                <a:cs typeface="Arial"/>
              </a:rPr>
              <a:t>Unaided AAC </a:t>
            </a:r>
            <a:endParaRPr lang="en-US" dirty="0">
              <a:latin typeface="Arial"/>
            </a:endParaRPr>
          </a:p>
        </p:txBody>
      </p:sp>
      <p:sp>
        <p:nvSpPr>
          <p:cNvPr id="3" name="Content Placeholder 2">
            <a:extLst>
              <a:ext uri="{FF2B5EF4-FFF2-40B4-BE49-F238E27FC236}">
                <a16:creationId xmlns:a16="http://schemas.microsoft.com/office/drawing/2014/main" id="{BC0DC0CA-B850-D8FB-AA79-2E7F341377E7}"/>
              </a:ext>
            </a:extLst>
          </p:cNvPr>
          <p:cNvSpPr>
            <a:spLocks noGrp="1"/>
          </p:cNvSpPr>
          <p:nvPr>
            <p:ph idx="1"/>
          </p:nvPr>
        </p:nvSpPr>
        <p:spPr/>
        <p:txBody>
          <a:bodyPr vert="horz" lIns="91440" tIns="45720" rIns="91440" bIns="45720" rtlCol="0" anchor="t">
            <a:normAutofit/>
          </a:bodyPr>
          <a:lstStyle/>
          <a:p>
            <a:pPr marL="0" indent="0">
              <a:buNone/>
            </a:pPr>
            <a:endParaRPr lang="en-US">
              <a:cs typeface="Calibri"/>
            </a:endParaRPr>
          </a:p>
          <a:p>
            <a:pPr marL="0" indent="0">
              <a:buNone/>
            </a:pPr>
            <a:endParaRPr lang="en-US" sz="3200" dirty="0">
              <a:latin typeface="Arial"/>
              <a:cs typeface="Calibri"/>
            </a:endParaRPr>
          </a:p>
          <a:p>
            <a:r>
              <a:rPr lang="en-US" sz="3200" dirty="0">
                <a:latin typeface="Arial"/>
                <a:cs typeface="Calibri"/>
              </a:rPr>
              <a:t>do not require the use of an external aid eye contact (e.g. facial expression, body language, gestures, manual sign)</a:t>
            </a:r>
            <a:endParaRPr lang="en-US" sz="3200" dirty="0">
              <a:latin typeface="Arial"/>
            </a:endParaRPr>
          </a:p>
          <a:p>
            <a:endParaRPr lang="en-US" sz="3200" dirty="0">
              <a:latin typeface="Arial"/>
              <a:cs typeface="Calibri"/>
            </a:endParaRPr>
          </a:p>
          <a:p>
            <a:endParaRPr lang="en-US" sz="3200" dirty="0">
              <a:latin typeface="Arial"/>
              <a:cs typeface="Calibri"/>
            </a:endParaRPr>
          </a:p>
          <a:p>
            <a:pPr marL="0" indent="0">
              <a:buNone/>
            </a:pPr>
            <a:r>
              <a:rPr lang="en-US" sz="3200" dirty="0">
                <a:latin typeface="Arial"/>
                <a:cs typeface="Arial"/>
              </a:rPr>
              <a:t>Source: Speech Pathology Australia</a:t>
            </a:r>
          </a:p>
          <a:p>
            <a:endParaRPr lang="en-US" sz="3200" dirty="0">
              <a:latin typeface="Arial"/>
              <a:cs typeface="Calibri"/>
            </a:endParaRPr>
          </a:p>
          <a:p>
            <a:endParaRPr lang="en-US" dirty="0">
              <a:cs typeface="Calibri"/>
            </a:endParaRPr>
          </a:p>
        </p:txBody>
      </p:sp>
    </p:spTree>
    <p:extLst>
      <p:ext uri="{BB962C8B-B14F-4D97-AF65-F5344CB8AC3E}">
        <p14:creationId xmlns:p14="http://schemas.microsoft.com/office/powerpoint/2010/main" val="2349836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4E97-5FB5-C940-B768-5B085F030334}"/>
              </a:ext>
            </a:extLst>
          </p:cNvPr>
          <p:cNvSpPr>
            <a:spLocks noGrp="1"/>
          </p:cNvSpPr>
          <p:nvPr>
            <p:ph type="title"/>
          </p:nvPr>
        </p:nvSpPr>
        <p:spPr/>
        <p:txBody>
          <a:bodyPr/>
          <a:lstStyle/>
          <a:p>
            <a:r>
              <a:rPr lang="en-US" dirty="0">
                <a:latin typeface="Arial"/>
                <a:cs typeface="Calibri Light"/>
              </a:rPr>
              <a:t>AAC access methods</a:t>
            </a:r>
            <a:endParaRPr lang="en-US" dirty="0">
              <a:latin typeface="Arial"/>
            </a:endParaRPr>
          </a:p>
          <a:p>
            <a:endParaRPr lang="en-US" dirty="0">
              <a:cs typeface="Calibri Light"/>
            </a:endParaRPr>
          </a:p>
        </p:txBody>
      </p:sp>
      <p:sp>
        <p:nvSpPr>
          <p:cNvPr id="3" name="Content Placeholder 2">
            <a:extLst>
              <a:ext uri="{FF2B5EF4-FFF2-40B4-BE49-F238E27FC236}">
                <a16:creationId xmlns:a16="http://schemas.microsoft.com/office/drawing/2014/main" id="{36A36B24-D33A-82DD-535B-C65A1C48FBD2}"/>
              </a:ext>
            </a:extLst>
          </p:cNvPr>
          <p:cNvSpPr>
            <a:spLocks noGrp="1"/>
          </p:cNvSpPr>
          <p:nvPr>
            <p:ph idx="1"/>
          </p:nvPr>
        </p:nvSpPr>
        <p:spPr>
          <a:xfrm>
            <a:off x="838200" y="2273860"/>
            <a:ext cx="10515600" cy="4172044"/>
          </a:xfrm>
        </p:spPr>
        <p:txBody>
          <a:bodyPr vert="horz" lIns="91440" tIns="45720" rIns="91440" bIns="45720" rtlCol="0" anchor="t">
            <a:noAutofit/>
          </a:bodyPr>
          <a:lstStyle/>
          <a:p>
            <a:pPr marL="0" indent="0">
              <a:buNone/>
            </a:pPr>
            <a:r>
              <a:rPr lang="en-US" sz="3200" dirty="0">
                <a:latin typeface="Arial"/>
                <a:cs typeface="Calibri"/>
              </a:rPr>
              <a:t>"Depending on their physical abilities and needs, a person can control a computer or a communication aid using a slight movement of their foot, blinking an eye or moving their head." </a:t>
            </a:r>
            <a:endParaRPr lang="en-US" dirty="0">
              <a:latin typeface="Calibri" panose="020F0502020204030204"/>
              <a:cs typeface="Calibri"/>
            </a:endParaRPr>
          </a:p>
          <a:p>
            <a:pPr marL="0" indent="0">
              <a:buNone/>
            </a:pPr>
            <a:endParaRPr lang="en-US" sz="3200" dirty="0">
              <a:latin typeface="Arial"/>
              <a:cs typeface="Calibri"/>
            </a:endParaRPr>
          </a:p>
          <a:p>
            <a:pPr marL="0" indent="0">
              <a:buNone/>
            </a:pPr>
            <a:endParaRPr lang="en-US" sz="3200" dirty="0">
              <a:latin typeface="Arial"/>
              <a:cs typeface="Calibri"/>
            </a:endParaRPr>
          </a:p>
          <a:p>
            <a:pPr marL="0" indent="0">
              <a:buNone/>
            </a:pPr>
            <a:endParaRPr lang="en-US" sz="3200" dirty="0">
              <a:latin typeface="Arial"/>
              <a:cs typeface="Calibri"/>
            </a:endParaRPr>
          </a:p>
          <a:p>
            <a:pPr marL="0" indent="0">
              <a:buNone/>
            </a:pPr>
            <a:r>
              <a:rPr lang="en-US" sz="3200" dirty="0">
                <a:latin typeface="Arial"/>
                <a:cs typeface="Calibri"/>
              </a:rPr>
              <a:t>Source: Communication Matters</a:t>
            </a:r>
            <a:endParaRPr lang="en-US" dirty="0">
              <a:cs typeface="Calibri"/>
            </a:endParaRPr>
          </a:p>
          <a:p>
            <a:pPr marL="0" indent="0">
              <a:buNone/>
            </a:pPr>
            <a:endParaRPr lang="en-US" sz="3200" dirty="0">
              <a:latin typeface="Arial"/>
              <a:cs typeface="Calibri"/>
            </a:endParaRPr>
          </a:p>
          <a:p>
            <a:pPr marL="0" indent="0">
              <a:buNone/>
            </a:pPr>
            <a:endParaRPr lang="en-US" sz="3200" dirty="0">
              <a:latin typeface="Arial"/>
              <a:cs typeface="Calibri"/>
            </a:endParaRPr>
          </a:p>
          <a:p>
            <a:endParaRPr lang="en-US" dirty="0">
              <a:cs typeface="Calibri"/>
            </a:endParaRPr>
          </a:p>
        </p:txBody>
      </p:sp>
    </p:spTree>
    <p:extLst>
      <p:ext uri="{BB962C8B-B14F-4D97-AF65-F5344CB8AC3E}">
        <p14:creationId xmlns:p14="http://schemas.microsoft.com/office/powerpoint/2010/main" val="2032097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183F5-6AA4-EACA-AB5C-802CBDAC434B}"/>
              </a:ext>
            </a:extLst>
          </p:cNvPr>
          <p:cNvSpPr>
            <a:spLocks noGrp="1"/>
          </p:cNvSpPr>
          <p:nvPr>
            <p:ph type="title"/>
          </p:nvPr>
        </p:nvSpPr>
        <p:spPr/>
        <p:txBody>
          <a:bodyPr/>
          <a:lstStyle/>
          <a:p>
            <a:r>
              <a:rPr lang="en-US" dirty="0">
                <a:latin typeface="Arial"/>
                <a:cs typeface="Calibri Light"/>
              </a:rPr>
              <a:t>AAC access methods - examples</a:t>
            </a:r>
          </a:p>
          <a:p>
            <a:endParaRPr lang="en-US" dirty="0">
              <a:cs typeface="Calibri Light"/>
            </a:endParaRPr>
          </a:p>
        </p:txBody>
      </p:sp>
      <p:sp>
        <p:nvSpPr>
          <p:cNvPr id="3" name="Content Placeholder 2">
            <a:extLst>
              <a:ext uri="{FF2B5EF4-FFF2-40B4-BE49-F238E27FC236}">
                <a16:creationId xmlns:a16="http://schemas.microsoft.com/office/drawing/2014/main" id="{EA1F4320-60DE-045D-7954-883C2F5B8041}"/>
              </a:ext>
            </a:extLst>
          </p:cNvPr>
          <p:cNvSpPr>
            <a:spLocks noGrp="1"/>
          </p:cNvSpPr>
          <p:nvPr>
            <p:ph idx="1"/>
          </p:nvPr>
        </p:nvSpPr>
        <p:spPr/>
        <p:txBody>
          <a:bodyPr vert="horz" lIns="91440" tIns="45720" rIns="91440" bIns="45720" rtlCol="0" anchor="t">
            <a:normAutofit/>
          </a:bodyPr>
          <a:lstStyle/>
          <a:p>
            <a:pPr marL="0" indent="0">
              <a:buNone/>
            </a:pPr>
            <a:endParaRPr lang="en-US" dirty="0">
              <a:cs typeface="Calibri"/>
            </a:endParaRPr>
          </a:p>
          <a:p>
            <a:r>
              <a:rPr lang="en-US" sz="3200" dirty="0">
                <a:latin typeface="Arial"/>
                <a:cs typeface="Calibri"/>
              </a:rPr>
              <a:t>Pressing (e.g. touch screen, switches)</a:t>
            </a:r>
          </a:p>
          <a:p>
            <a:r>
              <a:rPr lang="en-US" sz="3200" dirty="0">
                <a:latin typeface="Arial"/>
                <a:cs typeface="Calibri"/>
              </a:rPr>
              <a:t>Eye gaze </a:t>
            </a:r>
          </a:p>
          <a:p>
            <a:r>
              <a:rPr lang="en-US" sz="3200" dirty="0">
                <a:latin typeface="Arial"/>
                <a:cs typeface="Calibri"/>
              </a:rPr>
              <a:t>Pointing</a:t>
            </a:r>
          </a:p>
          <a:p>
            <a:endParaRPr lang="en-US" dirty="0">
              <a:latin typeface="Arial"/>
              <a:cs typeface="Calibri"/>
            </a:endParaRPr>
          </a:p>
          <a:p>
            <a:endParaRPr lang="en-US" dirty="0">
              <a:latin typeface="Arial"/>
              <a:cs typeface="Calibri"/>
            </a:endParaRPr>
          </a:p>
          <a:p>
            <a:endParaRPr lang="en-US" dirty="0">
              <a:latin typeface="Arial"/>
              <a:cs typeface="Calibri"/>
            </a:endParaRPr>
          </a:p>
          <a:p>
            <a:r>
              <a:rPr lang="en-US" sz="3200" dirty="0">
                <a:latin typeface="Arial"/>
                <a:cs typeface="Arial"/>
              </a:rPr>
              <a:t>Source: Communication Matters</a:t>
            </a:r>
            <a:endParaRPr lang="en-US" dirty="0">
              <a:cs typeface="Calibri"/>
            </a:endParaRPr>
          </a:p>
        </p:txBody>
      </p:sp>
    </p:spTree>
    <p:extLst>
      <p:ext uri="{BB962C8B-B14F-4D97-AF65-F5344CB8AC3E}">
        <p14:creationId xmlns:p14="http://schemas.microsoft.com/office/powerpoint/2010/main" val="4090973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913330-912D-3845-C3A0-3622331F6500}"/>
              </a:ext>
            </a:extLst>
          </p:cNvPr>
          <p:cNvSpPr>
            <a:spLocks noGrp="1"/>
          </p:cNvSpPr>
          <p:nvPr>
            <p:ph type="title"/>
          </p:nvPr>
        </p:nvSpPr>
        <p:spPr>
          <a:xfrm>
            <a:off x="640080" y="653452"/>
            <a:ext cx="4368602" cy="1956841"/>
          </a:xfrm>
        </p:spPr>
        <p:txBody>
          <a:bodyPr anchor="b">
            <a:normAutofit/>
          </a:bodyPr>
          <a:lstStyle/>
          <a:p>
            <a:r>
              <a:rPr lang="en-US" sz="3800" dirty="0">
                <a:latin typeface="Arial"/>
                <a:cs typeface="Calibri Light"/>
              </a:rPr>
              <a:t>PODD communication</a:t>
            </a:r>
            <a:endParaRPr lang="en-US" sz="3800">
              <a:latin typeface="Arial"/>
              <a:cs typeface="Arial"/>
            </a:endParaRPr>
          </a:p>
          <a:p>
            <a:endParaRPr lang="en-US" sz="4600">
              <a:cs typeface="Calibri Light"/>
            </a:endParaRP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C942306-C728-05B1-BFE0-20623DC48B3E}"/>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en-US" sz="3200" dirty="0">
                <a:latin typeface="Arial"/>
                <a:cs typeface="Calibri"/>
              </a:rPr>
              <a:t>Where we started</a:t>
            </a:r>
            <a:endParaRPr lang="en-US" sz="3200" dirty="0">
              <a:latin typeface="Arial"/>
            </a:endParaRPr>
          </a:p>
          <a:p>
            <a:endParaRPr lang="en-US" sz="2200">
              <a:cs typeface="Calibri"/>
            </a:endParaRPr>
          </a:p>
        </p:txBody>
      </p:sp>
      <p:pic>
        <p:nvPicPr>
          <p:cNvPr id="4" name="Picture 4" descr="An eye gaze computer screen with 15 communication symbols/texts. There's a while rectangular text box at the top of the screen where the words/symbols, have, not and full were selected.">
            <a:extLst>
              <a:ext uri="{FF2B5EF4-FFF2-40B4-BE49-F238E27FC236}">
                <a16:creationId xmlns:a16="http://schemas.microsoft.com/office/drawing/2014/main" id="{4A117281-DBF6-B0CB-5C6C-A23B86657F78}"/>
              </a:ext>
            </a:extLst>
          </p:cNvPr>
          <p:cNvPicPr>
            <a:picLocks noChangeAspect="1"/>
          </p:cNvPicPr>
          <p:nvPr/>
        </p:nvPicPr>
        <p:blipFill rotWithShape="1">
          <a:blip r:embed="rId2"/>
          <a:srcRect l="14691" r="1008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834396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AAC and physical print disability:</vt:lpstr>
      <vt:lpstr>About me</vt:lpstr>
      <vt:lpstr>Hello!  My name is Isabelle  (Izzy)</vt:lpstr>
      <vt:lpstr>Augmentative and Alternative Communication (AAC) definition</vt:lpstr>
      <vt:lpstr>Two main types of AAC - Aided AAC </vt:lpstr>
      <vt:lpstr>Two main types of AAC - Unaided AAC </vt:lpstr>
      <vt:lpstr>AAC access methods </vt:lpstr>
      <vt:lpstr>AAC access methods - examples </vt:lpstr>
      <vt:lpstr>PODD communication </vt:lpstr>
      <vt:lpstr>PODD  communication </vt:lpstr>
      <vt:lpstr>PowerPoint Presentation</vt:lpstr>
      <vt:lpstr>PowerPoint Presentation</vt:lpstr>
      <vt:lpstr>Three core reasons</vt:lpstr>
      <vt:lpstr>What is physical print disability?</vt:lpstr>
      <vt:lpstr>Physical print disability: barriers to universal access</vt:lpstr>
      <vt:lpstr>AAC adapted book - read along &amp; aloud type</vt:lpstr>
      <vt:lpstr>AAC adapted book - read along &amp; aloud type </vt:lpstr>
      <vt:lpstr>This is why! </vt:lpstr>
      <vt:lpstr>#canturnthepage campaign </vt:lpstr>
      <vt:lpstr>#canturnthepage campaign</vt:lpstr>
      <vt:lpstr>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463</cp:revision>
  <dcterms:created xsi:type="dcterms:W3CDTF">2023-04-13T04:41:01Z</dcterms:created>
  <dcterms:modified xsi:type="dcterms:W3CDTF">2023-04-21T03:09:12Z</dcterms:modified>
</cp:coreProperties>
</file>