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handoutMasterIdLst>
    <p:handoutMasterId r:id="rId20"/>
  </p:handoutMasterIdLst>
  <p:sldIdLst>
    <p:sldId id="276" r:id="rId2"/>
    <p:sldId id="468" r:id="rId3"/>
    <p:sldId id="470" r:id="rId4"/>
    <p:sldId id="471" r:id="rId5"/>
    <p:sldId id="324" r:id="rId6"/>
    <p:sldId id="334" r:id="rId7"/>
    <p:sldId id="459" r:id="rId8"/>
    <p:sldId id="453" r:id="rId9"/>
    <p:sldId id="472" r:id="rId10"/>
    <p:sldId id="473" r:id="rId11"/>
    <p:sldId id="474" r:id="rId12"/>
    <p:sldId id="465" r:id="rId13"/>
    <p:sldId id="475" r:id="rId14"/>
    <p:sldId id="477" r:id="rId15"/>
    <p:sldId id="478" r:id="rId16"/>
    <p:sldId id="479" r:id="rId17"/>
    <p:sldId id="476"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04"/>
    <p:restoredTop sz="71837"/>
  </p:normalViewPr>
  <p:slideViewPr>
    <p:cSldViewPr snapToGrid="0" snapToObjects="1">
      <p:cViewPr varScale="1">
        <p:scale>
          <a:sx n="113" d="100"/>
          <a:sy n="113" d="100"/>
        </p:scale>
        <p:origin x="920" y="176"/>
      </p:cViewPr>
      <p:guideLst>
        <p:guide orient="horz" pos="2160"/>
        <p:guide pos="3840"/>
      </p:guideLst>
    </p:cSldViewPr>
  </p:slideViewPr>
  <p:outlineViewPr>
    <p:cViewPr>
      <p:scale>
        <a:sx n="33" d="100"/>
        <a:sy n="33" d="100"/>
      </p:scale>
      <p:origin x="-56"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p:scale>
          <a:sx n="202" d="100"/>
          <a:sy n="202" d="100"/>
        </p:scale>
        <p:origin x="1392" y="14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164C13-C1D9-4537-2E9B-1BE9DD074E1D}"/>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0969D29-F1C7-1115-9256-44A30B7A7C6C}"/>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E0465FA-21F0-E640-8D63-D2A825DC0922}" type="datetimeFigureOut">
              <a:rPr lang="en-US" smtClean="0"/>
              <a:t>4/27/23</a:t>
            </a:fld>
            <a:endParaRPr lang="en-US"/>
          </a:p>
        </p:txBody>
      </p:sp>
      <p:sp>
        <p:nvSpPr>
          <p:cNvPr id="4" name="Footer Placeholder 3">
            <a:extLst>
              <a:ext uri="{FF2B5EF4-FFF2-40B4-BE49-F238E27FC236}">
                <a16:creationId xmlns:a16="http://schemas.microsoft.com/office/drawing/2014/main" id="{1670FC47-557E-F307-01D5-A1885A892016}"/>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04CFB36-0A5B-4775-5FFF-A1AF1B3C32FF}"/>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CC1864D-1CCE-224C-AD42-6A0292100918}" type="slidenum">
              <a:rPr lang="en-US" smtClean="0"/>
              <a:t>‹#›</a:t>
            </a:fld>
            <a:endParaRPr lang="en-US"/>
          </a:p>
        </p:txBody>
      </p:sp>
    </p:spTree>
    <p:extLst>
      <p:ext uri="{BB962C8B-B14F-4D97-AF65-F5344CB8AC3E}">
        <p14:creationId xmlns:p14="http://schemas.microsoft.com/office/powerpoint/2010/main" val="3052181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ECFFC424-6352-0E4C-B142-55DFC0375712}" type="datetimeFigureOut">
              <a:rPr lang="en-US" smtClean="0"/>
              <a:t>4/27/23</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F795EACB-F873-7146-8DFB-15AFE462EF7B}" type="slidenum">
              <a:rPr lang="en-US" smtClean="0"/>
              <a:t>‹#›</a:t>
            </a:fld>
            <a:endParaRPr lang="en-US"/>
          </a:p>
        </p:txBody>
      </p:sp>
    </p:spTree>
    <p:extLst>
      <p:ext uri="{BB962C8B-B14F-4D97-AF65-F5344CB8AC3E}">
        <p14:creationId xmlns:p14="http://schemas.microsoft.com/office/powerpoint/2010/main" val="35012484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Hi, as you just heard, my name is Dr Jo Kaeding:</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I am a lecturer and academic at UniSA teaching in the field of library and information management. </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I have also worked in libraries for over 20 years and was one of the first children’s librarians to setup sensory story times for children in Australian public libraries.</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My research and passion is in developing accessible and inclusive libraries – and I did my PhD on how to improve public library access for children with disability and their families.</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Thank you for inviting me to talk today – I am very excited to share with you what is happening in libraries in the regard to access for people with disability.</a:t>
            </a:r>
          </a:p>
          <a:p>
            <a:endParaRPr lang="en-US" sz="1600" baseline="0" dirty="0"/>
          </a:p>
        </p:txBody>
      </p:sp>
      <p:sp>
        <p:nvSpPr>
          <p:cNvPr id="4" name="Slide Number Placeholder 3"/>
          <p:cNvSpPr>
            <a:spLocks noGrp="1"/>
          </p:cNvSpPr>
          <p:nvPr>
            <p:ph type="sldNum" sz="quarter" idx="10"/>
          </p:nvPr>
        </p:nvSpPr>
        <p:spPr>
          <a:xfrm>
            <a:off x="6303696" y="9442369"/>
            <a:ext cx="492406" cy="496332"/>
          </a:xfrm>
        </p:spPr>
        <p:txBody>
          <a:bodyPr/>
          <a:lstStyle/>
          <a:p>
            <a:fld id="{A1A29CC1-0CB1-7547-ACE1-04BA3A71304E}" type="slidenum">
              <a:rPr lang="en-US" smtClean="0"/>
              <a:t>1</a:t>
            </a:fld>
            <a:endParaRPr lang="en-US" dirty="0"/>
          </a:p>
        </p:txBody>
      </p:sp>
    </p:spTree>
    <p:extLst>
      <p:ext uri="{BB962C8B-B14F-4D97-AF65-F5344CB8AC3E}">
        <p14:creationId xmlns:p14="http://schemas.microsoft.com/office/powerpoint/2010/main" val="705938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latin typeface="Arial" panose="020B0604020202020204" pitchFamily="34" charset="0"/>
                <a:cs typeface="Arial" panose="020B0604020202020204" pitchFamily="34" charset="0"/>
              </a:rPr>
              <a:t>People with all disabilities including print disability should feel welcome in the library – this can be achieved by having disability aware staff and by providing a range of services that meet the needs of people with print disability.</a:t>
            </a:r>
          </a:p>
          <a:p>
            <a:endParaRPr lang="en-AU" sz="1400" dirty="0">
              <a:latin typeface="Arial" panose="020B0604020202020204" pitchFamily="34" charset="0"/>
              <a:cs typeface="Arial" panose="020B0604020202020204" pitchFamily="34" charset="0"/>
            </a:endParaRPr>
          </a:p>
          <a:p>
            <a:r>
              <a:rPr lang="en-AU" sz="1400" dirty="0">
                <a:latin typeface="Arial" panose="020B0604020202020204" pitchFamily="34" charset="0"/>
                <a:cs typeface="Arial" panose="020B0604020202020204" pitchFamily="34" charset="0"/>
              </a:rPr>
              <a:t>Some of the common services that public libraries provide include:</a:t>
            </a:r>
          </a:p>
          <a:p>
            <a:endParaRPr lang="en-AU"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sz="1400" dirty="0">
                <a:latin typeface="Arial" panose="020B0604020202020204" pitchFamily="34" charset="0"/>
                <a:cs typeface="Arial" panose="020B0604020202020204" pitchFamily="34" charset="0"/>
              </a:rPr>
              <a:t>Home delivery service for persons who are not able to come to the library </a:t>
            </a:r>
          </a:p>
          <a:p>
            <a:pPr marL="171450" indent="-171450">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sz="1400" dirty="0">
                <a:latin typeface="Arial" panose="020B0604020202020204" pitchFamily="34" charset="0"/>
                <a:cs typeface="Arial" panose="020B0604020202020204" pitchFamily="34" charset="0"/>
              </a:rPr>
              <a:t>Outreach services to persons in institutions and care facilities </a:t>
            </a:r>
          </a:p>
          <a:p>
            <a:endParaRPr lang="en-AU" sz="1400" dirty="0">
              <a:latin typeface="Arial" panose="020B0604020202020204" pitchFamily="34" charset="0"/>
              <a:cs typeface="Arial" panose="020B0604020202020204" pitchFamily="34" charset="0"/>
            </a:endParaRPr>
          </a:p>
          <a:p>
            <a:r>
              <a:rPr lang="en-AU" sz="1400" dirty="0">
                <a:latin typeface="Arial" panose="020B0604020202020204" pitchFamily="34" charset="0"/>
                <a:cs typeface="Arial" panose="020B0604020202020204" pitchFamily="34" charset="0"/>
              </a:rPr>
              <a:t>Some libraries also provide:</a:t>
            </a:r>
          </a:p>
          <a:p>
            <a:endParaRPr lang="en-AU"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sz="1400" dirty="0">
                <a:latin typeface="Arial" panose="020B0604020202020204" pitchFamily="34" charset="0"/>
                <a:cs typeface="Arial" panose="020B0604020202020204" pitchFamily="34" charset="0"/>
              </a:rPr>
              <a:t>Reading service for patrons with reading difficulties (e.g., short texts, letters, instructions, articles on tape or CD) or scanning texts to make them accessible on a computer with screen reader </a:t>
            </a:r>
          </a:p>
          <a:p>
            <a:pPr marL="171450" indent="-171450">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sz="1400" dirty="0">
                <a:latin typeface="Arial" panose="020B0604020202020204" pitchFamily="34" charset="0"/>
                <a:cs typeface="Arial" panose="020B0604020202020204" pitchFamily="34" charset="0"/>
              </a:rPr>
              <a:t>Regularly scheduled consultations for persons with reading disabilities</a:t>
            </a:r>
          </a:p>
          <a:p>
            <a:endParaRPr lang="en-AU" sz="1400" dirty="0">
              <a:latin typeface="Arial" panose="020B0604020202020204" pitchFamily="34" charset="0"/>
              <a:cs typeface="Arial" panose="020B0604020202020204" pitchFamily="34" charset="0"/>
            </a:endParaRPr>
          </a:p>
          <a:p>
            <a:r>
              <a:rPr lang="en-AU" sz="1400" dirty="0">
                <a:latin typeface="Arial" panose="020B0604020202020204" pitchFamily="34" charset="0"/>
                <a:cs typeface="Arial" panose="020B0604020202020204" pitchFamily="34" charset="0"/>
              </a:rPr>
              <a:t>Also, all events, presentations and programs should also be accessible. This would include:</a:t>
            </a:r>
          </a:p>
          <a:p>
            <a:pPr marL="285750" indent="-285750">
              <a:buFont typeface="Arial" panose="020B0604020202020204" pitchFamily="34" charset="0"/>
              <a:buChar char="•"/>
            </a:pPr>
            <a:r>
              <a:rPr lang="en-AU" sz="1400" dirty="0">
                <a:latin typeface="Arial" panose="020B0604020202020204" pitchFamily="34" charset="0"/>
                <a:cs typeface="Arial" panose="020B0604020202020204" pitchFamily="34" charset="0"/>
              </a:rPr>
              <a:t>Large presentation screens – which also provide vision of the presenter</a:t>
            </a:r>
          </a:p>
          <a:p>
            <a:pPr marL="285750" indent="-285750">
              <a:buFont typeface="Arial" panose="020B0604020202020204" pitchFamily="34" charset="0"/>
              <a:buChar char="•"/>
            </a:pPr>
            <a:r>
              <a:rPr lang="en-AU" sz="1400" dirty="0">
                <a:latin typeface="Arial" panose="020B0604020202020204" pitchFamily="34" charset="0"/>
                <a:cs typeface="Arial" panose="020B0604020202020204" pitchFamily="34" charset="0"/>
              </a:rPr>
              <a:t>Good microphone and audio equipment</a:t>
            </a:r>
          </a:p>
          <a:p>
            <a:pPr marL="285750" indent="-285750">
              <a:buFont typeface="Arial" panose="020B0604020202020204" pitchFamily="34" charset="0"/>
              <a:buChar char="•"/>
            </a:pPr>
            <a:r>
              <a:rPr lang="en-AU" sz="1400" dirty="0">
                <a:latin typeface="Arial" panose="020B0604020202020204" pitchFamily="34" charset="0"/>
                <a:cs typeface="Arial" panose="020B0604020202020204" pitchFamily="34" charset="0"/>
              </a:rPr>
              <a:t>speakers should be visible, audible, clearly spoken and (where possible) use plain English?</a:t>
            </a:r>
          </a:p>
          <a:p>
            <a:r>
              <a:rPr lang="en-AU" sz="1400" dirty="0">
                <a:latin typeface="Arial" panose="020B0604020202020204" pitchFamily="34" charset="0"/>
                <a:cs typeface="Arial" panose="020B0604020202020204" pitchFamily="34" charset="0"/>
              </a:rPr>
              <a:t> </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6217920" y="9428583"/>
            <a:ext cx="578183" cy="496332"/>
          </a:xfrm>
        </p:spPr>
        <p:txBody>
          <a:bodyPr/>
          <a:lstStyle/>
          <a:p>
            <a:fld id="{F795EACB-F873-7146-8DFB-15AFE462EF7B}" type="slidenum">
              <a:rPr lang="en-US" smtClean="0"/>
              <a:t>10</a:t>
            </a:fld>
            <a:endParaRPr lang="en-US" dirty="0"/>
          </a:p>
        </p:txBody>
      </p:sp>
    </p:spTree>
    <p:extLst>
      <p:ext uri="{BB962C8B-B14F-4D97-AF65-F5344CB8AC3E}">
        <p14:creationId xmlns:p14="http://schemas.microsoft.com/office/powerpoint/2010/main" val="1940970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15154"/>
            <a:ext cx="5438140" cy="4662176"/>
          </a:xfrm>
        </p:spPr>
        <p:txBody>
          <a:bodyPr/>
          <a:lstStyle/>
          <a:p>
            <a:r>
              <a:rPr lang="en-US" sz="1400" dirty="0">
                <a:latin typeface="Arial" panose="020B0604020202020204" pitchFamily="34" charset="0"/>
                <a:cs typeface="Arial" panose="020B0604020202020204" pitchFamily="34" charset="0"/>
              </a:rPr>
              <a:t>So, what will accessible and inclusive libraires of the future look like?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Knowledge and awareness of providing accessible library services to people with disability is growing rapidly – what was once considered an area for special libraires is now something that all libraries in Australia are involved in.</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As suggested by the image on the screen of a computer wearing glasses and reading a book technology will be involved.</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However, technology and AI is developing so quickly that it is hard to know what libraries will be like in 2, 5 or 10 years.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But we do know that the through the European Accessibility Law ‘born accessible’ publications will be part of this future.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exact role of libraries in this space is unclear, however, library policies, guidelines and DAIPs have are critical to helping public libraries navigate this changing landscape.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‘Born accessible’ publications and public libraries is something that I am researching with Agata </a:t>
            </a:r>
            <a:r>
              <a:rPr lang="en-US" sz="1400" dirty="0" err="1">
                <a:latin typeface="Arial" panose="020B0604020202020204" pitchFamily="34" charset="0"/>
                <a:cs typeface="Arial" panose="020B0604020202020204" pitchFamily="34" charset="0"/>
              </a:rPr>
              <a:t>Mrva</a:t>
            </a:r>
            <a:r>
              <a:rPr lang="en-US" sz="1400" dirty="0">
                <a:latin typeface="Arial" panose="020B0604020202020204" pitchFamily="34" charset="0"/>
                <a:cs typeface="Arial" panose="020B0604020202020204" pitchFamily="34" charset="0"/>
              </a:rPr>
              <a:t>-Montoya from University of Sydney – so as they say ‘stay tuned’.</a:t>
            </a:r>
          </a:p>
          <a:p>
            <a:endParaRPr lang="en-US" dirty="0"/>
          </a:p>
        </p:txBody>
      </p:sp>
      <p:sp>
        <p:nvSpPr>
          <p:cNvPr id="4" name="Slide Number Placeholder 3"/>
          <p:cNvSpPr>
            <a:spLocks noGrp="1"/>
          </p:cNvSpPr>
          <p:nvPr>
            <p:ph type="sldNum" sz="quarter" idx="5"/>
          </p:nvPr>
        </p:nvSpPr>
        <p:spPr/>
        <p:txBody>
          <a:bodyPr/>
          <a:lstStyle/>
          <a:p>
            <a:fld id="{F795EACB-F873-7146-8DFB-15AFE462EF7B}" type="slidenum">
              <a:rPr lang="en-US" smtClean="0"/>
              <a:t>11</a:t>
            </a:fld>
            <a:endParaRPr lang="en-US"/>
          </a:p>
        </p:txBody>
      </p:sp>
    </p:spTree>
    <p:extLst>
      <p:ext uri="{BB962C8B-B14F-4D97-AF65-F5344CB8AC3E}">
        <p14:creationId xmlns:p14="http://schemas.microsoft.com/office/powerpoint/2010/main" val="1798251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795EACB-F873-7146-8DFB-15AFE462EF7B}" type="slidenum">
              <a:rPr lang="en-US" smtClean="0"/>
              <a:t>12</a:t>
            </a:fld>
            <a:endParaRPr lang="en-US"/>
          </a:p>
        </p:txBody>
      </p:sp>
    </p:spTree>
    <p:extLst>
      <p:ext uri="{BB962C8B-B14F-4D97-AF65-F5344CB8AC3E}">
        <p14:creationId xmlns:p14="http://schemas.microsoft.com/office/powerpoint/2010/main" val="4219578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2406hash</a:t>
            </a:r>
          </a:p>
          <a:p>
            <a:endParaRPr lang="en-US" dirty="0"/>
          </a:p>
          <a:p>
            <a:endParaRPr lang="en-US" dirty="0"/>
          </a:p>
        </p:txBody>
      </p:sp>
      <p:sp>
        <p:nvSpPr>
          <p:cNvPr id="4" name="Slide Number Placeholder 3"/>
          <p:cNvSpPr>
            <a:spLocks noGrp="1"/>
          </p:cNvSpPr>
          <p:nvPr>
            <p:ph type="sldNum" sz="quarter" idx="5"/>
          </p:nvPr>
        </p:nvSpPr>
        <p:spPr/>
        <p:txBody>
          <a:bodyPr/>
          <a:lstStyle/>
          <a:p>
            <a:fld id="{F795EACB-F873-7146-8DFB-15AFE462EF7B}" type="slidenum">
              <a:rPr lang="en-US" smtClean="0"/>
              <a:t>13</a:t>
            </a:fld>
            <a:endParaRPr lang="en-US"/>
          </a:p>
        </p:txBody>
      </p:sp>
    </p:spTree>
    <p:extLst>
      <p:ext uri="{BB962C8B-B14F-4D97-AF65-F5344CB8AC3E}">
        <p14:creationId xmlns:p14="http://schemas.microsoft.com/office/powerpoint/2010/main" val="2613055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795EACB-F873-7146-8DFB-15AFE462EF7B}" type="slidenum">
              <a:rPr lang="en-US" smtClean="0"/>
              <a:t>14</a:t>
            </a:fld>
            <a:endParaRPr lang="en-US"/>
          </a:p>
        </p:txBody>
      </p:sp>
      <p:sp>
        <p:nvSpPr>
          <p:cNvPr id="6" name="Notes Placeholder 5">
            <a:extLst>
              <a:ext uri="{FF2B5EF4-FFF2-40B4-BE49-F238E27FC236}">
                <a16:creationId xmlns:a16="http://schemas.microsoft.com/office/drawing/2014/main" id="{F7B76FFC-ED48-C66A-1E7D-EDDB0B85E66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59053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795EACB-F873-7146-8DFB-15AFE462EF7B}" type="slidenum">
              <a:rPr lang="en-US" smtClean="0"/>
              <a:t>15</a:t>
            </a:fld>
            <a:endParaRPr lang="en-US"/>
          </a:p>
        </p:txBody>
      </p:sp>
    </p:spTree>
    <p:extLst>
      <p:ext uri="{BB962C8B-B14F-4D97-AF65-F5344CB8AC3E}">
        <p14:creationId xmlns:p14="http://schemas.microsoft.com/office/powerpoint/2010/main" val="1278829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795EACB-F873-7146-8DFB-15AFE462EF7B}" type="slidenum">
              <a:rPr lang="en-US" smtClean="0"/>
              <a:t>16</a:t>
            </a:fld>
            <a:endParaRPr lang="en-US"/>
          </a:p>
        </p:txBody>
      </p:sp>
    </p:spTree>
    <p:extLst>
      <p:ext uri="{BB962C8B-B14F-4D97-AF65-F5344CB8AC3E}">
        <p14:creationId xmlns:p14="http://schemas.microsoft.com/office/powerpoint/2010/main" val="885999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5EACB-F873-7146-8DFB-15AFE462EF7B}" type="slidenum">
              <a:rPr lang="en-US" smtClean="0"/>
              <a:t>17</a:t>
            </a:fld>
            <a:endParaRPr lang="en-US"/>
          </a:p>
        </p:txBody>
      </p:sp>
    </p:spTree>
    <p:extLst>
      <p:ext uri="{BB962C8B-B14F-4D97-AF65-F5344CB8AC3E}">
        <p14:creationId xmlns:p14="http://schemas.microsoft.com/office/powerpoint/2010/main" val="518428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3148" y="4715155"/>
            <a:ext cx="6079184" cy="3722687"/>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kern="100" dirty="0">
                <a:effectLst/>
                <a:latin typeface="Arial" panose="020B0604020202020204" pitchFamily="34" charset="0"/>
                <a:ea typeface="Calibri" panose="020F0502020204030204" pitchFamily="34" charset="0"/>
                <a:cs typeface="Arial" panose="020B0604020202020204" pitchFamily="34" charset="0"/>
              </a:rPr>
              <a:t>Accessibility is a core value of public libraries.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400" kern="1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400" kern="100" dirty="0">
                <a:effectLst/>
                <a:latin typeface="Arial" panose="020B0604020202020204" pitchFamily="34" charset="0"/>
                <a:ea typeface="Calibri" panose="020F0502020204030204" pitchFamily="34" charset="0"/>
                <a:cs typeface="Arial" panose="020B0604020202020204" pitchFamily="34" charset="0"/>
              </a:rPr>
              <a:t>In 2022 the International Federation of Libraries and UNESCO published the international library manifesto. This document states that: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400" kern="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AU" sz="1400" i="1" dirty="0">
                <a:latin typeface="Arial" panose="020B0604020202020204" pitchFamily="34" charset="0"/>
                <a:cs typeface="Arial" panose="020B0604020202020204" pitchFamily="34" charset="0"/>
              </a:rPr>
              <a:t>Specific services and materials must be provided for those users who cannot, for whatever reason, use the regular services and materials, for example … people with disabilities...</a:t>
            </a:r>
          </a:p>
          <a:p>
            <a:pPr marL="0" indent="0">
              <a:buNone/>
            </a:pPr>
            <a:r>
              <a:rPr lang="en-AU" sz="1400" i="1" dirty="0">
                <a:latin typeface="Arial" panose="020B0604020202020204" pitchFamily="34" charset="0"/>
                <a:cs typeface="Arial" panose="020B0604020202020204" pitchFamily="34" charset="0"/>
              </a:rPr>
              <a:t>(IFLA-UNESCO Public Library Manifesto, 2022, p1-2)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400" kern="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400" kern="100" dirty="0">
                <a:effectLst/>
                <a:latin typeface="Arial" panose="020B0604020202020204" pitchFamily="34" charset="0"/>
                <a:ea typeface="Calibri" panose="020F0502020204030204" pitchFamily="34" charset="0"/>
                <a:cs typeface="Arial" panose="020B0604020202020204" pitchFamily="34" charset="0"/>
              </a:rPr>
              <a:t>However, public libraries have had a long history of providing access to resources for people with disability </a:t>
            </a:r>
            <a:r>
              <a:rPr lang="en-AU" sz="1400" dirty="0">
                <a:effectLst/>
                <a:latin typeface="Arial" panose="020B0604020202020204" pitchFamily="34" charset="0"/>
                <a:ea typeface="Calibri" panose="020F0502020204030204" pitchFamily="34" charset="0"/>
                <a:cs typeface="Arial" panose="020B0604020202020204" pitchFamily="34" charset="0"/>
              </a:rPr>
              <a:t>(H. Hill, 2013; Jaeger, et al., 2015a).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4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400" dirty="0">
                <a:effectLst/>
                <a:latin typeface="Arial" panose="020B0604020202020204" pitchFamily="34" charset="0"/>
                <a:ea typeface="Calibri" panose="020F0502020204030204" pitchFamily="34" charset="0"/>
                <a:cs typeface="Arial" panose="020B0604020202020204" pitchFamily="34" charset="0"/>
              </a:rPr>
              <a:t>Initially, </a:t>
            </a:r>
            <a:r>
              <a:rPr lang="en-AU" sz="1400" kern="100" dirty="0">
                <a:latin typeface="Arial" panose="020B0604020202020204" pitchFamily="34" charset="0"/>
                <a:ea typeface="Calibri" panose="020F0502020204030204" pitchFamily="34" charset="0"/>
                <a:cs typeface="Arial" panose="020B0604020202020204" pitchFamily="34" charset="0"/>
              </a:rPr>
              <a:t>this was through </a:t>
            </a:r>
            <a:r>
              <a:rPr lang="en-AU" sz="1400" kern="100" dirty="0">
                <a:effectLst/>
                <a:latin typeface="Arial" panose="020B0604020202020204" pitchFamily="34" charset="0"/>
                <a:ea typeface="Calibri" panose="020F0502020204030204" pitchFamily="34" charset="0"/>
                <a:cs typeface="Arial" panose="020B0604020202020204" pitchFamily="34" charset="0"/>
              </a:rPr>
              <a:t>partnerships with specialised library services, for example public libraries providing access to audio newspapers on tape. Some of you may remember </a:t>
            </a:r>
            <a:r>
              <a:rPr lang="en-AU" sz="1400" kern="100" dirty="0">
                <a:latin typeface="Arial" panose="020B0604020202020204" pitchFamily="34" charset="0"/>
                <a:ea typeface="Calibri" panose="020F0502020204030204" pitchFamily="34" charset="0"/>
                <a:cs typeface="Arial" panose="020B0604020202020204" pitchFamily="34" charset="0"/>
              </a:rPr>
              <a:t>using old cassette players like that on the slide to listen to these tapes in the library</a:t>
            </a:r>
            <a:r>
              <a:rPr lang="en-AU" sz="1400" kern="100" dirty="0">
                <a:effectLst/>
                <a:latin typeface="Arial" panose="020B0604020202020204" pitchFamily="34" charset="0"/>
                <a:ea typeface="Calibri" panose="020F0502020204030204" pitchFamily="34" charset="0"/>
                <a:cs typeface="Arial" panose="020B0604020202020204" pitchFamily="34" charset="0"/>
              </a:rPr>
              <a:t>. </a:t>
            </a:r>
            <a:endParaRPr lang="en-AU" sz="14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4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400" dirty="0">
                <a:effectLst/>
                <a:latin typeface="Arial" panose="020B0604020202020204" pitchFamily="34" charset="0"/>
                <a:ea typeface="Calibri" panose="020F0502020204030204" pitchFamily="34" charset="0"/>
                <a:cs typeface="Arial" panose="020B0604020202020204" pitchFamily="34" charset="0"/>
              </a:rPr>
              <a:t>In Australia, s</a:t>
            </a:r>
            <a:r>
              <a:rPr lang="en-AU" sz="1400" dirty="0">
                <a:latin typeface="Arial" panose="020B0604020202020204" pitchFamily="34" charset="0"/>
                <a:ea typeface="Calibri" panose="020F0502020204030204" pitchFamily="34" charset="0"/>
                <a:cs typeface="Arial" panose="020B0604020202020204" pitchFamily="34" charset="0"/>
              </a:rPr>
              <a:t>tate libraries </a:t>
            </a:r>
            <a:r>
              <a:rPr lang="en-AU" sz="1400" dirty="0">
                <a:effectLst/>
                <a:latin typeface="Arial" panose="020B0604020202020204" pitchFamily="34" charset="0"/>
                <a:ea typeface="Calibri" panose="020F0502020204030204" pitchFamily="34" charset="0"/>
                <a:cs typeface="Arial" panose="020B0604020202020204" pitchFamily="34" charset="0"/>
              </a:rPr>
              <a:t>had an ad hoc partnership with the Royal Society for the Blind Library, primarily supporting the distribution of resources throughout Australia. This partnership was gradually formalised by the National Library of Australia, which eventually lead to the development of the Round Table (Murray &amp; Wallis, 1996).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4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ea typeface="MS Mincho" panose="02020609040205080304" pitchFamily="49"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effectLst/>
              <a:latin typeface="Arial" panose="020B0604020202020204" pitchFamily="34" charset="0"/>
              <a:ea typeface="MS Mincho" panose="02020609040205080304" pitchFamily="49"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2000" dirty="0">
              <a:effectLst/>
              <a:latin typeface="Arial" panose="020B0604020202020204" pitchFamily="34" charset="0"/>
              <a:ea typeface="Calibri" panose="020F0502020204030204" pitchFamily="34" charset="0"/>
              <a:cs typeface="Arial" panose="020B0604020202020204" pitchFamily="34" charset="0"/>
            </a:endParaRPr>
          </a:p>
          <a:p>
            <a:endParaRPr lang="en-AU" sz="2000" kern="100" dirty="0">
              <a:effectLst/>
              <a:latin typeface="Arial" panose="020B0604020202020204" pitchFamily="34" charset="0"/>
              <a:ea typeface="Calibri" panose="020F0502020204030204" pitchFamily="34" charset="0"/>
              <a:cs typeface="Arial" panose="020B0604020202020204" pitchFamily="34" charset="0"/>
            </a:endParaRPr>
          </a:p>
          <a:p>
            <a:r>
              <a:rPr lang="en-AU" sz="2000" kern="100" dirty="0">
                <a:effectLst/>
                <a:latin typeface="Arial" panose="020B0604020202020204" pitchFamily="34" charset="0"/>
                <a:ea typeface="Calibri" panose="020F0502020204030204" pitchFamily="34" charset="0"/>
                <a:cs typeface="Arial" panose="020B0604020202020204" pitchFamily="34" charset="0"/>
              </a:rPr>
              <a:t> </a:t>
            </a:r>
          </a:p>
          <a:p>
            <a:r>
              <a:rPr lang="en-AU" sz="2000" kern="100" dirty="0">
                <a:effectLst/>
                <a:latin typeface="Arial" panose="020B0604020202020204" pitchFamily="34" charset="0"/>
                <a:ea typeface="Calibri" panose="020F050202020403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a:xfrm>
            <a:off x="6552149" y="9428583"/>
            <a:ext cx="243954" cy="496332"/>
          </a:xfrm>
        </p:spPr>
        <p:txBody>
          <a:bodyPr/>
          <a:lstStyle/>
          <a:p>
            <a:fld id="{F795EACB-F873-7146-8DFB-15AFE462EF7B}" type="slidenum">
              <a:rPr lang="en-US" smtClean="0"/>
              <a:t>2</a:t>
            </a:fld>
            <a:endParaRPr lang="en-US" dirty="0"/>
          </a:p>
        </p:txBody>
      </p:sp>
    </p:spTree>
    <p:extLst>
      <p:ext uri="{BB962C8B-B14F-4D97-AF65-F5344CB8AC3E}">
        <p14:creationId xmlns:p14="http://schemas.microsoft.com/office/powerpoint/2010/main" val="245287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322263"/>
            <a:ext cx="6616700" cy="3722687"/>
          </a:xfrm>
        </p:spPr>
      </p:sp>
      <p:sp>
        <p:nvSpPr>
          <p:cNvPr id="3" name="Notes Placeholder 2"/>
          <p:cNvSpPr>
            <a:spLocks noGrp="1"/>
          </p:cNvSpPr>
          <p:nvPr>
            <p:ph type="body" idx="1"/>
          </p:nvPr>
        </p:nvSpPr>
        <p:spPr>
          <a:xfrm>
            <a:off x="679768" y="4715154"/>
            <a:ext cx="5438140" cy="493964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dirty="0">
                <a:latin typeface="Arial" panose="020B0604020202020204" pitchFamily="34" charset="0"/>
                <a:ea typeface="Calibri" panose="020F0502020204030204" pitchFamily="34" charset="0"/>
                <a:cs typeface="Arial" panose="020B0604020202020204" pitchFamily="34" charset="0"/>
              </a:rPr>
              <a:t>The biggest developments in public library access started in the 1970s with the</a:t>
            </a:r>
            <a:r>
              <a:rPr lang="en-AU" sz="1400" dirty="0">
                <a:effectLst/>
                <a:latin typeface="Arial" panose="020B0604020202020204" pitchFamily="34" charset="0"/>
                <a:ea typeface="Calibri" panose="020F0502020204030204" pitchFamily="34" charset="0"/>
                <a:cs typeface="Arial" panose="020B0604020202020204" pitchFamily="34" charset="0"/>
              </a:rPr>
              <a:t> growth of audio books.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4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400" dirty="0">
                <a:latin typeface="Arial" panose="020B0604020202020204" pitchFamily="34" charset="0"/>
                <a:ea typeface="Calibri" panose="020F0502020204030204" pitchFamily="34" charset="0"/>
                <a:cs typeface="Arial" panose="020B0604020202020204" pitchFamily="34" charset="0"/>
              </a:rPr>
              <a:t>Public libraries began to setup their own audio book collections for people with disability. </a:t>
            </a:r>
            <a:r>
              <a:rPr lang="en-AU" sz="1400" dirty="0">
                <a:effectLst/>
                <a:latin typeface="Arial" panose="020B0604020202020204" pitchFamily="34" charset="0"/>
                <a:ea typeface="Calibri" panose="020F0502020204030204" pitchFamily="34" charset="0"/>
                <a:cs typeface="Arial" panose="020B0604020202020204" pitchFamily="34" charset="0"/>
              </a:rPr>
              <a:t>(Murray &amp; Wallis, 1996).</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4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400" kern="100" dirty="0">
                <a:effectLst/>
                <a:latin typeface="Arial" panose="020B0604020202020204" pitchFamily="34" charset="0"/>
                <a:ea typeface="Calibri" panose="020F0502020204030204" pitchFamily="34" charset="0"/>
                <a:cs typeface="Arial" panose="020B0604020202020204" pitchFamily="34" charset="0"/>
              </a:rPr>
              <a:t>Who remembers the big cassette cases like the one on the slide. These were used to store all of the of audio book cassettes just for one book. The cassette case on the slide has 6 cassettes, but some had even more.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4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400" dirty="0">
                <a:latin typeface="Arial" panose="020B0604020202020204" pitchFamily="34" charset="0"/>
                <a:ea typeface="Calibri" panose="020F0502020204030204" pitchFamily="34" charset="0"/>
                <a:cs typeface="Arial" panose="020B0604020202020204" pitchFamily="34" charset="0"/>
              </a:rPr>
              <a:t>Since these developments in the 1970s: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400" dirty="0">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latin typeface="Arial" panose="020B0604020202020204" pitchFamily="34" charset="0"/>
                <a:ea typeface="Calibri" panose="020F0502020204030204" pitchFamily="34" charset="0"/>
                <a:cs typeface="Arial" panose="020B0604020202020204" pitchFamily="34" charset="0"/>
              </a:rPr>
              <a:t>people with disability have moved out of institutionalised care into the community AND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400" dirty="0">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latin typeface="Arial" panose="020B0604020202020204" pitchFamily="34" charset="0"/>
                <a:ea typeface="Calibri" panose="020F0502020204030204" pitchFamily="34" charset="0"/>
                <a:cs typeface="Arial" panose="020B0604020202020204" pitchFamily="34" charset="0"/>
              </a:rPr>
              <a:t>technology and the internet have become part of our everyday lives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4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400" dirty="0">
                <a:latin typeface="Arial" panose="020B0604020202020204" pitchFamily="34" charset="0"/>
                <a:ea typeface="Calibri" panose="020F0502020204030204" pitchFamily="34" charset="0"/>
                <a:cs typeface="Arial" panose="020B0604020202020204" pitchFamily="34" charset="0"/>
              </a:rPr>
              <a:t>This has only further cemented the need for public libraries to be accessible and inclusive for all members of their communities.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4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4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400" dirty="0">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latin typeface="Arial" panose="020B0604020202020204" pitchFamily="34" charset="0"/>
              <a:ea typeface="MS Mincho" panose="02020609040205080304" pitchFamily="49" charset="-128"/>
              <a:cs typeface="Arial" panose="020B0604020202020204" pitchFamily="34" charset="0"/>
            </a:endParaRPr>
          </a:p>
          <a:p>
            <a:pPr marR="0" lvl="0" algn="l" defTabSz="457200" rtl="0" eaLnBrk="1" fontAlgn="auto" latinLnBrk="0" hangingPunct="1">
              <a:lnSpc>
                <a:spcPct val="100000"/>
              </a:lnSpc>
              <a:spcBef>
                <a:spcPts val="0"/>
              </a:spcBef>
              <a:spcAft>
                <a:spcPts val="0"/>
              </a:spcAft>
              <a:buClrTx/>
              <a:buSzTx/>
              <a:tabLst/>
              <a:defRPr/>
            </a:pPr>
            <a:endParaRPr lang="en-US" sz="1400" dirty="0">
              <a:latin typeface="Arial" panose="020B0604020202020204" pitchFamily="3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a:xfrm>
            <a:off x="6526924" y="9428583"/>
            <a:ext cx="269179" cy="496332"/>
          </a:xfrm>
        </p:spPr>
        <p:txBody>
          <a:bodyPr/>
          <a:lstStyle/>
          <a:p>
            <a:fld id="{F795EACB-F873-7146-8DFB-15AFE462EF7B}" type="slidenum">
              <a:rPr lang="en-US" smtClean="0"/>
              <a:t>3</a:t>
            </a:fld>
            <a:endParaRPr lang="en-US" dirty="0"/>
          </a:p>
        </p:txBody>
      </p:sp>
    </p:spTree>
    <p:extLst>
      <p:ext uri="{BB962C8B-B14F-4D97-AF65-F5344CB8AC3E}">
        <p14:creationId xmlns:p14="http://schemas.microsoft.com/office/powerpoint/2010/main" val="1844358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15154"/>
            <a:ext cx="5438140" cy="446694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dirty="0">
                <a:latin typeface="Arial" panose="020B0604020202020204" pitchFamily="34" charset="0"/>
                <a:ea typeface="Calibri" panose="020F0502020204030204" pitchFamily="34" charset="0"/>
                <a:cs typeface="Arial" panose="020B0604020202020204" pitchFamily="34" charset="0"/>
              </a:rPr>
              <a:t>In Australia there have been two very important documents in the last 20 years that have addressed libraries and accessibility.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4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400" dirty="0">
                <a:latin typeface="Arial" panose="020B0604020202020204" pitchFamily="34" charset="0"/>
                <a:ea typeface="Calibri" panose="020F0502020204030204" pitchFamily="34" charset="0"/>
                <a:cs typeface="Arial" panose="020B0604020202020204" pitchFamily="34" charset="0"/>
              </a:rPr>
              <a:t>These documents are: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400" dirty="0">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latin typeface="Arial" panose="020B0604020202020204" pitchFamily="34" charset="0"/>
                <a:ea typeface="Calibri" panose="020F0502020204030204" pitchFamily="34" charset="0"/>
                <a:cs typeface="Arial" panose="020B0604020202020204" pitchFamily="34" charset="0"/>
              </a:rPr>
              <a:t>the Marrakesh Treaty  AND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latin typeface="Arial" panose="020B0604020202020204" pitchFamily="34" charset="0"/>
                <a:ea typeface="Calibri" panose="020F0502020204030204" pitchFamily="34" charset="0"/>
                <a:cs typeface="Arial" panose="020B0604020202020204" pitchFamily="34" charset="0"/>
              </a:rPr>
              <a:t>the Policy and guideline documents produced by the </a:t>
            </a:r>
            <a:r>
              <a:rPr lang="en-US" sz="1400" dirty="0">
                <a:latin typeface="Arial" panose="020B0604020202020204" pitchFamily="34" charset="0"/>
                <a:ea typeface="MS Mincho" panose="02020609040205080304" pitchFamily="49" charset="-128"/>
                <a:cs typeface="Arial" panose="020B0604020202020204" pitchFamily="34" charset="0"/>
              </a:rPr>
              <a:t>professional body for Australian libraries &amp; information associations (also known as ALIA)</a:t>
            </a:r>
            <a:endParaRPr lang="en-AU" sz="14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4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ea typeface="MS Mincho" panose="02020609040205080304" pitchFamily="49" charset="-128"/>
                <a:cs typeface="Arial" panose="020B0604020202020204" pitchFamily="34" charset="0"/>
              </a:rPr>
              <a:t>Most of you would be familiar the Marrakesh Treaty.</a:t>
            </a:r>
          </a:p>
          <a:p>
            <a:pPr>
              <a:defRPr/>
            </a:pPr>
            <a:endParaRPr lang="en-US" sz="1400" dirty="0">
              <a:latin typeface="Arial" panose="020B0604020202020204" pitchFamily="34" charset="0"/>
              <a:ea typeface="MS Mincho" panose="02020609040205080304" pitchFamily="49" charset="-128"/>
              <a:cs typeface="Arial" panose="020B0604020202020204" pitchFamily="34" charset="0"/>
            </a:endParaRPr>
          </a:p>
          <a:p>
            <a:pPr>
              <a:defRPr/>
            </a:pPr>
            <a:r>
              <a:rPr lang="en-US" sz="1400" dirty="0">
                <a:latin typeface="Arial" panose="020B0604020202020204" pitchFamily="34" charset="0"/>
                <a:ea typeface="MS Mincho" panose="02020609040205080304" pitchFamily="49" charset="-128"/>
                <a:cs typeface="Arial" panose="020B0604020202020204" pitchFamily="34" charset="0"/>
              </a:rPr>
              <a:t>This Treaty has significant implications on Australian copyright laws and libraries; including that it now possible for all 1500 public libraries in Australia to provide copies of resources in accessible formats to people with disability.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ea typeface="MS Mincho" panose="02020609040205080304" pitchFamily="49" charset="-128"/>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ea typeface="MS Mincho" panose="02020609040205080304" pitchFamily="49" charset="-128"/>
                <a:cs typeface="Arial" panose="020B0604020202020204" pitchFamily="34" charset="0"/>
              </a:rPr>
              <a:t>The following quote from the International Federation of Libraries states the importance of the Treaty for libraries: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ea typeface="MS Mincho" panose="02020609040205080304" pitchFamily="49"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i="1" dirty="0">
                <a:effectLst/>
                <a:latin typeface="Arial" panose="020B0604020202020204" pitchFamily="34" charset="0"/>
                <a:ea typeface="Times New Roman" panose="02020603050405020304" pitchFamily="18" charset="0"/>
                <a:cs typeface="Arial" panose="020B0604020202020204" pitchFamily="34" charset="0"/>
              </a:rPr>
              <a:t>Libraries are central to the success of this ground-breaking Treaty, and librarians have a key role in its implementation</a:t>
            </a:r>
            <a:r>
              <a:rPr lang="en-US" sz="1400" i="1" dirty="0">
                <a:effectLst/>
                <a:latin typeface="Arial" panose="020B0604020202020204" pitchFamily="34" charset="0"/>
                <a:ea typeface="MS Mincho" panose="02020609040205080304" pitchFamily="49" charset="-128"/>
                <a:cs typeface="Arial" panose="020B0604020202020204" pitchFamily="34" charset="0"/>
              </a:rPr>
              <a:t>.</a:t>
            </a:r>
            <a:endParaRPr lang="en-US" sz="1400" dirty="0">
              <a:latin typeface="Arial" panose="020B0604020202020204" pitchFamily="34" charset="0"/>
              <a:ea typeface="MS Mincho" panose="02020609040205080304" pitchFamily="49"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ea typeface="MS Mincho" panose="02020609040205080304" pitchFamily="49"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ea typeface="MS Mincho" panose="02020609040205080304" pitchFamily="49" charset="-128"/>
                <a:cs typeface="Arial" panose="020B0604020202020204" pitchFamily="34" charset="0"/>
              </a:rPr>
              <a:t>The policy documents written by library professional body ALIA acknowledge </a:t>
            </a:r>
            <a:r>
              <a:rPr lang="en-AU" sz="1400" dirty="0">
                <a:latin typeface="Arial" panose="020B0604020202020204" pitchFamily="34" charset="0"/>
                <a:cs typeface="Arial" panose="020B0604020202020204" pitchFamily="34" charset="0"/>
              </a:rPr>
              <a:t>the legal right of people with a disability to equitable access and inclusion in all library and information services.</a:t>
            </a:r>
          </a:p>
          <a:p>
            <a:pPr>
              <a:defRPr/>
            </a:pPr>
            <a:endParaRPr lang="en-US" sz="1400" dirty="0">
              <a:latin typeface="Arial" panose="020B0604020202020204" pitchFamily="34" charset="0"/>
              <a:ea typeface="MS Mincho" panose="02020609040205080304" pitchFamily="49" charset="-128"/>
              <a:cs typeface="Arial" panose="020B0604020202020204" pitchFamily="34" charset="0"/>
            </a:endParaRPr>
          </a:p>
          <a:p>
            <a:pPr>
              <a:defRPr/>
            </a:pPr>
            <a:r>
              <a:rPr lang="en-US" sz="1400" dirty="0">
                <a:latin typeface="Arial" panose="020B0604020202020204" pitchFamily="34" charset="0"/>
                <a:ea typeface="MS Mincho" panose="02020609040205080304" pitchFamily="49" charset="-128"/>
                <a:cs typeface="Arial" panose="020B0604020202020204" pitchFamily="34" charset="0"/>
              </a:rPr>
              <a:t>And the guidelines supporting the policy exist:</a:t>
            </a:r>
          </a:p>
          <a:p>
            <a:pPr>
              <a:defRPr/>
            </a:pPr>
            <a:endParaRPr lang="en-US" sz="1400" dirty="0">
              <a:latin typeface="Arial" panose="020B0604020202020204" pitchFamily="34" charset="0"/>
              <a:ea typeface="MS Mincho" panose="02020609040205080304" pitchFamily="49" charset="-128"/>
              <a:cs typeface="Arial" panose="020B0604020202020204" pitchFamily="34" charset="0"/>
            </a:endParaRPr>
          </a:p>
          <a:p>
            <a:pPr>
              <a:defRPr/>
            </a:pPr>
            <a:r>
              <a:rPr lang="en-AU" sz="1400" i="1" dirty="0">
                <a:latin typeface="Arial" panose="020B0604020202020204" pitchFamily="34" charset="0"/>
                <a:cs typeface="Arial" panose="020B0604020202020204" pitchFamily="34" charset="0"/>
              </a:rPr>
              <a:t>… to provide all libraries, regardless of type, size or resourcing, with minimum standards for the provision of accessible and inclusive services for people with disabilities</a:t>
            </a:r>
            <a:endParaRPr lang="en-US" sz="1400" i="1" dirty="0">
              <a:latin typeface="Arial" panose="020B0604020202020204" pitchFamily="34" charset="0"/>
              <a:ea typeface="MS Mincho" panose="02020609040205080304" pitchFamily="49" charset="-128"/>
              <a:cs typeface="Arial" panose="020B0604020202020204" pitchFamily="34" charset="0"/>
            </a:endParaRPr>
          </a:p>
          <a:p>
            <a:pPr>
              <a:defRPr/>
            </a:pPr>
            <a:endParaRPr lang="en-US" sz="1400" dirty="0">
              <a:latin typeface="Arial" panose="020B0604020202020204" pitchFamily="34" charset="0"/>
              <a:ea typeface="MS Mincho" panose="02020609040205080304" pitchFamily="49" charset="-128"/>
              <a:cs typeface="Arial" panose="020B0604020202020204" pitchFamily="34" charset="0"/>
            </a:endParaRPr>
          </a:p>
          <a:p>
            <a:r>
              <a:rPr lang="en-US" sz="1400" dirty="0">
                <a:latin typeface="Arial" panose="020B0604020202020204" pitchFamily="34" charset="0"/>
                <a:cs typeface="Arial" panose="020B0604020202020204" pitchFamily="34" charset="0"/>
              </a:rPr>
              <a:t>Let’s now have a look at how these guidelines.</a:t>
            </a:r>
          </a:p>
          <a:p>
            <a:r>
              <a:rPr lang="en-US" sz="1400" dirty="0">
                <a:latin typeface="Arial" panose="020B0604020202020204" pitchFamily="34" charset="0"/>
                <a:cs typeface="Arial" panose="020B0604020202020204" pitchFamily="34" charset="0"/>
              </a:rPr>
              <a:t> </a:t>
            </a:r>
          </a:p>
          <a:p>
            <a:r>
              <a:rPr lang="en-US" sz="1400" dirty="0">
                <a:latin typeface="Arial" panose="020B0604020202020204" pitchFamily="34" charset="0"/>
                <a:cs typeface="Arial" panose="020B0604020202020204" pitchFamily="34" charset="0"/>
              </a:rPr>
              <a:t>What sorts of accessible services and resources can a person with print disability expect from a public library?</a:t>
            </a:r>
          </a:p>
        </p:txBody>
      </p:sp>
      <p:sp>
        <p:nvSpPr>
          <p:cNvPr id="4" name="Slide Number Placeholder 3"/>
          <p:cNvSpPr>
            <a:spLocks noGrp="1"/>
          </p:cNvSpPr>
          <p:nvPr>
            <p:ph type="sldNum" sz="quarter" idx="5"/>
          </p:nvPr>
        </p:nvSpPr>
        <p:spPr>
          <a:xfrm>
            <a:off x="6331432" y="9428583"/>
            <a:ext cx="464671" cy="496332"/>
          </a:xfrm>
        </p:spPr>
        <p:txBody>
          <a:bodyPr/>
          <a:lstStyle/>
          <a:p>
            <a:fld id="{F795EACB-F873-7146-8DFB-15AFE462EF7B}" type="slidenum">
              <a:rPr lang="en-US" smtClean="0"/>
              <a:t>4</a:t>
            </a:fld>
            <a:endParaRPr lang="en-US" dirty="0"/>
          </a:p>
        </p:txBody>
      </p:sp>
    </p:spTree>
    <p:extLst>
      <p:ext uri="{BB962C8B-B14F-4D97-AF65-F5344CB8AC3E}">
        <p14:creationId xmlns:p14="http://schemas.microsoft.com/office/powerpoint/2010/main" val="3602275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descr="Icons representing disabilities: person in a wheel chair, text phone, hearing, signing, person with a white cane, braille, close captions "/>
          <p:cNvSpPr>
            <a:spLocks noGrp="1" noRot="1" noChangeAspect="1"/>
          </p:cNvSpPr>
          <p:nvPr>
            <p:ph type="sldImg"/>
          </p:nvPr>
        </p:nvSpPr>
        <p:spPr/>
      </p:sp>
      <p:sp>
        <p:nvSpPr>
          <p:cNvPr id="3" name="Notes Placeholder 2"/>
          <p:cNvSpPr>
            <a:spLocks noGrp="1"/>
          </p:cNvSpPr>
          <p:nvPr>
            <p:ph type="body" idx="1"/>
          </p:nvPr>
        </p:nvSpPr>
        <p:spPr>
          <a:xfrm>
            <a:off x="609359" y="4770861"/>
            <a:ext cx="5438140" cy="4466987"/>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latin typeface="Arial" panose="020B0604020202020204" pitchFamily="34" charset="0"/>
                <a:cs typeface="Arial" panose="020B0604020202020204" pitchFamily="34" charset="0"/>
              </a:rPr>
              <a:t>To start with </a:t>
            </a:r>
            <a:r>
              <a:rPr lang="en-US" sz="1400" dirty="0">
                <a:latin typeface="Arial" panose="020B0604020202020204" pitchFamily="34" charset="0"/>
                <a:cs typeface="Arial" panose="020B0604020202020204" pitchFamily="34" charset="0"/>
              </a:rPr>
              <a:t>i</a:t>
            </a:r>
            <a:r>
              <a:rPr lang="en-US" sz="1400" b="0" dirty="0">
                <a:latin typeface="Arial" panose="020B0604020202020204" pitchFamily="34" charset="0"/>
                <a:cs typeface="Arial" panose="020B0604020202020204" pitchFamily="34" charset="0"/>
              </a:rPr>
              <a:t>t is recommended that all libraries have </a:t>
            </a:r>
            <a:r>
              <a:rPr lang="en-US" sz="1400" dirty="0">
                <a:latin typeface="Arial" panose="020B0604020202020204" pitchFamily="34" charset="0"/>
                <a:cs typeface="Arial" panose="020B0604020202020204" pitchFamily="34" charset="0"/>
              </a:rPr>
              <a:t>have a </a:t>
            </a:r>
            <a:r>
              <a:rPr lang="en-US" sz="1400" b="0" dirty="0">
                <a:latin typeface="Arial" panose="020B0604020202020204" pitchFamily="34" charset="0"/>
                <a:cs typeface="Arial" panose="020B0604020202020204" pitchFamily="34" charset="0"/>
              </a:rPr>
              <a:t>Disability Access &amp; Inclusion Plan (DAIP) and that there should be opportunities for the community to have a say in the plan. </a:t>
            </a:r>
            <a:r>
              <a:rPr lang="en-US" sz="1400" dirty="0">
                <a:latin typeface="Arial" panose="020B0604020202020204" pitchFamily="34" charset="0"/>
                <a:cs typeface="Arial" panose="020B0604020202020204" pitchFamily="34" charset="0"/>
              </a:rPr>
              <a:t>On the slide is an example advertisement from the Moreton Bay Council asking the community to comment on their draft DAIP.</a:t>
            </a:r>
            <a:endParaRPr lang="en-US" sz="1400" b="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latin typeface="Arial" panose="020B0604020202020204" pitchFamily="34" charset="0"/>
                <a:cs typeface="Arial" panose="020B0604020202020204" pitchFamily="34" charset="0"/>
              </a:rPr>
              <a:t>Why is </a:t>
            </a:r>
            <a:r>
              <a:rPr lang="en-US" sz="1400" dirty="0">
                <a:latin typeface="Arial" panose="020B0604020202020204" pitchFamily="34" charset="0"/>
                <a:cs typeface="Arial" panose="020B0604020202020204" pitchFamily="34" charset="0"/>
              </a:rPr>
              <a:t>it important for all public libraries to have a </a:t>
            </a:r>
            <a:r>
              <a:rPr lang="en-US" sz="1400" b="0" dirty="0">
                <a:latin typeface="Arial" panose="020B0604020202020204" pitchFamily="34" charset="0"/>
                <a:cs typeface="Arial" panose="020B0604020202020204" pitchFamily="34" charset="0"/>
              </a:rPr>
              <a:t>DAIP?</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B</a:t>
            </a:r>
            <a:r>
              <a:rPr lang="en-US" sz="1400" b="0" dirty="0">
                <a:latin typeface="Arial" panose="020B0604020202020204" pitchFamily="34" charset="0"/>
                <a:cs typeface="Arial" panose="020B0604020202020204" pitchFamily="34" charset="0"/>
              </a:rPr>
              <a:t>ecause: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latin typeface="Arial" panose="020B0604020202020204" pitchFamily="34" charset="0"/>
                <a:cs typeface="Arial" panose="020B0604020202020204" pitchFamily="34" charset="0"/>
              </a:rPr>
              <a:t>These plans clearly document how the library will provide access.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0" dirty="0">
              <a:latin typeface="Arial" panose="020B060402020202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and</a:t>
            </a:r>
            <a:r>
              <a:rPr lang="en-US" sz="1400" b="0" dirty="0">
                <a:latin typeface="Arial" panose="020B0604020202020204" pitchFamily="34" charset="0"/>
                <a:cs typeface="Arial" panose="020B0604020202020204" pitchFamily="34" charset="0"/>
              </a:rPr>
              <a:t> </a:t>
            </a:r>
            <a:r>
              <a:rPr lang="en-US" sz="1400" b="0" dirty="0" err="1">
                <a:latin typeface="Arial" panose="020B0604020202020204" pitchFamily="34" charset="0"/>
                <a:cs typeface="Arial" panose="020B0604020202020204" pitchFamily="34" charset="0"/>
              </a:rPr>
              <a:t>crtically</a:t>
            </a:r>
            <a:r>
              <a:rPr lang="en-US" sz="1400" b="0" dirty="0">
                <a:latin typeface="Arial" panose="020B0604020202020204" pitchFamily="34" charset="0"/>
                <a:cs typeface="Arial" panose="020B0604020202020204" pitchFamily="34" charset="0"/>
              </a:rPr>
              <a:t> they are documents that public libraries can be held accountable for.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SO, ask your library to see their DAIP – this might be a Council DAIP, but it should cover the library.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Consider w</a:t>
            </a:r>
            <a:r>
              <a:rPr lang="en-US" sz="1400" b="0" dirty="0">
                <a:latin typeface="Arial" panose="020B0604020202020204" pitchFamily="34" charset="0"/>
                <a:cs typeface="Arial" panose="020B0604020202020204" pitchFamily="34" charset="0"/>
              </a:rPr>
              <a:t>hat is currently in the plan and what should be included in the plan that would improve access for people with print disability?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latin typeface="Arial" panose="020B0604020202020204" pitchFamily="34" charset="0"/>
                <a:cs typeface="Arial" panose="020B0604020202020204" pitchFamily="34" charset="0"/>
              </a:rPr>
              <a:t>Every DAIP should have have a date range - this is your opportunity to get changes made - put it in writing.</a:t>
            </a:r>
          </a:p>
        </p:txBody>
      </p:sp>
      <p:sp>
        <p:nvSpPr>
          <p:cNvPr id="4" name="Slide Number Placeholder 3"/>
          <p:cNvSpPr>
            <a:spLocks noGrp="1"/>
          </p:cNvSpPr>
          <p:nvPr>
            <p:ph type="sldNum" sz="quarter" idx="10"/>
          </p:nvPr>
        </p:nvSpPr>
        <p:spPr>
          <a:xfrm>
            <a:off x="6449352" y="9428583"/>
            <a:ext cx="346750" cy="496332"/>
          </a:xfrm>
        </p:spPr>
        <p:txBody>
          <a:bodyPr/>
          <a:lstStyle/>
          <a:p>
            <a:fld id="{42C9B307-7627-AF48-9950-189EE35197B9}" type="slidenum">
              <a:rPr lang="en-US" smtClean="0"/>
              <a:t>5</a:t>
            </a:fld>
            <a:endParaRPr lang="en-US" dirty="0"/>
          </a:p>
        </p:txBody>
      </p:sp>
    </p:spTree>
    <p:extLst>
      <p:ext uri="{BB962C8B-B14F-4D97-AF65-F5344CB8AC3E}">
        <p14:creationId xmlns:p14="http://schemas.microsoft.com/office/powerpoint/2010/main" val="2835042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descr="Pictogram of a person reading with an arrow indicating the direction to follow to find the books.&#10;&#10;&#10;"/>
          <p:cNvSpPr>
            <a:spLocks noGrp="1" noRot="1" noChangeAspect="1"/>
          </p:cNvSpPr>
          <p:nvPr>
            <p:ph type="sldImg"/>
          </p:nvPr>
        </p:nvSpPr>
        <p:spPr>
          <a:xfrm>
            <a:off x="90488" y="744538"/>
            <a:ext cx="6616700" cy="3722687"/>
          </a:xfrm>
        </p:spPr>
      </p:sp>
      <p:sp>
        <p:nvSpPr>
          <p:cNvPr id="3" name="Notes Placeholder 2" descr="Pictogram of a person reading with an arrow indicating the direction to find the books.&#10;"/>
          <p:cNvSpPr>
            <a:spLocks noGrp="1"/>
          </p:cNvSpPr>
          <p:nvPr>
            <p:ph type="body" idx="1"/>
          </p:nvPr>
        </p:nvSpPr>
        <p:spPr/>
        <p:txBody>
          <a:bodyPr/>
          <a:lstStyle/>
          <a:p>
            <a:pPr>
              <a:defRPr/>
            </a:pPr>
            <a:r>
              <a:rPr lang="en-US" sz="1400" dirty="0">
                <a:latin typeface="Arial" panose="020B0604020202020204" pitchFamily="34" charset="0"/>
                <a:cs typeface="Arial" panose="020B0604020202020204" pitchFamily="34" charset="0"/>
              </a:rPr>
              <a:t>Although urban planners, builders and architects should be aware of building and accessibility standards – they do not always understand libraries or how the community access libraries. – I am sure many of you have great examples of this. </a:t>
            </a:r>
          </a:p>
          <a:p>
            <a:pPr>
              <a:defRPr/>
            </a:pPr>
            <a:endParaRPr lang="en-US" sz="1400" dirty="0">
              <a:latin typeface="Arial" panose="020B0604020202020204" pitchFamily="34" charset="0"/>
              <a:cs typeface="Arial" panose="020B0604020202020204" pitchFamily="34" charset="0"/>
            </a:endParaRPr>
          </a:p>
          <a:p>
            <a:pPr lvl="0">
              <a:defRPr/>
            </a:pPr>
            <a:r>
              <a:rPr lang="en-US" sz="1400" dirty="0">
                <a:latin typeface="Arial" panose="020B0604020202020204" pitchFamily="34" charset="0"/>
                <a:cs typeface="Arial" panose="020B0604020202020204" pitchFamily="34" charset="0"/>
              </a:rPr>
              <a:t>I once worked at a library where the initial planning designs included a large permanent teepee in the middle of the children’s space.</a:t>
            </a:r>
          </a:p>
          <a:p>
            <a:pPr lvl="0">
              <a:defRPr/>
            </a:pPr>
            <a:r>
              <a:rPr lang="en-US" sz="1400" dirty="0">
                <a:latin typeface="Arial" panose="020B0604020202020204" pitchFamily="34" charset="0"/>
                <a:cs typeface="Arial" panose="020B0604020202020204" pitchFamily="34" charset="0"/>
              </a:rPr>
              <a:t>Although gorgeous it significantly impacted access to the children's area – including even for prams. </a:t>
            </a:r>
          </a:p>
          <a:p>
            <a:pPr lvl="0">
              <a:defRPr/>
            </a:pPr>
            <a:endParaRPr lang="en-US" sz="1400" dirty="0">
              <a:latin typeface="Arial" panose="020B0604020202020204" pitchFamily="34" charset="0"/>
              <a:cs typeface="Arial" panose="020B0604020202020204" pitchFamily="34" charset="0"/>
            </a:endParaRPr>
          </a:p>
          <a:p>
            <a:pPr lvl="0">
              <a:defRPr/>
            </a:pPr>
            <a:r>
              <a:rPr lang="en-US" sz="1400" dirty="0">
                <a:latin typeface="Arial" panose="020B0604020202020204" pitchFamily="34" charset="0"/>
                <a:cs typeface="Arial" panose="020B0604020202020204" pitchFamily="34" charset="0"/>
              </a:rPr>
              <a:t>A library manager at another library told me how they had a ramp installed to provide access to the second level of the library. Unfortunately, mid way up the ramp there was a very tight turn, which could not be navigated by people using mobility scooters.</a:t>
            </a:r>
          </a:p>
          <a:p>
            <a:pPr>
              <a:defRPr/>
            </a:pPr>
            <a:endParaRPr lang="en-US" sz="1400" dirty="0">
              <a:latin typeface="Arial" panose="020B0604020202020204" pitchFamily="34" charset="0"/>
              <a:cs typeface="Arial" panose="020B0604020202020204" pitchFamily="34" charset="0"/>
            </a:endParaRPr>
          </a:p>
          <a:p>
            <a:pPr>
              <a:defRPr/>
            </a:pPr>
            <a:r>
              <a:rPr lang="en-US" sz="1400" dirty="0">
                <a:latin typeface="Arial" panose="020B0604020202020204" pitchFamily="34" charset="0"/>
                <a:cs typeface="Arial" panose="020B0604020202020204" pitchFamily="34" charset="0"/>
              </a:rPr>
              <a:t>In my research I have spoken to a number of families who do not visit their local library because of the difficulty they have in accessing the building. However, they have a right to access the library.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Some of the things that the library guidelines recommend for libraries are: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well lit and non-slip paths to the library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maintained footpaths, with minimal gradient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convenient pedestrian crossings if visitors need to cross the road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Lifts with braille and synthetic speech</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And information on how to ’Plan your visit’ including maps with accessible routes and facilities.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400" dirty="0">
              <a:latin typeface="Arial" panose="020B0604020202020204" pitchFamily="34" charset="0"/>
              <a:cs typeface="Arial" panose="020B0604020202020204" pitchFamily="34" charset="0"/>
            </a:endParaRPr>
          </a:p>
          <a:p>
            <a:pPr fontAlgn="base"/>
            <a:r>
              <a:rPr lang="en-AU" sz="1400" dirty="0">
                <a:latin typeface="Arial" panose="020B0604020202020204" pitchFamily="34" charset="0"/>
                <a:cs typeface="Arial" panose="020B0604020202020204" pitchFamily="34" charset="0"/>
              </a:rPr>
              <a:t>Once inside; the library should have:</a:t>
            </a:r>
          </a:p>
          <a:p>
            <a:pPr fontAlgn="base"/>
            <a:endParaRPr lang="en-US" sz="1400" dirty="0">
              <a:latin typeface="Arial" panose="020B060402020202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Lighting which can be dimmed, and/or natural lighting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latin typeface="Arial" panose="020B0604020202020204" pitchFamily="34" charset="0"/>
                <a:cs typeface="Arial" panose="020B0604020202020204" pitchFamily="34" charset="0"/>
              </a:rPr>
              <a:t>Comfortable seating areas with bright reading light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Safety markings on glass doors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Low patterned flooring, with any changes in flooring clearly marked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stairs marked with contrasting </a:t>
            </a:r>
            <a:r>
              <a:rPr lang="en-US" sz="1400" dirty="0" err="1">
                <a:latin typeface="Arial" panose="020B0604020202020204" pitchFamily="34" charset="0"/>
                <a:cs typeface="Arial" panose="020B0604020202020204" pitchFamily="34" charset="0"/>
              </a:rPr>
              <a:t>colours</a:t>
            </a:r>
            <a:r>
              <a:rPr lang="en-US" sz="14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AU" sz="1400" dirty="0">
                <a:latin typeface="Arial" panose="020B0604020202020204" pitchFamily="34" charset="0"/>
                <a:cs typeface="Arial" panose="020B0604020202020204" pitchFamily="34" charset="0"/>
              </a:rPr>
              <a:t>signage which is high-contrast, large print, with braille and pictograms.</a:t>
            </a:r>
          </a:p>
          <a:p>
            <a:pPr marL="285750" indent="-285750" fontAlgn="base">
              <a:buFont typeface="Arial" panose="020B0604020202020204" pitchFamily="34" charset="0"/>
              <a:buChar char="•"/>
            </a:pPr>
            <a:r>
              <a:rPr lang="en-AU" sz="1400" dirty="0">
                <a:latin typeface="Arial" panose="020B0604020202020204" pitchFamily="34" charset="0"/>
                <a:cs typeface="Arial" panose="020B0604020202020204" pitchFamily="34" charset="0"/>
              </a:rPr>
              <a:t>adjustable desks</a:t>
            </a:r>
          </a:p>
          <a:p>
            <a:pPr marL="285750" indent="-285750" fontAlgn="base">
              <a:buFont typeface="Arial" panose="020B0604020202020204" pitchFamily="34" charset="0"/>
              <a:buChar char="•"/>
            </a:pPr>
            <a:r>
              <a:rPr lang="en-AU" sz="1400" dirty="0">
                <a:latin typeface="Arial" panose="020B0604020202020204" pitchFamily="34" charset="0"/>
                <a:cs typeface="Arial" panose="020B0604020202020204" pitchFamily="34" charset="0"/>
              </a:rPr>
              <a:t>Speech enabled Library checkout machines</a:t>
            </a:r>
          </a:p>
          <a:p>
            <a:pPr marL="285750" indent="-285750" fontAlgn="base">
              <a:buFont typeface="Arial" panose="020B0604020202020204" pitchFamily="34" charset="0"/>
              <a:buChar char="•"/>
            </a:pPr>
            <a:r>
              <a:rPr lang="en-AU" sz="1400" dirty="0">
                <a:latin typeface="Arial" panose="020B0604020202020204" pitchFamily="34" charset="0"/>
                <a:cs typeface="Arial" panose="020B0604020202020204" pitchFamily="34" charset="0"/>
              </a:rPr>
              <a:t>private or quiet study spaces</a:t>
            </a:r>
          </a:p>
          <a:p>
            <a:pPr marL="285750" indent="-285750" fontAlgn="base">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fontAlgn="base"/>
            <a:r>
              <a:rPr lang="en-AU" sz="1400" dirty="0">
                <a:latin typeface="Arial" panose="020B0604020202020204" pitchFamily="34" charset="0"/>
                <a:cs typeface="Arial" panose="020B0604020202020204" pitchFamily="34" charset="0"/>
              </a:rPr>
              <a:t>If your library doesn’t have these, consider asking for them to go in the DAIP.</a:t>
            </a:r>
            <a:endParaRPr lang="en-US" sz="1400" dirty="0">
              <a:latin typeface="Arial" panose="020B0604020202020204" pitchFamily="34" charset="0"/>
              <a:cs typeface="Arial" panose="020B0604020202020204" pitchFamily="34" charset="0"/>
            </a:endParaRPr>
          </a:p>
          <a:p>
            <a:pPr fontAlgn="base"/>
            <a:endParaRPr lang="en-AU" sz="1400" dirty="0">
              <a:latin typeface="Arial" panose="020B0604020202020204" pitchFamily="34" charset="0"/>
              <a:cs typeface="Arial" panose="020B0604020202020204" pitchFamily="34" charset="0"/>
            </a:endParaRPr>
          </a:p>
          <a:p>
            <a:pPr marL="628650" lvl="1" indent="-171450">
              <a:buFont typeface="Wingdings" pitchFamily="2" charset="2"/>
              <a:buChar char="Ø"/>
            </a:pPr>
            <a:endParaRPr lang="en-US" dirty="0"/>
          </a:p>
        </p:txBody>
      </p:sp>
      <p:sp>
        <p:nvSpPr>
          <p:cNvPr id="4" name="Slide Number Placeholder 3"/>
          <p:cNvSpPr>
            <a:spLocks noGrp="1"/>
          </p:cNvSpPr>
          <p:nvPr>
            <p:ph type="sldNum" sz="quarter" idx="5"/>
          </p:nvPr>
        </p:nvSpPr>
        <p:spPr>
          <a:xfrm>
            <a:off x="6306207" y="9428583"/>
            <a:ext cx="489896" cy="496332"/>
          </a:xfrm>
        </p:spPr>
        <p:txBody>
          <a:bodyPr/>
          <a:lstStyle/>
          <a:p>
            <a:fld id="{F795EACB-F873-7146-8DFB-15AFE462EF7B}" type="slidenum">
              <a:rPr lang="en-US" smtClean="0"/>
              <a:t>6</a:t>
            </a:fld>
            <a:endParaRPr lang="en-US" dirty="0"/>
          </a:p>
        </p:txBody>
      </p:sp>
    </p:spTree>
    <p:extLst>
      <p:ext uri="{BB962C8B-B14F-4D97-AF65-F5344CB8AC3E}">
        <p14:creationId xmlns:p14="http://schemas.microsoft.com/office/powerpoint/2010/main" val="3987425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15154"/>
            <a:ext cx="5438140" cy="4832443"/>
          </a:xfrm>
        </p:spPr>
        <p:txBody>
          <a:bodyPr/>
          <a:lstStyle/>
          <a:p>
            <a:r>
              <a:rPr lang="en-AU" sz="1400" dirty="0">
                <a:latin typeface="Arial" panose="020B0604020202020204" pitchFamily="34" charset="0"/>
                <a:cs typeface="Arial" panose="020B0604020202020204" pitchFamily="34" charset="0"/>
              </a:rPr>
              <a:t>In an ideal world, all library materials should be accessible for all people. </a:t>
            </a:r>
          </a:p>
          <a:p>
            <a:endParaRPr lang="en-AU" sz="1400" dirty="0">
              <a:latin typeface="Arial" panose="020B0604020202020204" pitchFamily="34" charset="0"/>
              <a:cs typeface="Arial" panose="020B0604020202020204" pitchFamily="34" charset="0"/>
            </a:endParaRPr>
          </a:p>
          <a:p>
            <a:r>
              <a:rPr lang="en-AU" sz="1400" dirty="0">
                <a:latin typeface="Arial" panose="020B0604020202020204" pitchFamily="34" charset="0"/>
                <a:cs typeface="Arial" panose="020B0604020202020204" pitchFamily="34" charset="0"/>
              </a:rPr>
              <a:t>However, currently only 5-7% of the material published worldwide is fully accessible for people with print disability.</a:t>
            </a:r>
          </a:p>
          <a:p>
            <a:endParaRPr lang="en-AU" sz="1400" dirty="0">
              <a:latin typeface="Arial" panose="020B0604020202020204" pitchFamily="34" charset="0"/>
              <a:cs typeface="Arial" panose="020B0604020202020204" pitchFamily="34" charset="0"/>
            </a:endParaRPr>
          </a:p>
          <a:p>
            <a:r>
              <a:rPr lang="en-AU" sz="1400" dirty="0">
                <a:latin typeface="Arial" panose="020B0604020202020204" pitchFamily="34" charset="0"/>
                <a:cs typeface="Arial" panose="020B0604020202020204" pitchFamily="34" charset="0"/>
              </a:rPr>
              <a:t>So, there is a critical need for libraries to invest in developing accessible collections.</a:t>
            </a:r>
          </a:p>
          <a:p>
            <a:endParaRPr lang="en-AU" sz="1400" dirty="0">
              <a:latin typeface="Arial" panose="020B0604020202020204" pitchFamily="34" charset="0"/>
              <a:cs typeface="Arial" panose="020B0604020202020204" pitchFamily="34" charset="0"/>
            </a:endParaRPr>
          </a:p>
          <a:p>
            <a:r>
              <a:rPr lang="en-AU" sz="1400" dirty="0">
                <a:latin typeface="Arial" panose="020B0604020202020204" pitchFamily="34" charset="0"/>
                <a:cs typeface="Arial" panose="020B0604020202020204" pitchFamily="34" charset="0"/>
              </a:rPr>
              <a:t>Just as importantly, the Marrakesh Treaty states that if the library does not have the format requested by a patron with print disabilities, library staff should know how to borrow such materials from other libraries.</a:t>
            </a:r>
          </a:p>
          <a:p>
            <a:endParaRPr lang="en-AU" sz="1400" dirty="0">
              <a:latin typeface="Arial" panose="020B0604020202020204" pitchFamily="34" charset="0"/>
              <a:cs typeface="Arial" panose="020B0604020202020204" pitchFamily="34" charset="0"/>
            </a:endParaRPr>
          </a:p>
          <a:p>
            <a:endParaRPr lang="en-AU" sz="1400" dirty="0">
              <a:latin typeface="Arial" panose="020B0604020202020204" pitchFamily="34" charset="0"/>
              <a:cs typeface="Arial" panose="020B0604020202020204" pitchFamily="34" charset="0"/>
            </a:endParaRPr>
          </a:p>
          <a:p>
            <a:r>
              <a:rPr lang="en-AU" sz="1400" dirty="0">
                <a:latin typeface="Arial" panose="020B0604020202020204" pitchFamily="34" charset="0"/>
                <a:cs typeface="Arial" panose="020B0604020202020204" pitchFamily="34" charset="0"/>
              </a:rPr>
              <a:t>Some of the collection formats that it is recommended libraries have include:</a:t>
            </a:r>
          </a:p>
          <a:p>
            <a:endParaRPr lang="en-AU"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400" dirty="0">
                <a:latin typeface="Arial" panose="020B0604020202020204" pitchFamily="34" charset="0"/>
                <a:cs typeface="Arial" panose="020B0604020202020204" pitchFamily="34" charset="0"/>
              </a:rPr>
              <a:t>talking books</a:t>
            </a:r>
          </a:p>
          <a:p>
            <a:pPr marL="285750" indent="-285750">
              <a:buFont typeface="Arial" panose="020B0604020202020204" pitchFamily="34" charset="0"/>
              <a:buChar char="•"/>
            </a:pPr>
            <a:r>
              <a:rPr lang="en-AU" sz="1400" dirty="0">
                <a:latin typeface="Arial" panose="020B0604020202020204" pitchFamily="34" charset="0"/>
                <a:cs typeface="Arial" panose="020B0604020202020204" pitchFamily="34" charset="0"/>
              </a:rPr>
              <a:t>Talking newspapers</a:t>
            </a:r>
          </a:p>
          <a:p>
            <a:pPr marL="285750" indent="-285750">
              <a:buFont typeface="Arial" panose="020B0604020202020204" pitchFamily="34" charset="0"/>
              <a:buChar char="•"/>
            </a:pPr>
            <a:r>
              <a:rPr lang="en-AU" sz="1400" dirty="0">
                <a:latin typeface="Arial" panose="020B0604020202020204" pitchFamily="34" charset="0"/>
                <a:cs typeface="Arial" panose="020B0604020202020204" pitchFamily="34" charset="0"/>
              </a:rPr>
              <a:t>video/DVD books with subtitles and/or sign language</a:t>
            </a:r>
          </a:p>
          <a:p>
            <a:pPr marL="285750" indent="-285750">
              <a:buFont typeface="Arial" panose="020B0604020202020204" pitchFamily="34" charset="0"/>
              <a:buChar char="•"/>
            </a:pPr>
            <a:r>
              <a:rPr lang="en-AU" sz="1400" dirty="0">
                <a:latin typeface="Arial" panose="020B0604020202020204" pitchFamily="34" charset="0"/>
                <a:cs typeface="Arial" panose="020B0604020202020204" pitchFamily="34" charset="0"/>
              </a:rPr>
              <a:t>Braille books</a:t>
            </a:r>
          </a:p>
          <a:p>
            <a:pPr marL="285750" indent="-285750">
              <a:buFont typeface="Arial" panose="020B0604020202020204" pitchFamily="34" charset="0"/>
              <a:buChar char="•"/>
            </a:pPr>
            <a:r>
              <a:rPr lang="en-AU" sz="1400" dirty="0">
                <a:latin typeface="Arial" panose="020B0604020202020204" pitchFamily="34" charset="0"/>
                <a:cs typeface="Arial" panose="020B0604020202020204" pitchFamily="34" charset="0"/>
              </a:rPr>
              <a:t>accessible e-books and e-audio – that are compatible with screen readers</a:t>
            </a:r>
          </a:p>
          <a:p>
            <a:pPr marL="285750" indent="-285750">
              <a:buFont typeface="Arial" panose="020B0604020202020204" pitchFamily="34" charset="0"/>
              <a:buChar char="•"/>
            </a:pPr>
            <a:r>
              <a:rPr lang="en-AU" sz="1400" dirty="0">
                <a:latin typeface="Arial" panose="020B0604020202020204" pitchFamily="34" charset="0"/>
                <a:cs typeface="Arial" panose="020B0604020202020204" pitchFamily="34" charset="0"/>
              </a:rPr>
              <a:t>easy-to-read books or other non-print materials – often referred to as </a:t>
            </a:r>
            <a:r>
              <a:rPr lang="en-AU" sz="1400" dirty="0" err="1">
                <a:latin typeface="Arial" panose="020B0604020202020204" pitchFamily="34" charset="0"/>
                <a:cs typeface="Arial" panose="020B0604020202020204" pitchFamily="34" charset="0"/>
              </a:rPr>
              <a:t>HiLo</a:t>
            </a:r>
            <a:r>
              <a:rPr lang="en-AU" sz="1400" dirty="0">
                <a:latin typeface="Arial" panose="020B0604020202020204" pitchFamily="34" charset="0"/>
                <a:cs typeface="Arial" panose="020B0604020202020204" pitchFamily="34" charset="0"/>
              </a:rPr>
              <a:t> collections</a:t>
            </a:r>
          </a:p>
          <a:p>
            <a:pPr marL="285750" indent="-285750">
              <a:buFont typeface="Arial" panose="020B0604020202020204" pitchFamily="34" charset="0"/>
              <a:buChar char="•"/>
            </a:pPr>
            <a:r>
              <a:rPr lang="en-AU" sz="1400" dirty="0">
                <a:latin typeface="Arial" panose="020B0604020202020204" pitchFamily="34" charset="0"/>
                <a:cs typeface="Arial" panose="020B0604020202020204" pitchFamily="34" charset="0"/>
              </a:rPr>
              <a:t>Dyslexia friendly books</a:t>
            </a:r>
          </a:p>
          <a:p>
            <a:pPr marL="285750" indent="-285750">
              <a:buFont typeface="Arial" panose="020B0604020202020204" pitchFamily="34" charset="0"/>
              <a:buChar char="•"/>
            </a:pPr>
            <a:r>
              <a:rPr lang="en-AU" sz="1400" dirty="0">
                <a:latin typeface="Arial" panose="020B0604020202020204" pitchFamily="34" charset="0"/>
                <a:cs typeface="Arial" panose="020B0604020202020204" pitchFamily="34" charset="0"/>
              </a:rPr>
              <a:t>Books written in plain English</a:t>
            </a:r>
          </a:p>
          <a:p>
            <a:pPr marL="285750" indent="-285750">
              <a:buFont typeface="Arial" panose="020B0604020202020204" pitchFamily="34" charset="0"/>
              <a:buChar char="•"/>
            </a:pPr>
            <a:r>
              <a:rPr lang="en-AU" sz="1400" dirty="0">
                <a:latin typeface="Arial" panose="020B0604020202020204" pitchFamily="34" charset="0"/>
                <a:cs typeface="Arial" panose="020B0604020202020204" pitchFamily="34" charset="0"/>
              </a:rPr>
              <a:t>Tactile picture books (like the one on the slide which has circle of fluffy fabric).</a:t>
            </a:r>
          </a:p>
          <a:p>
            <a:endParaRPr lang="en-AU" sz="1400" dirty="0">
              <a:latin typeface="Arial" panose="020B0604020202020204" pitchFamily="34" charset="0"/>
              <a:cs typeface="Arial" panose="020B0604020202020204" pitchFamily="34" charset="0"/>
            </a:endParaRPr>
          </a:p>
          <a:p>
            <a:endParaRPr lang="en-AU" sz="1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795EACB-F873-7146-8DFB-15AFE462EF7B}" type="slidenum">
              <a:rPr lang="en-US" smtClean="0"/>
              <a:t>7</a:t>
            </a:fld>
            <a:endParaRPr lang="en-US"/>
          </a:p>
        </p:txBody>
      </p:sp>
    </p:spTree>
    <p:extLst>
      <p:ext uri="{BB962C8B-B14F-4D97-AF65-F5344CB8AC3E}">
        <p14:creationId xmlns:p14="http://schemas.microsoft.com/office/powerpoint/2010/main" val="3817561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869950"/>
            <a:ext cx="6616700" cy="3722688"/>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One of the main ways libraries communicate with their borrowers is through their websites.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However, if the website is not accessible then, like the image of the small boy on the slide, the library might as well stand out on an empty road in the middle of nowhere, and use a old fashioned megaphone to talk their borrowers and hope someone can hear them.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All library websites should meet the W3C accessibility standards developed by the Web Accessibility Initiative. On the slide there is a promotional image for the W3C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Using these standards the library website should: </a:t>
            </a: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be readable by screen readers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Have alt text</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use </a:t>
            </a:r>
            <a:r>
              <a:rPr lang="en-US" sz="1400" b="0" dirty="0">
                <a:latin typeface="Arial" panose="020B0604020202020204" pitchFamily="34" charset="0"/>
                <a:cs typeface="Arial" panose="020B0604020202020204" pitchFamily="34" charset="0"/>
              </a:rPr>
              <a:t>plain English</a:t>
            </a:r>
          </a:p>
          <a:p>
            <a:pPr marL="285750" indent="-285750">
              <a:buFont typeface="Arial" panose="020B0604020202020204" pitchFamily="34" charset="0"/>
              <a:buChar char="•"/>
            </a:pPr>
            <a:r>
              <a:rPr lang="en-AU" sz="1400" b="0" i="0" kern="1200" dirty="0">
                <a:solidFill>
                  <a:schemeClr val="tx1"/>
                </a:solidFill>
                <a:effectLst/>
                <a:latin typeface="Arial" panose="020B0604020202020204" pitchFamily="34" charset="0"/>
                <a:cs typeface="Arial" panose="020B0604020202020204" pitchFamily="34" charset="0"/>
              </a:rPr>
              <a:t>Have a simple design with plenty of white space</a:t>
            </a:r>
          </a:p>
          <a:p>
            <a:pPr marL="285750" indent="-285750">
              <a:buFont typeface="Arial" panose="020B0604020202020204" pitchFamily="34" charset="0"/>
              <a:buChar char="•"/>
            </a:pPr>
            <a:r>
              <a:rPr lang="en-AU" sz="1400" dirty="0">
                <a:latin typeface="Arial" panose="020B0604020202020204" pitchFamily="34" charset="0"/>
                <a:cs typeface="Arial" panose="020B0604020202020204" pitchFamily="34" charset="0"/>
              </a:rPr>
              <a:t>use </a:t>
            </a:r>
            <a:r>
              <a:rPr lang="en-AU" sz="1400" b="0" i="0" kern="1200" dirty="0">
                <a:solidFill>
                  <a:schemeClr val="tx1"/>
                </a:solidFill>
                <a:effectLst/>
                <a:latin typeface="Arial" panose="020B0604020202020204" pitchFamily="34" charset="0"/>
                <a:cs typeface="Arial" panose="020B0604020202020204" pitchFamily="34" charset="0"/>
              </a:rPr>
              <a:t>high contrast text, with large readable font size</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list the accessibility services that are available in the library and at all the events and programs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give the libraries Busy and quiet times.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Include information about the library outreach services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Give details of how to get assistance </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Unfortunately, recent research has found that not all library websites in Australia do this.</a:t>
            </a:r>
          </a:p>
          <a:p>
            <a:endParaRPr lang="en-US" sz="1600" dirty="0">
              <a:latin typeface="Arial" panose="020B0604020202020204" pitchFamily="34" charset="0"/>
              <a:cs typeface="Arial" panose="020B0604020202020204" pitchFamily="34" charset="0"/>
            </a:endParaRPr>
          </a:p>
          <a:p>
            <a:endParaRPr lang="en-US" dirty="0"/>
          </a:p>
        </p:txBody>
      </p:sp>
      <p:sp>
        <p:nvSpPr>
          <p:cNvPr id="5" name="Slide Number Placeholder 4"/>
          <p:cNvSpPr>
            <a:spLocks noGrp="1"/>
          </p:cNvSpPr>
          <p:nvPr>
            <p:ph type="sldNum" sz="quarter" idx="11"/>
          </p:nvPr>
        </p:nvSpPr>
        <p:spPr/>
        <p:txBody>
          <a:bodyPr/>
          <a:lstStyle/>
          <a:p>
            <a:fld id="{42C9B307-7627-AF48-9950-189EE35197B9}" type="slidenum">
              <a:rPr lang="en-US" smtClean="0"/>
              <a:t>8</a:t>
            </a:fld>
            <a:endParaRPr lang="en-US"/>
          </a:p>
        </p:txBody>
      </p:sp>
    </p:spTree>
    <p:extLst>
      <p:ext uri="{BB962C8B-B14F-4D97-AF65-F5344CB8AC3E}">
        <p14:creationId xmlns:p14="http://schemas.microsoft.com/office/powerpoint/2010/main" val="29642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a:xfrm>
            <a:off x="679768" y="4715154"/>
            <a:ext cx="5438140" cy="4554970"/>
          </a:xfrm>
        </p:spPr>
        <p:txBody>
          <a:bodyPr/>
          <a:lstStyle/>
          <a:p>
            <a:r>
              <a:rPr lang="en-US" sz="1400" dirty="0">
                <a:latin typeface="Arial" panose="020B0604020202020204" pitchFamily="34" charset="0"/>
                <a:cs typeface="Arial" panose="020B0604020202020204" pitchFamily="34" charset="0"/>
              </a:rPr>
              <a:t>The rate of development with technologies is hard to keep up with – and this is even more reason for public libraries to provide access.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Public libraries have a role in providing access to technology that people might like to trial before they buy – this includes communication software like storyboard.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image on the slide is an example of a young child using a range of gaming computer input devices, including large toggle buttons and switches. Libraries can provide access to these kinds of technologies.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ALIA guidelines also recommend that libraries not only provide assistive technologies for use in the library, but that one or more library staff also know how to use the technology. Because there is no much point in having a technology that know one knows how to setup or access.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Some of the technologies recommended for public library include:</a:t>
            </a:r>
          </a:p>
          <a:p>
            <a:endParaRPr lang="en-US"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dirty="0" err="1">
                <a:latin typeface="Arial" panose="020B0604020202020204" pitchFamily="34" charset="0"/>
                <a:cs typeface="Arial" panose="020B0604020202020204" pitchFamily="34" charset="0"/>
              </a:rPr>
              <a:t>Ipads</a:t>
            </a:r>
            <a:r>
              <a:rPr lang="en-US" sz="1400" dirty="0">
                <a:latin typeface="Arial" panose="020B0604020202020204" pitchFamily="34" charset="0"/>
                <a:cs typeface="Arial" panose="020B0604020202020204" pitchFamily="34" charset="0"/>
              </a:rPr>
              <a:t> with communication software</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Large keyboards and other computer input devices </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Illuminated magnifiers</a:t>
            </a:r>
          </a:p>
          <a:p>
            <a:pPr marL="171450" indent="-171450">
              <a:buFont typeface="Arial" panose="020B0604020202020204" pitchFamily="34" charset="0"/>
              <a:buChar char="•"/>
            </a:pPr>
            <a:r>
              <a:rPr lang="en-AU" sz="1400" dirty="0">
                <a:latin typeface="Arial" panose="020B0604020202020204" pitchFamily="34" charset="0"/>
                <a:cs typeface="Arial" panose="020B0604020202020204" pitchFamily="34" charset="0"/>
              </a:rPr>
              <a:t>Computers with screen adapters and software designed for persons with reading and cognitive disabilities</a:t>
            </a:r>
          </a:p>
          <a:p>
            <a:pPr marL="171450" indent="-171450">
              <a:buFont typeface="Arial" panose="020B0604020202020204" pitchFamily="34" charset="0"/>
              <a:buChar char="•"/>
            </a:pPr>
            <a:r>
              <a:rPr lang="en-AU" sz="1400" dirty="0">
                <a:latin typeface="Arial" panose="020B0604020202020204" pitchFamily="34" charset="0"/>
                <a:cs typeface="Arial" panose="020B0604020202020204" pitchFamily="34" charset="0"/>
              </a:rPr>
              <a:t>Computers equipped with screen reading programs, enlargement, and synthetic speech</a:t>
            </a:r>
          </a:p>
          <a:p>
            <a:pPr marL="171450" indent="-171450">
              <a:buFont typeface="Arial" panose="020B0604020202020204" pitchFamily="34" charset="0"/>
              <a:buChar char="•"/>
            </a:pPr>
            <a:r>
              <a:rPr lang="en-AU" sz="1400" dirty="0">
                <a:latin typeface="Arial" panose="020B0604020202020204" pitchFamily="34" charset="0"/>
                <a:cs typeface="Arial" panose="020B0604020202020204" pitchFamily="34" charset="0"/>
              </a:rPr>
              <a:t>Computers equipped with spelling, and other instructional software suitable for persons with dyslexia</a:t>
            </a:r>
          </a:p>
          <a:p>
            <a:pPr marL="171450" indent="-171450">
              <a:buFont typeface="Arial" panose="020B0604020202020204" pitchFamily="34" charset="0"/>
              <a:buChar char="•"/>
            </a:pPr>
            <a:r>
              <a:rPr lang="en-AU" sz="1400" dirty="0">
                <a:latin typeface="Arial" panose="020B0604020202020204" pitchFamily="34" charset="0"/>
                <a:cs typeface="Arial" panose="020B0604020202020204" pitchFamily="34" charset="0"/>
              </a:rPr>
              <a:t>CD player to complement the audio visual collection</a:t>
            </a:r>
          </a:p>
          <a:p>
            <a:pPr marL="171450" indent="-171450">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r>
              <a:rPr lang="en-AU" sz="1400" dirty="0">
                <a:latin typeface="Arial" panose="020B0604020202020204" pitchFamily="34" charset="0"/>
                <a:cs typeface="Arial" panose="020B0604020202020204" pitchFamily="34" charset="0"/>
              </a:rPr>
              <a:t>Once again if your library does not provide these technologies, this is where a DAIP can be useful.</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fld id="{42C9B307-7627-AF48-9950-189EE35197B9}" type="slidenum">
              <a:rPr lang="en-US" smtClean="0"/>
              <a:t>9</a:t>
            </a:fld>
            <a:endParaRPr lang="en-US"/>
          </a:p>
        </p:txBody>
      </p:sp>
    </p:spTree>
    <p:extLst>
      <p:ext uri="{BB962C8B-B14F-4D97-AF65-F5344CB8AC3E}">
        <p14:creationId xmlns:p14="http://schemas.microsoft.com/office/powerpoint/2010/main" val="1607024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F6F5D4C-38C7-994E-A020-F756281A949C}" type="datetime1">
              <a:rPr lang="en-AU" smtClean="0"/>
              <a:t>27/4/2023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8FB20-55F6-41C8-8AB9-F9777C596BE0}" type="slidenum">
              <a:rPr lang="en-US" smtClean="0"/>
              <a:t>‹#›</a:t>
            </a:fld>
            <a:endParaRPr lang="en-US"/>
          </a:p>
        </p:txBody>
      </p:sp>
    </p:spTree>
    <p:extLst>
      <p:ext uri="{BB962C8B-B14F-4D97-AF65-F5344CB8AC3E}">
        <p14:creationId xmlns:p14="http://schemas.microsoft.com/office/powerpoint/2010/main" val="2944914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5C6ED31-87AF-CC48-BB21-0497E9D704BB}" type="datetime1">
              <a:rPr lang="en-AU" smtClean="0"/>
              <a:t>27/4/2023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8FB20-55F6-41C8-8AB9-F9777C596BE0}" type="slidenum">
              <a:rPr lang="en-US" smtClean="0"/>
              <a:t>‹#›</a:t>
            </a:fld>
            <a:endParaRPr lang="en-US"/>
          </a:p>
        </p:txBody>
      </p:sp>
    </p:spTree>
    <p:extLst>
      <p:ext uri="{BB962C8B-B14F-4D97-AF65-F5344CB8AC3E}">
        <p14:creationId xmlns:p14="http://schemas.microsoft.com/office/powerpoint/2010/main" val="4013212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FC763E4-7370-884D-877D-FD7C8FC5C0D3}" type="datetime1">
              <a:rPr lang="en-AU" smtClean="0"/>
              <a:t>27/4/2023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8FB20-55F6-41C8-8AB9-F9777C596BE0}" type="slidenum">
              <a:rPr lang="en-US" smtClean="0"/>
              <a:t>‹#›</a:t>
            </a:fld>
            <a:endParaRPr lang="en-US"/>
          </a:p>
        </p:txBody>
      </p:sp>
    </p:spTree>
    <p:extLst>
      <p:ext uri="{BB962C8B-B14F-4D97-AF65-F5344CB8AC3E}">
        <p14:creationId xmlns:p14="http://schemas.microsoft.com/office/powerpoint/2010/main" val="3063916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CB7E48-B566-364A-8329-352C3419AF3A}" type="datetime1">
              <a:rPr lang="en-AU" smtClean="0"/>
              <a:t>27/4/2023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8FB20-55F6-41C8-8AB9-F9777C596BE0}" type="slidenum">
              <a:rPr lang="en-US" smtClean="0"/>
              <a:t>‹#›</a:t>
            </a:fld>
            <a:endParaRPr lang="en-US"/>
          </a:p>
        </p:txBody>
      </p:sp>
    </p:spTree>
    <p:extLst>
      <p:ext uri="{BB962C8B-B14F-4D97-AF65-F5344CB8AC3E}">
        <p14:creationId xmlns:p14="http://schemas.microsoft.com/office/powerpoint/2010/main" val="53924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FDBE209-A61E-4740-B3BB-5252603363B0}" type="datetime1">
              <a:rPr lang="en-AU" smtClean="0"/>
              <a:t>27/4/2023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8FB20-55F6-41C8-8AB9-F9777C596BE0}" type="slidenum">
              <a:rPr lang="en-US" smtClean="0"/>
              <a:t>‹#›</a:t>
            </a:fld>
            <a:endParaRPr lang="en-US"/>
          </a:p>
        </p:txBody>
      </p:sp>
    </p:spTree>
    <p:extLst>
      <p:ext uri="{BB962C8B-B14F-4D97-AF65-F5344CB8AC3E}">
        <p14:creationId xmlns:p14="http://schemas.microsoft.com/office/powerpoint/2010/main" val="4010659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9FF70759-739B-4347-B15E-A1AABE770DDE}" type="datetime1">
              <a:rPr lang="en-AU" smtClean="0"/>
              <a:t>27/4/2023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8FB20-55F6-41C8-8AB9-F9777C596BE0}" type="slidenum">
              <a:rPr lang="en-US" smtClean="0"/>
              <a:t>‹#›</a:t>
            </a:fld>
            <a:endParaRPr lang="en-US"/>
          </a:p>
        </p:txBody>
      </p:sp>
    </p:spTree>
    <p:extLst>
      <p:ext uri="{BB962C8B-B14F-4D97-AF65-F5344CB8AC3E}">
        <p14:creationId xmlns:p14="http://schemas.microsoft.com/office/powerpoint/2010/main" val="429961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CD97006-12B5-8E41-AD00-8A4AEFC90414}" type="datetime1">
              <a:rPr lang="en-AU" smtClean="0"/>
              <a:t>27/4/2023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28FB20-55F6-41C8-8AB9-F9777C596BE0}" type="slidenum">
              <a:rPr lang="en-US" smtClean="0"/>
              <a:t>‹#›</a:t>
            </a:fld>
            <a:endParaRPr lang="en-US"/>
          </a:p>
        </p:txBody>
      </p:sp>
    </p:spTree>
    <p:extLst>
      <p:ext uri="{BB962C8B-B14F-4D97-AF65-F5344CB8AC3E}">
        <p14:creationId xmlns:p14="http://schemas.microsoft.com/office/powerpoint/2010/main" val="2232837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A755FC1B-1868-6746-9C84-7E025AC60CFC}" type="datetime1">
              <a:rPr lang="en-AU" smtClean="0"/>
              <a:t>27/4/2023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28FB20-55F6-41C8-8AB9-F9777C596BE0}" type="slidenum">
              <a:rPr lang="en-US" smtClean="0"/>
              <a:t>‹#›</a:t>
            </a:fld>
            <a:endParaRPr lang="en-US"/>
          </a:p>
        </p:txBody>
      </p:sp>
    </p:spTree>
    <p:extLst>
      <p:ext uri="{BB962C8B-B14F-4D97-AF65-F5344CB8AC3E}">
        <p14:creationId xmlns:p14="http://schemas.microsoft.com/office/powerpoint/2010/main" val="1568823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3CA068-931D-974D-A9DE-AFED7F2E957B}" type="datetime1">
              <a:rPr lang="en-AU" smtClean="0"/>
              <a:t>27/4/2023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28FB20-55F6-41C8-8AB9-F9777C596BE0}" type="slidenum">
              <a:rPr lang="en-US" smtClean="0"/>
              <a:t>‹#›</a:t>
            </a:fld>
            <a:endParaRPr lang="en-US"/>
          </a:p>
        </p:txBody>
      </p:sp>
    </p:spTree>
    <p:extLst>
      <p:ext uri="{BB962C8B-B14F-4D97-AF65-F5344CB8AC3E}">
        <p14:creationId xmlns:p14="http://schemas.microsoft.com/office/powerpoint/2010/main" val="3317371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998040B-AAB0-344E-A8B9-A8E4B4C91FEB}" type="datetime1">
              <a:rPr lang="en-AU" smtClean="0"/>
              <a:t>27/4/2023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8FB20-55F6-41C8-8AB9-F9777C596BE0}" type="slidenum">
              <a:rPr lang="en-US" smtClean="0"/>
              <a:t>‹#›</a:t>
            </a:fld>
            <a:endParaRPr lang="en-US"/>
          </a:p>
        </p:txBody>
      </p:sp>
    </p:spTree>
    <p:extLst>
      <p:ext uri="{BB962C8B-B14F-4D97-AF65-F5344CB8AC3E}">
        <p14:creationId xmlns:p14="http://schemas.microsoft.com/office/powerpoint/2010/main" val="3954044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88B10C7-5884-0E49-8448-0AAF4F5923DA}" type="datetime1">
              <a:rPr lang="en-AU" smtClean="0"/>
              <a:t>27/4/2023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8FB20-55F6-41C8-8AB9-F9777C596BE0}" type="slidenum">
              <a:rPr lang="en-US" smtClean="0"/>
              <a:t>‹#›</a:t>
            </a:fld>
            <a:endParaRPr lang="en-US"/>
          </a:p>
        </p:txBody>
      </p:sp>
    </p:spTree>
    <p:extLst>
      <p:ext uri="{BB962C8B-B14F-4D97-AF65-F5344CB8AC3E}">
        <p14:creationId xmlns:p14="http://schemas.microsoft.com/office/powerpoint/2010/main" val="1449597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133BF4-2580-BD4A-B78E-025B443C652D}" type="datetime1">
              <a:rPr lang="en-AU" smtClean="0"/>
              <a:t>27/4/2023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8FB20-55F6-41C8-8AB9-F9777C596BE0}" type="slidenum">
              <a:rPr lang="en-US" smtClean="0"/>
              <a:t>‹#›</a:t>
            </a:fld>
            <a:endParaRPr lang="en-US"/>
          </a:p>
        </p:txBody>
      </p:sp>
    </p:spTree>
    <p:extLst>
      <p:ext uri="{BB962C8B-B14F-4D97-AF65-F5344CB8AC3E}">
        <p14:creationId xmlns:p14="http://schemas.microsoft.com/office/powerpoint/2010/main" val="3698232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legislation.gov.au/Details/C2016C00763"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read.alia.org.au/library-and-information-services-people-disability"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read.alia.org.au/guidelines-library-and-information-services-people-disabiliti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ifla.org/publications/node/7117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publicdomainpictures.net/view-image.php?image=117459&amp;picture=library-road-sig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3c.github.io/wai-eval-overview/test-evaluate/" TargetMode="Externa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technofaq.org/posts/2021/01/how-assistive-technology-helps-kids-with-cp-lear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alpha val="29562"/>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71821" y="0"/>
            <a:ext cx="6274590" cy="4018341"/>
          </a:xfrm>
          <a:noFill/>
        </p:spPr>
        <p:txBody>
          <a:bodyPr>
            <a:normAutofit/>
          </a:bodyPr>
          <a:lstStyle/>
          <a:p>
            <a:pPr algn="l">
              <a:lnSpc>
                <a:spcPct val="90000"/>
              </a:lnSpc>
            </a:pPr>
            <a:r>
              <a:rPr lang="en-AU" sz="4000" kern="0" dirty="0">
                <a:solidFill>
                  <a:srgbClr val="212121"/>
                </a:solidFill>
                <a:effectLst/>
                <a:latin typeface="Arial" panose="020B0604020202020204" pitchFamily="34" charset="0"/>
                <a:ea typeface="Times New Roman" panose="02020603050405020304" pitchFamily="18" charset="0"/>
                <a:cs typeface="Arial" panose="020B0604020202020204" pitchFamily="34" charset="0"/>
              </a:rPr>
              <a:t>Accessible libraries for people with print disabilities in Australia.</a:t>
            </a:r>
            <a:r>
              <a:rPr lang="en-AU" sz="4000" dirty="0">
                <a:effectLst/>
                <a:latin typeface="Arial" panose="020B0604020202020204" pitchFamily="34" charset="0"/>
                <a:cs typeface="Arial" panose="020B0604020202020204" pitchFamily="34" charset="0"/>
              </a:rPr>
              <a:t> </a:t>
            </a:r>
            <a:endParaRPr lang="en-US" sz="4000" dirty="0">
              <a:latin typeface="Arial" panose="020B0604020202020204" pitchFamily="34" charset="0"/>
              <a:ea typeface="Verdana" panose="020B0604030504040204" pitchFamily="34" charset="0"/>
              <a:cs typeface="Arial" panose="020B0604020202020204" pitchFamily="34" charset="0"/>
            </a:endParaRPr>
          </a:p>
        </p:txBody>
      </p:sp>
      <p:sp>
        <p:nvSpPr>
          <p:cNvPr id="3" name="Subtitle 2"/>
          <p:cNvSpPr>
            <a:spLocks noGrp="1"/>
          </p:cNvSpPr>
          <p:nvPr>
            <p:ph type="subTitle" idx="1"/>
          </p:nvPr>
        </p:nvSpPr>
        <p:spPr>
          <a:xfrm>
            <a:off x="5189406" y="3671436"/>
            <a:ext cx="6274590" cy="1421068"/>
          </a:xfrm>
          <a:noFill/>
        </p:spPr>
        <p:txBody>
          <a:bodyPr>
            <a:noAutofit/>
          </a:bodyPr>
          <a:lstStyle/>
          <a:p>
            <a:pPr algn="l">
              <a:lnSpc>
                <a:spcPct val="90000"/>
              </a:lnSpc>
            </a:pPr>
            <a:r>
              <a:rPr lang="en-US" b="1" dirty="0">
                <a:solidFill>
                  <a:schemeClr val="tx1"/>
                </a:solidFill>
                <a:latin typeface="Arial" panose="020B0604020202020204" pitchFamily="34" charset="0"/>
                <a:cs typeface="Arial" panose="020B0604020202020204" pitchFamily="34" charset="0"/>
              </a:rPr>
              <a:t>Dr. Jo Kaeding</a:t>
            </a:r>
          </a:p>
          <a:p>
            <a:pPr algn="l">
              <a:lnSpc>
                <a:spcPct val="90000"/>
              </a:lnSpc>
            </a:pPr>
            <a:r>
              <a:rPr lang="en-US" dirty="0">
                <a:solidFill>
                  <a:schemeClr val="tx1"/>
                </a:solidFill>
                <a:latin typeface="Arial" panose="020B0604020202020204" pitchFamily="34" charset="0"/>
                <a:cs typeface="Arial" panose="020B0604020202020204" pitchFamily="34" charset="0"/>
              </a:rPr>
              <a:t>University of South Australia</a:t>
            </a:r>
          </a:p>
          <a:p>
            <a:pPr algn="l">
              <a:lnSpc>
                <a:spcPct val="90000"/>
              </a:lnSpc>
            </a:pPr>
            <a:endParaRPr lang="en-US" sz="2000" b="1" dirty="0">
              <a:solidFill>
                <a:schemeClr val="tx1"/>
              </a:solidFill>
            </a:endParaRPr>
          </a:p>
        </p:txBody>
      </p:sp>
      <p:sp>
        <p:nvSpPr>
          <p:cNvPr id="4" name="TextBox 3">
            <a:extLst>
              <a:ext uri="{FF2B5EF4-FFF2-40B4-BE49-F238E27FC236}">
                <a16:creationId xmlns:a16="http://schemas.microsoft.com/office/drawing/2014/main" id="{EAB653A5-90CD-47F1-E6A0-ADB1C558824D}"/>
              </a:ext>
            </a:extLst>
          </p:cNvPr>
          <p:cNvSpPr txBox="1"/>
          <p:nvPr/>
        </p:nvSpPr>
        <p:spPr>
          <a:xfrm>
            <a:off x="79022" y="6266950"/>
            <a:ext cx="11825203" cy="461665"/>
          </a:xfrm>
          <a:prstGeom prst="rect">
            <a:avLst/>
          </a:prstGeom>
          <a:noFill/>
        </p:spPr>
        <p:txBody>
          <a:bodyPr wrap="square" rtlCol="0">
            <a:spAutoFit/>
          </a:bodyPr>
          <a:lstStyle/>
          <a:p>
            <a:pPr>
              <a:spcAft>
                <a:spcPts val="600"/>
              </a:spcAft>
            </a:pPr>
            <a:r>
              <a:rPr lang="en-US" sz="2400" dirty="0">
                <a:latin typeface="Arial" panose="020B0604020202020204" pitchFamily="34" charset="0"/>
                <a:cs typeface="Arial" panose="020B0604020202020204" pitchFamily="34" charset="0"/>
              </a:rPr>
              <a:t>All images in this presentation are stock or public domain unless indicated otherwise.</a:t>
            </a:r>
          </a:p>
        </p:txBody>
      </p:sp>
      <p:cxnSp>
        <p:nvCxnSpPr>
          <p:cNvPr id="5" name="Straight Connector 4">
            <a:extLst>
              <a:ext uri="{FF2B5EF4-FFF2-40B4-BE49-F238E27FC236}">
                <a16:creationId xmlns:a16="http://schemas.microsoft.com/office/drawing/2014/main" id="{96863062-0582-FEF7-D47D-2B9B1AD8E333}"/>
              </a:ext>
            </a:extLst>
          </p:cNvPr>
          <p:cNvCxnSpPr>
            <a:cxnSpLocks/>
          </p:cNvCxnSpPr>
          <p:nvPr/>
        </p:nvCxnSpPr>
        <p:spPr>
          <a:xfrm>
            <a:off x="5044966" y="3076998"/>
            <a:ext cx="6716110" cy="0"/>
          </a:xfrm>
          <a:prstGeom prst="line">
            <a:avLst/>
          </a:prstGeom>
          <a:ln w="76200" cmpd="sng">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pic>
        <p:nvPicPr>
          <p:cNvPr id="1026" name="Picture 2" descr="Opened book with 3D forest scene  popping out of the book. The scene has green grass, trees a pond and a bear walking on all four legs.&#10;">
            <a:extLst>
              <a:ext uri="{FF2B5EF4-FFF2-40B4-BE49-F238E27FC236}">
                <a16:creationId xmlns:a16="http://schemas.microsoft.com/office/drawing/2014/main" id="{96D09D7B-8D47-E681-0BE2-ACA115C4C6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199" y="1200994"/>
            <a:ext cx="4696957" cy="375200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B9E29CC5-2BE9-8270-DE47-3973B6B92B8E}"/>
              </a:ext>
            </a:extLst>
          </p:cNvPr>
          <p:cNvSpPr txBox="1"/>
          <p:nvPr/>
        </p:nvSpPr>
        <p:spPr>
          <a:xfrm>
            <a:off x="142614" y="5240643"/>
            <a:ext cx="5029207" cy="707886"/>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https://</a:t>
            </a:r>
            <a:r>
              <a:rPr lang="en-US" sz="2000" dirty="0" err="1">
                <a:latin typeface="Arial" panose="020B0604020202020204" pitchFamily="34" charset="0"/>
                <a:cs typeface="Arial" panose="020B0604020202020204" pitchFamily="34" charset="0"/>
              </a:rPr>
              <a:t>www.wipo.int</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wipo_magazine</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en</a:t>
            </a:r>
            <a:r>
              <a:rPr lang="en-US" sz="2000" dirty="0">
                <a:latin typeface="Arial" panose="020B0604020202020204" pitchFamily="34" charset="0"/>
                <a:cs typeface="Arial" panose="020B0604020202020204" pitchFamily="34" charset="0"/>
              </a:rPr>
              <a:t>/2018/01/article_0001.html</a:t>
            </a:r>
          </a:p>
        </p:txBody>
      </p:sp>
    </p:spTree>
    <p:extLst>
      <p:ext uri="{BB962C8B-B14F-4D97-AF65-F5344CB8AC3E}">
        <p14:creationId xmlns:p14="http://schemas.microsoft.com/office/powerpoint/2010/main" val="2884760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D73DE-7A2C-1C83-B89C-BF45D4DC65B4}"/>
              </a:ext>
            </a:extLst>
          </p:cNvPr>
          <p:cNvSpPr>
            <a:spLocks noGrp="1"/>
          </p:cNvSpPr>
          <p:nvPr>
            <p:ph type="title"/>
          </p:nvPr>
        </p:nvSpPr>
        <p:spPr/>
        <p:txBody>
          <a:bodyPr/>
          <a:lstStyle/>
          <a:p>
            <a:r>
              <a:rPr lang="en-US" dirty="0"/>
              <a:t>Services</a:t>
            </a:r>
          </a:p>
        </p:txBody>
      </p:sp>
      <p:cxnSp>
        <p:nvCxnSpPr>
          <p:cNvPr id="4" name="Straight Connector 3">
            <a:extLst>
              <a:ext uri="{FF2B5EF4-FFF2-40B4-BE49-F238E27FC236}">
                <a16:creationId xmlns:a16="http://schemas.microsoft.com/office/drawing/2014/main" id="{B800D68B-2097-CA45-A3F9-6C1A959E557D}"/>
              </a:ext>
            </a:extLst>
          </p:cNvPr>
          <p:cNvCxnSpPr/>
          <p:nvPr/>
        </p:nvCxnSpPr>
        <p:spPr>
          <a:xfrm>
            <a:off x="2082280" y="1395343"/>
            <a:ext cx="8280920" cy="0"/>
          </a:xfrm>
          <a:prstGeom prst="line">
            <a:avLst/>
          </a:prstGeom>
          <a:ln w="76200" cmpd="sng">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pic>
        <p:nvPicPr>
          <p:cNvPr id="7" name="Picture 6" descr="Woman with a bag of books, standing  in front of a library home delivery car.">
            <a:extLst>
              <a:ext uri="{FF2B5EF4-FFF2-40B4-BE49-F238E27FC236}">
                <a16:creationId xmlns:a16="http://schemas.microsoft.com/office/drawing/2014/main" id="{44CC64F9-A76D-48C6-EF3D-483D4C8A9385}"/>
              </a:ext>
            </a:extLst>
          </p:cNvPr>
          <p:cNvPicPr>
            <a:picLocks noChangeAspect="1"/>
          </p:cNvPicPr>
          <p:nvPr/>
        </p:nvPicPr>
        <p:blipFill rotWithShape="1">
          <a:blip r:embed="rId3"/>
          <a:srcRect l="1601"/>
          <a:stretch/>
        </p:blipFill>
        <p:spPr>
          <a:xfrm>
            <a:off x="2460978" y="1683629"/>
            <a:ext cx="7647962" cy="4797028"/>
          </a:xfrm>
          <a:prstGeom prst="rect">
            <a:avLst/>
          </a:prstGeom>
        </p:spPr>
      </p:pic>
    </p:spTree>
    <p:extLst>
      <p:ext uri="{BB962C8B-B14F-4D97-AF65-F5344CB8AC3E}">
        <p14:creationId xmlns:p14="http://schemas.microsoft.com/office/powerpoint/2010/main" val="4145707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ED7EF-4D02-267F-7FFB-65F0B2D71C19}"/>
              </a:ext>
            </a:extLst>
          </p:cNvPr>
          <p:cNvSpPr>
            <a:spLocks noGrp="1"/>
          </p:cNvSpPr>
          <p:nvPr>
            <p:ph type="title"/>
          </p:nvPr>
        </p:nvSpPr>
        <p:spPr/>
        <p:txBody>
          <a:bodyPr/>
          <a:lstStyle/>
          <a:p>
            <a:r>
              <a:rPr lang="en-US" dirty="0"/>
              <a:t>Accessible and Inclusive Libraries of the Future</a:t>
            </a:r>
          </a:p>
        </p:txBody>
      </p:sp>
      <p:cxnSp>
        <p:nvCxnSpPr>
          <p:cNvPr id="4" name="Straight Connector 3">
            <a:extLst>
              <a:ext uri="{FF2B5EF4-FFF2-40B4-BE49-F238E27FC236}">
                <a16:creationId xmlns:a16="http://schemas.microsoft.com/office/drawing/2014/main" id="{CFB9210D-5AAF-B8C7-4BB2-D0E3177D1293}"/>
              </a:ext>
            </a:extLst>
          </p:cNvPr>
          <p:cNvCxnSpPr/>
          <p:nvPr/>
        </p:nvCxnSpPr>
        <p:spPr>
          <a:xfrm>
            <a:off x="2082280" y="1395343"/>
            <a:ext cx="8280920" cy="0"/>
          </a:xfrm>
          <a:prstGeom prst="line">
            <a:avLst/>
          </a:prstGeom>
          <a:ln w="76200" cmpd="sng">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pic>
        <p:nvPicPr>
          <p:cNvPr id="4098" name="Picture 2" descr="Clipart picture of a computer wearing glasses and reading a book.">
            <a:extLst>
              <a:ext uri="{FF2B5EF4-FFF2-40B4-BE49-F238E27FC236}">
                <a16:creationId xmlns:a16="http://schemas.microsoft.com/office/drawing/2014/main" id="{C4842141-603E-C510-15FB-CD6F9A286F2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80278" y="2010796"/>
            <a:ext cx="4865008" cy="4090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68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129A1-3142-6E85-4C34-34CC0FAB18E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BCB2C9B3-AD66-5624-41F9-88BB1B4F2F8A}"/>
              </a:ext>
            </a:extLst>
          </p:cNvPr>
          <p:cNvSpPr>
            <a:spLocks noGrp="1"/>
          </p:cNvSpPr>
          <p:nvPr>
            <p:ph idx="1"/>
          </p:nvPr>
        </p:nvSpPr>
        <p:spPr>
          <a:xfrm>
            <a:off x="609600" y="1807030"/>
            <a:ext cx="10972800" cy="4525963"/>
          </a:xfrm>
        </p:spPr>
        <p:txBody>
          <a:bodyPr>
            <a:normAutofit fontScale="25000" lnSpcReduction="20000"/>
          </a:bodyPr>
          <a:lstStyle/>
          <a:p>
            <a:pPr marL="0" indent="0">
              <a:lnSpc>
                <a:spcPct val="170000"/>
              </a:lnSpc>
              <a:spcAft>
                <a:spcPts val="1200"/>
              </a:spcAft>
              <a:buNone/>
            </a:pPr>
            <a:r>
              <a:rPr lang="en-AU" sz="7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AU" sz="9600" dirty="0">
                <a:solidFill>
                  <a:srgbClr val="000000"/>
                </a:solidFill>
                <a:effectLst/>
                <a:latin typeface="Arial" panose="020B0604020202020204" pitchFamily="34" charset="0"/>
                <a:ea typeface="Arial" panose="020B0604020202020204" pitchFamily="34" charset="0"/>
                <a:cs typeface="Arial" panose="020B0604020202020204" pitchFamily="34" charset="0"/>
              </a:rPr>
              <a:t>Australian Government. Federal Register of Legislation. (2016). </a:t>
            </a:r>
            <a:r>
              <a:rPr lang="en-AU" sz="9600" i="1" dirty="0">
                <a:solidFill>
                  <a:srgbClr val="000000"/>
                </a:solidFill>
                <a:effectLst/>
                <a:latin typeface="Arial" panose="020B0604020202020204" pitchFamily="34" charset="0"/>
                <a:ea typeface="Arial" panose="020B0604020202020204" pitchFamily="34" charset="0"/>
                <a:cs typeface="Arial" panose="020B0604020202020204" pitchFamily="34" charset="0"/>
              </a:rPr>
              <a:t>Disability Discrimination Act 1992</a:t>
            </a:r>
            <a:r>
              <a:rPr lang="en-AU" sz="96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AU" sz="9600" dirty="0">
                <a:solidFill>
                  <a:srgbClr val="000000"/>
                </a:solidFill>
                <a:effectLst/>
                <a:latin typeface="Arial" panose="020B0604020202020204" pitchFamily="34" charset="0"/>
                <a:ea typeface="Arial" panose="020B0604020202020204" pitchFamily="34" charset="0"/>
                <a:cs typeface="Arial" panose="020B0604020202020204" pitchFamily="34" charset="0"/>
                <a:hlinkClick r:id="rId3"/>
              </a:rPr>
              <a:t>https://www.legislation.gov.au/Details/C2016C00763</a:t>
            </a:r>
            <a:endParaRPr lang="en-US" sz="9600"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0" indent="0">
              <a:lnSpc>
                <a:spcPct val="170000"/>
              </a:lnSpc>
              <a:spcAft>
                <a:spcPts val="1200"/>
              </a:spcAft>
              <a:buNone/>
            </a:pPr>
            <a:r>
              <a:rPr lang="en-US" sz="9600" dirty="0">
                <a:effectLst/>
                <a:latin typeface="Arial" panose="020B0604020202020204" pitchFamily="34" charset="0"/>
                <a:ea typeface="MS Mincho" panose="02020609040205080304" pitchFamily="49" charset="-128"/>
                <a:cs typeface="Arial" panose="020B0604020202020204" pitchFamily="34" charset="0"/>
              </a:rPr>
              <a:t>	Australian Library and Information Association. (2018). </a:t>
            </a:r>
            <a:r>
              <a:rPr lang="en-US" sz="9600" i="1" dirty="0">
                <a:effectLst/>
                <a:latin typeface="Arial" panose="020B0604020202020204" pitchFamily="34" charset="0"/>
                <a:ea typeface="MS Mincho" panose="02020609040205080304" pitchFamily="49" charset="-128"/>
                <a:cs typeface="Arial" panose="020B0604020202020204" pitchFamily="34" charset="0"/>
              </a:rPr>
              <a:t>Library and information services for people with a disability</a:t>
            </a:r>
            <a:r>
              <a:rPr lang="en-US" sz="9600" dirty="0">
                <a:effectLst/>
                <a:latin typeface="Arial" panose="020B0604020202020204" pitchFamily="34" charset="0"/>
                <a:ea typeface="MS Mincho" panose="02020609040205080304" pitchFamily="49" charset="-128"/>
                <a:cs typeface="Arial" panose="020B0604020202020204" pitchFamily="34" charset="0"/>
              </a:rPr>
              <a:t>. </a:t>
            </a:r>
            <a:r>
              <a:rPr lang="en-US" sz="9600" u="sng" dirty="0">
                <a:solidFill>
                  <a:srgbClr val="0000FF"/>
                </a:solidFill>
                <a:effectLst/>
                <a:latin typeface="Arial" panose="020B0604020202020204" pitchFamily="34" charset="0"/>
                <a:ea typeface="MS Mincho" panose="02020609040205080304" pitchFamily="49" charset="-128"/>
                <a:cs typeface="Arial" panose="020B0604020202020204" pitchFamily="34" charset="0"/>
                <a:hlinkClick r:id="rId4"/>
              </a:rPr>
              <a:t>https://read.alia.org.au/library-and-information-services-people-disability</a:t>
            </a:r>
            <a:endParaRPr lang="en-AU" sz="9600" dirty="0">
              <a:effectLst/>
              <a:latin typeface="Arial" panose="020B0604020202020204" pitchFamily="34" charset="0"/>
              <a:ea typeface="MS Mincho" panose="02020609040205080304" pitchFamily="49" charset="-128"/>
              <a:cs typeface="Arial" panose="020B0604020202020204" pitchFamily="34" charset="0"/>
            </a:endParaRPr>
          </a:p>
          <a:p>
            <a:pPr marL="0" indent="0">
              <a:lnSpc>
                <a:spcPct val="170000"/>
              </a:lnSpc>
              <a:buNone/>
            </a:pPr>
            <a:r>
              <a:rPr lang="en-US" sz="9600" dirty="0">
                <a:effectLst/>
                <a:latin typeface="Arial" panose="020B0604020202020204" pitchFamily="34" charset="0"/>
                <a:ea typeface="MS Mincho" panose="02020609040205080304" pitchFamily="49" charset="-128"/>
                <a:cs typeface="Arial" panose="020B0604020202020204" pitchFamily="34" charset="0"/>
              </a:rPr>
              <a:t>	</a:t>
            </a:r>
            <a:endParaRPr lang="en-US" sz="7400" b="1" dirty="0"/>
          </a:p>
          <a:p>
            <a:pPr marL="0" indent="0">
              <a:buNone/>
            </a:pPr>
            <a:endParaRPr lang="en-US" sz="7400" i="1" dirty="0"/>
          </a:p>
          <a:p>
            <a:pPr marL="0" indent="0">
              <a:buNone/>
            </a:pPr>
            <a:endParaRPr lang="en-US" sz="1200" dirty="0">
              <a:cs typeface="Arial" panose="020B0604020202020204" pitchFamily="34" charset="0"/>
            </a:endParaRPr>
          </a:p>
          <a:p>
            <a:pPr marL="0" indent="0">
              <a:buNone/>
            </a:pPr>
            <a:endParaRPr lang="en-US" dirty="0"/>
          </a:p>
        </p:txBody>
      </p:sp>
      <p:cxnSp>
        <p:nvCxnSpPr>
          <p:cNvPr id="4" name="Straight Connector 3">
            <a:extLst>
              <a:ext uri="{FF2B5EF4-FFF2-40B4-BE49-F238E27FC236}">
                <a16:creationId xmlns:a16="http://schemas.microsoft.com/office/drawing/2014/main" id="{28CA1F4A-7A2F-FA55-C889-AB33F3EF5A01}"/>
              </a:ext>
            </a:extLst>
          </p:cNvPr>
          <p:cNvCxnSpPr/>
          <p:nvPr/>
        </p:nvCxnSpPr>
        <p:spPr>
          <a:xfrm>
            <a:off x="2082280" y="1395343"/>
            <a:ext cx="8280920" cy="0"/>
          </a:xfrm>
          <a:prstGeom prst="line">
            <a:avLst/>
          </a:prstGeom>
          <a:ln w="76200" cmpd="sng">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9802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129A1-3142-6E85-4C34-34CC0FAB18E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BCB2C9B3-AD66-5624-41F9-88BB1B4F2F8A}"/>
              </a:ext>
            </a:extLst>
          </p:cNvPr>
          <p:cNvSpPr>
            <a:spLocks noGrp="1"/>
          </p:cNvSpPr>
          <p:nvPr>
            <p:ph idx="1"/>
          </p:nvPr>
        </p:nvSpPr>
        <p:spPr/>
        <p:txBody>
          <a:bodyPr>
            <a:normAutofit/>
          </a:bodyPr>
          <a:lstStyle/>
          <a:p>
            <a:pPr marL="0" indent="0">
              <a:buNone/>
            </a:pPr>
            <a:endParaRPr lang="en-AU" sz="1300" dirty="0"/>
          </a:p>
          <a:p>
            <a:pPr marL="0" indent="0">
              <a:buNone/>
            </a:pPr>
            <a:endParaRPr lang="en-US" sz="1400" b="1" dirty="0"/>
          </a:p>
          <a:p>
            <a:pPr marL="0" indent="0">
              <a:buNone/>
            </a:pPr>
            <a:endParaRPr lang="en-US" sz="1400" i="1" dirty="0"/>
          </a:p>
          <a:p>
            <a:pPr marL="0" indent="0">
              <a:buNone/>
            </a:pPr>
            <a:endParaRPr lang="en-US" sz="1200" dirty="0">
              <a:cs typeface="Arial" panose="020B0604020202020204" pitchFamily="34" charset="0"/>
            </a:endParaRPr>
          </a:p>
          <a:p>
            <a:pPr marL="0" indent="0">
              <a:buNone/>
            </a:pPr>
            <a:endParaRPr lang="en-US" dirty="0"/>
          </a:p>
        </p:txBody>
      </p:sp>
      <p:cxnSp>
        <p:nvCxnSpPr>
          <p:cNvPr id="4" name="Straight Connector 3">
            <a:extLst>
              <a:ext uri="{FF2B5EF4-FFF2-40B4-BE49-F238E27FC236}">
                <a16:creationId xmlns:a16="http://schemas.microsoft.com/office/drawing/2014/main" id="{28CA1F4A-7A2F-FA55-C889-AB33F3EF5A01}"/>
              </a:ext>
            </a:extLst>
          </p:cNvPr>
          <p:cNvCxnSpPr/>
          <p:nvPr/>
        </p:nvCxnSpPr>
        <p:spPr>
          <a:xfrm>
            <a:off x="2082280" y="1395343"/>
            <a:ext cx="8280920" cy="0"/>
          </a:xfrm>
          <a:prstGeom prst="line">
            <a:avLst/>
          </a:prstGeom>
          <a:ln w="76200" cmpd="sng">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BFBE9FC2-056C-CC13-D211-E34C56E67EB6}"/>
              </a:ext>
            </a:extLst>
          </p:cNvPr>
          <p:cNvSpPr txBox="1"/>
          <p:nvPr/>
        </p:nvSpPr>
        <p:spPr>
          <a:xfrm>
            <a:off x="609600" y="1600201"/>
            <a:ext cx="10972800" cy="6284028"/>
          </a:xfrm>
          <a:prstGeom prst="rect">
            <a:avLst/>
          </a:prstGeom>
          <a:noFill/>
        </p:spPr>
        <p:txBody>
          <a:bodyPr wrap="square">
            <a:spAutoFit/>
          </a:bodyPr>
          <a:lstStyle/>
          <a:p>
            <a:pPr marL="0" indent="0">
              <a:lnSpc>
                <a:spcPct val="170000"/>
              </a:lnSpc>
              <a:buNone/>
            </a:pPr>
            <a:r>
              <a:rPr lang="en-AU" sz="18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sz="2400" dirty="0">
                <a:effectLst/>
                <a:latin typeface="Arial" panose="020B0604020202020204" pitchFamily="34" charset="0"/>
                <a:ea typeface="MS Mincho" panose="02020609040205080304" pitchFamily="49" charset="-128"/>
                <a:cs typeface="Arial" panose="020B0604020202020204" pitchFamily="34" charset="0"/>
              </a:rPr>
              <a:t>Australian Library and Information Association. (2019). </a:t>
            </a:r>
            <a:r>
              <a:rPr lang="en-US" sz="2400" i="1" dirty="0">
                <a:effectLst/>
                <a:latin typeface="Arial" panose="020B0604020202020204" pitchFamily="34" charset="0"/>
                <a:ea typeface="MS Mincho" panose="02020609040205080304" pitchFamily="49" charset="-128"/>
                <a:cs typeface="Arial" panose="020B0604020202020204" pitchFamily="34" charset="0"/>
              </a:rPr>
              <a:t>Guidelines on library and information services for people with disabilities</a:t>
            </a:r>
            <a:r>
              <a:rPr lang="en-US" sz="2400" dirty="0">
                <a:effectLst/>
                <a:latin typeface="Arial" panose="020B0604020202020204" pitchFamily="34" charset="0"/>
                <a:ea typeface="MS Mincho" panose="02020609040205080304" pitchFamily="49" charset="-128"/>
                <a:cs typeface="Arial" panose="020B0604020202020204" pitchFamily="34" charset="0"/>
              </a:rPr>
              <a:t>. </a:t>
            </a:r>
            <a:r>
              <a:rPr lang="en-US" sz="2400" u="sng" dirty="0">
                <a:solidFill>
                  <a:srgbClr val="0000FF"/>
                </a:solidFill>
                <a:effectLst/>
                <a:latin typeface="Arial" panose="020B0604020202020204" pitchFamily="34" charset="0"/>
                <a:ea typeface="MS Mincho" panose="02020609040205080304" pitchFamily="49" charset="-128"/>
                <a:cs typeface="Arial" panose="020B0604020202020204" pitchFamily="34" charset="0"/>
                <a:hlinkClick r:id="rId3"/>
              </a:rPr>
              <a:t>https://read.alia.org.au/guidelines-library-and-information-services-people-disabilities</a:t>
            </a:r>
            <a:endParaRPr lang="en-US" sz="2400" u="sng" dirty="0">
              <a:solidFill>
                <a:srgbClr val="0000FF"/>
              </a:solidFill>
              <a:effectLst/>
              <a:latin typeface="Arial" panose="020B0604020202020204" pitchFamily="34" charset="0"/>
              <a:ea typeface="MS Mincho" panose="02020609040205080304" pitchFamily="49" charset="-128"/>
              <a:cs typeface="Arial" panose="020B0604020202020204" pitchFamily="34" charset="0"/>
            </a:endParaRPr>
          </a:p>
          <a:p>
            <a:pPr>
              <a:lnSpc>
                <a:spcPct val="170000"/>
              </a:lnSpc>
            </a:pPr>
            <a:r>
              <a:rPr lang="en-US" sz="2400" dirty="0">
                <a:latin typeface="Arial" panose="020B0604020202020204" pitchFamily="34" charset="0"/>
                <a:ea typeface="MS Mincho" panose="02020609040205080304" pitchFamily="49" charset="-128"/>
                <a:cs typeface="Arial" panose="020B0604020202020204" pitchFamily="34" charset="0"/>
              </a:rPr>
              <a:t>	Hackett, T. (2018). Preface. In J. Coates et al. </a:t>
            </a:r>
            <a:r>
              <a:rPr lang="en-US" sz="2400" i="1" dirty="0">
                <a:latin typeface="Arial" panose="020B0604020202020204" pitchFamily="34" charset="0"/>
                <a:ea typeface="MS Mincho" panose="02020609040205080304" pitchFamily="49" charset="-128"/>
                <a:cs typeface="Arial" panose="020B0604020202020204" pitchFamily="34" charset="0"/>
              </a:rPr>
              <a:t>Getting started: Implementing the Marrakesh Treaty for persons with print disabilities - </a:t>
            </a:r>
            <a:r>
              <a:rPr lang="en-AU" sz="2400" i="1" dirty="0">
                <a:latin typeface="Arial" panose="020B0604020202020204" pitchFamily="34" charset="0"/>
                <a:cs typeface="Arial" panose="020B0604020202020204" pitchFamily="34" charset="0"/>
              </a:rPr>
              <a:t>A practical guide for librarians</a:t>
            </a:r>
            <a:r>
              <a:rPr lang="en-US" sz="2400" i="1" dirty="0">
                <a:latin typeface="Arial" panose="020B0604020202020204" pitchFamily="34" charset="0"/>
                <a:ea typeface="MS Mincho" panose="02020609040205080304" pitchFamily="49" charset="-128"/>
                <a:cs typeface="Arial" panose="020B0604020202020204" pitchFamily="34" charset="0"/>
              </a:rPr>
              <a:t>,</a:t>
            </a:r>
            <a:r>
              <a:rPr lang="en-US" sz="2400" dirty="0">
                <a:latin typeface="Arial" panose="020B0604020202020204" pitchFamily="34" charset="0"/>
                <a:ea typeface="MS Mincho" panose="02020609040205080304" pitchFamily="49" charset="-128"/>
                <a:cs typeface="Arial" panose="020B0604020202020204" pitchFamily="34" charset="0"/>
              </a:rPr>
              <a:t> (p.5). IFLA. https://</a:t>
            </a:r>
            <a:r>
              <a:rPr lang="en-US" sz="2400" dirty="0" err="1">
                <a:latin typeface="Arial" panose="020B0604020202020204" pitchFamily="34" charset="0"/>
                <a:ea typeface="MS Mincho" panose="02020609040205080304" pitchFamily="49" charset="-128"/>
                <a:cs typeface="Arial" panose="020B0604020202020204" pitchFamily="34" charset="0"/>
              </a:rPr>
              <a:t>repository.ifla.org</a:t>
            </a:r>
            <a:r>
              <a:rPr lang="en-US" sz="2400" dirty="0">
                <a:latin typeface="Arial" panose="020B0604020202020204" pitchFamily="34" charset="0"/>
                <a:ea typeface="MS Mincho" panose="02020609040205080304" pitchFamily="49" charset="-128"/>
                <a:cs typeface="Arial" panose="020B0604020202020204" pitchFamily="34" charset="0"/>
              </a:rPr>
              <a:t>/handle/123456789/443</a:t>
            </a:r>
            <a:endParaRPr lang="en-AU" sz="24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70000"/>
              </a:lnSpc>
              <a:buNone/>
            </a:pPr>
            <a:endParaRPr lang="en-AU" sz="24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70000"/>
              </a:lnSpc>
              <a:buNone/>
            </a:pPr>
            <a:r>
              <a:rPr lang="en-AU" sz="2400" dirty="0">
                <a:effectLst/>
                <a:latin typeface="Arial" panose="020B0604020202020204" pitchFamily="34" charset="0"/>
                <a:ea typeface="Arial" panose="020B0604020202020204" pitchFamily="34" charset="0"/>
                <a:cs typeface="Arial" panose="020B0604020202020204" pitchFamily="34" charset="0"/>
              </a:rPr>
              <a:t>	</a:t>
            </a:r>
            <a:r>
              <a:rPr lang="en-AU" sz="2400" b="0" i="0" u="none" strike="noStrike" dirty="0">
                <a:effectLst/>
                <a:latin typeface="Arial" panose="020B0604020202020204" pitchFamily="34" charset="0"/>
                <a:cs typeface="Arial" panose="020B0604020202020204" pitchFamily="34" charset="0"/>
              </a:rPr>
              <a:t>	</a:t>
            </a:r>
            <a:endParaRPr lang="en-AU" sz="2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80846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129A1-3142-6E85-4C34-34CC0FAB18E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BCB2C9B3-AD66-5624-41F9-88BB1B4F2F8A}"/>
              </a:ext>
            </a:extLst>
          </p:cNvPr>
          <p:cNvSpPr>
            <a:spLocks noGrp="1"/>
          </p:cNvSpPr>
          <p:nvPr>
            <p:ph idx="1"/>
          </p:nvPr>
        </p:nvSpPr>
        <p:spPr/>
        <p:txBody>
          <a:bodyPr>
            <a:normAutofit/>
          </a:bodyPr>
          <a:lstStyle/>
          <a:p>
            <a:pPr marL="0" indent="0">
              <a:buNone/>
            </a:pPr>
            <a:endParaRPr lang="en-AU" sz="1300" dirty="0"/>
          </a:p>
          <a:p>
            <a:pPr marL="0" indent="0">
              <a:buNone/>
            </a:pPr>
            <a:endParaRPr lang="en-US" sz="1400" b="1" dirty="0"/>
          </a:p>
          <a:p>
            <a:pPr marL="0" indent="0">
              <a:buNone/>
            </a:pPr>
            <a:endParaRPr lang="en-US" sz="1400" i="1" dirty="0"/>
          </a:p>
          <a:p>
            <a:pPr marL="0" indent="0">
              <a:buNone/>
            </a:pPr>
            <a:endParaRPr lang="en-US" sz="1200" dirty="0">
              <a:cs typeface="Arial" panose="020B0604020202020204" pitchFamily="34" charset="0"/>
            </a:endParaRPr>
          </a:p>
          <a:p>
            <a:pPr marL="0" indent="0">
              <a:buNone/>
            </a:pPr>
            <a:endParaRPr lang="en-US" dirty="0"/>
          </a:p>
        </p:txBody>
      </p:sp>
      <p:cxnSp>
        <p:nvCxnSpPr>
          <p:cNvPr id="4" name="Straight Connector 3">
            <a:extLst>
              <a:ext uri="{FF2B5EF4-FFF2-40B4-BE49-F238E27FC236}">
                <a16:creationId xmlns:a16="http://schemas.microsoft.com/office/drawing/2014/main" id="{28CA1F4A-7A2F-FA55-C889-AB33F3EF5A01}"/>
              </a:ext>
            </a:extLst>
          </p:cNvPr>
          <p:cNvCxnSpPr/>
          <p:nvPr/>
        </p:nvCxnSpPr>
        <p:spPr>
          <a:xfrm>
            <a:off x="2082280" y="1395343"/>
            <a:ext cx="8280920" cy="0"/>
          </a:xfrm>
          <a:prstGeom prst="line">
            <a:avLst/>
          </a:prstGeom>
          <a:ln w="76200" cmpd="sng">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BFBE9FC2-056C-CC13-D211-E34C56E67EB6}"/>
              </a:ext>
            </a:extLst>
          </p:cNvPr>
          <p:cNvSpPr txBox="1"/>
          <p:nvPr/>
        </p:nvSpPr>
        <p:spPr>
          <a:xfrm>
            <a:off x="609600" y="1600201"/>
            <a:ext cx="10972800" cy="4286173"/>
          </a:xfrm>
          <a:prstGeom prst="rect">
            <a:avLst/>
          </a:prstGeom>
          <a:noFill/>
        </p:spPr>
        <p:txBody>
          <a:bodyPr wrap="square">
            <a:spAutoFit/>
          </a:bodyPr>
          <a:lstStyle/>
          <a:p>
            <a:pPr>
              <a:lnSpc>
                <a:spcPct val="150000"/>
              </a:lnSpc>
              <a:spcAft>
                <a:spcPts val="1200"/>
              </a:spcAft>
            </a:pPr>
            <a:r>
              <a:rPr lang="en-AU" sz="2400" b="0" i="0" u="none" strike="noStrike" dirty="0">
                <a:effectLst/>
                <a:latin typeface="Arial" panose="020B0604020202020204" pitchFamily="34" charset="0"/>
                <a:cs typeface="Arial" panose="020B0604020202020204" pitchFamily="34" charset="0"/>
              </a:rPr>
              <a:t>	</a:t>
            </a:r>
            <a:r>
              <a:rPr lang="en-AU" sz="2400" dirty="0">
                <a:effectLst/>
                <a:latin typeface="Arial" panose="020B0604020202020204" pitchFamily="34" charset="0"/>
                <a:ea typeface="Arial" panose="020B0604020202020204" pitchFamily="34" charset="0"/>
                <a:cs typeface="Arial" panose="020B0604020202020204" pitchFamily="34" charset="0"/>
              </a:rPr>
              <a:t>H</a:t>
            </a:r>
            <a:r>
              <a:rPr lang="en-AU" sz="2400" spc="-5" dirty="0">
                <a:effectLst/>
                <a:latin typeface="Arial" panose="020B0604020202020204" pitchFamily="34" charset="0"/>
                <a:ea typeface="Arial" panose="020B0604020202020204" pitchFamily="34" charset="0"/>
                <a:cs typeface="Arial" panose="020B0604020202020204" pitchFamily="34" charset="0"/>
              </a:rPr>
              <a:t>i</a:t>
            </a:r>
            <a:r>
              <a:rPr lang="en-AU" sz="2400" dirty="0">
                <a:effectLst/>
                <a:latin typeface="Arial" panose="020B0604020202020204" pitchFamily="34" charset="0"/>
                <a:ea typeface="Arial" panose="020B0604020202020204" pitchFamily="34" charset="0"/>
                <a:cs typeface="Arial" panose="020B0604020202020204" pitchFamily="34" charset="0"/>
              </a:rPr>
              <a:t>l</a:t>
            </a:r>
            <a:r>
              <a:rPr lang="en-AU" sz="2400" spc="-5" dirty="0">
                <a:effectLst/>
                <a:latin typeface="Arial" panose="020B0604020202020204" pitchFamily="34" charset="0"/>
                <a:ea typeface="Arial" panose="020B0604020202020204" pitchFamily="34" charset="0"/>
                <a:cs typeface="Arial" panose="020B0604020202020204" pitchFamily="34" charset="0"/>
              </a:rPr>
              <a:t>l</a:t>
            </a:r>
            <a:r>
              <a:rPr lang="en-AU" sz="2400" dirty="0">
                <a:effectLst/>
                <a:latin typeface="Arial" panose="020B0604020202020204" pitchFamily="34" charset="0"/>
                <a:ea typeface="Arial" panose="020B0604020202020204" pitchFamily="34" charset="0"/>
                <a:cs typeface="Arial" panose="020B0604020202020204" pitchFamily="34" charset="0"/>
              </a:rPr>
              <a:t>, </a:t>
            </a:r>
            <a:r>
              <a:rPr lang="en-AU" sz="2400" spc="-5" dirty="0">
                <a:effectLst/>
                <a:latin typeface="Arial" panose="020B0604020202020204" pitchFamily="34" charset="0"/>
                <a:ea typeface="Arial" panose="020B0604020202020204" pitchFamily="34" charset="0"/>
                <a:cs typeface="Arial" panose="020B0604020202020204" pitchFamily="34" charset="0"/>
              </a:rPr>
              <a:t>H.</a:t>
            </a:r>
            <a:r>
              <a:rPr lang="en-AU" sz="2400" dirty="0">
                <a:effectLst/>
                <a:latin typeface="Arial" panose="020B0604020202020204" pitchFamily="34" charset="0"/>
                <a:ea typeface="Arial" panose="020B0604020202020204" pitchFamily="34" charset="0"/>
                <a:cs typeface="Arial" panose="020B0604020202020204" pitchFamily="34" charset="0"/>
              </a:rPr>
              <a:t> (</a:t>
            </a:r>
            <a:r>
              <a:rPr lang="en-AU" sz="2400" spc="-10" dirty="0">
                <a:effectLst/>
                <a:latin typeface="Arial" panose="020B0604020202020204" pitchFamily="34" charset="0"/>
                <a:ea typeface="Arial" panose="020B0604020202020204" pitchFamily="34" charset="0"/>
                <a:cs typeface="Arial" panose="020B0604020202020204" pitchFamily="34" charset="0"/>
              </a:rPr>
              <a:t>2</a:t>
            </a:r>
            <a:r>
              <a:rPr lang="en-AU" sz="2400" dirty="0">
                <a:effectLst/>
                <a:latin typeface="Arial" panose="020B0604020202020204" pitchFamily="34" charset="0"/>
                <a:ea typeface="Arial" panose="020B0604020202020204" pitchFamily="34" charset="0"/>
                <a:cs typeface="Arial" panose="020B0604020202020204" pitchFamily="34" charset="0"/>
              </a:rPr>
              <a:t>01</a:t>
            </a:r>
            <a:r>
              <a:rPr lang="en-AU" sz="2400" spc="-5" dirty="0">
                <a:effectLst/>
                <a:latin typeface="Arial" panose="020B0604020202020204" pitchFamily="34" charset="0"/>
                <a:ea typeface="Arial" panose="020B0604020202020204" pitchFamily="34" charset="0"/>
                <a:cs typeface="Arial" panose="020B0604020202020204" pitchFamily="34" charset="0"/>
              </a:rPr>
              <a:t>3)</a:t>
            </a:r>
            <a:r>
              <a:rPr lang="en-AU" sz="2400" dirty="0">
                <a:effectLst/>
                <a:latin typeface="Arial" panose="020B0604020202020204" pitchFamily="34" charset="0"/>
                <a:ea typeface="Arial" panose="020B0604020202020204" pitchFamily="34" charset="0"/>
                <a:cs typeface="Arial" panose="020B0604020202020204" pitchFamily="34" charset="0"/>
              </a:rPr>
              <a:t>. D</a:t>
            </a:r>
            <a:r>
              <a:rPr lang="en-AU" sz="2400" spc="-5" dirty="0">
                <a:effectLst/>
                <a:latin typeface="Arial" panose="020B0604020202020204" pitchFamily="34" charset="0"/>
                <a:ea typeface="Arial" panose="020B0604020202020204" pitchFamily="34" charset="0"/>
                <a:cs typeface="Arial" panose="020B0604020202020204" pitchFamily="34" charset="0"/>
              </a:rPr>
              <a:t>i</a:t>
            </a:r>
            <a:r>
              <a:rPr lang="en-AU" sz="2400" dirty="0">
                <a:effectLst/>
                <a:latin typeface="Arial" panose="020B0604020202020204" pitchFamily="34" charset="0"/>
                <a:ea typeface="Arial" panose="020B0604020202020204" pitchFamily="34" charset="0"/>
                <a:cs typeface="Arial" panose="020B0604020202020204" pitchFamily="34" charset="0"/>
              </a:rPr>
              <a:t>sabi</a:t>
            </a:r>
            <a:r>
              <a:rPr lang="en-AU" sz="2400" spc="-5" dirty="0">
                <a:effectLst/>
                <a:latin typeface="Arial" panose="020B0604020202020204" pitchFamily="34" charset="0"/>
                <a:ea typeface="Arial" panose="020B0604020202020204" pitchFamily="34" charset="0"/>
                <a:cs typeface="Arial" panose="020B0604020202020204" pitchFamily="34" charset="0"/>
              </a:rPr>
              <a:t>l</a:t>
            </a:r>
            <a:r>
              <a:rPr lang="en-AU" sz="2400" dirty="0">
                <a:effectLst/>
                <a:latin typeface="Arial" panose="020B0604020202020204" pitchFamily="34" charset="0"/>
                <a:ea typeface="Arial" panose="020B0604020202020204" pitchFamily="34" charset="0"/>
                <a:cs typeface="Arial" panose="020B0604020202020204" pitchFamily="34" charset="0"/>
              </a:rPr>
              <a:t>ity</a:t>
            </a:r>
            <a:r>
              <a:rPr lang="en-AU" sz="2400" spc="-15" dirty="0">
                <a:effectLst/>
                <a:latin typeface="Arial" panose="020B0604020202020204" pitchFamily="34" charset="0"/>
                <a:ea typeface="Arial" panose="020B0604020202020204" pitchFamily="34" charset="0"/>
                <a:cs typeface="Arial" panose="020B0604020202020204" pitchFamily="34" charset="0"/>
              </a:rPr>
              <a:t> </a:t>
            </a:r>
            <a:r>
              <a:rPr lang="en-AU" sz="2400" spc="5" dirty="0">
                <a:effectLst/>
                <a:latin typeface="Arial" panose="020B0604020202020204" pitchFamily="34" charset="0"/>
                <a:ea typeface="Arial" panose="020B0604020202020204" pitchFamily="34" charset="0"/>
                <a:cs typeface="Arial" panose="020B0604020202020204" pitchFamily="34" charset="0"/>
              </a:rPr>
              <a:t>a</a:t>
            </a:r>
            <a:r>
              <a:rPr lang="en-AU" sz="2400" dirty="0">
                <a:effectLst/>
                <a:latin typeface="Arial" panose="020B0604020202020204" pitchFamily="34" charset="0"/>
                <a:ea typeface="Arial" panose="020B0604020202020204" pitchFamily="34" charset="0"/>
                <a:cs typeface="Arial" panose="020B0604020202020204" pitchFamily="34" charset="0"/>
              </a:rPr>
              <a:t>nd</a:t>
            </a:r>
            <a:r>
              <a:rPr lang="en-AU" sz="2400" spc="10" dirty="0">
                <a:effectLst/>
                <a:latin typeface="Arial" panose="020B0604020202020204" pitchFamily="34" charset="0"/>
                <a:ea typeface="Arial" panose="020B0604020202020204" pitchFamily="34" charset="0"/>
                <a:cs typeface="Arial" panose="020B0604020202020204" pitchFamily="34" charset="0"/>
              </a:rPr>
              <a:t> </a:t>
            </a:r>
            <a:r>
              <a:rPr lang="en-AU" sz="2400" dirty="0">
                <a:effectLst/>
                <a:latin typeface="Arial" panose="020B0604020202020204" pitchFamily="34" charset="0"/>
                <a:ea typeface="Arial" panose="020B0604020202020204" pitchFamily="34" charset="0"/>
                <a:cs typeface="Arial" panose="020B0604020202020204" pitchFamily="34" charset="0"/>
              </a:rPr>
              <a:t>ac</a:t>
            </a:r>
            <a:r>
              <a:rPr lang="en-AU" sz="2400" spc="-15" dirty="0">
                <a:effectLst/>
                <a:latin typeface="Arial" panose="020B0604020202020204" pitchFamily="34" charset="0"/>
                <a:ea typeface="Arial" panose="020B0604020202020204" pitchFamily="34" charset="0"/>
                <a:cs typeface="Arial" panose="020B0604020202020204" pitchFamily="34" charset="0"/>
              </a:rPr>
              <a:t>c</a:t>
            </a:r>
            <a:r>
              <a:rPr lang="en-AU" sz="2400" dirty="0">
                <a:effectLst/>
                <a:latin typeface="Arial" panose="020B0604020202020204" pitchFamily="34" charset="0"/>
                <a:ea typeface="Arial" panose="020B0604020202020204" pitchFamily="34" charset="0"/>
                <a:cs typeface="Arial" panose="020B0604020202020204" pitchFamily="34" charset="0"/>
              </a:rPr>
              <a:t>essibil</a:t>
            </a:r>
            <a:r>
              <a:rPr lang="en-AU" sz="2400" spc="-5" dirty="0">
                <a:effectLst/>
                <a:latin typeface="Arial" panose="020B0604020202020204" pitchFamily="34" charset="0"/>
                <a:ea typeface="Arial" panose="020B0604020202020204" pitchFamily="34" charset="0"/>
                <a:cs typeface="Arial" panose="020B0604020202020204" pitchFamily="34" charset="0"/>
              </a:rPr>
              <a:t>i</a:t>
            </a:r>
            <a:r>
              <a:rPr lang="en-AU" sz="2400" dirty="0">
                <a:effectLst/>
                <a:latin typeface="Arial" panose="020B0604020202020204" pitchFamily="34" charset="0"/>
                <a:ea typeface="Arial" panose="020B0604020202020204" pitchFamily="34" charset="0"/>
                <a:cs typeface="Arial" panose="020B0604020202020204" pitchFamily="34" charset="0"/>
              </a:rPr>
              <a:t>ty</a:t>
            </a:r>
            <a:r>
              <a:rPr lang="en-AU" sz="2400" spc="-10" dirty="0">
                <a:effectLst/>
                <a:latin typeface="Arial" panose="020B0604020202020204" pitchFamily="34" charset="0"/>
                <a:ea typeface="Arial" panose="020B0604020202020204" pitchFamily="34" charset="0"/>
                <a:cs typeface="Arial" panose="020B0604020202020204" pitchFamily="34" charset="0"/>
              </a:rPr>
              <a:t> </a:t>
            </a:r>
            <a:r>
              <a:rPr lang="en-AU" sz="2400" dirty="0">
                <a:effectLst/>
                <a:latin typeface="Arial" panose="020B0604020202020204" pitchFamily="34" charset="0"/>
                <a:ea typeface="Arial" panose="020B0604020202020204" pitchFamily="34" charset="0"/>
                <a:cs typeface="Arial" panose="020B0604020202020204" pitchFamily="34" charset="0"/>
              </a:rPr>
              <a:t>in the</a:t>
            </a:r>
            <a:r>
              <a:rPr lang="en-AU" sz="2400" spc="10" dirty="0">
                <a:effectLst/>
                <a:latin typeface="Arial" panose="020B0604020202020204" pitchFamily="34" charset="0"/>
                <a:ea typeface="Arial" panose="020B0604020202020204" pitchFamily="34" charset="0"/>
                <a:cs typeface="Arial" panose="020B0604020202020204" pitchFamily="34" charset="0"/>
              </a:rPr>
              <a:t> </a:t>
            </a:r>
            <a:r>
              <a:rPr lang="en-AU" sz="2400" dirty="0">
                <a:effectLst/>
                <a:latin typeface="Arial" panose="020B0604020202020204" pitchFamily="34" charset="0"/>
                <a:ea typeface="Arial" panose="020B0604020202020204" pitchFamily="34" charset="0"/>
                <a:cs typeface="Arial" panose="020B0604020202020204" pitchFamily="34" charset="0"/>
              </a:rPr>
              <a:t>library</a:t>
            </a:r>
            <a:r>
              <a:rPr lang="en-AU" sz="2400" spc="-20" dirty="0">
                <a:effectLst/>
                <a:latin typeface="Arial" panose="020B0604020202020204" pitchFamily="34" charset="0"/>
                <a:ea typeface="Arial" panose="020B0604020202020204" pitchFamily="34" charset="0"/>
                <a:cs typeface="Arial" panose="020B0604020202020204" pitchFamily="34" charset="0"/>
              </a:rPr>
              <a:t> </a:t>
            </a:r>
            <a:r>
              <a:rPr lang="en-AU" sz="2400" spc="5" dirty="0">
                <a:effectLst/>
                <a:latin typeface="Arial" panose="020B0604020202020204" pitchFamily="34" charset="0"/>
                <a:ea typeface="Arial" panose="020B0604020202020204" pitchFamily="34" charset="0"/>
                <a:cs typeface="Arial" panose="020B0604020202020204" pitchFamily="34" charset="0"/>
              </a:rPr>
              <a:t>a</a:t>
            </a:r>
            <a:r>
              <a:rPr lang="en-AU" sz="2400" dirty="0">
                <a:effectLst/>
                <a:latin typeface="Arial" panose="020B0604020202020204" pitchFamily="34" charset="0"/>
                <a:ea typeface="Arial" panose="020B0604020202020204" pitchFamily="34" charset="0"/>
                <a:cs typeface="Arial" panose="020B0604020202020204" pitchFamily="34" charset="0"/>
              </a:rPr>
              <a:t>nd i</a:t>
            </a:r>
            <a:r>
              <a:rPr lang="en-AU" sz="2400" spc="-10" dirty="0">
                <a:effectLst/>
                <a:latin typeface="Arial" panose="020B0604020202020204" pitchFamily="34" charset="0"/>
                <a:ea typeface="Arial" panose="020B0604020202020204" pitchFamily="34" charset="0"/>
                <a:cs typeface="Arial" panose="020B0604020202020204" pitchFamily="34" charset="0"/>
              </a:rPr>
              <a:t>n</a:t>
            </a:r>
            <a:r>
              <a:rPr lang="en-AU" sz="2400" spc="10" dirty="0">
                <a:effectLst/>
                <a:latin typeface="Arial" panose="020B0604020202020204" pitchFamily="34" charset="0"/>
                <a:ea typeface="Arial" panose="020B0604020202020204" pitchFamily="34" charset="0"/>
                <a:cs typeface="Arial" panose="020B0604020202020204" pitchFamily="34" charset="0"/>
              </a:rPr>
              <a:t>f</a:t>
            </a:r>
            <a:r>
              <a:rPr lang="en-AU" sz="2400" dirty="0">
                <a:effectLst/>
                <a:latin typeface="Arial" panose="020B0604020202020204" pitchFamily="34" charset="0"/>
                <a:ea typeface="Arial" panose="020B0604020202020204" pitchFamily="34" charset="0"/>
                <a:cs typeface="Arial" panose="020B0604020202020204" pitchFamily="34" charset="0"/>
              </a:rPr>
              <a:t>o</a:t>
            </a:r>
            <a:r>
              <a:rPr lang="en-AU" sz="2400" spc="-20" dirty="0">
                <a:effectLst/>
                <a:latin typeface="Arial" panose="020B0604020202020204" pitchFamily="34" charset="0"/>
                <a:ea typeface="Arial" panose="020B0604020202020204" pitchFamily="34" charset="0"/>
                <a:cs typeface="Arial" panose="020B0604020202020204" pitchFamily="34" charset="0"/>
              </a:rPr>
              <a:t>r</a:t>
            </a:r>
            <a:r>
              <a:rPr lang="en-AU" sz="2400" spc="5" dirty="0">
                <a:effectLst/>
                <a:latin typeface="Arial" panose="020B0604020202020204" pitchFamily="34" charset="0"/>
                <a:ea typeface="Arial" panose="020B0604020202020204" pitchFamily="34" charset="0"/>
                <a:cs typeface="Arial" panose="020B0604020202020204" pitchFamily="34" charset="0"/>
              </a:rPr>
              <a:t>m</a:t>
            </a:r>
            <a:r>
              <a:rPr lang="en-AU" sz="2400" dirty="0">
                <a:effectLst/>
                <a:latin typeface="Arial" panose="020B0604020202020204" pitchFamily="34" charset="0"/>
                <a:ea typeface="Arial" panose="020B0604020202020204" pitchFamily="34" charset="0"/>
                <a:cs typeface="Arial" panose="020B0604020202020204" pitchFamily="34" charset="0"/>
              </a:rPr>
              <a:t>ati</a:t>
            </a:r>
            <a:r>
              <a:rPr lang="en-AU" sz="2400" spc="-10" dirty="0">
                <a:effectLst/>
                <a:latin typeface="Arial" panose="020B0604020202020204" pitchFamily="34" charset="0"/>
                <a:ea typeface="Arial" panose="020B0604020202020204" pitchFamily="34" charset="0"/>
                <a:cs typeface="Arial" panose="020B0604020202020204" pitchFamily="34" charset="0"/>
              </a:rPr>
              <a:t>o</a:t>
            </a:r>
            <a:r>
              <a:rPr lang="en-AU" sz="2400" dirty="0">
                <a:effectLst/>
                <a:latin typeface="Arial" panose="020B0604020202020204" pitchFamily="34" charset="0"/>
                <a:ea typeface="Arial" panose="020B0604020202020204" pitchFamily="34" charset="0"/>
                <a:cs typeface="Arial" panose="020B0604020202020204" pitchFamily="34" charset="0"/>
              </a:rPr>
              <a:t>n</a:t>
            </a:r>
            <a:r>
              <a:rPr lang="en-AU" sz="2400" spc="15" dirty="0">
                <a:effectLst/>
                <a:latin typeface="Arial" panose="020B0604020202020204" pitchFamily="34" charset="0"/>
                <a:ea typeface="Arial" panose="020B0604020202020204" pitchFamily="34" charset="0"/>
                <a:cs typeface="Arial" panose="020B0604020202020204" pitchFamily="34" charset="0"/>
              </a:rPr>
              <a:t> </a:t>
            </a:r>
            <a:r>
              <a:rPr lang="en-AU" sz="2400" dirty="0">
                <a:effectLst/>
                <a:latin typeface="Arial" panose="020B0604020202020204" pitchFamily="34" charset="0"/>
                <a:ea typeface="Arial" panose="020B0604020202020204" pitchFamily="34" charset="0"/>
                <a:cs typeface="Arial" panose="020B0604020202020204" pitchFamily="34" charset="0"/>
              </a:rPr>
              <a:t>sci</a:t>
            </a:r>
            <a:r>
              <a:rPr lang="en-AU" sz="2400" spc="-10" dirty="0">
                <a:effectLst/>
                <a:latin typeface="Arial" panose="020B0604020202020204" pitchFamily="34" charset="0"/>
                <a:ea typeface="Arial" panose="020B0604020202020204" pitchFamily="34" charset="0"/>
                <a:cs typeface="Arial" panose="020B0604020202020204" pitchFamily="34" charset="0"/>
              </a:rPr>
              <a:t>e</a:t>
            </a:r>
            <a:r>
              <a:rPr lang="en-AU" sz="2400" dirty="0">
                <a:effectLst/>
                <a:latin typeface="Arial" panose="020B0604020202020204" pitchFamily="34" charset="0"/>
                <a:ea typeface="Arial" panose="020B0604020202020204" pitchFamily="34" charset="0"/>
                <a:cs typeface="Arial" panose="020B0604020202020204" pitchFamily="34" charset="0"/>
              </a:rPr>
              <a:t>nce</a:t>
            </a:r>
            <a:r>
              <a:rPr lang="en-AU" sz="2400" spc="-5" dirty="0">
                <a:effectLst/>
                <a:latin typeface="Arial" panose="020B0604020202020204" pitchFamily="34" charset="0"/>
                <a:ea typeface="Arial" panose="020B0604020202020204" pitchFamily="34" charset="0"/>
                <a:cs typeface="Arial" panose="020B0604020202020204" pitchFamily="34" charset="0"/>
              </a:rPr>
              <a:t> </a:t>
            </a:r>
            <a:r>
              <a:rPr lang="en-AU" sz="2400" dirty="0">
                <a:effectLst/>
                <a:latin typeface="Arial" panose="020B0604020202020204" pitchFamily="34" charset="0"/>
                <a:ea typeface="Arial" panose="020B0604020202020204" pitchFamily="34" charset="0"/>
                <a:cs typeface="Arial" panose="020B0604020202020204" pitchFamily="34" charset="0"/>
              </a:rPr>
              <a:t>li</a:t>
            </a:r>
            <a:r>
              <a:rPr lang="en-AU" sz="2400" spc="-15" dirty="0">
                <a:effectLst/>
                <a:latin typeface="Arial" panose="020B0604020202020204" pitchFamily="34" charset="0"/>
                <a:ea typeface="Arial" panose="020B0604020202020204" pitchFamily="34" charset="0"/>
                <a:cs typeface="Arial" panose="020B0604020202020204" pitchFamily="34" charset="0"/>
              </a:rPr>
              <a:t>t</a:t>
            </a:r>
            <a:r>
              <a:rPr lang="en-AU" sz="2400" dirty="0">
                <a:effectLst/>
                <a:latin typeface="Arial" panose="020B0604020202020204" pitchFamily="34" charset="0"/>
                <a:ea typeface="Arial" panose="020B0604020202020204" pitchFamily="34" charset="0"/>
                <a:cs typeface="Arial" panose="020B0604020202020204" pitchFamily="34" charset="0"/>
              </a:rPr>
              <a:t>erat</a:t>
            </a:r>
            <a:r>
              <a:rPr lang="en-AU" sz="2400" spc="5" dirty="0">
                <a:effectLst/>
                <a:latin typeface="Arial" panose="020B0604020202020204" pitchFamily="34" charset="0"/>
                <a:ea typeface="Arial" panose="020B0604020202020204" pitchFamily="34" charset="0"/>
                <a:cs typeface="Arial" panose="020B0604020202020204" pitchFamily="34" charset="0"/>
              </a:rPr>
              <a:t>u</a:t>
            </a:r>
            <a:r>
              <a:rPr lang="en-AU" sz="2400" dirty="0">
                <a:effectLst/>
                <a:latin typeface="Arial" panose="020B0604020202020204" pitchFamily="34" charset="0"/>
                <a:ea typeface="Arial" panose="020B0604020202020204" pitchFamily="34" charset="0"/>
                <a:cs typeface="Arial" panose="020B0604020202020204" pitchFamily="34" charset="0"/>
              </a:rPr>
              <a:t>re:</a:t>
            </a:r>
            <a:r>
              <a:rPr lang="en-AU" sz="2400" spc="-5" dirty="0">
                <a:effectLst/>
                <a:latin typeface="Arial" panose="020B0604020202020204" pitchFamily="34" charset="0"/>
                <a:ea typeface="Arial" panose="020B0604020202020204" pitchFamily="34" charset="0"/>
                <a:cs typeface="Arial" panose="020B0604020202020204" pitchFamily="34" charset="0"/>
              </a:rPr>
              <a:t> </a:t>
            </a:r>
            <a:r>
              <a:rPr lang="en-AU" sz="2400" dirty="0">
                <a:effectLst/>
                <a:latin typeface="Arial" panose="020B0604020202020204" pitchFamily="34" charset="0"/>
                <a:ea typeface="Arial" panose="020B0604020202020204" pitchFamily="34" charset="0"/>
                <a:cs typeface="Arial" panose="020B0604020202020204" pitchFamily="34" charset="0"/>
              </a:rPr>
              <a:t>A</a:t>
            </a:r>
            <a:r>
              <a:rPr lang="en-AU" sz="2400" spc="5" dirty="0">
                <a:effectLst/>
                <a:latin typeface="Arial" panose="020B0604020202020204" pitchFamily="34" charset="0"/>
                <a:ea typeface="Arial" panose="020B0604020202020204" pitchFamily="34" charset="0"/>
                <a:cs typeface="Arial" panose="020B0604020202020204" pitchFamily="34" charset="0"/>
              </a:rPr>
              <a:t> </a:t>
            </a:r>
            <a:r>
              <a:rPr lang="en-AU" sz="2400" spc="-5" dirty="0">
                <a:effectLst/>
                <a:latin typeface="Arial" panose="020B0604020202020204" pitchFamily="34" charset="0"/>
                <a:ea typeface="Arial" panose="020B0604020202020204" pitchFamily="34" charset="0"/>
                <a:cs typeface="Arial" panose="020B0604020202020204" pitchFamily="34" charset="0"/>
              </a:rPr>
              <a:t>c</a:t>
            </a:r>
            <a:r>
              <a:rPr lang="en-AU" sz="2400" spc="-10" dirty="0">
                <a:effectLst/>
                <a:latin typeface="Arial" panose="020B0604020202020204" pitchFamily="34" charset="0"/>
                <a:ea typeface="Arial" panose="020B0604020202020204" pitchFamily="34" charset="0"/>
                <a:cs typeface="Arial" panose="020B0604020202020204" pitchFamily="34" charset="0"/>
              </a:rPr>
              <a:t>o</a:t>
            </a:r>
            <a:r>
              <a:rPr lang="en-AU" sz="2400" dirty="0">
                <a:effectLst/>
                <a:latin typeface="Arial" panose="020B0604020202020204" pitchFamily="34" charset="0"/>
                <a:ea typeface="Arial" panose="020B0604020202020204" pitchFamily="34" charset="0"/>
                <a:cs typeface="Arial" panose="020B0604020202020204" pitchFamily="34" charset="0"/>
              </a:rPr>
              <a:t>nt</a:t>
            </a:r>
            <a:r>
              <a:rPr lang="en-AU" sz="2400" spc="-5" dirty="0">
                <a:effectLst/>
                <a:latin typeface="Arial" panose="020B0604020202020204" pitchFamily="34" charset="0"/>
                <a:ea typeface="Arial" panose="020B0604020202020204" pitchFamily="34" charset="0"/>
                <a:cs typeface="Arial" panose="020B0604020202020204" pitchFamily="34" charset="0"/>
              </a:rPr>
              <a:t>e</a:t>
            </a:r>
            <a:r>
              <a:rPr lang="en-AU" sz="2400" dirty="0">
                <a:effectLst/>
                <a:latin typeface="Arial" panose="020B0604020202020204" pitchFamily="34" charset="0"/>
                <a:ea typeface="Arial" panose="020B0604020202020204" pitchFamily="34" charset="0"/>
                <a:cs typeface="Arial" panose="020B0604020202020204" pitchFamily="34" charset="0"/>
              </a:rPr>
              <a:t>nt</a:t>
            </a:r>
            <a:r>
              <a:rPr lang="en-AU" sz="2400" spc="5" dirty="0">
                <a:effectLst/>
                <a:latin typeface="Arial" panose="020B0604020202020204" pitchFamily="34" charset="0"/>
                <a:ea typeface="Arial" panose="020B0604020202020204" pitchFamily="34" charset="0"/>
                <a:cs typeface="Arial" panose="020B0604020202020204" pitchFamily="34" charset="0"/>
              </a:rPr>
              <a:t> </a:t>
            </a:r>
            <a:r>
              <a:rPr lang="en-AU" sz="2400" spc="-10" dirty="0">
                <a:effectLst/>
                <a:latin typeface="Arial" panose="020B0604020202020204" pitchFamily="34" charset="0"/>
                <a:ea typeface="Arial" panose="020B0604020202020204" pitchFamily="34" charset="0"/>
                <a:cs typeface="Arial" panose="020B0604020202020204" pitchFamily="34" charset="0"/>
              </a:rPr>
              <a:t>a</a:t>
            </a:r>
            <a:r>
              <a:rPr lang="en-AU" sz="2400" dirty="0">
                <a:effectLst/>
                <a:latin typeface="Arial" panose="020B0604020202020204" pitchFamily="34" charset="0"/>
                <a:ea typeface="Arial" panose="020B0604020202020204" pitchFamily="34" charset="0"/>
                <a:cs typeface="Arial" panose="020B0604020202020204" pitchFamily="34" charset="0"/>
              </a:rPr>
              <a:t>n</a:t>
            </a:r>
            <a:r>
              <a:rPr lang="en-AU" sz="2400" spc="-10" dirty="0">
                <a:effectLst/>
                <a:latin typeface="Arial" panose="020B0604020202020204" pitchFamily="34" charset="0"/>
                <a:ea typeface="Arial" panose="020B0604020202020204" pitchFamily="34" charset="0"/>
                <a:cs typeface="Arial" panose="020B0604020202020204" pitchFamily="34" charset="0"/>
              </a:rPr>
              <a:t>a</a:t>
            </a:r>
            <a:r>
              <a:rPr lang="en-AU" sz="2400" dirty="0">
                <a:effectLst/>
                <a:latin typeface="Arial" panose="020B0604020202020204" pitchFamily="34" charset="0"/>
                <a:ea typeface="Arial" panose="020B0604020202020204" pitchFamily="34" charset="0"/>
                <a:cs typeface="Arial" panose="020B0604020202020204" pitchFamily="34" charset="0"/>
              </a:rPr>
              <a:t>l</a:t>
            </a:r>
            <a:r>
              <a:rPr lang="en-AU" sz="2400" spc="-15" dirty="0">
                <a:effectLst/>
                <a:latin typeface="Arial" panose="020B0604020202020204" pitchFamily="34" charset="0"/>
                <a:ea typeface="Arial" panose="020B0604020202020204" pitchFamily="34" charset="0"/>
                <a:cs typeface="Arial" panose="020B0604020202020204" pitchFamily="34" charset="0"/>
              </a:rPr>
              <a:t>y</a:t>
            </a:r>
            <a:r>
              <a:rPr lang="en-AU" sz="2400" dirty="0">
                <a:effectLst/>
                <a:latin typeface="Arial" panose="020B0604020202020204" pitchFamily="34" charset="0"/>
                <a:ea typeface="Arial" panose="020B0604020202020204" pitchFamily="34" charset="0"/>
                <a:cs typeface="Arial" panose="020B0604020202020204" pitchFamily="34" charset="0"/>
              </a:rPr>
              <a:t>sis</a:t>
            </a:r>
            <a:r>
              <a:rPr lang="en-AU" sz="2400" spc="10" dirty="0">
                <a:effectLst/>
                <a:latin typeface="Arial" panose="020B0604020202020204" pitchFamily="34" charset="0"/>
                <a:ea typeface="Arial" panose="020B0604020202020204" pitchFamily="34" charset="0"/>
                <a:cs typeface="Arial" panose="020B0604020202020204" pitchFamily="34" charset="0"/>
              </a:rPr>
              <a:t>.</a:t>
            </a:r>
            <a:r>
              <a:rPr lang="en-AU" sz="2400" spc="-5" dirty="0">
                <a:effectLst/>
                <a:latin typeface="Arial" panose="020B0604020202020204" pitchFamily="34" charset="0"/>
                <a:ea typeface="Arial" panose="020B0604020202020204" pitchFamily="34" charset="0"/>
                <a:cs typeface="Arial" panose="020B0604020202020204" pitchFamily="34" charset="0"/>
              </a:rPr>
              <a:t> </a:t>
            </a:r>
            <a:r>
              <a:rPr lang="en-AU" sz="2400" i="1" dirty="0">
                <a:effectLst/>
                <a:latin typeface="Arial" panose="020B0604020202020204" pitchFamily="34" charset="0"/>
                <a:ea typeface="Arial" panose="020B0604020202020204" pitchFamily="34" charset="0"/>
                <a:cs typeface="Arial" panose="020B0604020202020204" pitchFamily="34" charset="0"/>
              </a:rPr>
              <a:t>Library &amp; I</a:t>
            </a:r>
            <a:r>
              <a:rPr lang="en-AU" sz="2400" i="1" spc="5" dirty="0">
                <a:effectLst/>
                <a:latin typeface="Arial" panose="020B0604020202020204" pitchFamily="34" charset="0"/>
                <a:ea typeface="Arial" panose="020B0604020202020204" pitchFamily="34" charset="0"/>
                <a:cs typeface="Arial" panose="020B0604020202020204" pitchFamily="34" charset="0"/>
              </a:rPr>
              <a:t>n</a:t>
            </a:r>
            <a:r>
              <a:rPr lang="en-AU" sz="2400" i="1" dirty="0">
                <a:effectLst/>
                <a:latin typeface="Arial" panose="020B0604020202020204" pitchFamily="34" charset="0"/>
                <a:ea typeface="Arial" panose="020B0604020202020204" pitchFamily="34" charset="0"/>
                <a:cs typeface="Arial" panose="020B0604020202020204" pitchFamily="34" charset="0"/>
              </a:rPr>
              <a:t>f</a:t>
            </a:r>
            <a:r>
              <a:rPr lang="en-AU" sz="2400" i="1" spc="5" dirty="0">
                <a:effectLst/>
                <a:latin typeface="Arial" panose="020B0604020202020204" pitchFamily="34" charset="0"/>
                <a:ea typeface="Arial" panose="020B0604020202020204" pitchFamily="34" charset="0"/>
                <a:cs typeface="Arial" panose="020B0604020202020204" pitchFamily="34" charset="0"/>
              </a:rPr>
              <a:t>o</a:t>
            </a:r>
            <a:r>
              <a:rPr lang="en-AU" sz="2400" i="1" dirty="0">
                <a:effectLst/>
                <a:latin typeface="Arial" panose="020B0604020202020204" pitchFamily="34" charset="0"/>
                <a:ea typeface="Arial" panose="020B0604020202020204" pitchFamily="34" charset="0"/>
                <a:cs typeface="Arial" panose="020B0604020202020204" pitchFamily="34" charset="0"/>
              </a:rPr>
              <a:t>r</a:t>
            </a:r>
            <a:r>
              <a:rPr lang="en-AU" sz="2400" i="1" spc="-20" dirty="0">
                <a:effectLst/>
                <a:latin typeface="Arial" panose="020B0604020202020204" pitchFamily="34" charset="0"/>
                <a:ea typeface="Arial" panose="020B0604020202020204" pitchFamily="34" charset="0"/>
                <a:cs typeface="Arial" panose="020B0604020202020204" pitchFamily="34" charset="0"/>
              </a:rPr>
              <a:t>m</a:t>
            </a:r>
            <a:r>
              <a:rPr lang="en-AU" sz="2400" i="1" dirty="0">
                <a:effectLst/>
                <a:latin typeface="Arial" panose="020B0604020202020204" pitchFamily="34" charset="0"/>
                <a:ea typeface="Arial" panose="020B0604020202020204" pitchFamily="34" charset="0"/>
                <a:cs typeface="Arial" panose="020B0604020202020204" pitchFamily="34" charset="0"/>
              </a:rPr>
              <a:t>ation Sci</a:t>
            </a:r>
            <a:r>
              <a:rPr lang="en-AU" sz="2400" i="1" spc="-10" dirty="0">
                <a:effectLst/>
                <a:latin typeface="Arial" panose="020B0604020202020204" pitchFamily="34" charset="0"/>
                <a:ea typeface="Arial" panose="020B0604020202020204" pitchFamily="34" charset="0"/>
                <a:cs typeface="Arial" panose="020B0604020202020204" pitchFamily="34" charset="0"/>
              </a:rPr>
              <a:t>e</a:t>
            </a:r>
            <a:r>
              <a:rPr lang="en-AU" sz="2400" i="1" dirty="0">
                <a:effectLst/>
                <a:latin typeface="Arial" panose="020B0604020202020204" pitchFamily="34" charset="0"/>
                <a:ea typeface="Arial" panose="020B0604020202020204" pitchFamily="34" charset="0"/>
                <a:cs typeface="Arial" panose="020B0604020202020204" pitchFamily="34" charset="0"/>
              </a:rPr>
              <a:t>nce </a:t>
            </a:r>
            <a:r>
              <a:rPr lang="en-AU" sz="2400" i="1" spc="-15" dirty="0">
                <a:effectLst/>
                <a:latin typeface="Arial" panose="020B0604020202020204" pitchFamily="34" charset="0"/>
                <a:ea typeface="Arial" panose="020B0604020202020204" pitchFamily="34" charset="0"/>
                <a:cs typeface="Arial" panose="020B0604020202020204" pitchFamily="34" charset="0"/>
              </a:rPr>
              <a:t>R</a:t>
            </a:r>
            <a:r>
              <a:rPr lang="en-AU" sz="2400" i="1" dirty="0">
                <a:effectLst/>
                <a:latin typeface="Arial" panose="020B0604020202020204" pitchFamily="34" charset="0"/>
                <a:ea typeface="Arial" panose="020B0604020202020204" pitchFamily="34" charset="0"/>
                <a:cs typeface="Arial" panose="020B0604020202020204" pitchFamily="34" charset="0"/>
              </a:rPr>
              <a:t>e</a:t>
            </a:r>
            <a:r>
              <a:rPr lang="en-AU" sz="2400" i="1" spc="10" dirty="0">
                <a:effectLst/>
                <a:latin typeface="Arial" panose="020B0604020202020204" pitchFamily="34" charset="0"/>
                <a:ea typeface="Arial" panose="020B0604020202020204" pitchFamily="34" charset="0"/>
                <a:cs typeface="Arial" panose="020B0604020202020204" pitchFamily="34" charset="0"/>
              </a:rPr>
              <a:t>s</a:t>
            </a:r>
            <a:r>
              <a:rPr lang="en-AU" sz="2400" i="1" dirty="0">
                <a:effectLst/>
                <a:latin typeface="Arial" panose="020B0604020202020204" pitchFamily="34" charset="0"/>
                <a:ea typeface="Arial" panose="020B0604020202020204" pitchFamily="34" charset="0"/>
                <a:cs typeface="Arial" panose="020B0604020202020204" pitchFamily="34" charset="0"/>
              </a:rPr>
              <a:t>earch,</a:t>
            </a:r>
            <a:r>
              <a:rPr lang="en-AU" sz="2400" spc="-5" dirty="0">
                <a:effectLst/>
                <a:latin typeface="Arial" panose="020B0604020202020204" pitchFamily="34" charset="0"/>
                <a:ea typeface="Arial" panose="020B0604020202020204" pitchFamily="34" charset="0"/>
                <a:cs typeface="Arial" panose="020B0604020202020204" pitchFamily="34" charset="0"/>
              </a:rPr>
              <a:t> </a:t>
            </a:r>
            <a:r>
              <a:rPr lang="en-AU" sz="2400" i="1" dirty="0">
                <a:effectLst/>
                <a:latin typeface="Arial" panose="020B0604020202020204" pitchFamily="34" charset="0"/>
                <a:ea typeface="Arial" panose="020B0604020202020204" pitchFamily="34" charset="0"/>
                <a:cs typeface="Arial" panose="020B0604020202020204" pitchFamily="34" charset="0"/>
              </a:rPr>
              <a:t>35</a:t>
            </a:r>
            <a:r>
              <a:rPr lang="en-AU" sz="2400" spc="5" dirty="0">
                <a:effectLst/>
                <a:latin typeface="Arial" panose="020B0604020202020204" pitchFamily="34" charset="0"/>
                <a:ea typeface="Arial" panose="020B0604020202020204" pitchFamily="34" charset="0"/>
                <a:cs typeface="Arial" panose="020B0604020202020204" pitchFamily="34" charset="0"/>
              </a:rPr>
              <a:t> </a:t>
            </a:r>
            <a:r>
              <a:rPr lang="en-AU" sz="2400" dirty="0">
                <a:effectLst/>
                <a:latin typeface="Arial" panose="020B0604020202020204" pitchFamily="34" charset="0"/>
                <a:ea typeface="Arial" panose="020B0604020202020204" pitchFamily="34" charset="0"/>
                <a:cs typeface="Arial" panose="020B0604020202020204" pitchFamily="34" charset="0"/>
              </a:rPr>
              <a:t>(2</a:t>
            </a:r>
            <a:r>
              <a:rPr lang="en-AU" sz="2400" spc="-5" dirty="0">
                <a:effectLst/>
                <a:latin typeface="Arial" panose="020B0604020202020204" pitchFamily="34" charset="0"/>
                <a:ea typeface="Arial" panose="020B0604020202020204" pitchFamily="34" charset="0"/>
                <a:cs typeface="Arial" panose="020B0604020202020204" pitchFamily="34" charset="0"/>
              </a:rPr>
              <a:t>)</a:t>
            </a:r>
            <a:r>
              <a:rPr lang="en-AU" sz="2400" dirty="0">
                <a:effectLst/>
                <a:latin typeface="Arial" panose="020B0604020202020204" pitchFamily="34" charset="0"/>
                <a:ea typeface="Arial" panose="020B0604020202020204" pitchFamily="34" charset="0"/>
                <a:cs typeface="Arial" panose="020B0604020202020204" pitchFamily="34" charset="0"/>
              </a:rPr>
              <a:t>,</a:t>
            </a:r>
            <a:r>
              <a:rPr lang="en-AU" sz="2400" spc="-10" dirty="0">
                <a:effectLst/>
                <a:latin typeface="Arial" panose="020B0604020202020204" pitchFamily="34" charset="0"/>
                <a:ea typeface="Arial" panose="020B0604020202020204" pitchFamily="34" charset="0"/>
                <a:cs typeface="Arial" panose="020B0604020202020204" pitchFamily="34" charset="0"/>
              </a:rPr>
              <a:t> </a:t>
            </a:r>
            <a:r>
              <a:rPr lang="en-AU" sz="2400" dirty="0">
                <a:effectLst/>
                <a:latin typeface="Arial" panose="020B0604020202020204" pitchFamily="34" charset="0"/>
                <a:ea typeface="Arial" panose="020B0604020202020204" pitchFamily="34" charset="0"/>
                <a:cs typeface="Arial" panose="020B0604020202020204" pitchFamily="34" charset="0"/>
              </a:rPr>
              <a:t>1</a:t>
            </a:r>
            <a:r>
              <a:rPr lang="en-AU" sz="2400" spc="-10" dirty="0">
                <a:effectLst/>
                <a:latin typeface="Arial" panose="020B0604020202020204" pitchFamily="34" charset="0"/>
                <a:ea typeface="Arial" panose="020B0604020202020204" pitchFamily="34" charset="0"/>
                <a:cs typeface="Arial" panose="020B0604020202020204" pitchFamily="34" charset="0"/>
              </a:rPr>
              <a:t>3</a:t>
            </a:r>
            <a:r>
              <a:rPr lang="en-AU" sz="2400" spc="5" dirty="0">
                <a:effectLst/>
                <a:latin typeface="Arial" panose="020B0604020202020204" pitchFamily="34" charset="0"/>
                <a:ea typeface="Arial" panose="020B0604020202020204" pitchFamily="34" charset="0"/>
                <a:cs typeface="Arial" panose="020B0604020202020204" pitchFamily="34" charset="0"/>
              </a:rPr>
              <a:t>7</a:t>
            </a:r>
            <a:r>
              <a:rPr lang="en-AU" sz="2400" spc="-10" dirty="0">
                <a:effectLst/>
                <a:latin typeface="Arial" panose="020B0604020202020204" pitchFamily="34" charset="0"/>
                <a:ea typeface="Arial" panose="020B0604020202020204" pitchFamily="34" charset="0"/>
                <a:cs typeface="Arial" panose="020B0604020202020204" pitchFamily="34" charset="0"/>
              </a:rPr>
              <a:t>–1</a:t>
            </a:r>
            <a:r>
              <a:rPr lang="en-AU" sz="2400" dirty="0">
                <a:effectLst/>
                <a:latin typeface="Arial" panose="020B0604020202020204" pitchFamily="34" charset="0"/>
                <a:ea typeface="Arial" panose="020B0604020202020204" pitchFamily="34" charset="0"/>
                <a:cs typeface="Arial" panose="020B0604020202020204" pitchFamily="34" charset="0"/>
              </a:rPr>
              <a:t>42. DOI:</a:t>
            </a:r>
            <a:r>
              <a:rPr lang="en-AU" sz="2400" spc="-10" dirty="0">
                <a:effectLst/>
                <a:latin typeface="Arial" panose="020B0604020202020204" pitchFamily="34" charset="0"/>
                <a:ea typeface="Arial" panose="020B0604020202020204" pitchFamily="34" charset="0"/>
                <a:cs typeface="Arial" panose="020B0604020202020204" pitchFamily="34" charset="0"/>
              </a:rPr>
              <a:t>1</a:t>
            </a:r>
            <a:r>
              <a:rPr lang="en-AU" sz="2400" dirty="0">
                <a:effectLst/>
                <a:latin typeface="Arial" panose="020B0604020202020204" pitchFamily="34" charset="0"/>
                <a:ea typeface="Arial" panose="020B0604020202020204" pitchFamily="34" charset="0"/>
                <a:cs typeface="Arial" panose="020B0604020202020204" pitchFamily="34" charset="0"/>
              </a:rPr>
              <a:t>0.</a:t>
            </a:r>
            <a:r>
              <a:rPr lang="en-AU" sz="2400" spc="5" dirty="0">
                <a:effectLst/>
                <a:latin typeface="Arial" panose="020B0604020202020204" pitchFamily="34" charset="0"/>
                <a:ea typeface="Arial" panose="020B0604020202020204" pitchFamily="34" charset="0"/>
                <a:cs typeface="Arial" panose="020B0604020202020204" pitchFamily="34" charset="0"/>
              </a:rPr>
              <a:t>1</a:t>
            </a:r>
            <a:r>
              <a:rPr lang="en-AU" sz="2400" spc="-10" dirty="0">
                <a:effectLst/>
                <a:latin typeface="Arial" panose="020B0604020202020204" pitchFamily="34" charset="0"/>
                <a:ea typeface="Arial" panose="020B0604020202020204" pitchFamily="34" charset="0"/>
                <a:cs typeface="Arial" panose="020B0604020202020204" pitchFamily="34" charset="0"/>
              </a:rPr>
              <a:t>0</a:t>
            </a:r>
            <a:r>
              <a:rPr lang="en-AU" sz="2400" dirty="0">
                <a:effectLst/>
                <a:latin typeface="Arial" panose="020B0604020202020204" pitchFamily="34" charset="0"/>
                <a:ea typeface="Arial" panose="020B0604020202020204" pitchFamily="34" charset="0"/>
                <a:cs typeface="Arial" panose="020B0604020202020204" pitchFamily="34" charset="0"/>
              </a:rPr>
              <a:t>16/j.lis</a:t>
            </a:r>
            <a:r>
              <a:rPr lang="en-AU" sz="2400" spc="-10" dirty="0">
                <a:effectLst/>
                <a:latin typeface="Arial" panose="020B0604020202020204" pitchFamily="34" charset="0"/>
                <a:ea typeface="Arial" panose="020B0604020202020204" pitchFamily="34" charset="0"/>
                <a:cs typeface="Arial" panose="020B0604020202020204" pitchFamily="34" charset="0"/>
              </a:rPr>
              <a:t>r</a:t>
            </a:r>
            <a:r>
              <a:rPr lang="en-AU" sz="2400" dirty="0">
                <a:effectLst/>
                <a:latin typeface="Arial" panose="020B0604020202020204" pitchFamily="34" charset="0"/>
                <a:ea typeface="Arial" panose="020B0604020202020204" pitchFamily="34" charset="0"/>
                <a:cs typeface="Arial" panose="020B0604020202020204" pitchFamily="34" charset="0"/>
              </a:rPr>
              <a:t>.</a:t>
            </a:r>
            <a:r>
              <a:rPr lang="en-AU" sz="2400" spc="-5" dirty="0">
                <a:effectLst/>
                <a:latin typeface="Arial" panose="020B0604020202020204" pitchFamily="34" charset="0"/>
                <a:ea typeface="Arial" panose="020B0604020202020204" pitchFamily="34" charset="0"/>
                <a:cs typeface="Arial" panose="020B0604020202020204" pitchFamily="34" charset="0"/>
              </a:rPr>
              <a:t>2</a:t>
            </a:r>
            <a:r>
              <a:rPr lang="en-AU" sz="2400" dirty="0">
                <a:effectLst/>
                <a:latin typeface="Arial" panose="020B0604020202020204" pitchFamily="34" charset="0"/>
                <a:ea typeface="Arial" panose="020B0604020202020204" pitchFamily="34" charset="0"/>
                <a:cs typeface="Arial" panose="020B0604020202020204" pitchFamily="34" charset="0"/>
              </a:rPr>
              <a:t>01</a:t>
            </a:r>
            <a:r>
              <a:rPr lang="en-AU" sz="2400" spc="-10" dirty="0">
                <a:effectLst/>
                <a:latin typeface="Arial" panose="020B0604020202020204" pitchFamily="34" charset="0"/>
                <a:ea typeface="Arial" panose="020B0604020202020204" pitchFamily="34" charset="0"/>
                <a:cs typeface="Arial" panose="020B0604020202020204" pitchFamily="34" charset="0"/>
              </a:rPr>
              <a:t>2.</a:t>
            </a:r>
            <a:r>
              <a:rPr lang="en-AU" sz="2400" dirty="0">
                <a:effectLst/>
                <a:latin typeface="Arial" panose="020B0604020202020204" pitchFamily="34" charset="0"/>
                <a:ea typeface="Arial" panose="020B0604020202020204" pitchFamily="34" charset="0"/>
                <a:cs typeface="Arial" panose="020B0604020202020204" pitchFamily="34" charset="0"/>
              </a:rPr>
              <a:t>11.</a:t>
            </a:r>
            <a:r>
              <a:rPr lang="en-AU" sz="2400" spc="-5" dirty="0">
                <a:effectLst/>
                <a:latin typeface="Arial" panose="020B0604020202020204" pitchFamily="34" charset="0"/>
                <a:ea typeface="Arial" panose="020B0604020202020204" pitchFamily="34" charset="0"/>
                <a:cs typeface="Arial" panose="020B0604020202020204" pitchFamily="34" charset="0"/>
              </a:rPr>
              <a:t>0</a:t>
            </a:r>
            <a:r>
              <a:rPr lang="en-AU" sz="2400" dirty="0">
                <a:effectLst/>
                <a:latin typeface="Arial" panose="020B0604020202020204" pitchFamily="34" charset="0"/>
                <a:ea typeface="Arial" panose="020B0604020202020204" pitchFamily="34" charset="0"/>
                <a:cs typeface="Arial" panose="020B0604020202020204" pitchFamily="34" charset="0"/>
              </a:rPr>
              <a:t>0</a:t>
            </a:r>
            <a:r>
              <a:rPr lang="en-AU" sz="2400" spc="20" dirty="0">
                <a:effectLst/>
                <a:latin typeface="Arial" panose="020B0604020202020204" pitchFamily="34" charset="0"/>
                <a:ea typeface="Arial" panose="020B0604020202020204" pitchFamily="34" charset="0"/>
                <a:cs typeface="Arial" panose="020B0604020202020204" pitchFamily="34" charset="0"/>
              </a:rPr>
              <a:t>2</a:t>
            </a:r>
            <a:r>
              <a:rPr lang="en-AU" sz="2400" dirty="0">
                <a:effectLst/>
                <a:latin typeface="Arial" panose="020B0604020202020204" pitchFamily="34" charset="0"/>
                <a:cs typeface="Arial" panose="020B0604020202020204" pitchFamily="34" charset="0"/>
              </a:rPr>
              <a:t> </a:t>
            </a:r>
            <a:endParaRPr lang="en-AU" sz="2400" i="1" dirty="0">
              <a:latin typeface="Arial" panose="020B0604020202020204" pitchFamily="34" charset="0"/>
              <a:cs typeface="Arial" panose="020B0604020202020204" pitchFamily="34" charset="0"/>
            </a:endParaRPr>
          </a:p>
          <a:p>
            <a:pPr>
              <a:lnSpc>
                <a:spcPct val="150000"/>
              </a:lnSpc>
              <a:spcAft>
                <a:spcPts val="1200"/>
              </a:spcAft>
            </a:pPr>
            <a:r>
              <a:rPr lang="en-AU" sz="2400" b="0" i="0" u="none" strike="noStrike" dirty="0">
                <a:effectLst/>
                <a:latin typeface="Arial" panose="020B0604020202020204" pitchFamily="34" charset="0"/>
                <a:cs typeface="Arial" panose="020B0604020202020204" pitchFamily="34" charset="0"/>
              </a:rPr>
              <a:t>	International Federation of Library Associations and Institutions (IFLA) (2022). </a:t>
            </a:r>
            <a:r>
              <a:rPr lang="en-AU" sz="2400" i="1" dirty="0">
                <a:latin typeface="Arial" panose="020B0604020202020204" pitchFamily="34" charset="0"/>
                <a:cs typeface="Arial" panose="020B0604020202020204" pitchFamily="34" charset="0"/>
              </a:rPr>
              <a:t>IFLA-UNESCO Public library manifesto 2022. https://</a:t>
            </a:r>
            <a:r>
              <a:rPr lang="en-AU" sz="2400" i="1" dirty="0" err="1">
                <a:latin typeface="Arial" panose="020B0604020202020204" pitchFamily="34" charset="0"/>
                <a:cs typeface="Arial" panose="020B0604020202020204" pitchFamily="34" charset="0"/>
              </a:rPr>
              <a:t>repository.ifla.org</a:t>
            </a:r>
            <a:r>
              <a:rPr lang="en-AU" sz="2400" i="1" dirty="0">
                <a:latin typeface="Arial" panose="020B0604020202020204" pitchFamily="34" charset="0"/>
                <a:cs typeface="Arial" panose="020B0604020202020204" pitchFamily="34" charset="0"/>
              </a:rPr>
              <a:t>/handle/123456789/2006</a:t>
            </a:r>
            <a:endParaRPr lang="en-AU" sz="24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50000"/>
              </a:lnSpc>
              <a:spcAft>
                <a:spcPts val="1200"/>
              </a:spcAft>
              <a:buNone/>
            </a:pPr>
            <a:r>
              <a:rPr lang="en-AU" sz="24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sz="2400" dirty="0">
                <a:latin typeface="Arial" panose="020B0604020202020204" pitchFamily="34" charset="0"/>
                <a:ea typeface="MS Mincho" panose="02020609040205080304" pitchFamily="49" charset="-128"/>
                <a:cs typeface="Arial" panose="020B0604020202020204" pitchFamily="34" charset="0"/>
              </a:rPr>
              <a:t>	</a:t>
            </a:r>
            <a:endParaRPr lang="en-AU" sz="1800" dirty="0"/>
          </a:p>
        </p:txBody>
      </p:sp>
    </p:spTree>
    <p:extLst>
      <p:ext uri="{BB962C8B-B14F-4D97-AF65-F5344CB8AC3E}">
        <p14:creationId xmlns:p14="http://schemas.microsoft.com/office/powerpoint/2010/main" val="1077023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129A1-3142-6E85-4C34-34CC0FAB18E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BCB2C9B3-AD66-5624-41F9-88BB1B4F2F8A}"/>
              </a:ext>
            </a:extLst>
          </p:cNvPr>
          <p:cNvSpPr>
            <a:spLocks noGrp="1"/>
          </p:cNvSpPr>
          <p:nvPr>
            <p:ph idx="1"/>
          </p:nvPr>
        </p:nvSpPr>
        <p:spPr/>
        <p:txBody>
          <a:bodyPr>
            <a:normAutofit/>
          </a:bodyPr>
          <a:lstStyle/>
          <a:p>
            <a:pPr marL="0" indent="0">
              <a:buNone/>
            </a:pPr>
            <a:endParaRPr lang="en-AU" sz="1300" dirty="0"/>
          </a:p>
          <a:p>
            <a:pPr marL="0" indent="0">
              <a:buNone/>
            </a:pPr>
            <a:endParaRPr lang="en-US" sz="1400" b="1" dirty="0"/>
          </a:p>
          <a:p>
            <a:pPr marL="0" indent="0">
              <a:buNone/>
            </a:pPr>
            <a:endParaRPr lang="en-US" sz="1400" i="1" dirty="0"/>
          </a:p>
          <a:p>
            <a:pPr marL="0" indent="0">
              <a:buNone/>
            </a:pPr>
            <a:endParaRPr lang="en-US" sz="1200" dirty="0">
              <a:cs typeface="Arial" panose="020B0604020202020204" pitchFamily="34" charset="0"/>
            </a:endParaRPr>
          </a:p>
          <a:p>
            <a:pPr marL="0" indent="0">
              <a:buNone/>
            </a:pPr>
            <a:endParaRPr lang="en-US" dirty="0"/>
          </a:p>
        </p:txBody>
      </p:sp>
      <p:cxnSp>
        <p:nvCxnSpPr>
          <p:cNvPr id="4" name="Straight Connector 3">
            <a:extLst>
              <a:ext uri="{FF2B5EF4-FFF2-40B4-BE49-F238E27FC236}">
                <a16:creationId xmlns:a16="http://schemas.microsoft.com/office/drawing/2014/main" id="{28CA1F4A-7A2F-FA55-C889-AB33F3EF5A01}"/>
              </a:ext>
            </a:extLst>
          </p:cNvPr>
          <p:cNvCxnSpPr/>
          <p:nvPr/>
        </p:nvCxnSpPr>
        <p:spPr>
          <a:xfrm>
            <a:off x="2082280" y="1395343"/>
            <a:ext cx="8280920" cy="0"/>
          </a:xfrm>
          <a:prstGeom prst="line">
            <a:avLst/>
          </a:prstGeom>
          <a:ln w="76200" cmpd="sng">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BFBE9FC2-056C-CC13-D211-E34C56E67EB6}"/>
              </a:ext>
            </a:extLst>
          </p:cNvPr>
          <p:cNvSpPr txBox="1"/>
          <p:nvPr/>
        </p:nvSpPr>
        <p:spPr>
          <a:xfrm>
            <a:off x="609600" y="1600201"/>
            <a:ext cx="10972800" cy="5736827"/>
          </a:xfrm>
          <a:prstGeom prst="rect">
            <a:avLst/>
          </a:prstGeom>
          <a:noFill/>
        </p:spPr>
        <p:txBody>
          <a:bodyPr wrap="square">
            <a:spAutoFit/>
          </a:bodyPr>
          <a:lstStyle/>
          <a:p>
            <a:pPr>
              <a:lnSpc>
                <a:spcPct val="150000"/>
              </a:lnSpc>
              <a:spcAft>
                <a:spcPts val="1200"/>
              </a:spcAft>
            </a:pPr>
            <a:r>
              <a:rPr lang="en-AU" sz="2400" b="0" i="0" u="none" strike="noStrike" dirty="0">
                <a:effectLst/>
                <a:latin typeface="Arial" panose="020B0604020202020204" pitchFamily="34" charset="0"/>
                <a:cs typeface="Arial" panose="020B0604020202020204" pitchFamily="34" charset="0"/>
              </a:rPr>
              <a:t>	</a:t>
            </a:r>
            <a:r>
              <a:rPr lang="en-AU" sz="2400" dirty="0" err="1">
                <a:latin typeface="Arial" panose="020B0604020202020204" pitchFamily="34" charset="0"/>
                <a:cs typeface="Arial" panose="020B0604020202020204" pitchFamily="34" charset="0"/>
              </a:rPr>
              <a:t>Irvall</a:t>
            </a:r>
            <a:r>
              <a:rPr lang="en-AU" sz="2400" dirty="0">
                <a:latin typeface="Arial" panose="020B0604020202020204" pitchFamily="34" charset="0"/>
                <a:cs typeface="Arial" panose="020B0604020202020204" pitchFamily="34" charset="0"/>
              </a:rPr>
              <a:t>, B. &amp; Nielsen, G. (2005). </a:t>
            </a:r>
            <a:r>
              <a:rPr lang="en-AU" sz="2400" i="1" dirty="0">
                <a:latin typeface="Arial" panose="020B0604020202020204" pitchFamily="34" charset="0"/>
                <a:cs typeface="Arial" panose="020B0604020202020204" pitchFamily="34" charset="0"/>
              </a:rPr>
              <a:t>Access to libraries for persons with disabilities: Checklist.</a:t>
            </a:r>
            <a:r>
              <a:rPr lang="en-AU" sz="2400" dirty="0">
                <a:latin typeface="Arial" panose="020B0604020202020204" pitchFamily="34" charset="0"/>
                <a:cs typeface="Arial" panose="020B0604020202020204" pitchFamily="34" charset="0"/>
              </a:rPr>
              <a:t> International Federation of Library Associations and Institutions.</a:t>
            </a:r>
          </a:p>
          <a:p>
            <a:pPr marL="0" indent="0">
              <a:lnSpc>
                <a:spcPct val="150000"/>
              </a:lnSpc>
              <a:spcBef>
                <a:spcPts val="1000"/>
              </a:spcBef>
              <a:spcAft>
                <a:spcPts val="1200"/>
              </a:spcAft>
              <a:buNone/>
            </a:pPr>
            <a:r>
              <a:rPr lang="en-AU" sz="2400" dirty="0">
                <a:effectLst/>
                <a:latin typeface="Arial" panose="020B0604020202020204" pitchFamily="34" charset="0"/>
                <a:ea typeface="Times New Roman" panose="02020603050405020304" pitchFamily="18" charset="0"/>
                <a:cs typeface="Arial" panose="020B0604020202020204" pitchFamily="34" charset="0"/>
              </a:rPr>
              <a:t>	Murray, J. &amp; Wallis, L. (1996). Library services to Australians with disabilities. </a:t>
            </a:r>
            <a:r>
              <a:rPr lang="en-AU" sz="2400" i="1" dirty="0">
                <a:effectLst/>
                <a:latin typeface="Arial" panose="020B0604020202020204" pitchFamily="34" charset="0"/>
                <a:ea typeface="Times New Roman" panose="02020603050405020304" pitchFamily="18" charset="0"/>
                <a:cs typeface="Arial" panose="020B0604020202020204" pitchFamily="34" charset="0"/>
              </a:rPr>
              <a:t>Health Libraries Review,</a:t>
            </a:r>
            <a:r>
              <a:rPr lang="en-AU" sz="2400" dirty="0">
                <a:effectLst/>
                <a:latin typeface="Arial" panose="020B0604020202020204" pitchFamily="34" charset="0"/>
                <a:ea typeface="Times New Roman" panose="02020603050405020304" pitchFamily="18" charset="0"/>
                <a:cs typeface="Arial" panose="020B0604020202020204" pitchFamily="34" charset="0"/>
              </a:rPr>
              <a:t> </a:t>
            </a:r>
            <a:r>
              <a:rPr lang="en-AU" sz="2400" i="1" dirty="0">
                <a:effectLst/>
                <a:latin typeface="Arial" panose="020B0604020202020204" pitchFamily="34" charset="0"/>
                <a:ea typeface="Times New Roman" panose="02020603050405020304" pitchFamily="18" charset="0"/>
                <a:cs typeface="Arial" panose="020B0604020202020204" pitchFamily="34" charset="0"/>
              </a:rPr>
              <a:t>13</a:t>
            </a:r>
            <a:r>
              <a:rPr lang="en-AU" sz="2400" dirty="0">
                <a:effectLst/>
                <a:latin typeface="Arial" panose="020B0604020202020204" pitchFamily="34" charset="0"/>
                <a:ea typeface="Times New Roman" panose="02020603050405020304" pitchFamily="18" charset="0"/>
                <a:cs typeface="Arial" panose="020B0604020202020204" pitchFamily="34" charset="0"/>
              </a:rPr>
              <a:t>, 81-89.</a:t>
            </a:r>
          </a:p>
          <a:p>
            <a:pPr>
              <a:lnSpc>
                <a:spcPct val="150000"/>
              </a:lnSpc>
              <a:spcBef>
                <a:spcPts val="1000"/>
              </a:spcBef>
              <a:spcAft>
                <a:spcPts val="1200"/>
              </a:spcAft>
            </a:pPr>
            <a:r>
              <a:rPr lang="en-AU" sz="24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Wentz, B., Jaeger, P. T.,  &amp; </a:t>
            </a:r>
            <a:r>
              <a:rPr lang="en-AU" sz="2400" dirty="0" err="1">
                <a:solidFill>
                  <a:srgbClr val="000000"/>
                </a:solidFill>
                <a:effectLst/>
                <a:latin typeface="Arial" panose="020B0604020202020204" pitchFamily="34" charset="0"/>
                <a:ea typeface="MS Mincho" panose="02020609040205080304" pitchFamily="49" charset="-128"/>
                <a:cs typeface="Arial" panose="020B0604020202020204" pitchFamily="34" charset="0"/>
              </a:rPr>
              <a:t>Bertot</a:t>
            </a:r>
            <a:r>
              <a:rPr lang="en-AU" sz="24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J. C. (Eds.) (2015). </a:t>
            </a:r>
            <a:r>
              <a:rPr lang="en-AU" sz="2400" i="1"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Accessibility for persons with disabilities and the inclusive future of libraries, Advances in Librarianship, 40.</a:t>
            </a:r>
            <a:r>
              <a:rPr lang="en-AU" sz="24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endParaRPr lang="en-AU" sz="2400" dirty="0">
              <a:latin typeface="Arial" panose="020B0604020202020204" pitchFamily="34" charset="0"/>
              <a:cs typeface="Arial" panose="020B0604020202020204" pitchFamily="34" charset="0"/>
            </a:endParaRPr>
          </a:p>
          <a:p>
            <a:pPr marL="0" indent="0">
              <a:lnSpc>
                <a:spcPct val="150000"/>
              </a:lnSpc>
              <a:buNone/>
            </a:pPr>
            <a:r>
              <a:rPr lang="en-AU" sz="2400" dirty="0">
                <a:latin typeface="Arial" panose="020B0604020202020204" pitchFamily="34" charset="0"/>
                <a:cs typeface="Arial" panose="020B0604020202020204" pitchFamily="34" charset="0"/>
              </a:rPr>
              <a:t>	</a:t>
            </a:r>
            <a:endParaRPr lang="en-AU" sz="1800" dirty="0"/>
          </a:p>
        </p:txBody>
      </p:sp>
    </p:spTree>
    <p:extLst>
      <p:ext uri="{BB962C8B-B14F-4D97-AF65-F5344CB8AC3E}">
        <p14:creationId xmlns:p14="http://schemas.microsoft.com/office/powerpoint/2010/main" val="2828727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129A1-3142-6E85-4C34-34CC0FAB18E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BCB2C9B3-AD66-5624-41F9-88BB1B4F2F8A}"/>
              </a:ext>
            </a:extLst>
          </p:cNvPr>
          <p:cNvSpPr>
            <a:spLocks noGrp="1"/>
          </p:cNvSpPr>
          <p:nvPr>
            <p:ph idx="1"/>
          </p:nvPr>
        </p:nvSpPr>
        <p:spPr/>
        <p:txBody>
          <a:bodyPr>
            <a:normAutofit/>
          </a:bodyPr>
          <a:lstStyle/>
          <a:p>
            <a:pPr marL="0" indent="0">
              <a:buNone/>
            </a:pPr>
            <a:endParaRPr lang="en-AU" sz="1300" dirty="0"/>
          </a:p>
          <a:p>
            <a:pPr marL="0" indent="0">
              <a:buNone/>
            </a:pPr>
            <a:endParaRPr lang="en-US" sz="1400" b="1" dirty="0"/>
          </a:p>
          <a:p>
            <a:pPr marL="0" indent="0">
              <a:buNone/>
            </a:pPr>
            <a:endParaRPr lang="en-US" sz="1400" i="1" dirty="0"/>
          </a:p>
          <a:p>
            <a:pPr marL="0" indent="0">
              <a:buNone/>
            </a:pPr>
            <a:endParaRPr lang="en-US" sz="1200" dirty="0">
              <a:cs typeface="Arial" panose="020B0604020202020204" pitchFamily="34" charset="0"/>
            </a:endParaRPr>
          </a:p>
          <a:p>
            <a:pPr marL="0" indent="0">
              <a:buNone/>
            </a:pPr>
            <a:endParaRPr lang="en-US" dirty="0"/>
          </a:p>
        </p:txBody>
      </p:sp>
      <p:cxnSp>
        <p:nvCxnSpPr>
          <p:cNvPr id="4" name="Straight Connector 3">
            <a:extLst>
              <a:ext uri="{FF2B5EF4-FFF2-40B4-BE49-F238E27FC236}">
                <a16:creationId xmlns:a16="http://schemas.microsoft.com/office/drawing/2014/main" id="{28CA1F4A-7A2F-FA55-C889-AB33F3EF5A01}"/>
              </a:ext>
            </a:extLst>
          </p:cNvPr>
          <p:cNvCxnSpPr/>
          <p:nvPr/>
        </p:nvCxnSpPr>
        <p:spPr>
          <a:xfrm>
            <a:off x="2082280" y="1395343"/>
            <a:ext cx="8280920" cy="0"/>
          </a:xfrm>
          <a:prstGeom prst="line">
            <a:avLst/>
          </a:prstGeom>
          <a:ln w="76200" cmpd="sng">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BFBE9FC2-056C-CC13-D211-E34C56E67EB6}"/>
              </a:ext>
            </a:extLst>
          </p:cNvPr>
          <p:cNvSpPr txBox="1"/>
          <p:nvPr/>
        </p:nvSpPr>
        <p:spPr>
          <a:xfrm>
            <a:off x="609600" y="1600201"/>
            <a:ext cx="10972800" cy="1631216"/>
          </a:xfrm>
          <a:prstGeom prst="rect">
            <a:avLst/>
          </a:prstGeom>
          <a:noFill/>
        </p:spPr>
        <p:txBody>
          <a:bodyPr wrap="square">
            <a:spAutoFit/>
          </a:bodyPr>
          <a:lstStyle/>
          <a:p>
            <a:pPr>
              <a:lnSpc>
                <a:spcPct val="150000"/>
              </a:lnSpc>
              <a:spcAft>
                <a:spcPts val="1200"/>
              </a:spcAft>
            </a:pPr>
            <a:r>
              <a:rPr lang="en-AU" sz="2400" dirty="0">
                <a:latin typeface="Arial" panose="020B0604020202020204" pitchFamily="34" charset="0"/>
                <a:cs typeface="Arial" panose="020B0604020202020204" pitchFamily="34" charset="0"/>
              </a:rPr>
              <a:t>	World Wide Web Consortium. (2019). </a:t>
            </a:r>
            <a:r>
              <a:rPr lang="en-AU" sz="2400" i="1" dirty="0">
                <a:latin typeface="Arial" panose="020B0604020202020204" pitchFamily="34" charset="0"/>
                <a:cs typeface="Arial" panose="020B0604020202020204" pitchFamily="34" charset="0"/>
              </a:rPr>
              <a:t>Standards</a:t>
            </a:r>
            <a:r>
              <a:rPr lang="en-AU" sz="2400" dirty="0">
                <a:latin typeface="Arial" panose="020B0604020202020204" pitchFamily="34" charset="0"/>
                <a:cs typeface="Arial" panose="020B0604020202020204" pitchFamily="34" charset="0"/>
              </a:rPr>
              <a:t>. https://www.w3.org/standards/ </a:t>
            </a:r>
          </a:p>
          <a:p>
            <a:pPr marL="0" indent="0">
              <a:buNone/>
            </a:pPr>
            <a:endParaRPr lang="en-AU" sz="1800" dirty="0"/>
          </a:p>
        </p:txBody>
      </p:sp>
    </p:spTree>
    <p:extLst>
      <p:ext uri="{BB962C8B-B14F-4D97-AF65-F5344CB8AC3E}">
        <p14:creationId xmlns:p14="http://schemas.microsoft.com/office/powerpoint/2010/main" val="1591377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D1F88-0C11-E8D7-5A04-E65C26FECC93}"/>
              </a:ext>
            </a:extLst>
          </p:cNvPr>
          <p:cNvSpPr>
            <a:spLocks noGrp="1"/>
          </p:cNvSpPr>
          <p:nvPr>
            <p:ph type="title"/>
          </p:nvPr>
        </p:nvSpPr>
        <p:spPr/>
        <p:txBody>
          <a:bodyPr/>
          <a:lstStyle/>
          <a:p>
            <a:r>
              <a:rPr lang="en-US" dirty="0"/>
              <a:t>Contact Details</a:t>
            </a:r>
          </a:p>
        </p:txBody>
      </p:sp>
      <p:sp>
        <p:nvSpPr>
          <p:cNvPr id="3" name="Content Placeholder 2">
            <a:extLst>
              <a:ext uri="{FF2B5EF4-FFF2-40B4-BE49-F238E27FC236}">
                <a16:creationId xmlns:a16="http://schemas.microsoft.com/office/drawing/2014/main" id="{627808EF-73DB-C7AA-5EA8-A69478DDC76A}"/>
              </a:ext>
            </a:extLst>
          </p:cNvPr>
          <p:cNvSpPr>
            <a:spLocks noGrp="1"/>
          </p:cNvSpPr>
          <p:nvPr>
            <p:ph idx="1"/>
          </p:nvPr>
        </p:nvSpPr>
        <p:spPr>
          <a:xfrm>
            <a:off x="609600" y="1600201"/>
            <a:ext cx="11136086" cy="4800599"/>
          </a:xfrm>
        </p:spPr>
        <p:txBody>
          <a:bodyPr>
            <a:normAutofit fontScale="85000" lnSpcReduction="20000"/>
          </a:bodyPr>
          <a:lstStyle/>
          <a:p>
            <a:pPr marL="0" indent="0" algn="l">
              <a:lnSpc>
                <a:spcPct val="150000"/>
              </a:lnSpc>
              <a:buNone/>
            </a:pPr>
            <a:r>
              <a:rPr lang="en-AU" sz="4000" b="0" i="0" dirty="0">
                <a:solidFill>
                  <a:srgbClr val="000000"/>
                </a:solidFill>
                <a:effectLst/>
                <a:latin typeface="Arial" panose="020B0604020202020204" pitchFamily="34" charset="0"/>
                <a:cs typeface="Arial" panose="020B0604020202020204" pitchFamily="34" charset="0"/>
              </a:rPr>
              <a:t>Dr Jo Kaeding (she/her)</a:t>
            </a:r>
          </a:p>
          <a:p>
            <a:pPr marL="0" indent="0" algn="l">
              <a:lnSpc>
                <a:spcPct val="150000"/>
              </a:lnSpc>
              <a:buNone/>
            </a:pPr>
            <a:r>
              <a:rPr lang="en-AU" sz="4000" b="0" i="0" dirty="0">
                <a:solidFill>
                  <a:srgbClr val="000000"/>
                </a:solidFill>
                <a:effectLst/>
                <a:latin typeface="Arial" panose="020B0604020202020204" pitchFamily="34" charset="0"/>
                <a:cs typeface="Arial" panose="020B0604020202020204" pitchFamily="34" charset="0"/>
              </a:rPr>
              <a:t>Course Coordinator - Information Management</a:t>
            </a:r>
          </a:p>
          <a:p>
            <a:pPr marL="0" indent="0" algn="l">
              <a:lnSpc>
                <a:spcPct val="150000"/>
              </a:lnSpc>
              <a:buNone/>
            </a:pPr>
            <a:r>
              <a:rPr lang="en-AU" sz="4000" b="0" i="0" dirty="0">
                <a:solidFill>
                  <a:srgbClr val="000000"/>
                </a:solidFill>
                <a:effectLst/>
                <a:latin typeface="Arial" panose="020B0604020202020204" pitchFamily="34" charset="0"/>
                <a:cs typeface="Arial" panose="020B0604020202020204" pitchFamily="34" charset="0"/>
              </a:rPr>
              <a:t>UniSA STEM  |  F2-60, Mawson Lakes Campus SA 5095 </a:t>
            </a:r>
          </a:p>
          <a:p>
            <a:pPr marL="0" indent="0" algn="l">
              <a:lnSpc>
                <a:spcPct val="150000"/>
              </a:lnSpc>
              <a:buNone/>
            </a:pPr>
            <a:r>
              <a:rPr lang="en-AU" sz="4000" b="0" i="0" dirty="0">
                <a:solidFill>
                  <a:srgbClr val="000000"/>
                </a:solidFill>
                <a:effectLst/>
                <a:latin typeface="Arial" panose="020B0604020202020204" pitchFamily="34" charset="0"/>
                <a:cs typeface="Arial" panose="020B0604020202020204" pitchFamily="34" charset="0"/>
              </a:rPr>
              <a:t>University of South Australia</a:t>
            </a:r>
          </a:p>
          <a:p>
            <a:pPr marL="0" indent="0" algn="l">
              <a:lnSpc>
                <a:spcPct val="150000"/>
              </a:lnSpc>
              <a:buNone/>
            </a:pPr>
            <a:r>
              <a:rPr lang="en-AU" sz="4000" b="0" i="0" dirty="0">
                <a:solidFill>
                  <a:srgbClr val="000000"/>
                </a:solidFill>
                <a:effectLst/>
                <a:latin typeface="Arial" panose="020B0604020202020204" pitchFamily="34" charset="0"/>
                <a:cs typeface="Arial" panose="020B0604020202020204" pitchFamily="34" charset="0"/>
              </a:rPr>
              <a:t>Email: </a:t>
            </a:r>
            <a:r>
              <a:rPr lang="en-AU" sz="4000" b="0" i="0" dirty="0" err="1">
                <a:solidFill>
                  <a:srgbClr val="000000"/>
                </a:solidFill>
                <a:effectLst/>
                <a:latin typeface="Arial" panose="020B0604020202020204" pitchFamily="34" charset="0"/>
                <a:cs typeface="Arial" panose="020B0604020202020204" pitchFamily="34" charset="0"/>
              </a:rPr>
              <a:t>jo.kaeding@unisa.edu.au</a:t>
            </a:r>
            <a:endParaRPr lang="en-AU" sz="4000" b="0" i="0" dirty="0">
              <a:solidFill>
                <a:srgbClr val="000000"/>
              </a:solidFill>
              <a:effectLst/>
              <a:latin typeface="Arial" panose="020B0604020202020204" pitchFamily="34" charset="0"/>
              <a:cs typeface="Arial" panose="020B0604020202020204" pitchFamily="34" charset="0"/>
            </a:endParaRPr>
          </a:p>
          <a:p>
            <a:endParaRPr lang="en-US" dirty="0"/>
          </a:p>
        </p:txBody>
      </p:sp>
      <p:cxnSp>
        <p:nvCxnSpPr>
          <p:cNvPr id="4" name="Straight Connector 3">
            <a:extLst>
              <a:ext uri="{FF2B5EF4-FFF2-40B4-BE49-F238E27FC236}">
                <a16:creationId xmlns:a16="http://schemas.microsoft.com/office/drawing/2014/main" id="{7286EC03-582E-F998-3453-03CF715C5F8C}"/>
              </a:ext>
            </a:extLst>
          </p:cNvPr>
          <p:cNvCxnSpPr/>
          <p:nvPr/>
        </p:nvCxnSpPr>
        <p:spPr>
          <a:xfrm>
            <a:off x="2082280" y="1395343"/>
            <a:ext cx="8280920" cy="0"/>
          </a:xfrm>
          <a:prstGeom prst="line">
            <a:avLst/>
          </a:prstGeom>
          <a:ln w="76200" cmpd="sng">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9231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D83B9-617E-836A-9897-15DAF59F93DF}"/>
              </a:ext>
            </a:extLst>
          </p:cNvPr>
          <p:cNvSpPr>
            <a:spLocks noGrp="1"/>
          </p:cNvSpPr>
          <p:nvPr>
            <p:ph type="title"/>
          </p:nvPr>
        </p:nvSpPr>
        <p:spPr>
          <a:xfrm>
            <a:off x="3694386" y="60868"/>
            <a:ext cx="4803228" cy="1143000"/>
          </a:xfrm>
        </p:spPr>
        <p:txBody>
          <a:bodyPr>
            <a:normAutofit fontScale="90000"/>
          </a:bodyPr>
          <a:lstStyle/>
          <a:p>
            <a:br>
              <a:rPr lang="en-US" dirty="0"/>
            </a:br>
            <a:r>
              <a:rPr lang="en-US" sz="4900" dirty="0">
                <a:latin typeface="Arial" panose="020B0604020202020204" pitchFamily="34" charset="0"/>
                <a:cs typeface="Arial" panose="020B0604020202020204" pitchFamily="34" charset="0"/>
              </a:rPr>
              <a:t>Core Values</a:t>
            </a:r>
          </a:p>
        </p:txBody>
      </p:sp>
      <p:sp>
        <p:nvSpPr>
          <p:cNvPr id="5" name="TextBox 4">
            <a:extLst>
              <a:ext uri="{FF2B5EF4-FFF2-40B4-BE49-F238E27FC236}">
                <a16:creationId xmlns:a16="http://schemas.microsoft.com/office/drawing/2014/main" id="{CC4029A7-D829-84FA-AC50-CB4DF4D7CB6C}"/>
              </a:ext>
            </a:extLst>
          </p:cNvPr>
          <p:cNvSpPr txBox="1"/>
          <p:nvPr/>
        </p:nvSpPr>
        <p:spPr>
          <a:xfrm>
            <a:off x="3386666" y="1796143"/>
            <a:ext cx="8509919" cy="4732834"/>
          </a:xfrm>
          <a:prstGeom prst="rect">
            <a:avLst/>
          </a:prstGeom>
          <a:noFill/>
        </p:spPr>
        <p:txBody>
          <a:bodyPr wrap="square">
            <a:spAutoFit/>
          </a:bodyPr>
          <a:lstStyle/>
          <a:p>
            <a:pPr marL="0" indent="0">
              <a:lnSpc>
                <a:spcPct val="150000"/>
              </a:lnSpc>
              <a:buNone/>
            </a:pPr>
            <a:r>
              <a:rPr lang="en-AU" sz="3600" dirty="0">
                <a:latin typeface="Arial" panose="020B0604020202020204" pitchFamily="34" charset="0"/>
                <a:cs typeface="Arial" panose="020B0604020202020204" pitchFamily="34" charset="0"/>
              </a:rPr>
              <a:t>Specific services and materials must be provided for those users who cannot, for whatever reason, use the regular services and materials, for example … people with disabilities...</a:t>
            </a:r>
          </a:p>
          <a:p>
            <a:pPr marL="0" indent="0">
              <a:lnSpc>
                <a:spcPct val="150000"/>
              </a:lnSpc>
              <a:buNone/>
            </a:pPr>
            <a:r>
              <a:rPr lang="en-AU" sz="2400" dirty="0">
                <a:latin typeface="Arial" panose="020B0604020202020204" pitchFamily="34" charset="0"/>
                <a:cs typeface="Arial" panose="020B0604020202020204" pitchFamily="34" charset="0"/>
              </a:rPr>
              <a:t>(</a:t>
            </a:r>
            <a:r>
              <a:rPr lang="en-AU" sz="2400" b="0" i="0" u="none" strike="noStrike" dirty="0">
                <a:effectLst/>
                <a:latin typeface="Arial" panose="020B0604020202020204" pitchFamily="34" charset="0"/>
                <a:cs typeface="Arial" panose="020B0604020202020204" pitchFamily="34" charset="0"/>
              </a:rPr>
              <a:t>International Federation of Library Associations</a:t>
            </a:r>
            <a:r>
              <a:rPr lang="en-AU" sz="2400" dirty="0">
                <a:latin typeface="Arial" panose="020B0604020202020204" pitchFamily="34" charset="0"/>
                <a:cs typeface="Arial" panose="020B0604020202020204" pitchFamily="34" charset="0"/>
              </a:rPr>
              <a:t>, 2022, p1-2)</a:t>
            </a:r>
          </a:p>
        </p:txBody>
      </p:sp>
      <p:cxnSp>
        <p:nvCxnSpPr>
          <p:cNvPr id="6" name="Straight Connector 5">
            <a:extLst>
              <a:ext uri="{FF2B5EF4-FFF2-40B4-BE49-F238E27FC236}">
                <a16:creationId xmlns:a16="http://schemas.microsoft.com/office/drawing/2014/main" id="{55175DA0-45DB-E8C1-7293-25062593A33C}"/>
              </a:ext>
            </a:extLst>
          </p:cNvPr>
          <p:cNvCxnSpPr/>
          <p:nvPr/>
        </p:nvCxnSpPr>
        <p:spPr>
          <a:xfrm>
            <a:off x="2082280" y="1395343"/>
            <a:ext cx="8280920" cy="0"/>
          </a:xfrm>
          <a:prstGeom prst="line">
            <a:avLst/>
          </a:prstGeom>
          <a:ln w="76200" cmpd="sng">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8" descr="old cassette player&#10;">
            <a:extLst>
              <a:ext uri="{FF2B5EF4-FFF2-40B4-BE49-F238E27FC236}">
                <a16:creationId xmlns:a16="http://schemas.microsoft.com/office/drawing/2014/main" id="{8B2EAF56-C0A8-383D-60B2-956D301DF240}"/>
              </a:ext>
            </a:extLst>
          </p:cNvPr>
          <p:cNvPicPr>
            <a:picLocks noChangeAspect="1"/>
          </p:cNvPicPr>
          <p:nvPr/>
        </p:nvPicPr>
        <p:blipFill>
          <a:blip r:embed="rId3"/>
          <a:stretch>
            <a:fillRect/>
          </a:stretch>
        </p:blipFill>
        <p:spPr>
          <a:xfrm>
            <a:off x="295415" y="2250696"/>
            <a:ext cx="2713133" cy="3635019"/>
          </a:xfrm>
          <a:prstGeom prst="rect">
            <a:avLst/>
          </a:prstGeom>
        </p:spPr>
      </p:pic>
    </p:spTree>
    <p:extLst>
      <p:ext uri="{BB962C8B-B14F-4D97-AF65-F5344CB8AC3E}">
        <p14:creationId xmlns:p14="http://schemas.microsoft.com/office/powerpoint/2010/main" val="192532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CC967-F37D-D80A-D4C9-10B24CFC4F0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Technology</a:t>
            </a:r>
          </a:p>
        </p:txBody>
      </p:sp>
      <p:cxnSp>
        <p:nvCxnSpPr>
          <p:cNvPr id="4" name="Straight Connector 3">
            <a:extLst>
              <a:ext uri="{FF2B5EF4-FFF2-40B4-BE49-F238E27FC236}">
                <a16:creationId xmlns:a16="http://schemas.microsoft.com/office/drawing/2014/main" id="{0D802EE4-2C82-F1B0-7804-86C4C2111390}"/>
              </a:ext>
            </a:extLst>
          </p:cNvPr>
          <p:cNvCxnSpPr/>
          <p:nvPr/>
        </p:nvCxnSpPr>
        <p:spPr>
          <a:xfrm>
            <a:off x="2082280" y="1395343"/>
            <a:ext cx="8280920" cy="0"/>
          </a:xfrm>
          <a:prstGeom prst="line">
            <a:avLst/>
          </a:prstGeom>
          <a:ln w="76200" cmpd="sng">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audio book on cassette tapes&#10;">
            <a:extLst>
              <a:ext uri="{FF2B5EF4-FFF2-40B4-BE49-F238E27FC236}">
                <a16:creationId xmlns:a16="http://schemas.microsoft.com/office/drawing/2014/main" id="{CC897365-2237-F26C-03B8-A617E82D9963}"/>
              </a:ext>
            </a:extLst>
          </p:cNvPr>
          <p:cNvPicPr>
            <a:picLocks noChangeAspect="1"/>
          </p:cNvPicPr>
          <p:nvPr/>
        </p:nvPicPr>
        <p:blipFill rotWithShape="1">
          <a:blip r:embed="rId3"/>
          <a:srcRect t="2767"/>
          <a:stretch/>
        </p:blipFill>
        <p:spPr>
          <a:xfrm>
            <a:off x="3036913" y="1735591"/>
            <a:ext cx="6411686" cy="4658490"/>
          </a:xfrm>
          <a:prstGeom prst="rect">
            <a:avLst/>
          </a:prstGeom>
        </p:spPr>
      </p:pic>
    </p:spTree>
    <p:extLst>
      <p:ext uri="{BB962C8B-B14F-4D97-AF65-F5344CB8AC3E}">
        <p14:creationId xmlns:p14="http://schemas.microsoft.com/office/powerpoint/2010/main" val="715353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2EA5C-040D-A590-E190-D54F6C050F5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Treaties and Guidelines</a:t>
            </a:r>
          </a:p>
        </p:txBody>
      </p:sp>
      <p:sp>
        <p:nvSpPr>
          <p:cNvPr id="7" name="TextBox 6">
            <a:extLst>
              <a:ext uri="{FF2B5EF4-FFF2-40B4-BE49-F238E27FC236}">
                <a16:creationId xmlns:a16="http://schemas.microsoft.com/office/drawing/2014/main" id="{FABA0660-3A65-147E-6977-003CF7170F1D}"/>
              </a:ext>
            </a:extLst>
          </p:cNvPr>
          <p:cNvSpPr txBox="1"/>
          <p:nvPr/>
        </p:nvSpPr>
        <p:spPr>
          <a:xfrm>
            <a:off x="5147734" y="1831644"/>
            <a:ext cx="7044266" cy="4144596"/>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US" sz="3600" dirty="0">
                <a:effectLst/>
                <a:latin typeface="Arial" panose="020B0604020202020204" pitchFamily="34" charset="0"/>
                <a:ea typeface="Times New Roman" panose="02020603050405020304" pitchFamily="18" charset="0"/>
                <a:cs typeface="Arial" panose="020B0604020202020204" pitchFamily="34" charset="0"/>
              </a:rPr>
              <a:t>Libraries are central to the success of this ground-breaking Treaty, and librarians have a key role in its implementation. </a:t>
            </a:r>
          </a:p>
          <a:p>
            <a:pPr marL="0" marR="0" lvl="0" indent="0" algn="l" defTabSz="457200" rtl="0" eaLnBrk="1" fontAlgn="auto" latinLnBrk="0" hangingPunct="1">
              <a:lnSpc>
                <a:spcPct val="150000"/>
              </a:lnSpc>
              <a:spcBef>
                <a:spcPts val="0"/>
              </a:spcBef>
              <a:spcAft>
                <a:spcPts val="0"/>
              </a:spcAft>
              <a:buClrTx/>
              <a:buSzTx/>
              <a:buFontTx/>
              <a:buNone/>
              <a:tabLst/>
              <a:defRPr/>
            </a:pPr>
            <a:r>
              <a:rPr lang="en-US" sz="3600" dirty="0">
                <a:latin typeface="Arial" panose="020B0604020202020204" pitchFamily="34" charset="0"/>
                <a:ea typeface="MS Mincho" panose="02020609040205080304" pitchFamily="49" charset="-128"/>
                <a:cs typeface="Arial" panose="020B0604020202020204" pitchFamily="34" charset="0"/>
              </a:rPr>
              <a:t>(Hackett, 2018, p.5). </a:t>
            </a:r>
          </a:p>
        </p:txBody>
      </p:sp>
      <p:cxnSp>
        <p:nvCxnSpPr>
          <p:cNvPr id="8" name="Straight Connector 7">
            <a:extLst>
              <a:ext uri="{FF2B5EF4-FFF2-40B4-BE49-F238E27FC236}">
                <a16:creationId xmlns:a16="http://schemas.microsoft.com/office/drawing/2014/main" id="{C62E30C7-EC74-A41C-C01B-4608F008A37E}"/>
              </a:ext>
            </a:extLst>
          </p:cNvPr>
          <p:cNvCxnSpPr/>
          <p:nvPr/>
        </p:nvCxnSpPr>
        <p:spPr>
          <a:xfrm>
            <a:off x="2082280" y="1395343"/>
            <a:ext cx="8280920" cy="0"/>
          </a:xfrm>
          <a:prstGeom prst="line">
            <a:avLst/>
          </a:prstGeom>
          <a:ln w="76200" cmpd="sng">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pic>
        <p:nvPicPr>
          <p:cNvPr id="14" name="Picture 13" descr="Marrakesh Treaty document for libraries.">
            <a:extLst>
              <a:ext uri="{FF2B5EF4-FFF2-40B4-BE49-F238E27FC236}">
                <a16:creationId xmlns:a16="http://schemas.microsoft.com/office/drawing/2014/main" id="{B21C37BC-5797-DCC7-8079-FF30B1343B9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6755" y="2212031"/>
            <a:ext cx="4417973" cy="3383822"/>
          </a:xfrm>
          <a:prstGeom prst="rect">
            <a:avLst/>
          </a:prstGeom>
        </p:spPr>
      </p:pic>
    </p:spTree>
    <p:extLst>
      <p:ext uri="{BB962C8B-B14F-4D97-AF65-F5344CB8AC3E}">
        <p14:creationId xmlns:p14="http://schemas.microsoft.com/office/powerpoint/2010/main" val="795260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6" name="TextBox 5"/>
          <p:cNvSpPr txBox="1"/>
          <p:nvPr/>
        </p:nvSpPr>
        <p:spPr>
          <a:xfrm>
            <a:off x="1333711" y="460449"/>
            <a:ext cx="9778058" cy="769441"/>
          </a:xfrm>
          <a:prstGeom prst="rect">
            <a:avLst/>
          </a:prstGeom>
          <a:noFill/>
        </p:spPr>
        <p:txBody>
          <a:bodyPr wrap="square" rtlCol="0">
            <a:spAutoFit/>
          </a:bodyPr>
          <a:lstStyle/>
          <a:p>
            <a:pPr algn="ctr"/>
            <a:r>
              <a:rPr lang="en-US" sz="4400" dirty="0"/>
              <a:t>Disability Access and Inclusion Plan (DAIP)</a:t>
            </a:r>
            <a:endParaRPr lang="en-US" sz="4400" b="1" dirty="0">
              <a:latin typeface="Arial"/>
              <a:cs typeface="Arial"/>
            </a:endParaRPr>
          </a:p>
        </p:txBody>
      </p:sp>
      <p:cxnSp>
        <p:nvCxnSpPr>
          <p:cNvPr id="5" name="Straight Connector 4"/>
          <p:cNvCxnSpPr/>
          <p:nvPr/>
        </p:nvCxnSpPr>
        <p:spPr>
          <a:xfrm>
            <a:off x="2082280" y="1395343"/>
            <a:ext cx="8280920" cy="0"/>
          </a:xfrm>
          <a:prstGeom prst="line">
            <a:avLst/>
          </a:prstGeom>
          <a:ln w="76200" cmpd="sng">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pic>
        <p:nvPicPr>
          <p:cNvPr id="8" name="Picture 7" descr="Disability icons used to promote community input into a disability access plan.&#10;">
            <a:extLst>
              <a:ext uri="{FF2B5EF4-FFF2-40B4-BE49-F238E27FC236}">
                <a16:creationId xmlns:a16="http://schemas.microsoft.com/office/drawing/2014/main" id="{B012101B-4BD2-11C7-669E-70846A894DE8}"/>
              </a:ext>
            </a:extLst>
          </p:cNvPr>
          <p:cNvPicPr>
            <a:picLocks noChangeAspect="1"/>
          </p:cNvPicPr>
          <p:nvPr/>
        </p:nvPicPr>
        <p:blipFill>
          <a:blip r:embed="rId3"/>
          <a:stretch>
            <a:fillRect/>
          </a:stretch>
        </p:blipFill>
        <p:spPr>
          <a:xfrm>
            <a:off x="421318" y="1560797"/>
            <a:ext cx="11349364" cy="5057718"/>
          </a:xfrm>
          <a:prstGeom prst="rect">
            <a:avLst/>
          </a:prstGeom>
        </p:spPr>
      </p:pic>
    </p:spTree>
    <p:extLst>
      <p:ext uri="{BB962C8B-B14F-4D97-AF65-F5344CB8AC3E}">
        <p14:creationId xmlns:p14="http://schemas.microsoft.com/office/powerpoint/2010/main" val="4209932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ED039-85DA-DA46-A34D-7AD50EC893CD}"/>
              </a:ext>
            </a:extLst>
          </p:cNvPr>
          <p:cNvSpPr>
            <a:spLocks noGrp="1"/>
          </p:cNvSpPr>
          <p:nvPr>
            <p:ph type="title"/>
          </p:nvPr>
        </p:nvSpPr>
        <p:spPr>
          <a:xfrm>
            <a:off x="1524001" y="16876"/>
            <a:ext cx="8938261" cy="1653036"/>
          </a:xfrm>
        </p:spPr>
        <p:txBody>
          <a:bodyPr>
            <a:normAutofit/>
          </a:bodyPr>
          <a:lstStyle/>
          <a:p>
            <a:r>
              <a:rPr lang="en-US" sz="3500" dirty="0"/>
              <a:t>Physical Environment </a:t>
            </a:r>
          </a:p>
        </p:txBody>
      </p:sp>
      <p:cxnSp>
        <p:nvCxnSpPr>
          <p:cNvPr id="4" name="Straight Connector 3">
            <a:extLst>
              <a:ext uri="{FF2B5EF4-FFF2-40B4-BE49-F238E27FC236}">
                <a16:creationId xmlns:a16="http://schemas.microsoft.com/office/drawing/2014/main" id="{15D3DCB2-7013-1E46-AC1A-3BA44B33DDE8}"/>
              </a:ext>
            </a:extLst>
          </p:cNvPr>
          <p:cNvCxnSpPr>
            <a:cxnSpLocks/>
          </p:cNvCxnSpPr>
          <p:nvPr/>
        </p:nvCxnSpPr>
        <p:spPr>
          <a:xfrm>
            <a:off x="1874520" y="1410584"/>
            <a:ext cx="8595360" cy="0"/>
          </a:xfrm>
          <a:prstGeom prst="line">
            <a:avLst/>
          </a:prstGeom>
          <a:ln w="76200" cmpd="sng">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pic>
        <p:nvPicPr>
          <p:cNvPr id="7" name="Picture 6" descr="Pictogram of a person reading and an arrow pointing the way to the books.">
            <a:extLst>
              <a:ext uri="{FF2B5EF4-FFF2-40B4-BE49-F238E27FC236}">
                <a16:creationId xmlns:a16="http://schemas.microsoft.com/office/drawing/2014/main" id="{14CE3516-EEF9-BBC4-A0A5-784685E9360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64872" y="1933311"/>
            <a:ext cx="2707881" cy="4087368"/>
          </a:xfrm>
          <a:prstGeom prst="rect">
            <a:avLst/>
          </a:prstGeom>
        </p:spPr>
      </p:pic>
      <p:pic>
        <p:nvPicPr>
          <p:cNvPr id="10" name="Picture 2" descr="Wheel chair accessible library book self-checkout.&#10;">
            <a:extLst>
              <a:ext uri="{FF2B5EF4-FFF2-40B4-BE49-F238E27FC236}">
                <a16:creationId xmlns:a16="http://schemas.microsoft.com/office/drawing/2014/main" id="{5BC89BA6-6175-1355-E70C-DF6B423E5B3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55" r="5656" b="1"/>
          <a:stretch/>
        </p:blipFill>
        <p:spPr bwMode="auto">
          <a:xfrm>
            <a:off x="6890680" y="1933311"/>
            <a:ext cx="2962596" cy="4087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807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3962-B41F-C548-B728-4DAEAB216197}"/>
              </a:ext>
            </a:extLst>
          </p:cNvPr>
          <p:cNvSpPr>
            <a:spLocks noGrp="1"/>
          </p:cNvSpPr>
          <p:nvPr>
            <p:ph type="title"/>
          </p:nvPr>
        </p:nvSpPr>
        <p:spPr/>
        <p:txBody>
          <a:bodyPr/>
          <a:lstStyle/>
          <a:p>
            <a:r>
              <a:rPr lang="en-US"/>
              <a:t>Collection Development</a:t>
            </a:r>
            <a:endParaRPr lang="en-US" dirty="0"/>
          </a:p>
        </p:txBody>
      </p:sp>
      <p:cxnSp>
        <p:nvCxnSpPr>
          <p:cNvPr id="3" name="Straight Connector 2">
            <a:extLst>
              <a:ext uri="{FF2B5EF4-FFF2-40B4-BE49-F238E27FC236}">
                <a16:creationId xmlns:a16="http://schemas.microsoft.com/office/drawing/2014/main" id="{91486CC2-1D5B-8F0F-30EB-35306EEE49C9}"/>
              </a:ext>
            </a:extLst>
          </p:cNvPr>
          <p:cNvCxnSpPr/>
          <p:nvPr/>
        </p:nvCxnSpPr>
        <p:spPr>
          <a:xfrm>
            <a:off x="2082280" y="1395343"/>
            <a:ext cx="8280920" cy="0"/>
          </a:xfrm>
          <a:prstGeom prst="line">
            <a:avLst/>
          </a:prstGeom>
          <a:ln w="76200" cmpd="sng">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pic>
        <p:nvPicPr>
          <p:cNvPr id="2050" name="Picture 2" descr="Tactile picture book with a fluffy black circle.&#10;">
            <a:extLst>
              <a:ext uri="{FF2B5EF4-FFF2-40B4-BE49-F238E27FC236}">
                <a16:creationId xmlns:a16="http://schemas.microsoft.com/office/drawing/2014/main" id="{28E6C7A7-9ED8-1320-5CE7-F42890765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9925" y="1832768"/>
            <a:ext cx="5845630" cy="38874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49EC62A-6660-7886-217D-DAF8BBF34AC7}"/>
              </a:ext>
            </a:extLst>
          </p:cNvPr>
          <p:cNvSpPr txBox="1"/>
          <p:nvPr/>
        </p:nvSpPr>
        <p:spPr>
          <a:xfrm>
            <a:off x="2082280" y="6307145"/>
            <a:ext cx="8741229" cy="369332"/>
          </a:xfrm>
          <a:prstGeom prst="rect">
            <a:avLst/>
          </a:prstGeom>
          <a:noFill/>
        </p:spPr>
        <p:txBody>
          <a:bodyPr wrap="square">
            <a:spAutoFit/>
          </a:bodyPr>
          <a:lstStyle/>
          <a:p>
            <a:r>
              <a:rPr lang="en-US" dirty="0"/>
              <a:t>https://</a:t>
            </a:r>
            <a:r>
              <a:rPr lang="en-US" dirty="0" err="1"/>
              <a:t>www.behance.net</a:t>
            </a:r>
            <a:r>
              <a:rPr lang="en-US" dirty="0"/>
              <a:t>/gallery/30101433/Tactile-Picture-Book-for-Blind-Children</a:t>
            </a:r>
          </a:p>
        </p:txBody>
      </p:sp>
    </p:spTree>
    <p:extLst>
      <p:ext uri="{BB962C8B-B14F-4D97-AF65-F5344CB8AC3E}">
        <p14:creationId xmlns:p14="http://schemas.microsoft.com/office/powerpoint/2010/main" val="3129626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2073275" y="152400"/>
            <a:ext cx="8042276" cy="12486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Communication</a:t>
            </a:r>
            <a:endParaRPr lang="en-US" b="1" dirty="0">
              <a:solidFill>
                <a:srgbClr val="000000"/>
              </a:solidFill>
              <a:latin typeface="Arial"/>
              <a:cs typeface="Arial"/>
            </a:endParaRPr>
          </a:p>
        </p:txBody>
      </p:sp>
      <p:sp>
        <p:nvSpPr>
          <p:cNvPr id="9" name="TextBox 8"/>
          <p:cNvSpPr txBox="1"/>
          <p:nvPr/>
        </p:nvSpPr>
        <p:spPr>
          <a:xfrm>
            <a:off x="6629400" y="6172201"/>
            <a:ext cx="4038600" cy="276999"/>
          </a:xfrm>
          <a:prstGeom prst="rect">
            <a:avLst/>
          </a:prstGeom>
          <a:noFill/>
        </p:spPr>
        <p:txBody>
          <a:bodyPr wrap="square" rtlCol="0">
            <a:spAutoFit/>
          </a:bodyPr>
          <a:lstStyle/>
          <a:p>
            <a:endParaRPr lang="en-US" sz="1200" dirty="0"/>
          </a:p>
        </p:txBody>
      </p:sp>
      <p:cxnSp>
        <p:nvCxnSpPr>
          <p:cNvPr id="6" name="Straight Connector 5">
            <a:extLst>
              <a:ext uri="{FF2B5EF4-FFF2-40B4-BE49-F238E27FC236}">
                <a16:creationId xmlns:a16="http://schemas.microsoft.com/office/drawing/2014/main" id="{9529ACE0-9C17-6042-95AC-0D2CFA4C231B}"/>
              </a:ext>
            </a:extLst>
          </p:cNvPr>
          <p:cNvCxnSpPr/>
          <p:nvPr/>
        </p:nvCxnSpPr>
        <p:spPr>
          <a:xfrm>
            <a:off x="2082280" y="1395343"/>
            <a:ext cx="8280920" cy="0"/>
          </a:xfrm>
          <a:prstGeom prst="line">
            <a:avLst/>
          </a:prstGeom>
          <a:ln w="76200" cmpd="sng">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pic>
        <p:nvPicPr>
          <p:cNvPr id="3" name="Picture 2" descr="Boy standing on a stool in the middle of road with megaphone.">
            <a:extLst>
              <a:ext uri="{FF2B5EF4-FFF2-40B4-BE49-F238E27FC236}">
                <a16:creationId xmlns:a16="http://schemas.microsoft.com/office/drawing/2014/main" id="{71A49B33-5188-C828-475F-FC11E148C876}"/>
              </a:ext>
            </a:extLst>
          </p:cNvPr>
          <p:cNvPicPr>
            <a:picLocks noChangeAspect="1"/>
          </p:cNvPicPr>
          <p:nvPr/>
        </p:nvPicPr>
        <p:blipFill rotWithShape="1">
          <a:blip r:embed="rId3">
            <a:extLst>
              <a:ext uri="{28A0092B-C50C-407E-A947-70E740481C1C}">
                <a14:useLocalDpi xmlns:a14="http://schemas.microsoft.com/office/drawing/2010/main" val="0"/>
              </a:ext>
            </a:extLst>
          </a:blip>
          <a:srcRect t="15500" r="36446" b="5250"/>
          <a:stretch/>
        </p:blipFill>
        <p:spPr>
          <a:xfrm>
            <a:off x="7522697" y="1800227"/>
            <a:ext cx="3696287" cy="4831080"/>
          </a:xfrm>
          <a:prstGeom prst="rect">
            <a:avLst/>
          </a:prstGeom>
        </p:spPr>
      </p:pic>
      <p:pic>
        <p:nvPicPr>
          <p:cNvPr id="4" name="Picture 3" descr="Advertisement for the web accessibility initiative.">
            <a:extLst>
              <a:ext uri="{FF2B5EF4-FFF2-40B4-BE49-F238E27FC236}">
                <a16:creationId xmlns:a16="http://schemas.microsoft.com/office/drawing/2014/main" id="{B8BF1FBD-D630-B26F-9D8A-D626C5E6221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19314" y="1800227"/>
            <a:ext cx="6716032" cy="3777768"/>
          </a:xfrm>
          <a:prstGeom prst="rect">
            <a:avLst/>
          </a:prstGeom>
        </p:spPr>
      </p:pic>
    </p:spTree>
    <p:extLst>
      <p:ext uri="{BB962C8B-B14F-4D97-AF65-F5344CB8AC3E}">
        <p14:creationId xmlns:p14="http://schemas.microsoft.com/office/powerpoint/2010/main" val="1191552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1647824" y="146715"/>
            <a:ext cx="8896351" cy="12486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Assistive technologies and computers</a:t>
            </a:r>
            <a:endParaRPr lang="en-US" b="1" dirty="0">
              <a:solidFill>
                <a:srgbClr val="000000"/>
              </a:solidFill>
              <a:latin typeface="Arial"/>
              <a:cs typeface="Arial"/>
            </a:endParaRPr>
          </a:p>
        </p:txBody>
      </p:sp>
      <p:sp>
        <p:nvSpPr>
          <p:cNvPr id="9" name="TextBox 8"/>
          <p:cNvSpPr txBox="1"/>
          <p:nvPr/>
        </p:nvSpPr>
        <p:spPr>
          <a:xfrm>
            <a:off x="6629400" y="6172201"/>
            <a:ext cx="4038600" cy="276999"/>
          </a:xfrm>
          <a:prstGeom prst="rect">
            <a:avLst/>
          </a:prstGeom>
          <a:noFill/>
        </p:spPr>
        <p:txBody>
          <a:bodyPr wrap="square" rtlCol="0">
            <a:spAutoFit/>
          </a:bodyPr>
          <a:lstStyle/>
          <a:p>
            <a:endParaRPr lang="en-US" sz="1200" dirty="0"/>
          </a:p>
        </p:txBody>
      </p:sp>
      <p:cxnSp>
        <p:nvCxnSpPr>
          <p:cNvPr id="6" name="Straight Connector 5">
            <a:extLst>
              <a:ext uri="{FF2B5EF4-FFF2-40B4-BE49-F238E27FC236}">
                <a16:creationId xmlns:a16="http://schemas.microsoft.com/office/drawing/2014/main" id="{9529ACE0-9C17-6042-95AC-0D2CFA4C231B}"/>
              </a:ext>
            </a:extLst>
          </p:cNvPr>
          <p:cNvCxnSpPr>
            <a:cxnSpLocks/>
          </p:cNvCxnSpPr>
          <p:nvPr/>
        </p:nvCxnSpPr>
        <p:spPr>
          <a:xfrm>
            <a:off x="1469571" y="1395343"/>
            <a:ext cx="9198429" cy="0"/>
          </a:xfrm>
          <a:prstGeom prst="line">
            <a:avLst/>
          </a:prstGeom>
          <a:ln w="76200" cmpd="sng">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pic>
        <p:nvPicPr>
          <p:cNvPr id="10" name="Picture 9" descr="Boy using a computer with large assistive keyboard.">
            <a:extLst>
              <a:ext uri="{FF2B5EF4-FFF2-40B4-BE49-F238E27FC236}">
                <a16:creationId xmlns:a16="http://schemas.microsoft.com/office/drawing/2014/main" id="{F9C9FD47-7B2E-4502-F10C-9FF5380543E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351314" y="1540480"/>
            <a:ext cx="7772400" cy="4908720"/>
          </a:xfrm>
          <a:prstGeom prst="rect">
            <a:avLst/>
          </a:prstGeom>
        </p:spPr>
      </p:pic>
    </p:spTree>
    <p:extLst>
      <p:ext uri="{BB962C8B-B14F-4D97-AF65-F5344CB8AC3E}">
        <p14:creationId xmlns:p14="http://schemas.microsoft.com/office/powerpoint/2010/main" val="1037476060"/>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6907</TotalTime>
  <Words>2737</Words>
  <Application>Microsoft Macintosh PowerPoint</Application>
  <PresentationFormat>Widescreen</PresentationFormat>
  <Paragraphs>276</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Default Theme</vt:lpstr>
      <vt:lpstr>Accessible libraries for people with print disabilities in Australia. </vt:lpstr>
      <vt:lpstr> Core Values</vt:lpstr>
      <vt:lpstr>Technology</vt:lpstr>
      <vt:lpstr>Treaties and Guidelines</vt:lpstr>
      <vt:lpstr>PowerPoint Presentation</vt:lpstr>
      <vt:lpstr>Physical Environment </vt:lpstr>
      <vt:lpstr>Collection Development</vt:lpstr>
      <vt:lpstr>PowerPoint Presentation</vt:lpstr>
      <vt:lpstr>PowerPoint Presentation</vt:lpstr>
      <vt:lpstr>Services</vt:lpstr>
      <vt:lpstr>Accessible and Inclusive Libraries of the Future</vt:lpstr>
      <vt:lpstr>References</vt:lpstr>
      <vt:lpstr>References</vt:lpstr>
      <vt:lpstr>References</vt:lpstr>
      <vt:lpstr>References</vt:lpstr>
      <vt:lpstr>References</vt:lpstr>
      <vt:lpstr>Contact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Responsive, accessible and welcoming: Activating the updated ALIA Guidelines on Library Services for People with Disability</dc:title>
  <dc:creator>jokaeding@icloud.com</dc:creator>
  <cp:lastModifiedBy>JK</cp:lastModifiedBy>
  <cp:revision>399</cp:revision>
  <cp:lastPrinted>2020-03-09T23:28:21Z</cp:lastPrinted>
  <dcterms:created xsi:type="dcterms:W3CDTF">2020-03-09T08:33:59Z</dcterms:created>
  <dcterms:modified xsi:type="dcterms:W3CDTF">2023-04-27T03:31:11Z</dcterms:modified>
</cp:coreProperties>
</file>