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1.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notesSlides/notesSlide14.xml" ContentType="application/vnd.openxmlformats-officedocument.presentationml.notesSlide+xml"/>
  <Override PartName="/ppt/media/image28.jpg" ContentType="image/jpg"/>
  <Override PartName="/ppt/media/image29.jpg" ContentType="image/jpg"/>
  <Override PartName="/ppt/media/image30.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1007" r:id="rId2"/>
    <p:sldId id="1029" r:id="rId3"/>
    <p:sldId id="269" r:id="rId4"/>
    <p:sldId id="1020" r:id="rId5"/>
    <p:sldId id="1025" r:id="rId6"/>
    <p:sldId id="1027" r:id="rId7"/>
    <p:sldId id="1028" r:id="rId8"/>
    <p:sldId id="1030" r:id="rId9"/>
    <p:sldId id="341" r:id="rId10"/>
    <p:sldId id="1021" r:id="rId11"/>
    <p:sldId id="987" r:id="rId12"/>
    <p:sldId id="1024" r:id="rId13"/>
    <p:sldId id="308" r:id="rId14"/>
    <p:sldId id="324" r:id="rId15"/>
    <p:sldId id="1010" r:id="rId16"/>
    <p:sldId id="1031" r:id="rId17"/>
    <p:sldId id="102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11530-C6F9-42DD-B11C-62A93979C736}" v="15" dt="2023-05-04T05:51:37.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701"/>
  </p:normalViewPr>
  <p:slideViewPr>
    <p:cSldViewPr snapToGrid="0">
      <p:cViewPr varScale="1">
        <p:scale>
          <a:sx n="90" d="100"/>
          <a:sy n="90" d="100"/>
        </p:scale>
        <p:origin x="19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Vosnacos" userId="YU264iHegaWz9d/fAEnIgpXB37UbiHElOa7+upWR1dM=" providerId="None" clId="Web-{09811530-C6F9-42DD-B11C-62A93979C736}"/>
    <pc:docChg chg="modSld">
      <pc:chgData name="David Vosnacos" userId="YU264iHegaWz9d/fAEnIgpXB37UbiHElOa7+upWR1dM=" providerId="None" clId="Web-{09811530-C6F9-42DD-B11C-62A93979C736}" dt="2023-05-04T05:51:37.052" v="7" actId="20577"/>
      <pc:docMkLst>
        <pc:docMk/>
      </pc:docMkLst>
      <pc:sldChg chg="delSp">
        <pc:chgData name="David Vosnacos" userId="YU264iHegaWz9d/fAEnIgpXB37UbiHElOa7+upWR1dM=" providerId="None" clId="Web-{09811530-C6F9-42DD-B11C-62A93979C736}" dt="2023-05-04T05:50:23.910" v="0"/>
        <pc:sldMkLst>
          <pc:docMk/>
          <pc:sldMk cId="1838889434" sldId="987"/>
        </pc:sldMkLst>
        <pc:spChg chg="del">
          <ac:chgData name="David Vosnacos" userId="YU264iHegaWz9d/fAEnIgpXB37UbiHElOa7+upWR1dM=" providerId="None" clId="Web-{09811530-C6F9-42DD-B11C-62A93979C736}" dt="2023-05-04T05:50:23.910" v="0"/>
          <ac:spMkLst>
            <pc:docMk/>
            <pc:sldMk cId="1838889434" sldId="987"/>
            <ac:spMk id="3" creationId="{449FEFB0-6FE8-04B8-BBC5-CF729135B367}"/>
          </ac:spMkLst>
        </pc:spChg>
      </pc:sldChg>
      <pc:sldChg chg="modSp">
        <pc:chgData name="David Vosnacos" userId="YU264iHegaWz9d/fAEnIgpXB37UbiHElOa7+upWR1dM=" providerId="None" clId="Web-{09811530-C6F9-42DD-B11C-62A93979C736}" dt="2023-05-04T05:51:37.052" v="7" actId="20577"/>
        <pc:sldMkLst>
          <pc:docMk/>
          <pc:sldMk cId="3921266389" sldId="1022"/>
        </pc:sldMkLst>
        <pc:spChg chg="mod">
          <ac:chgData name="David Vosnacos" userId="YU264iHegaWz9d/fAEnIgpXB37UbiHElOa7+upWR1dM=" providerId="None" clId="Web-{09811530-C6F9-42DD-B11C-62A93979C736}" dt="2023-05-04T05:51:37.052" v="7" actId="20577"/>
          <ac:spMkLst>
            <pc:docMk/>
            <pc:sldMk cId="3921266389" sldId="1022"/>
            <ac:spMk id="6" creationId="{B83E0CA6-645D-BC6A-BEF9-B5BB32D69D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B6E9A-384A-D346-8530-F1912E5AE3F9}"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084C1-D196-9D4F-827C-5DC9906C062D}" type="slidenum">
              <a:rPr lang="en-US" smtClean="0"/>
              <a:t>‹#›</a:t>
            </a:fld>
            <a:endParaRPr lang="en-US"/>
          </a:p>
        </p:txBody>
      </p:sp>
    </p:spTree>
    <p:extLst>
      <p:ext uri="{BB962C8B-B14F-4D97-AF65-F5344CB8AC3E}">
        <p14:creationId xmlns:p14="http://schemas.microsoft.com/office/powerpoint/2010/main" val="245034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a:t>
            </a:fld>
            <a:endParaRPr lang="en-US"/>
          </a:p>
        </p:txBody>
      </p:sp>
    </p:spTree>
    <p:extLst>
      <p:ext uri="{BB962C8B-B14F-4D97-AF65-F5344CB8AC3E}">
        <p14:creationId xmlns:p14="http://schemas.microsoft.com/office/powerpoint/2010/main" val="291162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10</a:t>
            </a:fld>
            <a:endParaRPr lang="en-US"/>
          </a:p>
        </p:txBody>
      </p:sp>
    </p:spTree>
    <p:extLst>
      <p:ext uri="{BB962C8B-B14F-4D97-AF65-F5344CB8AC3E}">
        <p14:creationId xmlns:p14="http://schemas.microsoft.com/office/powerpoint/2010/main" val="332990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11</a:t>
            </a:fld>
            <a:endParaRPr lang="en-US"/>
          </a:p>
        </p:txBody>
      </p:sp>
    </p:spTree>
    <p:extLst>
      <p:ext uri="{BB962C8B-B14F-4D97-AF65-F5344CB8AC3E}">
        <p14:creationId xmlns:p14="http://schemas.microsoft.com/office/powerpoint/2010/main" val="60828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12</a:t>
            </a:fld>
            <a:endParaRPr lang="en-US"/>
          </a:p>
        </p:txBody>
      </p:sp>
    </p:spTree>
    <p:extLst>
      <p:ext uri="{BB962C8B-B14F-4D97-AF65-F5344CB8AC3E}">
        <p14:creationId xmlns:p14="http://schemas.microsoft.com/office/powerpoint/2010/main" val="428913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Header Placeholder 3"/>
          <p:cNvSpPr>
            <a:spLocks noGrp="1"/>
          </p:cNvSpPr>
          <p:nvPr>
            <p:ph type="hdr" sz="quarter"/>
          </p:nvPr>
        </p:nvSpPr>
        <p:spPr/>
        <p:txBody>
          <a:bodyPr/>
          <a:lstStyle/>
          <a:p>
            <a:r>
              <a:rPr lang="en-US"/>
              <a:t>Session Title</a:t>
            </a:r>
          </a:p>
        </p:txBody>
      </p:sp>
      <p:sp>
        <p:nvSpPr>
          <p:cNvPr id="5" name="Date Placeholder 4"/>
          <p:cNvSpPr>
            <a:spLocks noGrp="1"/>
          </p:cNvSpPr>
          <p:nvPr>
            <p:ph type="dt" idx="1"/>
          </p:nvPr>
        </p:nvSpPr>
        <p:spPr/>
        <p:txBody>
          <a:bodyPr/>
          <a:lstStyle/>
          <a:p>
            <a:r>
              <a:rPr lang="en-US"/>
              <a:t>DIS’20: July 6–10, 2020, Eindhoven, Netherlands</a:t>
            </a:r>
          </a:p>
        </p:txBody>
      </p:sp>
      <p:sp>
        <p:nvSpPr>
          <p:cNvPr id="6" name="Footer Placeholder 5"/>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78966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Header Placeholder 3"/>
          <p:cNvSpPr>
            <a:spLocks noGrp="1"/>
          </p:cNvSpPr>
          <p:nvPr>
            <p:ph type="hdr" sz="quarter"/>
          </p:nvPr>
        </p:nvSpPr>
        <p:spPr/>
        <p:txBody>
          <a:bodyPr/>
          <a:lstStyle/>
          <a:p>
            <a:r>
              <a:rPr lang="en-US"/>
              <a:t>Session Title</a:t>
            </a:r>
          </a:p>
        </p:txBody>
      </p:sp>
      <p:sp>
        <p:nvSpPr>
          <p:cNvPr id="5" name="Date Placeholder 4"/>
          <p:cNvSpPr>
            <a:spLocks noGrp="1"/>
          </p:cNvSpPr>
          <p:nvPr>
            <p:ph type="dt" idx="1"/>
          </p:nvPr>
        </p:nvSpPr>
        <p:spPr/>
        <p:txBody>
          <a:bodyPr/>
          <a:lstStyle/>
          <a:p>
            <a:r>
              <a:rPr lang="en-US"/>
              <a:t>DIS’20: July 6–10, 2020, Eindhoven, Netherlands</a:t>
            </a:r>
          </a:p>
        </p:txBody>
      </p:sp>
      <p:sp>
        <p:nvSpPr>
          <p:cNvPr id="6" name="Footer Placeholder 5"/>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399195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15</a:t>
            </a:fld>
            <a:endParaRPr lang="en-US"/>
          </a:p>
        </p:txBody>
      </p:sp>
    </p:spTree>
    <p:extLst>
      <p:ext uri="{BB962C8B-B14F-4D97-AF65-F5344CB8AC3E}">
        <p14:creationId xmlns:p14="http://schemas.microsoft.com/office/powerpoint/2010/main" val="54705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16</a:t>
            </a:fld>
            <a:endParaRPr lang="en-US"/>
          </a:p>
        </p:txBody>
      </p:sp>
    </p:spTree>
    <p:extLst>
      <p:ext uri="{BB962C8B-B14F-4D97-AF65-F5344CB8AC3E}">
        <p14:creationId xmlns:p14="http://schemas.microsoft.com/office/powerpoint/2010/main" val="2888587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17</a:t>
            </a:fld>
            <a:endParaRPr lang="en-US"/>
          </a:p>
        </p:txBody>
      </p:sp>
    </p:spTree>
    <p:extLst>
      <p:ext uri="{BB962C8B-B14F-4D97-AF65-F5344CB8AC3E}">
        <p14:creationId xmlns:p14="http://schemas.microsoft.com/office/powerpoint/2010/main" val="387877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2</a:t>
            </a:fld>
            <a:endParaRPr lang="en-US"/>
          </a:p>
        </p:txBody>
      </p:sp>
    </p:spTree>
    <p:extLst>
      <p:ext uri="{BB962C8B-B14F-4D97-AF65-F5344CB8AC3E}">
        <p14:creationId xmlns:p14="http://schemas.microsoft.com/office/powerpoint/2010/main" val="183595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3</a:t>
            </a:fld>
            <a:endParaRPr lang="en-US"/>
          </a:p>
        </p:txBody>
      </p:sp>
    </p:spTree>
    <p:extLst>
      <p:ext uri="{BB962C8B-B14F-4D97-AF65-F5344CB8AC3E}">
        <p14:creationId xmlns:p14="http://schemas.microsoft.com/office/powerpoint/2010/main" val="357884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bg1"/>
                </a:solidFill>
                <a:effectLst/>
                <a:latin typeface="Helvetica" pitchFamily="2" charset="0"/>
              </a:rPr>
              <a:t>Strategies in museums around the world are to date limited to</a:t>
            </a:r>
          </a:p>
          <a:p>
            <a:r>
              <a:rPr lang="en-AU" sz="1200" dirty="0">
                <a:solidFill>
                  <a:schemeClr val="bg1"/>
                </a:solidFill>
                <a:effectLst/>
                <a:latin typeface="Helvetica" pitchFamily="2" charset="0"/>
              </a:rPr>
              <a:t>letting blind or low vision people touch sculptures (Museo </a:t>
            </a:r>
            <a:r>
              <a:rPr lang="en-AU" sz="1200" dirty="0" err="1">
                <a:solidFill>
                  <a:schemeClr val="bg1"/>
                </a:solidFill>
                <a:effectLst/>
                <a:latin typeface="Helvetica" pitchFamily="2" charset="0"/>
              </a:rPr>
              <a:t>Ufficio</a:t>
            </a:r>
            <a:r>
              <a:rPr lang="en-AU" sz="1200" dirty="0">
                <a:solidFill>
                  <a:schemeClr val="bg1"/>
                </a:solidFill>
                <a:effectLst/>
                <a:latin typeface="Helvetica" pitchFamily="2" charset="0"/>
              </a:rPr>
              <a:t>, Italy, Louvre, France); or providing samples of</a:t>
            </a:r>
          </a:p>
          <a:p>
            <a:r>
              <a:rPr lang="en-AU" sz="1200" dirty="0">
                <a:solidFill>
                  <a:schemeClr val="bg1"/>
                </a:solidFill>
                <a:effectLst/>
                <a:latin typeface="Helvetica" pitchFamily="2" charset="0"/>
              </a:rPr>
              <a:t>exerts such as coins as a 2:1 scaled replica (Historical Museum Frankfurt, Germany); or reproducing simplified</a:t>
            </a:r>
          </a:p>
          <a:p>
            <a:r>
              <a:rPr lang="en-AU" sz="1200" dirty="0">
                <a:solidFill>
                  <a:schemeClr val="bg1"/>
                </a:solidFill>
                <a:effectLst/>
                <a:latin typeface="Helvetica" pitchFamily="2" charset="0"/>
              </a:rPr>
              <a:t>reliefs of paintings (Bendigo Gallery, Australia); or a cauldron space (</a:t>
            </a:r>
            <a:r>
              <a:rPr lang="en-AU" sz="1200" dirty="0" err="1">
                <a:solidFill>
                  <a:schemeClr val="bg1"/>
                </a:solidFill>
                <a:effectLst/>
                <a:latin typeface="Helvetica" pitchFamily="2" charset="0"/>
              </a:rPr>
              <a:t>Moesgaard</a:t>
            </a:r>
            <a:r>
              <a:rPr lang="en-AU" sz="1200" dirty="0">
                <a:solidFill>
                  <a:schemeClr val="bg1"/>
                </a:solidFill>
                <a:effectLst/>
                <a:latin typeface="Helvetica" pitchFamily="2" charset="0"/>
              </a:rPr>
              <a:t> Museum, Denmark).</a:t>
            </a:r>
          </a:p>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4</a:t>
            </a:fld>
            <a:endParaRPr lang="en-US"/>
          </a:p>
        </p:txBody>
      </p:sp>
    </p:spTree>
    <p:extLst>
      <p:ext uri="{BB962C8B-B14F-4D97-AF65-F5344CB8AC3E}">
        <p14:creationId xmlns:p14="http://schemas.microsoft.com/office/powerpoint/2010/main" val="348716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5</a:t>
            </a:fld>
            <a:endParaRPr lang="en-US"/>
          </a:p>
        </p:txBody>
      </p:sp>
    </p:spTree>
    <p:extLst>
      <p:ext uri="{BB962C8B-B14F-4D97-AF65-F5344CB8AC3E}">
        <p14:creationId xmlns:p14="http://schemas.microsoft.com/office/powerpoint/2010/main" val="265420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6</a:t>
            </a:fld>
            <a:endParaRPr lang="en-US"/>
          </a:p>
        </p:txBody>
      </p:sp>
    </p:spTree>
    <p:extLst>
      <p:ext uri="{BB962C8B-B14F-4D97-AF65-F5344CB8AC3E}">
        <p14:creationId xmlns:p14="http://schemas.microsoft.com/office/powerpoint/2010/main" val="373637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7</a:t>
            </a:fld>
            <a:endParaRPr lang="en-US"/>
          </a:p>
        </p:txBody>
      </p:sp>
    </p:spTree>
    <p:extLst>
      <p:ext uri="{BB962C8B-B14F-4D97-AF65-F5344CB8AC3E}">
        <p14:creationId xmlns:p14="http://schemas.microsoft.com/office/powerpoint/2010/main" val="46118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084C1-D196-9D4F-827C-5DC9906C062D}" type="slidenum">
              <a:rPr lang="en-US" smtClean="0"/>
              <a:t>8</a:t>
            </a:fld>
            <a:endParaRPr lang="en-US"/>
          </a:p>
        </p:txBody>
      </p:sp>
    </p:spTree>
    <p:extLst>
      <p:ext uri="{BB962C8B-B14F-4D97-AF65-F5344CB8AC3E}">
        <p14:creationId xmlns:p14="http://schemas.microsoft.com/office/powerpoint/2010/main" val="282899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B0F0"/>
                </a:solidFill>
                <a:latin typeface="Univers LT Std 55 Roman" charset="0"/>
                <a:ea typeface="Univers LT Std 55 Roman" charset="0"/>
                <a:cs typeface="Univers LT Std 55 Roman" charset="0"/>
              </a:rPr>
              <a:t>Swell paper: </a:t>
            </a:r>
          </a:p>
          <a:p>
            <a:r>
              <a:rPr lang="en-GB" sz="1200" dirty="0">
                <a:solidFill>
                  <a:srgbClr val="00B0F0"/>
                </a:solidFill>
                <a:latin typeface="Univers LT Std 55 Roman" charset="0"/>
                <a:ea typeface="Univers LT Std 55 Roman" charset="0"/>
                <a:cs typeface="Univers LT Std 55 Roman" charset="0"/>
              </a:rPr>
              <a:t>Lines, dots and surfaces are used to create relief images, either by drawing straight into the swell paper or by transferring a drawing to it. </a:t>
            </a:r>
          </a:p>
          <a:p>
            <a:endParaRPr lang="en-GB" sz="1200" dirty="0">
              <a:solidFill>
                <a:srgbClr val="00B0F0"/>
              </a:solidFill>
              <a:latin typeface="Univers LT Std 55 Roman" charset="0"/>
              <a:ea typeface="Univers LT Std 55 Roman" charset="0"/>
              <a:cs typeface="Univers LT Std 55 Roman" charset="0"/>
            </a:endParaRPr>
          </a:p>
          <a:p>
            <a:r>
              <a:rPr lang="en-GB" sz="1200" dirty="0">
                <a:solidFill>
                  <a:srgbClr val="00B0F0"/>
                </a:solidFill>
                <a:latin typeface="Univers LT Std 55 Roman" charset="0"/>
                <a:ea typeface="Univers LT Std 55 Roman" charset="0"/>
                <a:cs typeface="Univers LT Std 55 Roman" charset="0"/>
              </a:rPr>
              <a:t>Swell paper is ordinary paper coated with a thermosensitive emulsion. </a:t>
            </a:r>
          </a:p>
          <a:p>
            <a:endParaRPr lang="en-GB" sz="1200" dirty="0">
              <a:solidFill>
                <a:srgbClr val="00B0F0"/>
              </a:solidFill>
              <a:latin typeface="Univers LT Std 55 Roman" charset="0"/>
              <a:ea typeface="Univers LT Std 55 Roman" charset="0"/>
              <a:cs typeface="Univers LT Std 55 Roman" charset="0"/>
            </a:endParaRPr>
          </a:p>
          <a:p>
            <a:r>
              <a:rPr lang="en-GB" sz="1200" dirty="0">
                <a:solidFill>
                  <a:srgbClr val="00B0F0"/>
                </a:solidFill>
                <a:latin typeface="Univers LT Std 55 Roman" charset="0"/>
                <a:ea typeface="Univers LT Std 55 Roman" charset="0"/>
                <a:cs typeface="Univers LT Std 55 Roman" charset="0"/>
              </a:rPr>
              <a:t>By using a carbon-based pen or copying a picture in an ordinary copying machine onto swell paper and then exposing the swell paper with the image to infrared heat, you obtain a relief. The swell paper image is the commonest type of relief image occurring today, and these pictures are technically simple to produce</a:t>
            </a:r>
          </a:p>
          <a:p>
            <a:endParaRPr lang="en-GB" sz="1200" dirty="0">
              <a:solidFill>
                <a:srgbClr val="00B0F0"/>
              </a:solidFill>
              <a:latin typeface="Univers LT Std 55 Roman" charset="0"/>
            </a:endParaRPr>
          </a:p>
          <a:p>
            <a:r>
              <a:rPr lang="en-GB" sz="1200" dirty="0">
                <a:solidFill>
                  <a:srgbClr val="00B0F0"/>
                </a:solidFill>
                <a:latin typeface="Univers LT Std 55 Roman" charset="0"/>
                <a:ea typeface="Univers LT Std 55 Roman" charset="0"/>
                <a:cs typeface="Univers LT Std 55 Roman" charset="0"/>
              </a:rPr>
              <a:t>Thermoform: is a technique of moulding plastic in a matrix, using a vacuum press at high temperature. </a:t>
            </a:r>
          </a:p>
          <a:p>
            <a:endParaRPr lang="en-GB" sz="1200" dirty="0">
              <a:solidFill>
                <a:srgbClr val="00B0F0"/>
              </a:solidFill>
              <a:latin typeface="Univers LT Std 55 Roman" charset="0"/>
              <a:ea typeface="Univers LT Std 55 Roman" charset="0"/>
              <a:cs typeface="Univers LT Std 55 Roman" charset="0"/>
            </a:endParaRPr>
          </a:p>
          <a:p>
            <a:r>
              <a:rPr lang="en-GB" sz="1200" dirty="0">
                <a:solidFill>
                  <a:srgbClr val="00B0F0"/>
                </a:solidFill>
                <a:latin typeface="Univers LT Std 55 Roman" charset="0"/>
                <a:ea typeface="Univers LT Std 55 Roman" charset="0"/>
                <a:cs typeface="Univers LT Std 55 Roman" charset="0"/>
              </a:rPr>
              <a:t>matrix design that decides the appearance and quality of the finished relief image. The grain of plastic chosen can affect the readability of the finished image. </a:t>
            </a:r>
          </a:p>
          <a:p>
            <a:endParaRPr lang="en-GB" sz="1200" dirty="0">
              <a:solidFill>
                <a:srgbClr val="00B0F0"/>
              </a:solidFill>
              <a:latin typeface="Univers LT Std 55 Roman" charset="0"/>
              <a:ea typeface="Univers LT Std 55 Roman" charset="0"/>
              <a:cs typeface="Univers LT Std 55 Roman" charset="0"/>
            </a:endParaRPr>
          </a:p>
          <a:p>
            <a:r>
              <a:rPr lang="en-GB" sz="1200" dirty="0">
                <a:solidFill>
                  <a:srgbClr val="00B0F0"/>
                </a:solidFill>
                <a:latin typeface="Univers LT Std 55 Roman" charset="0"/>
                <a:ea typeface="Univers LT Std 55 Roman" charset="0"/>
                <a:cs typeface="Univers LT Std 55 Roman" charset="0"/>
              </a:rPr>
              <a:t>A thermoform image can have several different levels of relief, and in this way one object on the surface of the image can be distinguished from another, not only by its shape and extent but also by differences in height. Most thermoform images are monochrome, but there are also images of this kind printed in polychrome, with colours matching the different textures and lines of the picture surface.</a:t>
            </a:r>
          </a:p>
          <a:p>
            <a:endParaRPr lang="en-US" dirty="0"/>
          </a:p>
          <a:p>
            <a:endParaRPr lang="en-US" dirty="0"/>
          </a:p>
        </p:txBody>
      </p:sp>
      <p:sp>
        <p:nvSpPr>
          <p:cNvPr id="4" name="Slide Number Placeholder 3"/>
          <p:cNvSpPr>
            <a:spLocks noGrp="1"/>
          </p:cNvSpPr>
          <p:nvPr>
            <p:ph type="sldNum" sz="quarter" idx="10"/>
          </p:nvPr>
        </p:nvSpPr>
        <p:spPr/>
        <p:txBody>
          <a:bodyPr/>
          <a:lstStyle/>
          <a:p>
            <a:fld id="{20919016-C0A5-5946-A15D-3996682716EB}" type="slidenum">
              <a:rPr lang="en-US" smtClean="0"/>
              <a:t>9</a:t>
            </a:fld>
            <a:endParaRPr lang="en-US"/>
          </a:p>
        </p:txBody>
      </p:sp>
    </p:spTree>
    <p:extLst>
      <p:ext uri="{BB962C8B-B14F-4D97-AF65-F5344CB8AC3E}">
        <p14:creationId xmlns:p14="http://schemas.microsoft.com/office/powerpoint/2010/main" val="38833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DF13-3DCE-3ED6-F309-B32A24829C4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2D3B48E-1F6C-9761-0726-05D615C1DE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12B8C8-945E-7AE5-C8AA-CCBBD5236134}"/>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5" name="Footer Placeholder 4">
            <a:extLst>
              <a:ext uri="{FF2B5EF4-FFF2-40B4-BE49-F238E27FC236}">
                <a16:creationId xmlns:a16="http://schemas.microsoft.com/office/drawing/2014/main" id="{6D3C23E7-EE75-DA69-CDC1-3A2A735E1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B1310-1444-DBEF-3280-6DC040D9B711}"/>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53962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DFB7-52AB-6F5E-393E-4BA63B33C04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4784115-5DC5-DFF5-3BA3-9D2E020767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02038D-AE7A-E3CC-A4E1-009834D8FC80}"/>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5" name="Footer Placeholder 4">
            <a:extLst>
              <a:ext uri="{FF2B5EF4-FFF2-40B4-BE49-F238E27FC236}">
                <a16:creationId xmlns:a16="http://schemas.microsoft.com/office/drawing/2014/main" id="{9403D493-B1B6-331E-F7AB-481C5B223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50168-6A2C-FAEC-43D1-49DBB24D9410}"/>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657775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B12673-ABEC-F169-FF73-38590459EC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2320477-873E-5D71-2B07-D6AA49A3DF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4E36DD-4087-735F-323C-F447460AF16E}"/>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5" name="Footer Placeholder 4">
            <a:extLst>
              <a:ext uri="{FF2B5EF4-FFF2-40B4-BE49-F238E27FC236}">
                <a16:creationId xmlns:a16="http://schemas.microsoft.com/office/drawing/2014/main" id="{440A6399-9914-0102-C658-EE62F39BE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4E65B-2C47-1417-55A6-9EB77C58DB45}"/>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1174309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92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4B0C-9789-8FE0-A42A-8C70C94AB1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E62DDA-29A5-13FD-0244-C57F2225F3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3CB6A8-0434-2E90-01E8-33AC7C23537A}"/>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5" name="Footer Placeholder 4">
            <a:extLst>
              <a:ext uri="{FF2B5EF4-FFF2-40B4-BE49-F238E27FC236}">
                <a16:creationId xmlns:a16="http://schemas.microsoft.com/office/drawing/2014/main" id="{B3F74D24-13F1-90DE-2225-D18F2ADF0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975C8-08D9-71FC-50FD-F7C999CA10E8}"/>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368083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5684-5AB7-1F74-74D7-BBDA90CC05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6EA2045-6B42-4C29-16BE-906C7F46F4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175A711-4678-5F0F-9CDF-7A53861AB913}"/>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5" name="Footer Placeholder 4">
            <a:extLst>
              <a:ext uri="{FF2B5EF4-FFF2-40B4-BE49-F238E27FC236}">
                <a16:creationId xmlns:a16="http://schemas.microsoft.com/office/drawing/2014/main" id="{015E0AA4-A138-F5BD-4114-75263B213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93998-1271-B4F3-700A-91B199DE3A84}"/>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326281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D556-52AF-EABA-E687-171404C482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7D8628-605C-13B9-2350-B7287105F0A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88B4A0-B32A-7690-4BD0-F1CF4C16AA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3F2DC29-DCB3-698B-84DE-843FFFA9060C}"/>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6" name="Footer Placeholder 5">
            <a:extLst>
              <a:ext uri="{FF2B5EF4-FFF2-40B4-BE49-F238E27FC236}">
                <a16:creationId xmlns:a16="http://schemas.microsoft.com/office/drawing/2014/main" id="{6776C41C-E6A8-325E-0FD3-EFD6CFCF76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C4E48-8F64-00EF-5191-D581ADC539ED}"/>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384444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F30A-9027-3ABA-FE7D-4AF9E88A9F9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B65145-0AB7-59A3-4B18-59A01C4DBA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CC2E6E-DED0-6220-32C2-8D51FADEA1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28F88A-B734-E819-CC6E-A95A8E33F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61D9C0-9E57-D258-4159-C7DE2A755B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DEB0EA-B5C3-4389-028A-0BEDFD3E7768}"/>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8" name="Footer Placeholder 7">
            <a:extLst>
              <a:ext uri="{FF2B5EF4-FFF2-40B4-BE49-F238E27FC236}">
                <a16:creationId xmlns:a16="http://schemas.microsoft.com/office/drawing/2014/main" id="{E9C6FCA8-F088-C8E4-515F-5C8038E70F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DE17AD-1B5D-671B-817F-19A9C8A31463}"/>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719099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FFED-353E-2D6F-2DCB-9153F6E150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D3BC953-2961-ACBF-6D41-FA252A32EBDF}"/>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4" name="Footer Placeholder 3">
            <a:extLst>
              <a:ext uri="{FF2B5EF4-FFF2-40B4-BE49-F238E27FC236}">
                <a16:creationId xmlns:a16="http://schemas.microsoft.com/office/drawing/2014/main" id="{D978B5E1-989E-207B-B255-BA78145D96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25342C-DD23-9CE0-D5D8-E1E6AFFD6328}"/>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336778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8BE28-8D64-AE3E-F4EF-34FCB1C164FD}"/>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3" name="Footer Placeholder 2">
            <a:extLst>
              <a:ext uri="{FF2B5EF4-FFF2-40B4-BE49-F238E27FC236}">
                <a16:creationId xmlns:a16="http://schemas.microsoft.com/office/drawing/2014/main" id="{FCBAFF96-3DC3-A097-EAB3-B38067BC8E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DC02B4-0894-EB59-22EB-E3F3B9684E38}"/>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48433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B0D9-1DF4-1960-6C5E-42BB42A81A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827F8B2-B756-4730-D01C-053FEFE17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198E03-3B02-C401-4CE9-1EA0D1183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0E7F38-2690-FEB5-B44E-06D847C54079}"/>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6" name="Footer Placeholder 5">
            <a:extLst>
              <a:ext uri="{FF2B5EF4-FFF2-40B4-BE49-F238E27FC236}">
                <a16:creationId xmlns:a16="http://schemas.microsoft.com/office/drawing/2014/main" id="{AD77C5A1-2DF6-E67C-1F38-A9247A289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9CA05C-7EE0-874B-D41E-A72FDC034D4C}"/>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419910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76F3-4F9C-5E03-EDCE-2E75CC5F73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C7E9DF-C86B-C0FE-C9F6-2CA884AA3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BA77-AFB6-631E-A9A7-936F61705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AE70C8-CC1C-D66E-EC53-BA750ABE5323}"/>
              </a:ext>
            </a:extLst>
          </p:cNvPr>
          <p:cNvSpPr>
            <a:spLocks noGrp="1"/>
          </p:cNvSpPr>
          <p:nvPr>
            <p:ph type="dt" sz="half" idx="10"/>
          </p:nvPr>
        </p:nvSpPr>
        <p:spPr/>
        <p:txBody>
          <a:bodyPr/>
          <a:lstStyle/>
          <a:p>
            <a:fld id="{414CB55D-1C86-724F-BCC9-097824F879DA}" type="datetimeFigureOut">
              <a:rPr lang="en-US" smtClean="0"/>
              <a:t>5/3/2023</a:t>
            </a:fld>
            <a:endParaRPr lang="en-US"/>
          </a:p>
        </p:txBody>
      </p:sp>
      <p:sp>
        <p:nvSpPr>
          <p:cNvPr id="6" name="Footer Placeholder 5">
            <a:extLst>
              <a:ext uri="{FF2B5EF4-FFF2-40B4-BE49-F238E27FC236}">
                <a16:creationId xmlns:a16="http://schemas.microsoft.com/office/drawing/2014/main" id="{F4CC2630-D284-E30D-6B3E-34E98D485C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6B131-CCD6-ECBC-B45E-545F13DB8923}"/>
              </a:ext>
            </a:extLst>
          </p:cNvPr>
          <p:cNvSpPr>
            <a:spLocks noGrp="1"/>
          </p:cNvSpPr>
          <p:nvPr>
            <p:ph type="sldNum" sz="quarter" idx="12"/>
          </p:nvPr>
        </p:nvSpPr>
        <p:spPr/>
        <p:txBody>
          <a:bodyPr/>
          <a:lstStyle/>
          <a:p>
            <a:fld id="{4F7F4616-0E69-A245-9670-2941F82CF950}" type="slidenum">
              <a:rPr lang="en-US" smtClean="0"/>
              <a:t>‹#›</a:t>
            </a:fld>
            <a:endParaRPr lang="en-US"/>
          </a:p>
        </p:txBody>
      </p:sp>
    </p:spTree>
    <p:extLst>
      <p:ext uri="{BB962C8B-B14F-4D97-AF65-F5344CB8AC3E}">
        <p14:creationId xmlns:p14="http://schemas.microsoft.com/office/powerpoint/2010/main" val="38717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011C5-DC2C-759B-B89D-43C4B7ABB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18C2F6-1493-AE57-4E2B-E03E6D9CA8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A011FD-81ED-1BB7-BD77-6604B907F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CB55D-1C86-724F-BCC9-097824F879DA}" type="datetimeFigureOut">
              <a:rPr lang="en-US" smtClean="0"/>
              <a:t>5/3/2023</a:t>
            </a:fld>
            <a:endParaRPr lang="en-US"/>
          </a:p>
        </p:txBody>
      </p:sp>
      <p:sp>
        <p:nvSpPr>
          <p:cNvPr id="5" name="Footer Placeholder 4">
            <a:extLst>
              <a:ext uri="{FF2B5EF4-FFF2-40B4-BE49-F238E27FC236}">
                <a16:creationId xmlns:a16="http://schemas.microsoft.com/office/drawing/2014/main" id="{72F44053-B89A-4179-894A-2731C8C5B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A2FB1-705D-D710-45ED-EB7665057D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F4616-0E69-A245-9670-2941F82CF950}" type="slidenum">
              <a:rPr lang="en-US" smtClean="0"/>
              <a:t>‹#›</a:t>
            </a:fld>
            <a:endParaRPr lang="en-US"/>
          </a:p>
        </p:txBody>
      </p:sp>
    </p:spTree>
    <p:extLst>
      <p:ext uri="{BB962C8B-B14F-4D97-AF65-F5344CB8AC3E}">
        <p14:creationId xmlns:p14="http://schemas.microsoft.com/office/powerpoint/2010/main" val="1723800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leona.holloway@monash.edu" TargetMode="External"/><Relationship Id="rId4" Type="http://schemas.openxmlformats.org/officeDocument/2006/relationships/hyperlink" Target="mailto:dagmar.reinhardt@sydney.edu.a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www.facebook.com/photo/?fbid=115397442177895&amp;set=a.115395975511375&amp;__tn__=%3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5.jpeg"/><Relationship Id="rId4" Type="http://schemas.microsoft.com/office/2007/relationships/hdphoto" Target="../media/hdphoto1.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ketchfab.com/CCWM/mode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C5441B-8245-2C99-5A1D-36E611EC4E5A}"/>
              </a:ext>
            </a:extLst>
          </p:cNvPr>
          <p:cNvPicPr>
            <a:picLocks noChangeAspect="1"/>
          </p:cNvPicPr>
          <p:nvPr/>
        </p:nvPicPr>
        <p:blipFill>
          <a:blip r:embed="rId3"/>
          <a:stretch>
            <a:fillRect/>
          </a:stretch>
        </p:blipFill>
        <p:spPr>
          <a:xfrm>
            <a:off x="6963984" y="-187287"/>
            <a:ext cx="6476537" cy="9169484"/>
          </a:xfrm>
          <a:prstGeom prst="rect">
            <a:avLst/>
          </a:prstGeom>
        </p:spPr>
      </p:pic>
      <p:sp>
        <p:nvSpPr>
          <p:cNvPr id="7" name="TextBox 6">
            <a:extLst>
              <a:ext uri="{FF2B5EF4-FFF2-40B4-BE49-F238E27FC236}">
                <a16:creationId xmlns:a16="http://schemas.microsoft.com/office/drawing/2014/main" id="{81571E76-1EA7-552C-FC6B-C4D848AB1610}"/>
              </a:ext>
            </a:extLst>
          </p:cNvPr>
          <p:cNvSpPr txBox="1"/>
          <p:nvPr/>
        </p:nvSpPr>
        <p:spPr>
          <a:xfrm>
            <a:off x="252230" y="327659"/>
            <a:ext cx="6891520" cy="1908215"/>
          </a:xfrm>
          <a:prstGeom prst="rect">
            <a:avLst/>
          </a:prstGeom>
          <a:noFill/>
        </p:spPr>
        <p:txBody>
          <a:bodyPr wrap="square" rtlCol="0">
            <a:spAutoFit/>
          </a:bodyPr>
          <a:lstStyle/>
          <a:p>
            <a:r>
              <a:rPr lang="en-AU" sz="4000" b="1" dirty="0">
                <a:effectLst/>
                <a:latin typeface="Helvetica" pitchFamily="2" charset="0"/>
              </a:rPr>
              <a:t>MUSEUM FOR TOUCH</a:t>
            </a:r>
          </a:p>
          <a:p>
            <a:r>
              <a:rPr lang="en-AU" dirty="0">
                <a:effectLst/>
                <a:latin typeface="Helvetica" pitchFamily="2" charset="0"/>
              </a:rPr>
              <a:t>Understanding Museum Exhibits through Touch </a:t>
            </a:r>
          </a:p>
          <a:p>
            <a:r>
              <a:rPr lang="en-AU" dirty="0">
                <a:effectLst/>
                <a:latin typeface="Helvetica" pitchFamily="2" charset="0"/>
              </a:rPr>
              <a:t>– Towards Object Based Learning and Universal Access </a:t>
            </a:r>
          </a:p>
          <a:p>
            <a:r>
              <a:rPr lang="en-AU" dirty="0">
                <a:effectLst/>
                <a:latin typeface="Helvetica" pitchFamily="2" charset="0"/>
              </a:rPr>
              <a:t>for Blind and Low Vision Children and Adults</a:t>
            </a:r>
          </a:p>
          <a:p>
            <a:endParaRPr lang="en-US" sz="2400" dirty="0"/>
          </a:p>
        </p:txBody>
      </p:sp>
      <p:sp>
        <p:nvSpPr>
          <p:cNvPr id="8" name="TextBox 7">
            <a:extLst>
              <a:ext uri="{FF2B5EF4-FFF2-40B4-BE49-F238E27FC236}">
                <a16:creationId xmlns:a16="http://schemas.microsoft.com/office/drawing/2014/main" id="{83497009-3184-1006-16AE-E9FBD986C4B8}"/>
              </a:ext>
            </a:extLst>
          </p:cNvPr>
          <p:cNvSpPr txBox="1"/>
          <p:nvPr/>
        </p:nvSpPr>
        <p:spPr>
          <a:xfrm>
            <a:off x="252230" y="3497758"/>
            <a:ext cx="6048558" cy="2031325"/>
          </a:xfrm>
          <a:prstGeom prst="rect">
            <a:avLst/>
          </a:prstGeom>
          <a:noFill/>
        </p:spPr>
        <p:txBody>
          <a:bodyPr wrap="square" rtlCol="0">
            <a:spAutoFit/>
          </a:bodyPr>
          <a:lstStyle/>
          <a:p>
            <a:endParaRPr lang="en-AU" dirty="0">
              <a:latin typeface="Helvetica" pitchFamily="2" charset="0"/>
            </a:endParaRPr>
          </a:p>
          <a:p>
            <a:r>
              <a:rPr lang="en-AU" dirty="0">
                <a:latin typeface="Helvetica" pitchFamily="2" charset="0"/>
              </a:rPr>
              <a:t>RT ROUNDTABLE PRESENTATION/WORKSHOP</a:t>
            </a:r>
          </a:p>
          <a:p>
            <a:r>
              <a:rPr lang="en-AU" dirty="0">
                <a:latin typeface="Helvetica" pitchFamily="2" charset="0"/>
              </a:rPr>
              <a:t>MAY 7, 2023</a:t>
            </a:r>
          </a:p>
          <a:p>
            <a:endParaRPr lang="en-AU" dirty="0">
              <a:latin typeface="Helvetica" pitchFamily="2" charset="0"/>
            </a:endParaRPr>
          </a:p>
          <a:p>
            <a:r>
              <a:rPr lang="en-AU" dirty="0">
                <a:latin typeface="Helvetica" pitchFamily="2" charset="0"/>
              </a:rPr>
              <a:t>Dagmar Reinhardt and Leona Holloway</a:t>
            </a:r>
          </a:p>
          <a:p>
            <a:endParaRPr lang="en-AU" dirty="0">
              <a:latin typeface="Helvetica" pitchFamily="2" charset="0"/>
            </a:endParaRPr>
          </a:p>
          <a:p>
            <a:endParaRPr lang="en-US" dirty="0"/>
          </a:p>
        </p:txBody>
      </p:sp>
    </p:spTree>
    <p:extLst>
      <p:ext uri="{BB962C8B-B14F-4D97-AF65-F5344CB8AC3E}">
        <p14:creationId xmlns:p14="http://schemas.microsoft.com/office/powerpoint/2010/main" val="392921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39AA35A-84CF-BE9C-5C04-95993302472C}"/>
              </a:ext>
            </a:extLst>
          </p:cNvPr>
          <p:cNvPicPr>
            <a:picLocks noChangeAspect="1"/>
          </p:cNvPicPr>
          <p:nvPr/>
        </p:nvPicPr>
        <p:blipFill>
          <a:blip r:embed="rId3"/>
          <a:stretch>
            <a:fillRect/>
          </a:stretch>
        </p:blipFill>
        <p:spPr>
          <a:xfrm>
            <a:off x="8642528" y="3543298"/>
            <a:ext cx="3200975" cy="3200975"/>
          </a:xfrm>
          <a:prstGeom prst="rect">
            <a:avLst/>
          </a:prstGeom>
        </p:spPr>
      </p:pic>
      <p:sp>
        <p:nvSpPr>
          <p:cNvPr id="30" name="TextBox 29">
            <a:extLst>
              <a:ext uri="{FF2B5EF4-FFF2-40B4-BE49-F238E27FC236}">
                <a16:creationId xmlns:a16="http://schemas.microsoft.com/office/drawing/2014/main" id="{8D15E857-7569-5235-5B85-447ABDF673EC}"/>
              </a:ext>
            </a:extLst>
          </p:cNvPr>
          <p:cNvSpPr txBox="1"/>
          <p:nvPr/>
        </p:nvSpPr>
        <p:spPr>
          <a:xfrm>
            <a:off x="348497" y="727142"/>
            <a:ext cx="4584427" cy="5632311"/>
          </a:xfrm>
          <a:prstGeom prst="rect">
            <a:avLst/>
          </a:prstGeom>
          <a:noFill/>
        </p:spPr>
        <p:txBody>
          <a:bodyPr wrap="square" rtlCol="0">
            <a:spAutoFit/>
          </a:bodyPr>
          <a:lstStyle/>
          <a:p>
            <a:r>
              <a:rPr lang="en-AU" b="1" dirty="0">
                <a:effectLst/>
                <a:latin typeface="Helvetica" pitchFamily="2" charset="0"/>
              </a:rPr>
              <a:t>SCAN AND 3D PRINT</a:t>
            </a:r>
          </a:p>
          <a:p>
            <a:endParaRPr lang="en-AU" b="1" dirty="0">
              <a:effectLst/>
              <a:latin typeface="Helvetica" pitchFamily="2" charset="0"/>
            </a:endParaRPr>
          </a:p>
          <a:p>
            <a:r>
              <a:rPr lang="en-AU" dirty="0">
                <a:effectLst/>
                <a:latin typeface="Helvetica" pitchFamily="2" charset="0"/>
              </a:rPr>
              <a:t>We will scan existing museum objects, clean the data, remodel and scale them for touch access by a human</a:t>
            </a:r>
          </a:p>
          <a:p>
            <a:r>
              <a:rPr lang="en-AU" dirty="0">
                <a:effectLst/>
                <a:latin typeface="Helvetica" pitchFamily="2" charset="0"/>
              </a:rPr>
              <a:t>hand. We will then print data locally in various materials (and add other fabrication techniques such as </a:t>
            </a:r>
            <a:r>
              <a:rPr lang="en-AU" dirty="0" err="1">
                <a:effectLst/>
                <a:latin typeface="Helvetica" pitchFamily="2" charset="0"/>
              </a:rPr>
              <a:t>lasercutting</a:t>
            </a:r>
            <a:r>
              <a:rPr lang="en-AU" dirty="0">
                <a:effectLst/>
                <a:latin typeface="Helvetica" pitchFamily="2" charset="0"/>
              </a:rPr>
              <a:t> and CNC (wood, metal); and share with partner where objects can also be printed and tested.</a:t>
            </a:r>
          </a:p>
          <a:p>
            <a:endParaRPr lang="en-AU" dirty="0">
              <a:effectLst/>
              <a:latin typeface="Helvetica" pitchFamily="2" charset="0"/>
            </a:endParaRPr>
          </a:p>
          <a:p>
            <a:r>
              <a:rPr lang="en-AU" dirty="0">
                <a:effectLst/>
                <a:latin typeface="Helvetica" pitchFamily="2" charset="0"/>
              </a:rPr>
              <a:t>• Develop best practice for scanning and modelling techniques for model production (</a:t>
            </a:r>
            <a:r>
              <a:rPr lang="en-AU" dirty="0" err="1">
                <a:effectLst/>
                <a:latin typeface="Helvetica" pitchFamily="2" charset="0"/>
              </a:rPr>
              <a:t>Einscan</a:t>
            </a:r>
            <a:r>
              <a:rPr lang="en-AU" dirty="0">
                <a:effectLst/>
                <a:latin typeface="Helvetica" pitchFamily="2" charset="0"/>
              </a:rPr>
              <a:t> and photogrammetry);</a:t>
            </a:r>
          </a:p>
          <a:p>
            <a:r>
              <a:rPr lang="en-AU" dirty="0">
                <a:effectLst/>
                <a:latin typeface="Helvetica" pitchFamily="2" charset="0"/>
              </a:rPr>
              <a:t>• workflow that is shared, tested and evaluated in parallel; made available to pedagogy and</a:t>
            </a:r>
          </a:p>
          <a:p>
            <a:r>
              <a:rPr lang="en-AU" dirty="0">
                <a:effectLst/>
                <a:latin typeface="Helvetica" pitchFamily="2" charset="0"/>
              </a:rPr>
              <a:t>institutions and community</a:t>
            </a:r>
          </a:p>
          <a:p>
            <a:endParaRPr lang="en-AU" dirty="0">
              <a:effectLst/>
              <a:latin typeface="Helvetica" pitchFamily="2" charset="0"/>
            </a:endParaRPr>
          </a:p>
        </p:txBody>
      </p:sp>
      <p:pic>
        <p:nvPicPr>
          <p:cNvPr id="31" name="Picture 30">
            <a:extLst>
              <a:ext uri="{FF2B5EF4-FFF2-40B4-BE49-F238E27FC236}">
                <a16:creationId xmlns:a16="http://schemas.microsoft.com/office/drawing/2014/main" id="{55F00576-9524-4AE6-38F0-151105421617}"/>
              </a:ext>
            </a:extLst>
          </p:cNvPr>
          <p:cNvPicPr>
            <a:picLocks noChangeAspect="1"/>
          </p:cNvPicPr>
          <p:nvPr/>
        </p:nvPicPr>
        <p:blipFill>
          <a:blip r:embed="rId4"/>
          <a:stretch>
            <a:fillRect/>
          </a:stretch>
        </p:blipFill>
        <p:spPr>
          <a:xfrm>
            <a:off x="5241902" y="228026"/>
            <a:ext cx="3214891" cy="3200974"/>
          </a:xfrm>
          <a:prstGeom prst="rect">
            <a:avLst/>
          </a:prstGeom>
        </p:spPr>
      </p:pic>
      <p:pic>
        <p:nvPicPr>
          <p:cNvPr id="32" name="Picture 31">
            <a:extLst>
              <a:ext uri="{FF2B5EF4-FFF2-40B4-BE49-F238E27FC236}">
                <a16:creationId xmlns:a16="http://schemas.microsoft.com/office/drawing/2014/main" id="{03DF0826-E5E9-B2E4-E76F-12A220F62015}"/>
              </a:ext>
            </a:extLst>
          </p:cNvPr>
          <p:cNvPicPr>
            <a:picLocks noChangeAspect="1"/>
          </p:cNvPicPr>
          <p:nvPr/>
        </p:nvPicPr>
        <p:blipFill>
          <a:blip r:embed="rId5"/>
          <a:stretch>
            <a:fillRect/>
          </a:stretch>
        </p:blipFill>
        <p:spPr>
          <a:xfrm>
            <a:off x="5231031" y="3543299"/>
            <a:ext cx="3225762" cy="3200975"/>
          </a:xfrm>
          <a:prstGeom prst="rect">
            <a:avLst/>
          </a:prstGeom>
        </p:spPr>
      </p:pic>
      <p:pic>
        <p:nvPicPr>
          <p:cNvPr id="33" name="Picture 32">
            <a:extLst>
              <a:ext uri="{FF2B5EF4-FFF2-40B4-BE49-F238E27FC236}">
                <a16:creationId xmlns:a16="http://schemas.microsoft.com/office/drawing/2014/main" id="{E400F377-AD30-065D-64B0-E9BF95189DBC}"/>
              </a:ext>
            </a:extLst>
          </p:cNvPr>
          <p:cNvPicPr>
            <a:picLocks noChangeAspect="1"/>
          </p:cNvPicPr>
          <p:nvPr/>
        </p:nvPicPr>
        <p:blipFill>
          <a:blip r:embed="rId6"/>
          <a:stretch>
            <a:fillRect/>
          </a:stretch>
        </p:blipFill>
        <p:spPr>
          <a:xfrm>
            <a:off x="8642528" y="199737"/>
            <a:ext cx="3200975" cy="3200975"/>
          </a:xfrm>
          <a:prstGeom prst="rect">
            <a:avLst/>
          </a:prstGeom>
        </p:spPr>
      </p:pic>
    </p:spTree>
    <p:extLst>
      <p:ext uri="{BB962C8B-B14F-4D97-AF65-F5344CB8AC3E}">
        <p14:creationId xmlns:p14="http://schemas.microsoft.com/office/powerpoint/2010/main" val="2312092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9114FE-4375-96F0-4DB6-95DE0EE3F0FD}"/>
              </a:ext>
            </a:extLst>
          </p:cNvPr>
          <p:cNvPicPr>
            <a:picLocks noChangeAspect="1"/>
          </p:cNvPicPr>
          <p:nvPr/>
        </p:nvPicPr>
        <p:blipFill rotWithShape="1">
          <a:blip r:embed="rId3"/>
          <a:srcRect l="15096" r="26143"/>
          <a:stretch/>
        </p:blipFill>
        <p:spPr>
          <a:xfrm>
            <a:off x="5786437" y="0"/>
            <a:ext cx="6752997" cy="6858000"/>
          </a:xfrm>
          <a:prstGeom prst="rect">
            <a:avLst/>
          </a:prstGeom>
        </p:spPr>
      </p:pic>
      <p:sp>
        <p:nvSpPr>
          <p:cNvPr id="6" name="TextBox 5">
            <a:extLst>
              <a:ext uri="{FF2B5EF4-FFF2-40B4-BE49-F238E27FC236}">
                <a16:creationId xmlns:a16="http://schemas.microsoft.com/office/drawing/2014/main" id="{EA13E245-3431-6C1D-16D2-4590244F9879}"/>
              </a:ext>
            </a:extLst>
          </p:cNvPr>
          <p:cNvSpPr txBox="1"/>
          <p:nvPr/>
        </p:nvSpPr>
        <p:spPr>
          <a:xfrm>
            <a:off x="6096000" y="6369863"/>
            <a:ext cx="4404596" cy="400110"/>
          </a:xfrm>
          <a:prstGeom prst="rect">
            <a:avLst/>
          </a:prstGeom>
          <a:noFill/>
        </p:spPr>
        <p:txBody>
          <a:bodyPr wrap="square" rtlCol="0">
            <a:spAutoFit/>
          </a:bodyPr>
          <a:lstStyle/>
          <a:p>
            <a:r>
              <a:rPr lang="en-AU" sz="1000" i="1" dirty="0">
                <a:solidFill>
                  <a:srgbClr val="00B0F0"/>
                </a:solidFill>
              </a:rPr>
              <a:t>XINYI CHENG, KANGCHENG ZHENG</a:t>
            </a:r>
          </a:p>
          <a:p>
            <a:r>
              <a:rPr lang="en-AU" sz="1000" b="1" dirty="0">
                <a:solidFill>
                  <a:srgbClr val="00B0F0"/>
                </a:solidFill>
              </a:rPr>
              <a:t>THE WHALE AND THE ROMAN</a:t>
            </a:r>
          </a:p>
        </p:txBody>
      </p:sp>
      <p:sp>
        <p:nvSpPr>
          <p:cNvPr id="9" name="TextBox 8">
            <a:extLst>
              <a:ext uri="{FF2B5EF4-FFF2-40B4-BE49-F238E27FC236}">
                <a16:creationId xmlns:a16="http://schemas.microsoft.com/office/drawing/2014/main" id="{26E58777-D7E5-D323-86BC-C52714D0134D}"/>
              </a:ext>
            </a:extLst>
          </p:cNvPr>
          <p:cNvSpPr txBox="1"/>
          <p:nvPr/>
        </p:nvSpPr>
        <p:spPr>
          <a:xfrm>
            <a:off x="359966" y="241916"/>
            <a:ext cx="4584427" cy="5909310"/>
          </a:xfrm>
          <a:prstGeom prst="rect">
            <a:avLst/>
          </a:prstGeom>
          <a:noFill/>
        </p:spPr>
        <p:txBody>
          <a:bodyPr wrap="square" rtlCol="0">
            <a:spAutoFit/>
          </a:bodyPr>
          <a:lstStyle/>
          <a:p>
            <a:r>
              <a:rPr lang="en-AU" dirty="0">
                <a:effectLst/>
                <a:latin typeface="Helvetica" pitchFamily="2" charset="0"/>
              </a:rPr>
              <a:t>We will develop together between the museums and BLV partners an in-depth survey that enquires what blind and partially sighted people want to experience in a museum, and what they will enjoy touching. We will visit and document what design practice exists and comprehensively collate this.</a:t>
            </a:r>
          </a:p>
          <a:p>
            <a:endParaRPr lang="en-AU" dirty="0">
              <a:effectLst/>
              <a:latin typeface="Helvetica" pitchFamily="2" charset="0"/>
            </a:endParaRPr>
          </a:p>
          <a:p>
            <a:r>
              <a:rPr lang="en-AU" dirty="0">
                <a:effectLst/>
                <a:latin typeface="Helvetica" pitchFamily="2" charset="0"/>
              </a:rPr>
              <a:t>• Working with people directly and carefully tease out their experiences and desires for a touch access</a:t>
            </a:r>
          </a:p>
          <a:p>
            <a:r>
              <a:rPr lang="en-AU" dirty="0">
                <a:effectLst/>
                <a:latin typeface="Helvetica" pitchFamily="2" charset="0"/>
              </a:rPr>
              <a:t>museum</a:t>
            </a:r>
          </a:p>
          <a:p>
            <a:r>
              <a:rPr lang="en-AU" dirty="0">
                <a:effectLst/>
                <a:latin typeface="Helvetica" pitchFamily="2" charset="0"/>
              </a:rPr>
              <a:t>• Discussing and preparing curators specific items within museum collections that are fit for scale</a:t>
            </a:r>
          </a:p>
          <a:p>
            <a:r>
              <a:rPr lang="en-AU" dirty="0">
                <a:effectLst/>
                <a:latin typeface="Helvetica" pitchFamily="2" charset="0"/>
              </a:rPr>
              <a:t>(butterfly, diatom, whale bones, moon surface, etc)</a:t>
            </a:r>
          </a:p>
          <a:p>
            <a:r>
              <a:rPr lang="en-AU" dirty="0">
                <a:effectLst/>
                <a:latin typeface="Helvetica" pitchFamily="2" charset="0"/>
              </a:rPr>
              <a:t>• Include spatial setups of the local museums (</a:t>
            </a:r>
            <a:r>
              <a:rPr lang="en-AU" dirty="0" err="1">
                <a:effectLst/>
                <a:latin typeface="Helvetica" pitchFamily="2" charset="0"/>
              </a:rPr>
              <a:t>ie</a:t>
            </a:r>
            <a:r>
              <a:rPr lang="en-AU" dirty="0">
                <a:effectLst/>
                <a:latin typeface="Helvetica" pitchFamily="2" charset="0"/>
              </a:rPr>
              <a:t> orientation map that support mobility inside museum)</a:t>
            </a:r>
          </a:p>
        </p:txBody>
      </p:sp>
    </p:spTree>
    <p:extLst>
      <p:ext uri="{BB962C8B-B14F-4D97-AF65-F5344CB8AC3E}">
        <p14:creationId xmlns:p14="http://schemas.microsoft.com/office/powerpoint/2010/main" val="183888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food, indoor&#10;&#10;Description automatically generated">
            <a:extLst>
              <a:ext uri="{FF2B5EF4-FFF2-40B4-BE49-F238E27FC236}">
                <a16:creationId xmlns:a16="http://schemas.microsoft.com/office/drawing/2014/main" id="{A8DF607D-CCCE-6D2C-F9E3-307B3990F104}"/>
              </a:ext>
            </a:extLst>
          </p:cNvPr>
          <p:cNvPicPr>
            <a:picLocks noChangeAspect="1"/>
          </p:cNvPicPr>
          <p:nvPr/>
        </p:nvPicPr>
        <p:blipFill rotWithShape="1">
          <a:blip r:embed="rId3"/>
          <a:srcRect l="27374"/>
          <a:stretch/>
        </p:blipFill>
        <p:spPr>
          <a:xfrm>
            <a:off x="5390234" y="0"/>
            <a:ext cx="8950086" cy="6858000"/>
          </a:xfrm>
          <a:prstGeom prst="rect">
            <a:avLst/>
          </a:prstGeom>
        </p:spPr>
      </p:pic>
      <p:sp>
        <p:nvSpPr>
          <p:cNvPr id="7" name="TextBox 6">
            <a:extLst>
              <a:ext uri="{FF2B5EF4-FFF2-40B4-BE49-F238E27FC236}">
                <a16:creationId xmlns:a16="http://schemas.microsoft.com/office/drawing/2014/main" id="{6C3F60E5-C43A-6C61-7B06-56BFA37E2458}"/>
              </a:ext>
            </a:extLst>
          </p:cNvPr>
          <p:cNvSpPr txBox="1"/>
          <p:nvPr/>
        </p:nvSpPr>
        <p:spPr>
          <a:xfrm>
            <a:off x="359966" y="611248"/>
            <a:ext cx="4584427" cy="2308324"/>
          </a:xfrm>
          <a:prstGeom prst="rect">
            <a:avLst/>
          </a:prstGeom>
          <a:noFill/>
        </p:spPr>
        <p:txBody>
          <a:bodyPr wrap="square" rtlCol="0">
            <a:spAutoFit/>
          </a:bodyPr>
          <a:lstStyle/>
          <a:p>
            <a:r>
              <a:rPr lang="en-AU" dirty="0">
                <a:effectLst/>
                <a:latin typeface="Helvetica" pitchFamily="2" charset="0"/>
              </a:rPr>
              <a:t>Wet Specimen Example</a:t>
            </a:r>
          </a:p>
          <a:p>
            <a:endParaRPr lang="en-AU" dirty="0">
              <a:latin typeface="Helvetica" pitchFamily="2" charset="0"/>
            </a:endParaRPr>
          </a:p>
          <a:p>
            <a:endParaRPr lang="en-AU" dirty="0">
              <a:latin typeface="Helvetica" pitchFamily="2" charset="0"/>
            </a:endParaRPr>
          </a:p>
          <a:p>
            <a:r>
              <a:rPr lang="en-AU" dirty="0">
                <a:latin typeface="Helvetica" pitchFamily="2" charset="0"/>
              </a:rPr>
              <a:t>Nature collections often feature exhibits that cannot be touched, such as specimen in a jar.</a:t>
            </a:r>
          </a:p>
          <a:p>
            <a:r>
              <a:rPr lang="en-AU" dirty="0">
                <a:effectLst/>
                <a:latin typeface="Helvetica" pitchFamily="2" charset="0"/>
              </a:rPr>
              <a:t>We ha</a:t>
            </a:r>
            <a:r>
              <a:rPr lang="en-AU" dirty="0">
                <a:latin typeface="Helvetica" pitchFamily="2" charset="0"/>
              </a:rPr>
              <a:t>ve </a:t>
            </a:r>
            <a:r>
              <a:rPr lang="en-AU" dirty="0">
                <a:effectLst/>
                <a:latin typeface="Helvetica" pitchFamily="2" charset="0"/>
              </a:rPr>
              <a:t>tested how we can translate this into a physical object.</a:t>
            </a:r>
          </a:p>
        </p:txBody>
      </p:sp>
    </p:spTree>
    <p:extLst>
      <p:ext uri="{BB962C8B-B14F-4D97-AF65-F5344CB8AC3E}">
        <p14:creationId xmlns:p14="http://schemas.microsoft.com/office/powerpoint/2010/main" val="3099336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food, indoor&#10;&#10;Description automatically generated">
            <a:extLst>
              <a:ext uri="{FF2B5EF4-FFF2-40B4-BE49-F238E27FC236}">
                <a16:creationId xmlns:a16="http://schemas.microsoft.com/office/drawing/2014/main" id="{4F45A822-D41D-334F-9140-EC0A15739F07}"/>
              </a:ext>
            </a:extLst>
          </p:cNvPr>
          <p:cNvPicPr>
            <a:picLocks noChangeAspect="1"/>
          </p:cNvPicPr>
          <p:nvPr/>
        </p:nvPicPr>
        <p:blipFill>
          <a:blip r:embed="rId3"/>
          <a:stretch>
            <a:fillRect/>
          </a:stretch>
        </p:blipFill>
        <p:spPr>
          <a:xfrm>
            <a:off x="8327951" y="4538924"/>
            <a:ext cx="3619761" cy="2014369"/>
          </a:xfrm>
          <a:prstGeom prst="rect">
            <a:avLst/>
          </a:prstGeom>
        </p:spPr>
      </p:pic>
      <p:pic>
        <p:nvPicPr>
          <p:cNvPr id="7" name="object 2">
            <a:extLst>
              <a:ext uri="{FF2B5EF4-FFF2-40B4-BE49-F238E27FC236}">
                <a16:creationId xmlns:a16="http://schemas.microsoft.com/office/drawing/2014/main" id="{0E98BF95-BBAD-DB8B-4637-805B95662CC3}"/>
              </a:ext>
            </a:extLst>
          </p:cNvPr>
          <p:cNvPicPr/>
          <p:nvPr/>
        </p:nvPicPr>
        <p:blipFill>
          <a:blip r:embed="rId4" cstate="print"/>
          <a:stretch>
            <a:fillRect/>
          </a:stretch>
        </p:blipFill>
        <p:spPr>
          <a:xfrm>
            <a:off x="132296" y="464690"/>
            <a:ext cx="2646537" cy="3724490"/>
          </a:xfrm>
          <a:prstGeom prst="rect">
            <a:avLst/>
          </a:prstGeom>
        </p:spPr>
      </p:pic>
      <p:pic>
        <p:nvPicPr>
          <p:cNvPr id="16" name="object 6">
            <a:extLst>
              <a:ext uri="{FF2B5EF4-FFF2-40B4-BE49-F238E27FC236}">
                <a16:creationId xmlns:a16="http://schemas.microsoft.com/office/drawing/2014/main" id="{DFC96FB1-67F5-5A41-AAE5-B4F3F6536AD7}"/>
              </a:ext>
            </a:extLst>
          </p:cNvPr>
          <p:cNvPicPr/>
          <p:nvPr/>
        </p:nvPicPr>
        <p:blipFill>
          <a:blip r:embed="rId5" cstate="print"/>
          <a:stretch>
            <a:fillRect/>
          </a:stretch>
        </p:blipFill>
        <p:spPr>
          <a:xfrm>
            <a:off x="3128064" y="1939149"/>
            <a:ext cx="1654659" cy="912994"/>
          </a:xfrm>
          <a:prstGeom prst="rect">
            <a:avLst/>
          </a:prstGeom>
        </p:spPr>
      </p:pic>
      <p:pic>
        <p:nvPicPr>
          <p:cNvPr id="21" name="object 12">
            <a:extLst>
              <a:ext uri="{FF2B5EF4-FFF2-40B4-BE49-F238E27FC236}">
                <a16:creationId xmlns:a16="http://schemas.microsoft.com/office/drawing/2014/main" id="{BE4E4148-1D41-7E51-3B24-E4F426707A89}"/>
              </a:ext>
            </a:extLst>
          </p:cNvPr>
          <p:cNvPicPr/>
          <p:nvPr/>
        </p:nvPicPr>
        <p:blipFill rotWithShape="1">
          <a:blip r:embed="rId6" cstate="print"/>
          <a:srcRect t="11683" b="23387"/>
          <a:stretch/>
        </p:blipFill>
        <p:spPr>
          <a:xfrm>
            <a:off x="4782723" y="456613"/>
            <a:ext cx="3972011" cy="2395530"/>
          </a:xfrm>
          <a:prstGeom prst="rect">
            <a:avLst/>
          </a:prstGeom>
        </p:spPr>
      </p:pic>
      <p:pic>
        <p:nvPicPr>
          <p:cNvPr id="22" name="object 2">
            <a:extLst>
              <a:ext uri="{FF2B5EF4-FFF2-40B4-BE49-F238E27FC236}">
                <a16:creationId xmlns:a16="http://schemas.microsoft.com/office/drawing/2014/main" id="{735D056D-6E3D-08C0-CF91-0D4BB26ACA62}"/>
              </a:ext>
            </a:extLst>
          </p:cNvPr>
          <p:cNvPicPr/>
          <p:nvPr/>
        </p:nvPicPr>
        <p:blipFill>
          <a:blip r:embed="rId7" cstate="print"/>
          <a:stretch>
            <a:fillRect/>
          </a:stretch>
        </p:blipFill>
        <p:spPr>
          <a:xfrm>
            <a:off x="3128064" y="515117"/>
            <a:ext cx="1644670" cy="1233502"/>
          </a:xfrm>
          <a:prstGeom prst="rect">
            <a:avLst/>
          </a:prstGeom>
        </p:spPr>
      </p:pic>
      <p:pic>
        <p:nvPicPr>
          <p:cNvPr id="23" name="object 7">
            <a:extLst>
              <a:ext uri="{FF2B5EF4-FFF2-40B4-BE49-F238E27FC236}">
                <a16:creationId xmlns:a16="http://schemas.microsoft.com/office/drawing/2014/main" id="{3510C261-C2E4-31E3-AE3F-020D43EFCDAC}"/>
              </a:ext>
            </a:extLst>
          </p:cNvPr>
          <p:cNvPicPr/>
          <p:nvPr/>
        </p:nvPicPr>
        <p:blipFill rotWithShape="1">
          <a:blip r:embed="rId8" cstate="print"/>
          <a:srcRect l="348" t="2618" r="-348" b="8819"/>
          <a:stretch/>
        </p:blipFill>
        <p:spPr>
          <a:xfrm>
            <a:off x="4109994" y="4538924"/>
            <a:ext cx="3972011" cy="1976328"/>
          </a:xfrm>
          <a:prstGeom prst="rect">
            <a:avLst/>
          </a:prstGeom>
        </p:spPr>
      </p:pic>
      <p:pic>
        <p:nvPicPr>
          <p:cNvPr id="25" name="object 4">
            <a:extLst>
              <a:ext uri="{FF2B5EF4-FFF2-40B4-BE49-F238E27FC236}">
                <a16:creationId xmlns:a16="http://schemas.microsoft.com/office/drawing/2014/main" id="{FB9F88AE-D005-DE28-18C0-FB0DCD2ECBAD}"/>
              </a:ext>
            </a:extLst>
          </p:cNvPr>
          <p:cNvPicPr/>
          <p:nvPr/>
        </p:nvPicPr>
        <p:blipFill rotWithShape="1">
          <a:blip r:embed="rId9" cstate="print"/>
          <a:srcRect l="21979" t="552" r="13306" b="-552"/>
          <a:stretch/>
        </p:blipFill>
        <p:spPr>
          <a:xfrm>
            <a:off x="9247320" y="515117"/>
            <a:ext cx="2324146" cy="2014369"/>
          </a:xfrm>
          <a:prstGeom prst="rect">
            <a:avLst/>
          </a:prstGeom>
        </p:spPr>
      </p:pic>
      <p:pic>
        <p:nvPicPr>
          <p:cNvPr id="26" name="object 6">
            <a:extLst>
              <a:ext uri="{FF2B5EF4-FFF2-40B4-BE49-F238E27FC236}">
                <a16:creationId xmlns:a16="http://schemas.microsoft.com/office/drawing/2014/main" id="{86643C85-BF8D-4930-2AEA-D28C7D8BFA07}"/>
              </a:ext>
            </a:extLst>
          </p:cNvPr>
          <p:cNvPicPr/>
          <p:nvPr/>
        </p:nvPicPr>
        <p:blipFill>
          <a:blip r:embed="rId10" cstate="print"/>
          <a:stretch>
            <a:fillRect/>
          </a:stretch>
        </p:blipFill>
        <p:spPr>
          <a:xfrm>
            <a:off x="9247320" y="2673610"/>
            <a:ext cx="2324147" cy="1510779"/>
          </a:xfrm>
          <a:prstGeom prst="rect">
            <a:avLst/>
          </a:prstGeom>
        </p:spPr>
      </p:pic>
      <p:sp>
        <p:nvSpPr>
          <p:cNvPr id="19" name="TextBox 18">
            <a:extLst>
              <a:ext uri="{FF2B5EF4-FFF2-40B4-BE49-F238E27FC236}">
                <a16:creationId xmlns:a16="http://schemas.microsoft.com/office/drawing/2014/main" id="{9188B656-3094-DDFC-ECEE-93140A48D310}"/>
              </a:ext>
            </a:extLst>
          </p:cNvPr>
          <p:cNvSpPr txBox="1"/>
          <p:nvPr/>
        </p:nvSpPr>
        <p:spPr>
          <a:xfrm>
            <a:off x="1044098" y="4324801"/>
            <a:ext cx="1166763" cy="173766"/>
          </a:xfrm>
          <a:prstGeom prst="rect">
            <a:avLst/>
          </a:prstGeom>
          <a:noFill/>
        </p:spPr>
        <p:txBody>
          <a:bodyPr wrap="square" rtlCol="0">
            <a:spAutoFit/>
          </a:bodyPr>
          <a:lstStyle/>
          <a:p>
            <a:pPr algn="just"/>
            <a:r>
              <a:rPr lang="en-AU" sz="529" i="1" dirty="0">
                <a:cs typeface="Times New Roman" panose="02020603050405020304" pitchFamily="18" charset="0"/>
              </a:rPr>
              <a:t>Jar of </a:t>
            </a:r>
            <a:r>
              <a:rPr lang="en-AU" sz="529" i="1" spc="-6" dirty="0">
                <a:cs typeface="Times New Roman" panose="02020603050405020304" pitchFamily="18" charset="0"/>
              </a:rPr>
              <a:t>Frogfish, </a:t>
            </a:r>
            <a:r>
              <a:rPr lang="en-AU" sz="529" i="1" dirty="0">
                <a:cs typeface="Times New Roman" panose="02020603050405020304" pitchFamily="18" charset="0"/>
              </a:rPr>
              <a:t>NHF.1150</a:t>
            </a:r>
            <a:r>
              <a:rPr lang="en-AU" sz="529" i="1" spc="-6" dirty="0">
                <a:cs typeface="Times New Roman" panose="02020603050405020304" pitchFamily="18" charset="0"/>
              </a:rPr>
              <a:t> </a:t>
            </a:r>
            <a:endParaRPr lang="en-AU" sz="529" i="1" dirty="0">
              <a:cs typeface="Times New Roman" panose="02020603050405020304" pitchFamily="18" charset="0"/>
            </a:endParaRPr>
          </a:p>
        </p:txBody>
      </p:sp>
      <p:sp>
        <p:nvSpPr>
          <p:cNvPr id="24" name="TextBox 23">
            <a:extLst>
              <a:ext uri="{FF2B5EF4-FFF2-40B4-BE49-F238E27FC236}">
                <a16:creationId xmlns:a16="http://schemas.microsoft.com/office/drawing/2014/main" id="{D9E49D24-CE69-270A-EFC0-0A1436788308}"/>
              </a:ext>
            </a:extLst>
          </p:cNvPr>
          <p:cNvSpPr txBox="1"/>
          <p:nvPr/>
        </p:nvSpPr>
        <p:spPr>
          <a:xfrm>
            <a:off x="101485" y="120188"/>
            <a:ext cx="1525995" cy="307777"/>
          </a:xfrm>
          <a:prstGeom prst="rect">
            <a:avLst/>
          </a:prstGeom>
          <a:noFill/>
        </p:spPr>
        <p:txBody>
          <a:bodyPr wrap="none" rtlCol="0">
            <a:spAutoFit/>
          </a:bodyPr>
          <a:lstStyle/>
          <a:p>
            <a:r>
              <a:rPr lang="en-US" sz="1400" dirty="0">
                <a:solidFill>
                  <a:schemeClr val="bg1"/>
                </a:solidFill>
              </a:rPr>
              <a:t>TOUCH EXAMPLES</a:t>
            </a:r>
          </a:p>
        </p:txBody>
      </p:sp>
      <p:sp>
        <p:nvSpPr>
          <p:cNvPr id="36" name="TextBox 35">
            <a:extLst>
              <a:ext uri="{FF2B5EF4-FFF2-40B4-BE49-F238E27FC236}">
                <a16:creationId xmlns:a16="http://schemas.microsoft.com/office/drawing/2014/main" id="{5E47332F-FA4F-41F6-1C63-A2F9694BBC33}"/>
              </a:ext>
            </a:extLst>
          </p:cNvPr>
          <p:cNvSpPr txBox="1"/>
          <p:nvPr/>
        </p:nvSpPr>
        <p:spPr>
          <a:xfrm>
            <a:off x="474976" y="4058647"/>
            <a:ext cx="2850719" cy="1815882"/>
          </a:xfrm>
          <a:prstGeom prst="rect">
            <a:avLst/>
          </a:prstGeom>
          <a:noFill/>
        </p:spPr>
        <p:txBody>
          <a:bodyPr wrap="square" rtlCol="0">
            <a:spAutoFit/>
          </a:bodyPr>
          <a:lstStyle/>
          <a:p>
            <a:r>
              <a:rPr lang="en-AU" sz="1400" dirty="0">
                <a:solidFill>
                  <a:schemeClr val="bg1"/>
                </a:solidFill>
                <a:effectLst/>
                <a:latin typeface="Helvetica" pitchFamily="2" charset="0"/>
              </a:rPr>
              <a:t>Enclosed specimen that can be ‘unbottled’ : scanned, modelled, printed </a:t>
            </a:r>
            <a:r>
              <a:rPr lang="en-AU" sz="1400" dirty="0">
                <a:solidFill>
                  <a:schemeClr val="bg1"/>
                </a:solidFill>
                <a:latin typeface="Helvetica" pitchFamily="2" charset="0"/>
              </a:rPr>
              <a:t>mould, multiplied. </a:t>
            </a:r>
          </a:p>
          <a:p>
            <a:r>
              <a:rPr lang="en-AU" sz="1400" dirty="0">
                <a:solidFill>
                  <a:schemeClr val="bg1"/>
                </a:solidFill>
                <a:effectLst/>
                <a:latin typeface="Helvetica" pitchFamily="2" charset="0"/>
              </a:rPr>
              <a:t>Touchable with instructions.</a:t>
            </a:r>
          </a:p>
          <a:p>
            <a:endParaRPr lang="en-AU" sz="1400" dirty="0">
              <a:solidFill>
                <a:schemeClr val="bg1"/>
              </a:solidFill>
              <a:latin typeface="Helvetica" pitchFamily="2" charset="0"/>
            </a:endParaRPr>
          </a:p>
          <a:p>
            <a:endParaRPr lang="en-AU" sz="1400" dirty="0">
              <a:solidFill>
                <a:schemeClr val="bg1"/>
              </a:solidFill>
              <a:effectLst/>
              <a:latin typeface="Helvetica" pitchFamily="2" charset="0"/>
            </a:endParaRPr>
          </a:p>
          <a:p>
            <a:r>
              <a:rPr lang="en-AU" sz="1400" dirty="0">
                <a:solidFill>
                  <a:schemeClr val="bg1"/>
                </a:solidFill>
                <a:latin typeface="Helvetica" pitchFamily="2" charset="0"/>
              </a:rPr>
              <a:t>+Fossils;</a:t>
            </a:r>
          </a:p>
          <a:p>
            <a:r>
              <a:rPr lang="en-AU" sz="1400" dirty="0">
                <a:solidFill>
                  <a:schemeClr val="bg1"/>
                </a:solidFill>
                <a:effectLst/>
                <a:latin typeface="Helvetica" pitchFamily="2" charset="0"/>
              </a:rPr>
              <a:t>Amber enclosures.</a:t>
            </a:r>
          </a:p>
        </p:txBody>
      </p:sp>
      <p:sp>
        <p:nvSpPr>
          <p:cNvPr id="4" name="TextBox 3">
            <a:extLst>
              <a:ext uri="{FF2B5EF4-FFF2-40B4-BE49-F238E27FC236}">
                <a16:creationId xmlns:a16="http://schemas.microsoft.com/office/drawing/2014/main" id="{D784B89E-F251-08AC-FC04-74CB7BE31F31}"/>
              </a:ext>
            </a:extLst>
          </p:cNvPr>
          <p:cNvSpPr txBox="1"/>
          <p:nvPr/>
        </p:nvSpPr>
        <p:spPr>
          <a:xfrm>
            <a:off x="217602" y="6422487"/>
            <a:ext cx="527709" cy="261610"/>
          </a:xfrm>
          <a:prstGeom prst="rect">
            <a:avLst/>
          </a:prstGeom>
          <a:noFill/>
        </p:spPr>
        <p:txBody>
          <a:bodyPr wrap="none" rtlCol="0">
            <a:spAutoFit/>
          </a:bodyPr>
          <a:lstStyle/>
          <a:p>
            <a:r>
              <a:rPr lang="en-US" sz="1100" dirty="0">
                <a:solidFill>
                  <a:schemeClr val="bg1"/>
                </a:solidFill>
              </a:rPr>
              <a:t>10/15</a:t>
            </a:r>
          </a:p>
        </p:txBody>
      </p:sp>
    </p:spTree>
    <p:extLst>
      <p:ext uri="{BB962C8B-B14F-4D97-AF65-F5344CB8AC3E}">
        <p14:creationId xmlns:p14="http://schemas.microsoft.com/office/powerpoint/2010/main" val="114760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F7CC314C-09DF-F7E0-7B58-C49DF0D04393}"/>
              </a:ext>
            </a:extLst>
          </p:cNvPr>
          <p:cNvPicPr/>
          <p:nvPr/>
        </p:nvPicPr>
        <p:blipFill>
          <a:blip r:embed="rId3" cstate="print"/>
          <a:stretch>
            <a:fillRect/>
          </a:stretch>
        </p:blipFill>
        <p:spPr>
          <a:xfrm>
            <a:off x="6796177" y="2651850"/>
            <a:ext cx="4973833" cy="4069538"/>
          </a:xfrm>
          <a:prstGeom prst="rect">
            <a:avLst/>
          </a:prstGeom>
        </p:spPr>
      </p:pic>
      <p:pic>
        <p:nvPicPr>
          <p:cNvPr id="11" name="object 3">
            <a:extLst>
              <a:ext uri="{FF2B5EF4-FFF2-40B4-BE49-F238E27FC236}">
                <a16:creationId xmlns:a16="http://schemas.microsoft.com/office/drawing/2014/main" id="{1E384F6A-FC99-32BA-3DF1-D08C2F968248}"/>
              </a:ext>
            </a:extLst>
          </p:cNvPr>
          <p:cNvPicPr/>
          <p:nvPr/>
        </p:nvPicPr>
        <p:blipFill>
          <a:blip r:embed="rId4" cstate="print"/>
          <a:stretch>
            <a:fillRect/>
          </a:stretch>
        </p:blipFill>
        <p:spPr>
          <a:xfrm>
            <a:off x="588440" y="3424263"/>
            <a:ext cx="4194848" cy="2525660"/>
          </a:xfrm>
          <a:prstGeom prst="rect">
            <a:avLst/>
          </a:prstGeom>
        </p:spPr>
      </p:pic>
      <p:pic>
        <p:nvPicPr>
          <p:cNvPr id="16" name="object 4">
            <a:extLst>
              <a:ext uri="{FF2B5EF4-FFF2-40B4-BE49-F238E27FC236}">
                <a16:creationId xmlns:a16="http://schemas.microsoft.com/office/drawing/2014/main" id="{ADCA4136-7A3E-A8D4-6A6B-8F8258A3F739}"/>
              </a:ext>
            </a:extLst>
          </p:cNvPr>
          <p:cNvPicPr/>
          <p:nvPr/>
        </p:nvPicPr>
        <p:blipFill>
          <a:blip r:embed="rId5" cstate="print"/>
          <a:stretch>
            <a:fillRect/>
          </a:stretch>
        </p:blipFill>
        <p:spPr>
          <a:xfrm>
            <a:off x="588440" y="700222"/>
            <a:ext cx="4194848" cy="2525655"/>
          </a:xfrm>
          <a:prstGeom prst="rect">
            <a:avLst/>
          </a:prstGeom>
        </p:spPr>
      </p:pic>
      <p:pic>
        <p:nvPicPr>
          <p:cNvPr id="42" name="Picture 41" descr="A picture containing graphical user interface&#10;&#10;Description automatically generated">
            <a:extLst>
              <a:ext uri="{FF2B5EF4-FFF2-40B4-BE49-F238E27FC236}">
                <a16:creationId xmlns:a16="http://schemas.microsoft.com/office/drawing/2014/main" id="{BA71F93C-B048-D9E9-30B5-2850201BF8B6}"/>
              </a:ext>
            </a:extLst>
          </p:cNvPr>
          <p:cNvPicPr>
            <a:picLocks noChangeAspect="1"/>
          </p:cNvPicPr>
          <p:nvPr/>
        </p:nvPicPr>
        <p:blipFill rotWithShape="1">
          <a:blip r:embed="rId6"/>
          <a:srcRect l="32659" t="31325" r="23208" b="24488"/>
          <a:stretch/>
        </p:blipFill>
        <p:spPr>
          <a:xfrm>
            <a:off x="5353380" y="514760"/>
            <a:ext cx="3401374" cy="2128464"/>
          </a:xfrm>
          <a:prstGeom prst="rect">
            <a:avLst/>
          </a:prstGeom>
        </p:spPr>
      </p:pic>
    </p:spTree>
    <p:extLst>
      <p:ext uri="{BB962C8B-B14F-4D97-AF65-F5344CB8AC3E}">
        <p14:creationId xmlns:p14="http://schemas.microsoft.com/office/powerpoint/2010/main" val="40865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2BA90A-07A0-631B-71B4-B41F366A2424}"/>
              </a:ext>
            </a:extLst>
          </p:cNvPr>
          <p:cNvSpPr txBox="1"/>
          <p:nvPr/>
        </p:nvSpPr>
        <p:spPr>
          <a:xfrm>
            <a:off x="987037" y="1601668"/>
            <a:ext cx="10217925" cy="3416320"/>
          </a:xfrm>
          <a:prstGeom prst="rect">
            <a:avLst/>
          </a:prstGeom>
          <a:noFill/>
        </p:spPr>
        <p:txBody>
          <a:bodyPr wrap="square" rtlCol="0">
            <a:spAutoFit/>
          </a:bodyPr>
          <a:lstStyle/>
          <a:p>
            <a:r>
              <a:rPr lang="en-AU" b="1" dirty="0">
                <a:effectLst/>
                <a:latin typeface="Helvetica" pitchFamily="2" charset="0"/>
              </a:rPr>
              <a:t>Study</a:t>
            </a:r>
          </a:p>
          <a:p>
            <a:r>
              <a:rPr lang="en-AU" dirty="0">
                <a:effectLst/>
                <a:latin typeface="Helvetica" pitchFamily="2" charset="0"/>
              </a:rPr>
              <a:t>o run an initial survey asking BLV audiences for their experiences, and what museum with</a:t>
            </a:r>
          </a:p>
          <a:p>
            <a:r>
              <a:rPr lang="en-AU" dirty="0">
                <a:effectLst/>
                <a:latin typeface="Helvetica" pitchFamily="2" charset="0"/>
              </a:rPr>
              <a:t>objects they want;</a:t>
            </a:r>
          </a:p>
          <a:p>
            <a:r>
              <a:rPr lang="en-AU" dirty="0">
                <a:effectLst/>
                <a:latin typeface="Helvetica" pitchFamily="2" charset="0"/>
              </a:rPr>
              <a:t>o collate current practice examples across selected other museums;</a:t>
            </a:r>
          </a:p>
          <a:p>
            <a:r>
              <a:rPr lang="en-AU" dirty="0">
                <a:effectLst/>
                <a:latin typeface="Helvetica" pitchFamily="2" charset="0"/>
              </a:rPr>
              <a:t>o scan and print prototypes across several comparable collections in Australia and Denmark;</a:t>
            </a:r>
          </a:p>
          <a:p>
            <a:endParaRPr lang="en-AU" dirty="0">
              <a:effectLst/>
              <a:latin typeface="Helvetica" pitchFamily="2" charset="0"/>
            </a:endParaRPr>
          </a:p>
          <a:p>
            <a:endParaRPr lang="en-AU" dirty="0">
              <a:effectLst/>
              <a:latin typeface="Helvetica" pitchFamily="2" charset="0"/>
            </a:endParaRPr>
          </a:p>
          <a:p>
            <a:r>
              <a:rPr lang="en-AU" b="1" dirty="0">
                <a:effectLst/>
                <a:latin typeface="Helvetica" pitchFamily="2" charset="0"/>
              </a:rPr>
              <a:t>Test</a:t>
            </a:r>
          </a:p>
          <a:p>
            <a:r>
              <a:rPr lang="en-AU" dirty="0">
                <a:effectLst/>
                <a:latin typeface="Helvetica" pitchFamily="2" charset="0"/>
              </a:rPr>
              <a:t>o test objects with BLV audiences and listen and change according to their feedback;</a:t>
            </a:r>
          </a:p>
          <a:p>
            <a:r>
              <a:rPr lang="en-AU" dirty="0">
                <a:effectLst/>
                <a:latin typeface="Helvetica" pitchFamily="2" charset="0"/>
              </a:rPr>
              <a:t>o trial, evaluate and report back on how to exhibit touch access objects in a museum context;</a:t>
            </a:r>
          </a:p>
          <a:p>
            <a:r>
              <a:rPr lang="en-AU" dirty="0">
                <a:effectLst/>
                <a:latin typeface="Helvetica" pitchFamily="2" charset="0"/>
              </a:rPr>
              <a:t>o compare with other museum to identify best practice</a:t>
            </a:r>
          </a:p>
          <a:p>
            <a:endParaRPr lang="en-AU" dirty="0">
              <a:effectLst/>
              <a:latin typeface="Helvetica" pitchFamily="2" charset="0"/>
            </a:endParaRPr>
          </a:p>
        </p:txBody>
      </p:sp>
      <p:sp>
        <p:nvSpPr>
          <p:cNvPr id="9" name="TextBox 8">
            <a:extLst>
              <a:ext uri="{FF2B5EF4-FFF2-40B4-BE49-F238E27FC236}">
                <a16:creationId xmlns:a16="http://schemas.microsoft.com/office/drawing/2014/main" id="{BE8A5376-C91C-D0EA-3205-F4D4FFAE5DE6}"/>
              </a:ext>
            </a:extLst>
          </p:cNvPr>
          <p:cNvSpPr txBox="1"/>
          <p:nvPr/>
        </p:nvSpPr>
        <p:spPr>
          <a:xfrm>
            <a:off x="987037" y="585787"/>
            <a:ext cx="1493166" cy="461665"/>
          </a:xfrm>
          <a:prstGeom prst="rect">
            <a:avLst/>
          </a:prstGeom>
          <a:noFill/>
        </p:spPr>
        <p:txBody>
          <a:bodyPr wrap="none" rtlCol="0">
            <a:spAutoFit/>
          </a:bodyPr>
          <a:lstStyle/>
          <a:p>
            <a:r>
              <a:rPr lang="en-US" sz="2400" b="1" dirty="0"/>
              <a:t>We aim to</a:t>
            </a:r>
          </a:p>
        </p:txBody>
      </p:sp>
    </p:spTree>
    <p:extLst>
      <p:ext uri="{BB962C8B-B14F-4D97-AF65-F5344CB8AC3E}">
        <p14:creationId xmlns:p14="http://schemas.microsoft.com/office/powerpoint/2010/main" val="13114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2BA90A-07A0-631B-71B4-B41F366A2424}"/>
              </a:ext>
            </a:extLst>
          </p:cNvPr>
          <p:cNvSpPr txBox="1"/>
          <p:nvPr/>
        </p:nvSpPr>
        <p:spPr>
          <a:xfrm>
            <a:off x="987037" y="889843"/>
            <a:ext cx="10217925" cy="5078313"/>
          </a:xfrm>
          <a:prstGeom prst="rect">
            <a:avLst/>
          </a:prstGeom>
          <a:noFill/>
        </p:spPr>
        <p:txBody>
          <a:bodyPr wrap="square" rtlCol="0">
            <a:spAutoFit/>
          </a:bodyPr>
          <a:lstStyle/>
          <a:p>
            <a:endParaRPr lang="en-AU" b="1" dirty="0">
              <a:latin typeface="Helvetica" pitchFamily="2" charset="0"/>
            </a:endParaRPr>
          </a:p>
          <a:p>
            <a:r>
              <a:rPr lang="en-AU" b="1" dirty="0">
                <a:effectLst/>
                <a:latin typeface="Helvetica" pitchFamily="2" charset="0"/>
              </a:rPr>
              <a:t>Share</a:t>
            </a:r>
          </a:p>
          <a:p>
            <a:r>
              <a:rPr lang="en-AU" dirty="0">
                <a:effectLst/>
                <a:latin typeface="Helvetica" pitchFamily="2" charset="0"/>
              </a:rPr>
              <a:t>o produce a user manual on methods and technologies that could be adopted by others;</a:t>
            </a:r>
          </a:p>
          <a:p>
            <a:r>
              <a:rPr lang="en-AU" dirty="0">
                <a:effectLst/>
                <a:latin typeface="Helvetica" pitchFamily="2" charset="0"/>
              </a:rPr>
              <a:t>o produce a guideline of best practice with visual examples/process description.</a:t>
            </a:r>
          </a:p>
          <a:p>
            <a:endParaRPr lang="en-AU" dirty="0">
              <a:effectLst/>
              <a:latin typeface="Helvetica" pitchFamily="2" charset="0"/>
            </a:endParaRPr>
          </a:p>
          <a:p>
            <a:endParaRPr lang="en-AU" dirty="0">
              <a:effectLst/>
              <a:latin typeface="Helvetica" pitchFamily="2" charset="0"/>
            </a:endParaRPr>
          </a:p>
          <a:p>
            <a:r>
              <a:rPr lang="en-AU" b="1" dirty="0">
                <a:effectLst/>
                <a:latin typeface="Helvetica" pitchFamily="2" charset="0"/>
              </a:rPr>
              <a:t>Show</a:t>
            </a:r>
          </a:p>
          <a:p>
            <a:r>
              <a:rPr lang="en-AU" dirty="0">
                <a:effectLst/>
                <a:latin typeface="Helvetica" pitchFamily="2" charset="0"/>
              </a:rPr>
              <a:t>o produce a report at closure of the project;</a:t>
            </a:r>
          </a:p>
          <a:p>
            <a:r>
              <a:rPr lang="en-AU" dirty="0">
                <a:effectLst/>
                <a:latin typeface="Helvetica" pitchFamily="2" charset="0"/>
              </a:rPr>
              <a:t>o write paper dissemination through journals and conferences;</a:t>
            </a:r>
          </a:p>
          <a:p>
            <a:r>
              <a:rPr lang="en-AU" dirty="0">
                <a:effectLst/>
                <a:latin typeface="Helvetica" pitchFamily="2" charset="0"/>
              </a:rPr>
              <a:t>o exhibit in small show.</a:t>
            </a:r>
          </a:p>
          <a:p>
            <a:endParaRPr lang="en-AU" dirty="0">
              <a:latin typeface="Helvetica" pitchFamily="2" charset="0"/>
            </a:endParaRPr>
          </a:p>
          <a:p>
            <a:endParaRPr lang="en-AU" dirty="0">
              <a:latin typeface="Helvetica" pitchFamily="2" charset="0"/>
            </a:endParaRPr>
          </a:p>
          <a:p>
            <a:r>
              <a:rPr lang="en-AU" b="1" dirty="0">
                <a:effectLst/>
                <a:latin typeface="Helvetica" pitchFamily="2" charset="0"/>
              </a:rPr>
              <a:t>System</a:t>
            </a:r>
          </a:p>
          <a:p>
            <a:r>
              <a:rPr lang="en-AU" dirty="0">
                <a:effectLst/>
                <a:latin typeface="Helvetica" pitchFamily="2" charset="0"/>
              </a:rPr>
              <a:t>o create a share website as open platform, where object representations can be downloaded as 3D files that can be printed on any </a:t>
            </a:r>
            <a:r>
              <a:rPr lang="en-AU" dirty="0" err="1">
                <a:effectLst/>
                <a:latin typeface="Helvetica" pitchFamily="2" charset="0"/>
              </a:rPr>
              <a:t>makerbot</a:t>
            </a:r>
            <a:r>
              <a:rPr lang="en-AU" dirty="0">
                <a:effectLst/>
                <a:latin typeface="Helvetica" pitchFamily="2" charset="0"/>
              </a:rPr>
              <a:t> (3D printer) around the world, thus making these</a:t>
            </a:r>
          </a:p>
          <a:p>
            <a:r>
              <a:rPr lang="en-AU" dirty="0">
                <a:effectLst/>
                <a:latin typeface="Helvetica" pitchFamily="2" charset="0"/>
              </a:rPr>
              <a:t>accessible through educational institutions including also schools and libraries; and</a:t>
            </a:r>
          </a:p>
          <a:p>
            <a:r>
              <a:rPr lang="en-AU" dirty="0">
                <a:effectLst/>
                <a:latin typeface="Helvetica" pitchFamily="2" charset="0"/>
              </a:rPr>
              <a:t>o a book publication.</a:t>
            </a:r>
          </a:p>
          <a:p>
            <a:endParaRPr lang="en-AU" dirty="0">
              <a:effectLst/>
              <a:latin typeface="Helvetica" pitchFamily="2" charset="0"/>
            </a:endParaRPr>
          </a:p>
        </p:txBody>
      </p:sp>
      <p:sp>
        <p:nvSpPr>
          <p:cNvPr id="3" name="TextBox 2">
            <a:extLst>
              <a:ext uri="{FF2B5EF4-FFF2-40B4-BE49-F238E27FC236}">
                <a16:creationId xmlns:a16="http://schemas.microsoft.com/office/drawing/2014/main" id="{E5717CDB-8543-D556-D06A-A9F6DF3B9150}"/>
              </a:ext>
            </a:extLst>
          </p:cNvPr>
          <p:cNvSpPr txBox="1"/>
          <p:nvPr/>
        </p:nvSpPr>
        <p:spPr>
          <a:xfrm>
            <a:off x="987037" y="585787"/>
            <a:ext cx="1493166" cy="461665"/>
          </a:xfrm>
          <a:prstGeom prst="rect">
            <a:avLst/>
          </a:prstGeom>
          <a:noFill/>
        </p:spPr>
        <p:txBody>
          <a:bodyPr wrap="none" rtlCol="0">
            <a:spAutoFit/>
          </a:bodyPr>
          <a:lstStyle/>
          <a:p>
            <a:r>
              <a:rPr lang="en-US" sz="2400" b="1" dirty="0"/>
              <a:t>We aim to</a:t>
            </a:r>
          </a:p>
        </p:txBody>
      </p:sp>
    </p:spTree>
    <p:extLst>
      <p:ext uri="{BB962C8B-B14F-4D97-AF65-F5344CB8AC3E}">
        <p14:creationId xmlns:p14="http://schemas.microsoft.com/office/powerpoint/2010/main" val="244129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55355FDC-7215-62E2-341D-0D242B309D4A}"/>
              </a:ext>
            </a:extLst>
          </p:cNvPr>
          <p:cNvPicPr>
            <a:picLocks noChangeAspect="1"/>
          </p:cNvPicPr>
          <p:nvPr/>
        </p:nvPicPr>
        <p:blipFill>
          <a:blip r:embed="rId3"/>
          <a:stretch>
            <a:fillRect/>
          </a:stretch>
        </p:blipFill>
        <p:spPr>
          <a:xfrm>
            <a:off x="6096000" y="3547490"/>
            <a:ext cx="5776826" cy="3085350"/>
          </a:xfrm>
          <a:prstGeom prst="rect">
            <a:avLst/>
          </a:prstGeom>
        </p:spPr>
      </p:pic>
      <p:sp>
        <p:nvSpPr>
          <p:cNvPr id="5" name="TextBox 4">
            <a:extLst>
              <a:ext uri="{FF2B5EF4-FFF2-40B4-BE49-F238E27FC236}">
                <a16:creationId xmlns:a16="http://schemas.microsoft.com/office/drawing/2014/main" id="{62F55832-AECB-6C78-FC24-2F623FE64679}"/>
              </a:ext>
            </a:extLst>
          </p:cNvPr>
          <p:cNvSpPr txBox="1"/>
          <p:nvPr/>
        </p:nvSpPr>
        <p:spPr>
          <a:xfrm>
            <a:off x="252230" y="327659"/>
            <a:ext cx="6891520" cy="1908215"/>
          </a:xfrm>
          <a:prstGeom prst="rect">
            <a:avLst/>
          </a:prstGeom>
          <a:noFill/>
        </p:spPr>
        <p:txBody>
          <a:bodyPr wrap="square" rtlCol="0">
            <a:spAutoFit/>
          </a:bodyPr>
          <a:lstStyle/>
          <a:p>
            <a:r>
              <a:rPr lang="en-AU" sz="4000" b="1" dirty="0">
                <a:effectLst/>
                <a:latin typeface="Helvetica" pitchFamily="2" charset="0"/>
              </a:rPr>
              <a:t>MUSEUM FOR TOUCH</a:t>
            </a:r>
          </a:p>
          <a:p>
            <a:r>
              <a:rPr lang="en-AU" dirty="0">
                <a:effectLst/>
                <a:latin typeface="Helvetica" pitchFamily="2" charset="0"/>
              </a:rPr>
              <a:t>Understanding Museum Exhibits through Touch </a:t>
            </a:r>
          </a:p>
          <a:p>
            <a:r>
              <a:rPr lang="en-AU" dirty="0">
                <a:effectLst/>
                <a:latin typeface="Helvetica" pitchFamily="2" charset="0"/>
              </a:rPr>
              <a:t>– Towards Object Based Learning and Universal Access </a:t>
            </a:r>
          </a:p>
          <a:p>
            <a:r>
              <a:rPr lang="en-AU" dirty="0">
                <a:effectLst/>
                <a:latin typeface="Helvetica" pitchFamily="2" charset="0"/>
              </a:rPr>
              <a:t>for Blind and Low Vision Children and Adults</a:t>
            </a:r>
          </a:p>
          <a:p>
            <a:endParaRPr lang="en-US" sz="2400" dirty="0"/>
          </a:p>
        </p:txBody>
      </p:sp>
      <p:sp>
        <p:nvSpPr>
          <p:cNvPr id="6" name="TextBox 5">
            <a:extLst>
              <a:ext uri="{FF2B5EF4-FFF2-40B4-BE49-F238E27FC236}">
                <a16:creationId xmlns:a16="http://schemas.microsoft.com/office/drawing/2014/main" id="{B83E0CA6-645D-BC6A-BEF9-B5BB32D69DFC}"/>
              </a:ext>
            </a:extLst>
          </p:cNvPr>
          <p:cNvSpPr txBox="1"/>
          <p:nvPr/>
        </p:nvSpPr>
        <p:spPr>
          <a:xfrm>
            <a:off x="252230" y="3497758"/>
            <a:ext cx="6048558" cy="2308324"/>
          </a:xfrm>
          <a:prstGeom prst="rect">
            <a:avLst/>
          </a:prstGeom>
          <a:noFill/>
        </p:spPr>
        <p:txBody>
          <a:bodyPr wrap="square" lIns="91440" tIns="45720" rIns="91440" bIns="45720" rtlCol="0" anchor="t">
            <a:spAutoFit/>
          </a:bodyPr>
          <a:lstStyle/>
          <a:p>
            <a:endParaRPr lang="en-AU" dirty="0">
              <a:latin typeface="Helvetica" pitchFamily="2" charset="0"/>
            </a:endParaRPr>
          </a:p>
          <a:p>
            <a:r>
              <a:rPr lang="en-AU" dirty="0">
                <a:latin typeface="Helvetica" pitchFamily="2" charset="0"/>
              </a:rPr>
              <a:t>Please contact us:</a:t>
            </a:r>
          </a:p>
          <a:p>
            <a:endParaRPr lang="en-AU" dirty="0">
              <a:latin typeface="Helvetica" pitchFamily="2" charset="0"/>
            </a:endParaRPr>
          </a:p>
          <a:p>
            <a:r>
              <a:rPr lang="en-AU" dirty="0">
                <a:latin typeface="Helvetica"/>
                <a:cs typeface="Helvetica"/>
              </a:rPr>
              <a:t>Dagmar Reinhardt, </a:t>
            </a:r>
            <a:r>
              <a:rPr lang="en-AU" dirty="0">
                <a:solidFill>
                  <a:schemeClr val="accent1"/>
                </a:solidFill>
                <a:latin typeface="Helvetica"/>
                <a:cs typeface="Helvetica"/>
                <a:hlinkClick r:id="rId4">
                  <a:extLst>
                    <a:ext uri="{A12FA001-AC4F-418D-AE19-62706E023703}">
                      <ahyp:hlinkClr xmlns:ahyp="http://schemas.microsoft.com/office/drawing/2018/hyperlinkcolor" val="tx"/>
                    </a:ext>
                  </a:extLst>
                </a:hlinkClick>
              </a:rPr>
              <a:t>dagmar.reinhardt@sydney.edu.au</a:t>
            </a:r>
          </a:p>
          <a:p>
            <a:r>
              <a:rPr lang="en-AU" dirty="0">
                <a:latin typeface="Helvetica"/>
                <a:cs typeface="Helvetica"/>
              </a:rPr>
              <a:t>and Leona Holloway, </a:t>
            </a:r>
            <a:r>
              <a:rPr lang="en-AU" dirty="0">
                <a:solidFill>
                  <a:schemeClr val="accent1"/>
                </a:solidFill>
                <a:latin typeface="Helvetica"/>
                <a:cs typeface="Helvetica"/>
                <a:hlinkClick r:id="rId5">
                  <a:extLst>
                    <a:ext uri="{A12FA001-AC4F-418D-AE19-62706E023703}">
                      <ahyp:hlinkClr xmlns:ahyp="http://schemas.microsoft.com/office/drawing/2018/hyperlinkcolor" val="tx"/>
                    </a:ext>
                  </a:extLst>
                </a:hlinkClick>
              </a:rPr>
              <a:t>leona.holloway@monash.edu</a:t>
            </a:r>
          </a:p>
          <a:p>
            <a:endParaRPr lang="en-AU" dirty="0">
              <a:latin typeface="Helvetica" pitchFamily="2" charset="0"/>
            </a:endParaRPr>
          </a:p>
          <a:p>
            <a:endParaRPr lang="en-AU" dirty="0">
              <a:latin typeface="Helvetica" pitchFamily="2" charset="0"/>
            </a:endParaRPr>
          </a:p>
          <a:p>
            <a:endParaRPr lang="en-US" dirty="0"/>
          </a:p>
        </p:txBody>
      </p:sp>
    </p:spTree>
    <p:extLst>
      <p:ext uri="{BB962C8B-B14F-4D97-AF65-F5344CB8AC3E}">
        <p14:creationId xmlns:p14="http://schemas.microsoft.com/office/powerpoint/2010/main" val="3921266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497009-3184-1006-16AE-E9FBD986C4B8}"/>
              </a:ext>
            </a:extLst>
          </p:cNvPr>
          <p:cNvSpPr txBox="1"/>
          <p:nvPr/>
        </p:nvSpPr>
        <p:spPr>
          <a:xfrm>
            <a:off x="4324166" y="3987462"/>
            <a:ext cx="7505884" cy="2862322"/>
          </a:xfrm>
          <a:prstGeom prst="rect">
            <a:avLst/>
          </a:prstGeom>
          <a:noFill/>
        </p:spPr>
        <p:txBody>
          <a:bodyPr wrap="square" rtlCol="0">
            <a:spAutoFit/>
          </a:bodyPr>
          <a:lstStyle/>
          <a:p>
            <a:endParaRPr lang="en-AU" dirty="0">
              <a:latin typeface="Helvetica" pitchFamily="2" charset="0"/>
            </a:endParaRPr>
          </a:p>
          <a:p>
            <a:r>
              <a:rPr lang="en-AU" dirty="0">
                <a:latin typeface="Helvetica" pitchFamily="2" charset="0"/>
              </a:rPr>
              <a:t>The team:</a:t>
            </a:r>
          </a:p>
          <a:p>
            <a:r>
              <a:rPr lang="en-AU" dirty="0">
                <a:latin typeface="Helvetica" pitchFamily="2" charset="0"/>
              </a:rPr>
              <a:t>The University of Sydney and Monash University</a:t>
            </a:r>
          </a:p>
          <a:p>
            <a:r>
              <a:rPr lang="en-AU" dirty="0" err="1">
                <a:latin typeface="Helvetica" pitchFamily="2" charset="0"/>
              </a:rPr>
              <a:t>Nextsense</a:t>
            </a:r>
            <a:r>
              <a:rPr lang="en-AU" dirty="0">
                <a:latin typeface="Helvetica" pitchFamily="2" charset="0"/>
              </a:rPr>
              <a:t> and IBOS (Institute for Blind and Partially Sighted, Denmark</a:t>
            </a:r>
          </a:p>
          <a:p>
            <a:r>
              <a:rPr lang="en-AU" dirty="0">
                <a:latin typeface="Helvetica" pitchFamily="2" charset="0"/>
              </a:rPr>
              <a:t>CCWM </a:t>
            </a:r>
            <a:r>
              <a:rPr lang="en-AU" dirty="0" err="1">
                <a:latin typeface="Helvetica" pitchFamily="2" charset="0"/>
              </a:rPr>
              <a:t>Chak</a:t>
            </a:r>
            <a:r>
              <a:rPr lang="en-AU" dirty="0">
                <a:latin typeface="Helvetica" pitchFamily="2" charset="0"/>
              </a:rPr>
              <a:t> Wing Museum, Sydney  and Natural History Museum, Copenhagen</a:t>
            </a:r>
          </a:p>
          <a:p>
            <a:endParaRPr lang="en-AU" dirty="0">
              <a:latin typeface="Helvetica" pitchFamily="2" charset="0"/>
            </a:endParaRPr>
          </a:p>
          <a:p>
            <a:endParaRPr lang="en-AU" dirty="0">
              <a:latin typeface="Helvetica" pitchFamily="2" charset="0"/>
            </a:endParaRPr>
          </a:p>
          <a:p>
            <a:r>
              <a:rPr lang="en-AU" dirty="0">
                <a:latin typeface="Helvetica" pitchFamily="2" charset="0"/>
              </a:rPr>
              <a:t>The grant: 2023 ASF Alastair </a:t>
            </a:r>
            <a:r>
              <a:rPr lang="en-AU" dirty="0" err="1">
                <a:latin typeface="Helvetica" pitchFamily="2" charset="0"/>
              </a:rPr>
              <a:t>Swayn</a:t>
            </a:r>
            <a:r>
              <a:rPr lang="en-AU" dirty="0">
                <a:latin typeface="Helvetica" pitchFamily="2" charset="0"/>
              </a:rPr>
              <a:t> Foundation Grant</a:t>
            </a:r>
          </a:p>
          <a:p>
            <a:endParaRPr lang="en-AU" dirty="0">
              <a:latin typeface="Helvetica" pitchFamily="2" charset="0"/>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E0D97EBD-CFC2-956A-2F69-7C7112FD952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4416" t="12578" r="14416" b="36601"/>
          <a:stretch/>
        </p:blipFill>
        <p:spPr>
          <a:xfrm>
            <a:off x="6345251" y="222530"/>
            <a:ext cx="2857501" cy="2857497"/>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3A476072-A149-6586-F5FD-9DC3F6C084B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1291" t="13693" r="5702" b="27031"/>
          <a:stretch/>
        </p:blipFill>
        <p:spPr>
          <a:xfrm>
            <a:off x="9393294" y="198416"/>
            <a:ext cx="2857501" cy="2857495"/>
          </a:xfrm>
          <a:prstGeom prst="rect">
            <a:avLst/>
          </a:prstGeom>
        </p:spPr>
      </p:pic>
      <p:sp>
        <p:nvSpPr>
          <p:cNvPr id="9" name="Rectangle 1">
            <a:hlinkClick r:id="rId7"/>
            <a:extLst>
              <a:ext uri="{FF2B5EF4-FFF2-40B4-BE49-F238E27FC236}">
                <a16:creationId xmlns:a16="http://schemas.microsoft.com/office/drawing/2014/main" id="{AC27CB49-7F00-DCCD-5B87-DA7D5DE9079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13DC2BE8-5B05-1D79-073A-22C996248AD8}"/>
              </a:ext>
            </a:extLst>
          </p:cNvPr>
          <p:cNvSpPr txBox="1"/>
          <p:nvPr/>
        </p:nvSpPr>
        <p:spPr>
          <a:xfrm>
            <a:off x="3150394" y="3080027"/>
            <a:ext cx="6300786" cy="369332"/>
          </a:xfrm>
          <a:prstGeom prst="rect">
            <a:avLst/>
          </a:prstGeom>
          <a:noFill/>
        </p:spPr>
        <p:txBody>
          <a:bodyPr wrap="square">
            <a:spAutoFit/>
          </a:bodyPr>
          <a:lstStyle/>
          <a:p>
            <a:endParaRPr lang="en-AU" dirty="0">
              <a:hlinkClick r:id="rId7"/>
            </a:endParaRPr>
          </a:p>
        </p:txBody>
      </p:sp>
      <p:pic>
        <p:nvPicPr>
          <p:cNvPr id="1027" name="Picture 3" descr="Dagmar Reinhardt">
            <a:extLst>
              <a:ext uri="{FF2B5EF4-FFF2-40B4-BE49-F238E27FC236}">
                <a16:creationId xmlns:a16="http://schemas.microsoft.com/office/drawing/2014/main" id="{3EF7141B-E6A6-E1A7-8598-BB6C5638495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2894" y="22252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Leona Holloway">
            <a:extLst>
              <a:ext uri="{FF2B5EF4-FFF2-40B4-BE49-F238E27FC236}">
                <a16:creationId xmlns:a16="http://schemas.microsoft.com/office/drawing/2014/main" id="{08B6B7F2-C285-8247-0C8F-82F92295DF7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9847"/>
          <a:stretch/>
        </p:blipFill>
        <p:spPr bwMode="auto">
          <a:xfrm>
            <a:off x="3297209" y="20466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0FA3CE-5476-57D9-851C-A182572BA6DB}"/>
              </a:ext>
            </a:extLst>
          </p:cNvPr>
          <p:cNvSpPr txBox="1"/>
          <p:nvPr/>
        </p:nvSpPr>
        <p:spPr>
          <a:xfrm>
            <a:off x="292893" y="3198521"/>
            <a:ext cx="12594431" cy="1200329"/>
          </a:xfrm>
          <a:prstGeom prst="rect">
            <a:avLst/>
          </a:prstGeom>
          <a:noFill/>
        </p:spPr>
        <p:txBody>
          <a:bodyPr wrap="square">
            <a:spAutoFit/>
          </a:bodyPr>
          <a:lstStyle/>
          <a:p>
            <a:r>
              <a:rPr lang="en-AU" dirty="0">
                <a:latin typeface="Helvetica" pitchFamily="2" charset="0"/>
              </a:rPr>
              <a:t>Dagmar Reinhardt		 Leona Holloway 		 Eve </a:t>
            </a:r>
            <a:r>
              <a:rPr lang="en-AU" dirty="0" err="1">
                <a:latin typeface="Helvetica" pitchFamily="2" charset="0"/>
              </a:rPr>
              <a:t>Guerry</a:t>
            </a:r>
            <a:r>
              <a:rPr lang="en-AU" dirty="0">
                <a:latin typeface="Helvetica" pitchFamily="2" charset="0"/>
              </a:rPr>
              <a:t>		Jane </a:t>
            </a:r>
            <a:r>
              <a:rPr lang="en-AU" dirty="0" err="1">
                <a:latin typeface="Helvetica" pitchFamily="2" charset="0"/>
              </a:rPr>
              <a:t>Thogersen</a:t>
            </a:r>
            <a:endParaRPr lang="en-AU" dirty="0">
              <a:latin typeface="Helvetica" pitchFamily="2" charset="0"/>
            </a:endParaRPr>
          </a:p>
          <a:p>
            <a:r>
              <a:rPr lang="en-AU" dirty="0">
                <a:latin typeface="Helvetica" pitchFamily="2" charset="0"/>
              </a:rPr>
              <a:t>and</a:t>
            </a:r>
          </a:p>
          <a:p>
            <a:r>
              <a:rPr lang="en-AU" dirty="0">
                <a:latin typeface="Helvetica" pitchFamily="2" charset="0"/>
              </a:rPr>
              <a:t>Birgit Christensen, Sonali Marathe</a:t>
            </a:r>
          </a:p>
          <a:p>
            <a:r>
              <a:rPr lang="en-AU" dirty="0">
                <a:latin typeface="Helvetica" pitchFamily="2" charset="0"/>
              </a:rPr>
              <a:t>Dane Jensen (RA)</a:t>
            </a:r>
          </a:p>
        </p:txBody>
      </p:sp>
    </p:spTree>
    <p:extLst>
      <p:ext uri="{BB962C8B-B14F-4D97-AF65-F5344CB8AC3E}">
        <p14:creationId xmlns:p14="http://schemas.microsoft.com/office/powerpoint/2010/main" val="1235422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79537C75-5B45-6E86-2BAD-87E19250B5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95"/>
          <a:stretch/>
        </p:blipFill>
        <p:spPr bwMode="auto">
          <a:xfrm>
            <a:off x="5454267" y="0"/>
            <a:ext cx="9205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061270-6A17-3432-954C-D8AAA81E1240}"/>
              </a:ext>
            </a:extLst>
          </p:cNvPr>
          <p:cNvSpPr txBox="1"/>
          <p:nvPr/>
        </p:nvSpPr>
        <p:spPr>
          <a:xfrm>
            <a:off x="641732" y="1028343"/>
            <a:ext cx="4812535" cy="5355312"/>
          </a:xfrm>
          <a:prstGeom prst="rect">
            <a:avLst/>
          </a:prstGeom>
          <a:noFill/>
        </p:spPr>
        <p:txBody>
          <a:bodyPr wrap="square" rtlCol="0">
            <a:spAutoFit/>
          </a:bodyPr>
          <a:lstStyle/>
          <a:p>
            <a:r>
              <a:rPr lang="en-AU" dirty="0">
                <a:latin typeface="Helvetica" pitchFamily="2" charset="0"/>
              </a:rPr>
              <a:t>Description</a:t>
            </a:r>
          </a:p>
          <a:p>
            <a:endParaRPr lang="en-AU" dirty="0">
              <a:effectLst/>
              <a:latin typeface="Helvetica" pitchFamily="2" charset="0"/>
            </a:endParaRPr>
          </a:p>
          <a:p>
            <a:r>
              <a:rPr lang="en-AU" dirty="0">
                <a:effectLst/>
                <a:latin typeface="Helvetica" pitchFamily="2" charset="0"/>
              </a:rPr>
              <a:t>Museums collect artworks, artefacts and specimens that are safeguarded behind barriers. </a:t>
            </a:r>
          </a:p>
          <a:p>
            <a:endParaRPr lang="en-AU" dirty="0">
              <a:effectLst/>
              <a:latin typeface="Helvetica" pitchFamily="2" charset="0"/>
            </a:endParaRPr>
          </a:p>
          <a:p>
            <a:r>
              <a:rPr lang="en-AU" dirty="0">
                <a:effectLst/>
                <a:latin typeface="Helvetica" pitchFamily="2" charset="0"/>
              </a:rPr>
              <a:t>These exhibits cannot be touched and are consequently inaccessible (not existing) to blind and low vision children and adults. </a:t>
            </a:r>
          </a:p>
          <a:p>
            <a:endParaRPr lang="en-AU" dirty="0">
              <a:effectLst/>
              <a:latin typeface="Helvetica" pitchFamily="2" charset="0"/>
            </a:endParaRPr>
          </a:p>
          <a:p>
            <a:r>
              <a:rPr lang="en-AU" dirty="0">
                <a:effectLst/>
                <a:latin typeface="Helvetica" pitchFamily="2" charset="0"/>
              </a:rPr>
              <a:t>We</a:t>
            </a:r>
            <a:r>
              <a:rPr lang="en-AU" dirty="0">
                <a:latin typeface="Helvetica" pitchFamily="2" charset="0"/>
              </a:rPr>
              <a:t> </a:t>
            </a:r>
            <a:r>
              <a:rPr lang="en-AU" dirty="0">
                <a:effectLst/>
                <a:latin typeface="Helvetica" pitchFamily="2" charset="0"/>
              </a:rPr>
              <a:t>propose design and evaluation of touch models that enable everyone to engage in the cultural narratives and knowledge that these objects represent.</a:t>
            </a:r>
          </a:p>
          <a:p>
            <a:endParaRPr lang="en-AU" dirty="0">
              <a:latin typeface="Helvetica" pitchFamily="2" charset="0"/>
            </a:endParaRPr>
          </a:p>
          <a:p>
            <a:r>
              <a:rPr lang="en-AU" dirty="0">
                <a:effectLst/>
                <a:latin typeface="Helvetica" pitchFamily="2" charset="0"/>
              </a:rPr>
              <a:t>A museum where you learn by touch means engaging all senses – offering a larger experience to everyone.</a:t>
            </a:r>
          </a:p>
          <a:p>
            <a:endParaRPr lang="en-US" dirty="0"/>
          </a:p>
        </p:txBody>
      </p:sp>
    </p:spTree>
    <p:extLst>
      <p:ext uri="{BB962C8B-B14F-4D97-AF65-F5344CB8AC3E}">
        <p14:creationId xmlns:p14="http://schemas.microsoft.com/office/powerpoint/2010/main" val="371736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1A5A-96AC-4EDE-E5E4-8C2C7F293748}"/>
              </a:ext>
            </a:extLst>
          </p:cNvPr>
          <p:cNvSpPr txBox="1"/>
          <p:nvPr/>
        </p:nvSpPr>
        <p:spPr>
          <a:xfrm>
            <a:off x="901605" y="1443841"/>
            <a:ext cx="8113808" cy="3970318"/>
          </a:xfrm>
          <a:prstGeom prst="rect">
            <a:avLst/>
          </a:prstGeom>
          <a:noFill/>
        </p:spPr>
        <p:txBody>
          <a:bodyPr wrap="square" rtlCol="0">
            <a:spAutoFit/>
          </a:bodyPr>
          <a:lstStyle/>
          <a:p>
            <a:r>
              <a:rPr lang="en-AU" dirty="0">
                <a:effectLst/>
                <a:latin typeface="Helvetica" pitchFamily="2" charset="0"/>
              </a:rPr>
              <a:t>There exist some initiatives in museums to reproduce collection pieces for touch for blind and partly sighted audiences, but these are few. </a:t>
            </a:r>
            <a:r>
              <a:rPr lang="en-AU" dirty="0">
                <a:latin typeface="Helvetica" pitchFamily="2" charset="0"/>
              </a:rPr>
              <a:t>There are </a:t>
            </a:r>
          </a:p>
          <a:p>
            <a:pPr marL="285750" indent="-285750">
              <a:buFont typeface="Arial" panose="020B0604020202020204" pitchFamily="34" charset="0"/>
              <a:buChar char="•"/>
            </a:pPr>
            <a:r>
              <a:rPr lang="en-AU" dirty="0">
                <a:latin typeface="Helvetica" pitchFamily="2" charset="0"/>
              </a:rPr>
              <a:t>no </a:t>
            </a:r>
            <a:r>
              <a:rPr lang="en-AU" dirty="0">
                <a:effectLst/>
                <a:latin typeface="Helvetica" pitchFamily="2" charset="0"/>
              </a:rPr>
              <a:t>methods for giving blind people access to Natural History museum collections;</a:t>
            </a:r>
            <a:endParaRPr lang="en-AU" dirty="0">
              <a:latin typeface="Helvetica" pitchFamily="2" charset="0"/>
            </a:endParaRPr>
          </a:p>
          <a:p>
            <a:pPr marL="285750" indent="-285750">
              <a:buFont typeface="Arial" panose="020B0604020202020204" pitchFamily="34" charset="0"/>
              <a:buChar char="•"/>
            </a:pPr>
            <a:r>
              <a:rPr lang="en-AU" dirty="0">
                <a:effectLst/>
                <a:latin typeface="Helvetica" pitchFamily="2" charset="0"/>
              </a:rPr>
              <a:t>no comprehensive collection that compares touch access;</a:t>
            </a:r>
          </a:p>
          <a:p>
            <a:pPr marL="285750" indent="-285750">
              <a:buFont typeface="Arial" panose="020B0604020202020204" pitchFamily="34" charset="0"/>
              <a:buChar char="•"/>
            </a:pPr>
            <a:r>
              <a:rPr lang="en-AU" dirty="0">
                <a:effectLst/>
                <a:latin typeface="Helvetica" pitchFamily="2" charset="0"/>
              </a:rPr>
              <a:t>no design framework for how to make objects, artefacts and specimens accessible in meaningful ways for Blind and Low Vision audiences;</a:t>
            </a:r>
          </a:p>
          <a:p>
            <a:pPr marL="285750" indent="-285750">
              <a:buFont typeface="Arial" panose="020B0604020202020204" pitchFamily="34" charset="0"/>
              <a:buChar char="•"/>
            </a:pPr>
            <a:r>
              <a:rPr lang="en-AU" dirty="0">
                <a:effectLst/>
                <a:latin typeface="Helvetica" pitchFamily="2" charset="0"/>
              </a:rPr>
              <a:t>no comprehensive research or documentation as to how touch representations can be best exhibited and interacted with in museums.</a:t>
            </a:r>
          </a:p>
          <a:p>
            <a:pPr marL="285750" indent="-285750">
              <a:buFont typeface="Arial" panose="020B0604020202020204" pitchFamily="34" charset="0"/>
              <a:buChar char="•"/>
            </a:pPr>
            <a:endParaRPr lang="en-AU" dirty="0">
              <a:latin typeface="Helvetica" pitchFamily="2" charset="0"/>
            </a:endParaRPr>
          </a:p>
          <a:p>
            <a:r>
              <a:rPr lang="en-AU" b="1" dirty="0">
                <a:latin typeface="Helvetica" pitchFamily="2" charset="0"/>
              </a:rPr>
              <a:t>M</a:t>
            </a:r>
            <a:r>
              <a:rPr lang="en-AU" b="1" dirty="0">
                <a:effectLst/>
                <a:latin typeface="Helvetica" pitchFamily="2" charset="0"/>
              </a:rPr>
              <a:t>useums (often) don’t know how to best enable access to their collections and exhibitions for Blind and Low vision people.</a:t>
            </a:r>
          </a:p>
          <a:p>
            <a:endParaRPr lang="en-AU" dirty="0">
              <a:effectLst/>
              <a:latin typeface="Helvetica" pitchFamily="2" charset="0"/>
            </a:endParaRPr>
          </a:p>
          <a:p>
            <a:endParaRPr lang="en-AU" dirty="0">
              <a:effectLst/>
              <a:latin typeface="Helvetica" pitchFamily="2" charset="0"/>
            </a:endParaRPr>
          </a:p>
        </p:txBody>
      </p:sp>
    </p:spTree>
    <p:extLst>
      <p:ext uri="{BB962C8B-B14F-4D97-AF65-F5344CB8AC3E}">
        <p14:creationId xmlns:p14="http://schemas.microsoft.com/office/powerpoint/2010/main" val="226240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CF46DA63-168B-65F3-100E-A91903481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2" y="1247785"/>
            <a:ext cx="4707525" cy="4707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66FCB88-14D9-43DA-D819-2DCB7FCC3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062" y="1247785"/>
            <a:ext cx="4707525" cy="47075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773350B-1566-0AD0-B958-30B8AF7A1211}"/>
              </a:ext>
            </a:extLst>
          </p:cNvPr>
          <p:cNvSpPr txBox="1"/>
          <p:nvPr/>
        </p:nvSpPr>
        <p:spPr>
          <a:xfrm>
            <a:off x="1136062" y="779579"/>
            <a:ext cx="9789859" cy="369332"/>
          </a:xfrm>
          <a:prstGeom prst="rect">
            <a:avLst/>
          </a:prstGeom>
          <a:noFill/>
        </p:spPr>
        <p:txBody>
          <a:bodyPr wrap="none" rtlCol="0">
            <a:spAutoFit/>
          </a:bodyPr>
          <a:lstStyle/>
          <a:p>
            <a:r>
              <a:rPr lang="en-US" dirty="0">
                <a:latin typeface="Helvetica" pitchFamily="2" charset="0"/>
              </a:rPr>
              <a:t>Good examples include the Cauldron that becomes a space at </a:t>
            </a:r>
            <a:r>
              <a:rPr lang="en-US" dirty="0" err="1">
                <a:latin typeface="Helvetica" pitchFamily="2" charset="0"/>
              </a:rPr>
              <a:t>Moesgaard</a:t>
            </a:r>
            <a:r>
              <a:rPr lang="en-US" dirty="0">
                <a:latin typeface="Helvetica" pitchFamily="2" charset="0"/>
              </a:rPr>
              <a:t> Museum, Denmark</a:t>
            </a:r>
          </a:p>
        </p:txBody>
      </p:sp>
    </p:spTree>
    <p:extLst>
      <p:ext uri="{BB962C8B-B14F-4D97-AF65-F5344CB8AC3E}">
        <p14:creationId xmlns:p14="http://schemas.microsoft.com/office/powerpoint/2010/main" val="1879602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CF46DA63-168B-65F3-100E-A91903481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2" y="1247785"/>
            <a:ext cx="4707525" cy="4707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66FCB88-14D9-43DA-D819-2DCB7FCC3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062" y="1247785"/>
            <a:ext cx="4707525" cy="47075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773350B-1566-0AD0-B958-30B8AF7A1211}"/>
              </a:ext>
            </a:extLst>
          </p:cNvPr>
          <p:cNvSpPr txBox="1"/>
          <p:nvPr/>
        </p:nvSpPr>
        <p:spPr>
          <a:xfrm>
            <a:off x="1136062" y="779579"/>
            <a:ext cx="11042446" cy="369332"/>
          </a:xfrm>
          <a:prstGeom prst="rect">
            <a:avLst/>
          </a:prstGeom>
          <a:noFill/>
        </p:spPr>
        <p:txBody>
          <a:bodyPr wrap="none" rtlCol="0">
            <a:spAutoFit/>
          </a:bodyPr>
          <a:lstStyle/>
          <a:p>
            <a:r>
              <a:rPr lang="en-US" dirty="0">
                <a:latin typeface="Helvetica" pitchFamily="2" charset="0"/>
              </a:rPr>
              <a:t>An example is the enlarged 3D printed coin at Frankfurt Historical Museum, Frankfurt am Main, Germany.</a:t>
            </a:r>
          </a:p>
        </p:txBody>
      </p:sp>
      <p:pic>
        <p:nvPicPr>
          <p:cNvPr id="2" name="Picture 3">
            <a:extLst>
              <a:ext uri="{FF2B5EF4-FFF2-40B4-BE49-F238E27FC236}">
                <a16:creationId xmlns:a16="http://schemas.microsoft.com/office/drawing/2014/main" id="{2FC3A487-36BA-4052-C020-87C5A0849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062" y="1271089"/>
            <a:ext cx="4707525" cy="4707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65AC494-B494-9BAD-9461-3A2C791B8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52" y="1271089"/>
            <a:ext cx="4707525" cy="4707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E1E5C6-EBC2-60F2-9B2C-DF8F64A752DA}"/>
              </a:ext>
            </a:extLst>
          </p:cNvPr>
          <p:cNvSpPr txBox="1"/>
          <p:nvPr/>
        </p:nvSpPr>
        <p:spPr>
          <a:xfrm>
            <a:off x="6367161" y="3707483"/>
            <a:ext cx="1673856" cy="246221"/>
          </a:xfrm>
          <a:prstGeom prst="rect">
            <a:avLst/>
          </a:prstGeom>
          <a:noFill/>
        </p:spPr>
        <p:txBody>
          <a:bodyPr wrap="none" rtlCol="0">
            <a:spAutoFit/>
          </a:bodyPr>
          <a:lstStyle/>
          <a:p>
            <a:r>
              <a:rPr lang="en-US" sz="1000" dirty="0"/>
              <a:t>Frankfurt Historical Museum</a:t>
            </a:r>
          </a:p>
        </p:txBody>
      </p:sp>
    </p:spTree>
    <p:extLst>
      <p:ext uri="{BB962C8B-B14F-4D97-AF65-F5344CB8AC3E}">
        <p14:creationId xmlns:p14="http://schemas.microsoft.com/office/powerpoint/2010/main" val="137584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1A5A-96AC-4EDE-E5E4-8C2C7F293748}"/>
              </a:ext>
            </a:extLst>
          </p:cNvPr>
          <p:cNvSpPr txBox="1"/>
          <p:nvPr/>
        </p:nvSpPr>
        <p:spPr>
          <a:xfrm>
            <a:off x="751481" y="439979"/>
            <a:ext cx="3678066" cy="2677656"/>
          </a:xfrm>
          <a:prstGeom prst="rect">
            <a:avLst/>
          </a:prstGeom>
          <a:noFill/>
        </p:spPr>
        <p:txBody>
          <a:bodyPr wrap="square" rtlCol="0">
            <a:spAutoFit/>
          </a:bodyPr>
          <a:lstStyle/>
          <a:p>
            <a:endParaRPr lang="en-AU" sz="1400" dirty="0">
              <a:effectLst/>
              <a:latin typeface="Helvetica" pitchFamily="2" charset="0"/>
            </a:endParaRPr>
          </a:p>
          <a:p>
            <a:endParaRPr lang="en-AU" sz="1400" dirty="0">
              <a:latin typeface="Helvetica" pitchFamily="2" charset="0"/>
            </a:endParaRPr>
          </a:p>
          <a:p>
            <a:endParaRPr lang="en-AU" sz="1400" dirty="0">
              <a:effectLst/>
              <a:latin typeface="Helvetica" pitchFamily="2" charset="0"/>
            </a:endParaRPr>
          </a:p>
          <a:p>
            <a:r>
              <a:rPr lang="en-AU" sz="1400" dirty="0">
                <a:effectLst/>
                <a:latin typeface="Helvetica" pitchFamily="2" charset="0"/>
              </a:rPr>
              <a:t>We are collaborating with the Chau </a:t>
            </a:r>
            <a:r>
              <a:rPr lang="en-AU" sz="1400" dirty="0" err="1">
                <a:effectLst/>
                <a:latin typeface="Helvetica" pitchFamily="2" charset="0"/>
              </a:rPr>
              <a:t>Chak</a:t>
            </a:r>
            <a:r>
              <a:rPr lang="en-AU" sz="1400" dirty="0">
                <a:effectLst/>
                <a:latin typeface="Helvetica" pitchFamily="2" charset="0"/>
              </a:rPr>
              <a:t> Wing Museum, The University of Sydney.</a:t>
            </a:r>
          </a:p>
          <a:p>
            <a:r>
              <a:rPr lang="en-AU" sz="1400" dirty="0">
                <a:latin typeface="Helvetica" pitchFamily="2" charset="0"/>
              </a:rPr>
              <a:t>Collections include </a:t>
            </a:r>
            <a:r>
              <a:rPr lang="en-AU" sz="1400" dirty="0">
                <a:effectLst/>
                <a:latin typeface="Helvetica" pitchFamily="2" charset="0"/>
              </a:rPr>
              <a:t>natural history, art, science, history and ancient cultures.</a:t>
            </a:r>
          </a:p>
          <a:p>
            <a:pPr marL="742950" lvl="1" indent="-285750">
              <a:buFontTx/>
              <a:buChar char="-"/>
            </a:pPr>
            <a:endParaRPr lang="en-AU" sz="1400" dirty="0">
              <a:effectLst/>
              <a:latin typeface="Helvetica" pitchFamily="2" charset="0"/>
            </a:endParaRPr>
          </a:p>
          <a:p>
            <a:pPr marL="285750" indent="-285750">
              <a:buFontTx/>
              <a:buChar char="-"/>
            </a:pPr>
            <a:r>
              <a:rPr lang="en-AU" sz="1400" dirty="0">
                <a:latin typeface="Helvetica" pitchFamily="2" charset="0"/>
              </a:rPr>
              <a:t>OBL Object  Based Learning Program</a:t>
            </a:r>
          </a:p>
          <a:p>
            <a:pPr marL="285750" indent="-285750">
              <a:buFontTx/>
              <a:buChar char="-"/>
            </a:pPr>
            <a:r>
              <a:rPr lang="en-AU" sz="1400" dirty="0">
                <a:latin typeface="Helvetica" pitchFamily="2" charset="0"/>
              </a:rPr>
              <a:t>2D and 3D Digital Repository</a:t>
            </a:r>
          </a:p>
          <a:p>
            <a:endParaRPr lang="en-AU" sz="1400" dirty="0">
              <a:effectLst/>
              <a:latin typeface="Helvetica" pitchFamily="2" charset="0"/>
            </a:endParaRPr>
          </a:p>
          <a:p>
            <a:endParaRPr lang="en-US" sz="1400" dirty="0"/>
          </a:p>
        </p:txBody>
      </p:sp>
      <p:sp>
        <p:nvSpPr>
          <p:cNvPr id="12" name="TextBox 11">
            <a:extLst>
              <a:ext uri="{FF2B5EF4-FFF2-40B4-BE49-F238E27FC236}">
                <a16:creationId xmlns:a16="http://schemas.microsoft.com/office/drawing/2014/main" id="{4DAB7B8F-818E-0ABE-A52C-47EB7E3A9585}"/>
              </a:ext>
            </a:extLst>
          </p:cNvPr>
          <p:cNvSpPr txBox="1"/>
          <p:nvPr/>
        </p:nvSpPr>
        <p:spPr>
          <a:xfrm>
            <a:off x="110169" y="132202"/>
            <a:ext cx="2041393" cy="307777"/>
          </a:xfrm>
          <a:prstGeom prst="rect">
            <a:avLst/>
          </a:prstGeom>
          <a:noFill/>
        </p:spPr>
        <p:txBody>
          <a:bodyPr wrap="none" rtlCol="0">
            <a:spAutoFit/>
          </a:bodyPr>
          <a:lstStyle/>
          <a:p>
            <a:r>
              <a:rPr lang="en-US" sz="1400" dirty="0">
                <a:solidFill>
                  <a:schemeClr val="bg1"/>
                </a:solidFill>
              </a:rPr>
              <a:t>CCONTEXT: CWM/Sydney</a:t>
            </a:r>
          </a:p>
        </p:txBody>
      </p:sp>
      <p:sp>
        <p:nvSpPr>
          <p:cNvPr id="13" name="TextBox 12">
            <a:extLst>
              <a:ext uri="{FF2B5EF4-FFF2-40B4-BE49-F238E27FC236}">
                <a16:creationId xmlns:a16="http://schemas.microsoft.com/office/drawing/2014/main" id="{F04F512A-1DA9-CC34-275C-DE4BCC77C371}"/>
              </a:ext>
            </a:extLst>
          </p:cNvPr>
          <p:cNvSpPr txBox="1"/>
          <p:nvPr/>
        </p:nvSpPr>
        <p:spPr>
          <a:xfrm>
            <a:off x="110169" y="6464188"/>
            <a:ext cx="455574" cy="261610"/>
          </a:xfrm>
          <a:prstGeom prst="rect">
            <a:avLst/>
          </a:prstGeom>
          <a:noFill/>
        </p:spPr>
        <p:txBody>
          <a:bodyPr wrap="none" rtlCol="0">
            <a:spAutoFit/>
          </a:bodyPr>
          <a:lstStyle/>
          <a:p>
            <a:r>
              <a:rPr lang="en-US" sz="1100" dirty="0">
                <a:solidFill>
                  <a:schemeClr val="bg1"/>
                </a:solidFill>
              </a:rPr>
              <a:t>4/15</a:t>
            </a:r>
          </a:p>
        </p:txBody>
      </p:sp>
      <p:pic>
        <p:nvPicPr>
          <p:cNvPr id="14" name="Picture 13">
            <a:extLst>
              <a:ext uri="{FF2B5EF4-FFF2-40B4-BE49-F238E27FC236}">
                <a16:creationId xmlns:a16="http://schemas.microsoft.com/office/drawing/2014/main" id="{203E211B-203C-4E7F-B9EC-46C214D1DE81}"/>
              </a:ext>
            </a:extLst>
          </p:cNvPr>
          <p:cNvPicPr>
            <a:picLocks noChangeAspect="1"/>
          </p:cNvPicPr>
          <p:nvPr/>
        </p:nvPicPr>
        <p:blipFill>
          <a:blip r:embed="rId3"/>
          <a:stretch>
            <a:fillRect/>
          </a:stretch>
        </p:blipFill>
        <p:spPr>
          <a:xfrm>
            <a:off x="6257925" y="-1"/>
            <a:ext cx="5934075" cy="8929020"/>
          </a:xfrm>
          <a:prstGeom prst="rect">
            <a:avLst/>
          </a:prstGeom>
        </p:spPr>
      </p:pic>
    </p:spTree>
    <p:extLst>
      <p:ext uri="{BB962C8B-B14F-4D97-AF65-F5344CB8AC3E}">
        <p14:creationId xmlns:p14="http://schemas.microsoft.com/office/powerpoint/2010/main" val="373798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90F70F-4A74-384B-DC88-DDF761BE0C96}"/>
              </a:ext>
            </a:extLst>
          </p:cNvPr>
          <p:cNvPicPr>
            <a:picLocks noChangeAspect="1"/>
          </p:cNvPicPr>
          <p:nvPr/>
        </p:nvPicPr>
        <p:blipFill>
          <a:blip r:embed="rId3"/>
          <a:stretch>
            <a:fillRect/>
          </a:stretch>
        </p:blipFill>
        <p:spPr>
          <a:xfrm>
            <a:off x="3623367" y="2138628"/>
            <a:ext cx="7938911" cy="4032463"/>
          </a:xfrm>
          <a:prstGeom prst="rect">
            <a:avLst/>
          </a:prstGeom>
        </p:spPr>
      </p:pic>
      <p:sp>
        <p:nvSpPr>
          <p:cNvPr id="9" name="TextBox 8">
            <a:extLst>
              <a:ext uri="{FF2B5EF4-FFF2-40B4-BE49-F238E27FC236}">
                <a16:creationId xmlns:a16="http://schemas.microsoft.com/office/drawing/2014/main" id="{17F91A5A-96AC-4EDE-E5E4-8C2C7F293748}"/>
              </a:ext>
            </a:extLst>
          </p:cNvPr>
          <p:cNvSpPr txBox="1"/>
          <p:nvPr/>
        </p:nvSpPr>
        <p:spPr>
          <a:xfrm>
            <a:off x="629722" y="715484"/>
            <a:ext cx="5319386" cy="1754326"/>
          </a:xfrm>
          <a:prstGeom prst="rect">
            <a:avLst/>
          </a:prstGeom>
          <a:noFill/>
        </p:spPr>
        <p:txBody>
          <a:bodyPr wrap="square" rtlCol="0">
            <a:spAutoFit/>
          </a:bodyPr>
          <a:lstStyle/>
          <a:p>
            <a:r>
              <a:rPr lang="en-AU" dirty="0">
                <a:effectLst/>
                <a:latin typeface="Helvetica" pitchFamily="2" charset="0"/>
              </a:rPr>
              <a:t>The </a:t>
            </a:r>
            <a:r>
              <a:rPr lang="en-AU" dirty="0">
                <a:latin typeface="Helvetica" pitchFamily="2" charset="0"/>
              </a:rPr>
              <a:t>2D and 3D Digital Repository collects items of the exhibitions and makes them accessible for download/showing:</a:t>
            </a:r>
          </a:p>
          <a:p>
            <a:r>
              <a:rPr lang="en-AU" sz="1800" b="0" i="0" u="sng" strike="noStrike" dirty="0">
                <a:solidFill>
                  <a:srgbClr val="1155CC"/>
                </a:solidFill>
                <a:effectLst/>
                <a:latin typeface="Arial" panose="020B0604020202020204" pitchFamily="34" charset="0"/>
                <a:hlinkClick r:id="rId4"/>
              </a:rPr>
              <a:t>https://sketchfab.com/CCWM/models</a:t>
            </a:r>
            <a:endParaRPr lang="en-AU" dirty="0">
              <a:latin typeface="Helvetica" pitchFamily="2" charset="0"/>
            </a:endParaRPr>
          </a:p>
          <a:p>
            <a:endParaRPr lang="en-AU" dirty="0">
              <a:effectLst/>
              <a:latin typeface="Helvetica" pitchFamily="2" charset="0"/>
            </a:endParaRPr>
          </a:p>
          <a:p>
            <a:endParaRPr lang="en-US" dirty="0"/>
          </a:p>
        </p:txBody>
      </p:sp>
      <p:sp>
        <p:nvSpPr>
          <p:cNvPr id="12" name="TextBox 11">
            <a:extLst>
              <a:ext uri="{FF2B5EF4-FFF2-40B4-BE49-F238E27FC236}">
                <a16:creationId xmlns:a16="http://schemas.microsoft.com/office/drawing/2014/main" id="{4DAB7B8F-818E-0ABE-A52C-47EB7E3A9585}"/>
              </a:ext>
            </a:extLst>
          </p:cNvPr>
          <p:cNvSpPr txBox="1"/>
          <p:nvPr/>
        </p:nvSpPr>
        <p:spPr>
          <a:xfrm>
            <a:off x="110169" y="132202"/>
            <a:ext cx="2041393" cy="307777"/>
          </a:xfrm>
          <a:prstGeom prst="rect">
            <a:avLst/>
          </a:prstGeom>
          <a:noFill/>
        </p:spPr>
        <p:txBody>
          <a:bodyPr wrap="none" rtlCol="0">
            <a:spAutoFit/>
          </a:bodyPr>
          <a:lstStyle/>
          <a:p>
            <a:r>
              <a:rPr lang="en-US" sz="1400" dirty="0">
                <a:solidFill>
                  <a:schemeClr val="bg1"/>
                </a:solidFill>
              </a:rPr>
              <a:t>CCONTEXT: CWM/Sydney</a:t>
            </a:r>
          </a:p>
        </p:txBody>
      </p:sp>
      <p:sp>
        <p:nvSpPr>
          <p:cNvPr id="13" name="TextBox 12">
            <a:extLst>
              <a:ext uri="{FF2B5EF4-FFF2-40B4-BE49-F238E27FC236}">
                <a16:creationId xmlns:a16="http://schemas.microsoft.com/office/drawing/2014/main" id="{F04F512A-1DA9-CC34-275C-DE4BCC77C371}"/>
              </a:ext>
            </a:extLst>
          </p:cNvPr>
          <p:cNvSpPr txBox="1"/>
          <p:nvPr/>
        </p:nvSpPr>
        <p:spPr>
          <a:xfrm>
            <a:off x="110169" y="6464188"/>
            <a:ext cx="455574" cy="261610"/>
          </a:xfrm>
          <a:prstGeom prst="rect">
            <a:avLst/>
          </a:prstGeom>
          <a:noFill/>
        </p:spPr>
        <p:txBody>
          <a:bodyPr wrap="none" rtlCol="0">
            <a:spAutoFit/>
          </a:bodyPr>
          <a:lstStyle/>
          <a:p>
            <a:r>
              <a:rPr lang="en-US" sz="1100" dirty="0">
                <a:solidFill>
                  <a:schemeClr val="bg1"/>
                </a:solidFill>
              </a:rPr>
              <a:t>4/15</a:t>
            </a:r>
          </a:p>
        </p:txBody>
      </p:sp>
    </p:spTree>
    <p:extLst>
      <p:ext uri="{BB962C8B-B14F-4D97-AF65-F5344CB8AC3E}">
        <p14:creationId xmlns:p14="http://schemas.microsoft.com/office/powerpoint/2010/main" val="4014273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1885"/>
          <a:stretch/>
        </p:blipFill>
        <p:spPr>
          <a:xfrm rot="5400000">
            <a:off x="3968889" y="1192136"/>
            <a:ext cx="4789113" cy="3262095"/>
          </a:xfrm>
          <a:prstGeom prst="rect">
            <a:avLst/>
          </a:prstGeom>
        </p:spPr>
      </p:pic>
      <p:pic>
        <p:nvPicPr>
          <p:cNvPr id="9" name="Picture 8">
            <a:extLst>
              <a:ext uri="{FF2B5EF4-FFF2-40B4-BE49-F238E27FC236}">
                <a16:creationId xmlns:a16="http://schemas.microsoft.com/office/drawing/2014/main" id="{412AFA2E-A400-4648-B3D0-CDFDF8396983}"/>
              </a:ext>
            </a:extLst>
          </p:cNvPr>
          <p:cNvPicPr>
            <a:picLocks noChangeAspect="1"/>
          </p:cNvPicPr>
          <p:nvPr/>
        </p:nvPicPr>
        <p:blipFill rotWithShape="1">
          <a:blip r:embed="rId4">
            <a:extLst>
              <a:ext uri="{28A0092B-C50C-407E-A947-70E740481C1C}">
                <a14:useLocalDpi xmlns:a14="http://schemas.microsoft.com/office/drawing/2010/main" val="0"/>
              </a:ext>
            </a:extLst>
          </a:blip>
          <a:srcRect l="8191" t="27508"/>
          <a:stretch/>
        </p:blipFill>
        <p:spPr>
          <a:xfrm rot="5400000">
            <a:off x="7648478" y="932465"/>
            <a:ext cx="4789112" cy="3781438"/>
          </a:xfrm>
          <a:prstGeom prst="rect">
            <a:avLst/>
          </a:prstGeom>
        </p:spPr>
      </p:pic>
      <p:sp>
        <p:nvSpPr>
          <p:cNvPr id="4" name="TextBox 3">
            <a:extLst>
              <a:ext uri="{FF2B5EF4-FFF2-40B4-BE49-F238E27FC236}">
                <a16:creationId xmlns:a16="http://schemas.microsoft.com/office/drawing/2014/main" id="{DD19C235-2464-C642-318F-93C7D31839F9}"/>
              </a:ext>
            </a:extLst>
          </p:cNvPr>
          <p:cNvSpPr txBox="1"/>
          <p:nvPr/>
        </p:nvSpPr>
        <p:spPr>
          <a:xfrm>
            <a:off x="629722" y="5506043"/>
            <a:ext cx="4742378" cy="923330"/>
          </a:xfrm>
          <a:prstGeom prst="rect">
            <a:avLst/>
          </a:prstGeom>
          <a:noFill/>
        </p:spPr>
        <p:txBody>
          <a:bodyPr wrap="square" rtlCol="0">
            <a:spAutoFit/>
          </a:bodyPr>
          <a:lstStyle/>
          <a:p>
            <a:r>
              <a:rPr lang="en-AU" dirty="0">
                <a:effectLst/>
                <a:latin typeface="Helvetica" pitchFamily="2" charset="0"/>
              </a:rPr>
              <a:t>We aim to move beyond Swell paper and Thermoforming to develop 3D physical representations of museum objects.</a:t>
            </a:r>
            <a:endParaRPr lang="en-US" dirty="0"/>
          </a:p>
        </p:txBody>
      </p:sp>
    </p:spTree>
    <p:extLst>
      <p:ext uri="{BB962C8B-B14F-4D97-AF65-F5344CB8AC3E}">
        <p14:creationId xmlns:p14="http://schemas.microsoft.com/office/powerpoint/2010/main" val="1782714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4229</TotalTime>
  <Words>1318</Words>
  <Application>Microsoft Office PowerPoint</Application>
  <PresentationFormat>Widescreen</PresentationFormat>
  <Paragraphs>161</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Dagmar Reinhardt</dc:creator>
  <cp:lastModifiedBy>Dagmar Reinhardt</cp:lastModifiedBy>
  <cp:revision>42</cp:revision>
  <cp:lastPrinted>2022-12-01T21:51:47Z</cp:lastPrinted>
  <dcterms:created xsi:type="dcterms:W3CDTF">2022-11-29T01:57:58Z</dcterms:created>
  <dcterms:modified xsi:type="dcterms:W3CDTF">2023-05-04T05:51:45Z</dcterms:modified>
</cp:coreProperties>
</file>