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 Holloway" initials="LH" lastIdx="1" clrIdx="0">
    <p:extLst>
      <p:ext uri="{19B8F6BF-5375-455C-9EA6-DF929625EA0E}">
        <p15:presenceInfo xmlns:p15="http://schemas.microsoft.com/office/powerpoint/2012/main" userId="S-1-5-21-948756243-734778046-674738317-649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09" autoAdjust="0"/>
  </p:normalViewPr>
  <p:slideViewPr>
    <p:cSldViewPr snapToGrid="0">
      <p:cViewPr varScale="1">
        <p:scale>
          <a:sx n="60" d="100"/>
          <a:sy n="60" d="100"/>
        </p:scale>
        <p:origin x="138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cbd0c1bc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cbd0c1bc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cbd0c1b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cbd0c1b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cbd0c1bc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cbd0c1bc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cbd0c1bc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cbd0c1bc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cbd0c1bc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cbd0c1bc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d7708cb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d7708cb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dcc487c9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dcc487c9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dcc487c9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dcc487c9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cbd0c1bc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3cbd0c1bc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dcc487c9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1dcc487c9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2cb2fc0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2cb2fc0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dcc487c9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1dcc487c9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d7708cbb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2d7708cbb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2cb2fc07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2cb2fc07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d7708cb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d7708cb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3cbd0c1bc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3cbd0c1bc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dcc487c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dcc487c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d57686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d57686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d57686d2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d57686d2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e4be5f8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e4be5f8d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dcc487c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dcc487c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e4be5f8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e4be5f8d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dcc487c9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dcc487c9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ydney.au1.qualtrics.com/jfe/form/SV_eevC9X8CNimjBZ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onash.edu/mada/events/2023/mdw/whats-on/Using-Design-to-Facilitate-Inclusive-and-Accessible-Gallery-Experien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hors"/>
          <p:cNvSpPr txBox="1">
            <a:spLocks noGrp="1"/>
          </p:cNvSpPr>
          <p:nvPr>
            <p:ph type="subTitle" idx="1"/>
          </p:nvPr>
        </p:nvSpPr>
        <p:spPr>
          <a:xfrm>
            <a:off x="276325" y="3499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Leona Holloway, Monash University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sz="1600" dirty="0">
                <a:solidFill>
                  <a:schemeClr val="tx1"/>
                </a:solidFill>
              </a:rPr>
              <a:t>Dr Dagmar Reinhardt, University of Sydney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Robyn Dean, Parks Victoria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4" name="title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300" dirty="0"/>
              <a:t>(Accessibly) Mapping</a:t>
            </a:r>
            <a:br>
              <a:rPr lang="en-GB" sz="4300" dirty="0"/>
            </a:br>
            <a:r>
              <a:rPr lang="en-GB" sz="4300" dirty="0" err="1"/>
              <a:t>Werribee</a:t>
            </a:r>
            <a:r>
              <a:rPr lang="en-GB" sz="4300" dirty="0"/>
              <a:t> Mansion and Gardens</a:t>
            </a:r>
            <a:endParaRPr sz="8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materials"/>
          <p:cNvSpPr/>
          <p:nvPr/>
        </p:nvSpPr>
        <p:spPr>
          <a:xfrm>
            <a:off x="4702750" y="2977575"/>
            <a:ext cx="1719300" cy="13875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Materials</a:t>
            </a:r>
            <a:endParaRPr sz="1800"/>
          </a:p>
        </p:txBody>
      </p:sp>
      <p:sp>
        <p:nvSpPr>
          <p:cNvPr id="125" name="3&amp;4"/>
          <p:cNvSpPr/>
          <p:nvPr/>
        </p:nvSpPr>
        <p:spPr>
          <a:xfrm>
            <a:off x="2050925" y="2924550"/>
            <a:ext cx="2324400" cy="13875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3.  High quality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4.  Durable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multi-sensory"/>
          <p:cNvSpPr/>
          <p:nvPr/>
        </p:nvSpPr>
        <p:spPr>
          <a:xfrm>
            <a:off x="4702750" y="1225575"/>
            <a:ext cx="1719300" cy="13875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Multi-sensory</a:t>
            </a:r>
            <a:endParaRPr sz="1800"/>
          </a:p>
        </p:txBody>
      </p:sp>
      <p:sp>
        <p:nvSpPr>
          <p:cNvPr id="124" name="1&amp;2"/>
          <p:cNvSpPr/>
          <p:nvPr/>
        </p:nvSpPr>
        <p:spPr>
          <a:xfrm>
            <a:off x="2050925" y="1225575"/>
            <a:ext cx="2324400" cy="13875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1.  Inclusive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2.  Engaging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Considerations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Components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p" descr="Simplified high contrast map of Werribee Park showing the roads, pathways, parterre garden, Victorian State Rose Garden and Lake &amp; Grot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02" y="0"/>
            <a:ext cx="83265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title"/>
          <p:cNvSpPr txBox="1">
            <a:spLocks noGrp="1"/>
          </p:cNvSpPr>
          <p:nvPr>
            <p:ph type="title"/>
          </p:nvPr>
        </p:nvSpPr>
        <p:spPr>
          <a:xfrm>
            <a:off x="139700" y="115375"/>
            <a:ext cx="22299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Clear Print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Small 3D printed model of Werribee mansion with simplified flat wal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318" y="0"/>
            <a:ext cx="639968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Building Models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ference"/>
          <p:cNvSpPr txBox="1"/>
          <p:nvPr/>
        </p:nvSpPr>
        <p:spPr>
          <a:xfrm>
            <a:off x="115675" y="4448750"/>
            <a:ext cx="8784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Holloway, L., Butler, M., &amp; Marriott, K. (2023). </a:t>
            </a:r>
            <a:r>
              <a:rPr lang="en-GB" b="1"/>
              <a:t>TactIcons: Designing 3D Printed Map Icons for People who are Blind or have Low Vision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cafe image" descr="3D model of a cup and sauc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350" y="2913547"/>
            <a:ext cx="770950" cy="63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cafe braille" descr="&quot;Refectory cafe&quot; in brail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050" y="3401025"/>
            <a:ext cx="1866125" cy="2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rose garden iamge" descr="3D model of a rose in a vas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8597" y="1914475"/>
            <a:ext cx="582283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rose garden braille" descr="&quot;rose garden&quot; in braill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4038" y="2384213"/>
            <a:ext cx="1597819" cy="3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car park image" descr="3D model of a car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61350" y="1017725"/>
            <a:ext cx="770955" cy="6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car park braille" descr="&quot;car park&quot; in braill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4050" y="1427884"/>
            <a:ext cx="1022145" cy="2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text3"/>
          <p:cNvSpPr txBox="1">
            <a:spLocks noGrp="1"/>
          </p:cNvSpPr>
          <p:nvPr>
            <p:ph type="body" idx="1"/>
          </p:nvPr>
        </p:nvSpPr>
        <p:spPr>
          <a:xfrm>
            <a:off x="5999500" y="1017725"/>
            <a:ext cx="180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 park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rose garden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Refectory cafe</a:t>
            </a:r>
            <a:endParaRPr/>
          </a:p>
        </p:txBody>
      </p:sp>
      <p:pic>
        <p:nvPicPr>
          <p:cNvPr id="156" name="farm image" descr="3D model of a chicken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61650" y="3038226"/>
            <a:ext cx="731525" cy="6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farm braille" descr="&quot;farm&quot; in braille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97125" y="3377925"/>
            <a:ext cx="670357" cy="3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reenhouse image" descr="3D model of a watering can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80519" y="2130375"/>
            <a:ext cx="731525" cy="73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reenhouse braille" descr="&quot;greenhouses&quot; in braille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73325" y="2468825"/>
            <a:ext cx="1460485" cy="2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lake image" descr="3D model of a duck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80522" y="1152475"/>
            <a:ext cx="893775" cy="6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lake braille" descr="&quot;lake and grotto&quot; in braille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82269" y="1514825"/>
            <a:ext cx="1502130" cy="2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text2"/>
          <p:cNvSpPr txBox="1">
            <a:spLocks noGrp="1"/>
          </p:cNvSpPr>
          <p:nvPr>
            <p:ph type="body" idx="1"/>
          </p:nvPr>
        </p:nvSpPr>
        <p:spPr>
          <a:xfrm>
            <a:off x="2730550" y="1106075"/>
            <a:ext cx="163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lake &amp; grotto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greenhouses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farm</a:t>
            </a:r>
            <a:endParaRPr dirty="0"/>
          </a:p>
        </p:txBody>
      </p:sp>
      <p:pic>
        <p:nvPicPr>
          <p:cNvPr id="153" name="picnic image" descr="3D model of a wicker picnic basket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96125" y="3038225"/>
            <a:ext cx="73152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picnic braille" descr="&quot;picnic&quot; in braille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1038" y="3377924"/>
            <a:ext cx="893775" cy="30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toilet image" descr="3D model of a toilet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96113" y="2130363"/>
            <a:ext cx="7143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toilet braille" descr="&quot;toilets&quot; in braille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60675" y="2451000"/>
            <a:ext cx="974500" cy="2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entrance image" descr="3D model of an arch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96125" y="1106075"/>
            <a:ext cx="582275" cy="77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entrance braille" descr="&quot;entrance&quot; in braille&quot;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96950" y="1463625"/>
            <a:ext cx="1199175" cy="3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text1"/>
          <p:cNvSpPr txBox="1">
            <a:spLocks noGrp="1"/>
          </p:cNvSpPr>
          <p:nvPr>
            <p:ph type="body" idx="1"/>
          </p:nvPr>
        </p:nvSpPr>
        <p:spPr>
          <a:xfrm>
            <a:off x="311700" y="1106075"/>
            <a:ext cx="122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entrance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toilets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picnic</a:t>
            </a:r>
            <a:endParaRPr dirty="0"/>
          </a:p>
        </p:txBody>
      </p:sp>
      <p:sp>
        <p:nvSpPr>
          <p:cNvPr id="149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Tactile Icons (TactIcons)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Parterre garden with brightly coloured garden beds in circular quarter sections around a central fountain"/>
          <p:cNvPicPr preferRelativeResize="0"/>
          <p:nvPr/>
        </p:nvPicPr>
        <p:blipFill rotWithShape="1">
          <a:blip r:embed="rId3">
            <a:alphaModFix/>
          </a:blip>
          <a:srcRect t="30842" b="12410"/>
          <a:stretch/>
        </p:blipFill>
        <p:spPr>
          <a:xfrm>
            <a:off x="896175" y="2698500"/>
            <a:ext cx="7351650" cy="22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Level 1: location name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Level 2: history and timelines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Level 3: visual description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Audio labels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Wav Trigger Hookup board with circuits, audio and power outlets, and mini sim driv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025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3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Touch buttons for interactive audio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Wav Trigger Hookup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Arduino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Speaker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Audio Labels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" descr="Detailed 3D model of Werribee Man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0"/>
            <a:ext cx="7315200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Enlarged model of the mansion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" descr="3D model of the front facade of Werribee mansion, with columns and porch on the ground floor, balcony on the second floor and a tall central tow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670" y="0"/>
            <a:ext cx="494666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8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Facade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2" descr="Detailed 3D model of the front facade of Werribee Mansion"/>
          <p:cNvPicPr preferRelativeResize="0"/>
          <p:nvPr/>
        </p:nvPicPr>
        <p:blipFill rotWithShape="1">
          <a:blip r:embed="rId3">
            <a:alphaModFix/>
          </a:blip>
          <a:srcRect l="27971" r="29403"/>
          <a:stretch/>
        </p:blipFill>
        <p:spPr>
          <a:xfrm>
            <a:off x="5320250" y="2157925"/>
            <a:ext cx="2872160" cy="2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image1" descr="3D model of Werribee Mansion. laundry and parterre garden on a base with roads dotted pathways"/>
          <p:cNvPicPr preferRelativeResize="0"/>
          <p:nvPr/>
        </p:nvPicPr>
        <p:blipFill rotWithShape="1">
          <a:blip r:embed="rId4">
            <a:alphaModFix/>
          </a:blip>
          <a:srcRect l="24970" r="16930"/>
          <a:stretch/>
        </p:blipFill>
        <p:spPr>
          <a:xfrm>
            <a:off x="468425" y="2157925"/>
            <a:ext cx="3915051" cy="2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Sample materials available for testing at the Conference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Please touch, listen and give us your honest feedback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rial photograph of Werribee Mansion, grounds and the State Rose Garden">
            <a:extLst>
              <a:ext uri="{FF2B5EF4-FFF2-40B4-BE49-F238E27FC236}">
                <a16:creationId xmlns:a16="http://schemas.microsoft.com/office/drawing/2014/main" id="{6DBB6C7B-CB7B-4F58-9FBF-28084E559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73" y="0"/>
            <a:ext cx="3964527" cy="5143500"/>
          </a:xfrm>
          <a:prstGeom prst="rect">
            <a:avLst/>
          </a:prstGeom>
        </p:spPr>
      </p:pic>
      <p:sp>
        <p:nvSpPr>
          <p:cNvPr id="61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About </a:t>
            </a:r>
            <a:r>
              <a:rPr lang="en-GB" dirty="0" err="1">
                <a:solidFill>
                  <a:schemeClr val="tx1"/>
                </a:solidFill>
              </a:rPr>
              <a:t>Werribee</a:t>
            </a:r>
            <a:r>
              <a:rPr lang="en-GB" dirty="0">
                <a:solidFill>
                  <a:schemeClr val="tx1"/>
                </a:solidFill>
              </a:rPr>
              <a:t> Mansion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The Mapping Project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>
                <a:solidFill>
                  <a:schemeClr val="tx1"/>
                </a:solidFill>
              </a:rPr>
              <a:t>Overall map of the grounds and Mansion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>
                <a:solidFill>
                  <a:schemeClr val="tx1"/>
                </a:solidFill>
              </a:rPr>
              <a:t>Close-up up of the Mansion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>
                <a:solidFill>
                  <a:schemeClr val="tx1"/>
                </a:solidFill>
              </a:rPr>
              <a:t>Fabrication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Next Steps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Bonus content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0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rribee Park Mansion sandstone and wrought iron gates, wide open to invite visitors, with a bluestone gatehouse immediately inside.">
            <a:extLst>
              <a:ext uri="{FF2B5EF4-FFF2-40B4-BE49-F238E27FC236}">
                <a16:creationId xmlns:a16="http://schemas.microsoft.com/office/drawing/2014/main" id="{7EF97FB6-8F41-4F32-943A-FE2120CB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32" y="342656"/>
            <a:ext cx="5818768" cy="32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Robyn"/>
          <p:cNvSpPr txBox="1"/>
          <p:nvPr/>
        </p:nvSpPr>
        <p:spPr>
          <a:xfrm>
            <a:off x="6167625" y="3890975"/>
            <a:ext cx="2876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/>
              <a:t>Robyn Dean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Customer Service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Parks Victoria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robyn.dean@parks.vic.gov.au</a:t>
            </a:r>
            <a:endParaRPr sz="1300"/>
          </a:p>
        </p:txBody>
      </p:sp>
      <p:sp>
        <p:nvSpPr>
          <p:cNvPr id="213" name="Dagmar"/>
          <p:cNvSpPr txBox="1"/>
          <p:nvPr/>
        </p:nvSpPr>
        <p:spPr>
          <a:xfrm>
            <a:off x="3202775" y="3890975"/>
            <a:ext cx="2876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/>
              <a:t>Dagmar Reinhardt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Architecture, Design &amp; Planning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University of Sydney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dagmar.reinhardt@sydney.edu.au</a:t>
            </a:r>
            <a:endParaRPr sz="1300"/>
          </a:p>
        </p:txBody>
      </p:sp>
      <p:sp>
        <p:nvSpPr>
          <p:cNvPr id="212" name="Leona"/>
          <p:cNvSpPr txBox="1"/>
          <p:nvPr/>
        </p:nvSpPr>
        <p:spPr>
          <a:xfrm>
            <a:off x="492925" y="3890975"/>
            <a:ext cx="2621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/>
              <a:t>Leona Holloway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Inclusive Technologies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Monash University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leona.holloway@monash.edu</a:t>
            </a:r>
            <a:endParaRPr sz="1300"/>
          </a:p>
        </p:txBody>
      </p:sp>
      <p:sp>
        <p:nvSpPr>
          <p:cNvPr id="211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en-GB" dirty="0">
                <a:solidFill>
                  <a:schemeClr val="tx1"/>
                </a:solidFill>
              </a:rPr>
              <a:t>Next steps</a:t>
            </a:r>
            <a:endParaRPr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Invitation to visit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10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Invitation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/>
              <a:t>Bonus extra content!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 descr="Playground with drum, inground trampoline and wheelchair-friendly bridges"/>
          <p:cNvPicPr preferRelativeResize="0"/>
          <p:nvPr/>
        </p:nvPicPr>
        <p:blipFill rotWithShape="1">
          <a:blip r:embed="rId3">
            <a:alphaModFix/>
          </a:blip>
          <a:srcRect l="4691" r="7288"/>
          <a:stretch/>
        </p:blipFill>
        <p:spPr>
          <a:xfrm>
            <a:off x="6046498" y="198050"/>
            <a:ext cx="2785802" cy="23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text"/>
          <p:cNvSpPr txBox="1">
            <a:spLocks noGrp="1"/>
          </p:cNvSpPr>
          <p:nvPr>
            <p:ph type="body" idx="1"/>
          </p:nvPr>
        </p:nvSpPr>
        <p:spPr>
          <a:xfrm>
            <a:off x="311699" y="1152474"/>
            <a:ext cx="6493137" cy="3792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BLV accessibility of parks and playgrounds</a:t>
            </a:r>
            <a:endParaRPr dirty="0">
              <a:solidFill>
                <a:schemeClr val="tx1"/>
              </a:solidFill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Scoping - done</a:t>
            </a:r>
            <a:endParaRPr dirty="0">
              <a:solidFill>
                <a:schemeClr val="tx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Surveys </a:t>
            </a:r>
            <a:endParaRPr dirty="0">
              <a:solidFill>
                <a:schemeClr val="tx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Parents </a:t>
            </a:r>
            <a:br>
              <a:rPr lang="en-GB" dirty="0"/>
            </a:br>
            <a:r>
              <a:rPr lang="en-GB" dirty="0"/>
              <a:t>      </a:t>
            </a:r>
            <a:r>
              <a:rPr lang="en-GB" sz="1900" dirty="0"/>
              <a:t> </a:t>
            </a:r>
            <a:r>
              <a:rPr lang="en-GB" sz="1600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https://sydney.au1.qualtrics.com/jfe/form/SV_eevC9X8CNimjBZk</a:t>
            </a:r>
            <a:endParaRPr sz="2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      Teachers coming soon via SPEVI list</a:t>
            </a:r>
            <a:endParaRPr dirty="0">
              <a:solidFill>
                <a:schemeClr val="tx1"/>
              </a:solidFill>
            </a:endParaRPr>
          </a:p>
          <a:p>
            <a:pPr marL="122873" lvl="0" indent="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dirty="0">
                <a:solidFill>
                  <a:schemeClr val="tx1"/>
                </a:solidFill>
              </a:rPr>
              <a:t>3.   Playground audits - coming soon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Please contact us if you are interested in getting involved.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24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Accessible playgrounds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3" descr="New jar containing 3D printed fish. There is a braille label on the outside of the jar. "/>
          <p:cNvPicPr preferRelativeResize="0"/>
          <p:nvPr/>
        </p:nvPicPr>
        <p:blipFill rotWithShape="1">
          <a:blip r:embed="rId3">
            <a:alphaModFix/>
          </a:blip>
          <a:srcRect l="15390"/>
          <a:stretch/>
        </p:blipFill>
        <p:spPr>
          <a:xfrm>
            <a:off x="5179476" y="2491550"/>
            <a:ext cx="3822000" cy="25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image 2" descr="3D scan of a fish and 3D printed fis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675" y="2499325"/>
            <a:ext cx="2281925" cy="249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image 1" descr="wet specimen jar containing fis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739" y="2491550"/>
            <a:ext cx="1785060" cy="25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text"/>
          <p:cNvSpPr txBox="1">
            <a:spLocks noGrp="1"/>
          </p:cNvSpPr>
          <p:nvPr>
            <p:ph type="body" idx="1"/>
          </p:nvPr>
        </p:nvSpPr>
        <p:spPr>
          <a:xfrm>
            <a:off x="311700" y="845075"/>
            <a:ext cx="8520600" cy="15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900">
                <a:solidFill>
                  <a:schemeClr val="dk1"/>
                </a:solidFill>
              </a:rPr>
              <a:t>Understanding Museum Exhibits through Touch – Towards Object Based Learning and Universal Access for Blind and Low Vision Children and Adults</a:t>
            </a:r>
            <a:endParaRPr sz="1900">
              <a:solidFill>
                <a:schemeClr val="dk1"/>
              </a:solidFill>
            </a:endParaRPr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900">
                <a:solidFill>
                  <a:schemeClr val="dk1"/>
                </a:solidFill>
              </a:rPr>
              <a:t>Project funded by the Alistair Swayne Foundation</a:t>
            </a:r>
            <a:endParaRPr sz="1900">
              <a:solidFill>
                <a:schemeClr val="dk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736"/>
              <a:buChar char="●"/>
            </a:pPr>
            <a:r>
              <a:rPr lang="en-GB" sz="1900">
                <a:solidFill>
                  <a:schemeClr val="dk1"/>
                </a:solidFill>
              </a:rPr>
              <a:t>Partnership with University of Sydney, Chau Chak Museum, Monash University, NextSense, Ibos </a:t>
            </a:r>
            <a:r>
              <a:rPr lang="en-GB">
                <a:solidFill>
                  <a:schemeClr val="dk1"/>
                </a:solidFill>
              </a:rPr>
              <a:t>(Denmark)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1" name="title"/>
          <p:cNvSpPr txBox="1">
            <a:spLocks noGrp="1"/>
          </p:cNvSpPr>
          <p:nvPr>
            <p:ph type="title"/>
          </p:nvPr>
        </p:nvSpPr>
        <p:spPr>
          <a:xfrm>
            <a:off x="311700" y="27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Museums for Touch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" descr="Stand in an art gallery with a speaker and ballo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150" y="445023"/>
            <a:ext cx="2705700" cy="413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6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Accessible Gallery Experiences for people who are blind or have low vision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Friday 26 May, 11am-1pm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No Vacancy Gallery, QV, Melbourne CBD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Registrations via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https://www.monash.edu/mada/events/2023/mdw/whats-on/Using-Design-to-Facilitate-Inclusive-and-Accessible-Gallery-Experiences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240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Melbourne Design Week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logo" descr="Parks Victori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550" y="187600"/>
            <a:ext cx="2287751" cy="14334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 inspire Victorians to protect and enjoy our unique </a:t>
            </a:r>
            <a:br>
              <a:rPr lang="en-GB" dirty="0"/>
            </a:br>
            <a:r>
              <a:rPr lang="en-GB" dirty="0"/>
              <a:t>natural and cultural heritage. Putting nature first today </a:t>
            </a:r>
            <a:br>
              <a:rPr lang="en-GB" dirty="0"/>
            </a:br>
            <a:r>
              <a:rPr lang="en-GB" dirty="0"/>
              <a:t>for tomorrow, we champion the importance of nature by managing, protecting and sharing Victoria’s precious places.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In partnership with Traditional Owners, we help connect people with Country, understand cultural heritage and contribute to human health and wellbeing.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66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Parks Victoria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" descr="drone photograph of Werribee Mansion with well manicured lawns and garde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561" y="0"/>
            <a:ext cx="51284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59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Heritage site open to the public: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dirty="0" err="1">
                <a:solidFill>
                  <a:schemeClr val="tx1"/>
                </a:solidFill>
              </a:rPr>
              <a:t>Werribee</a:t>
            </a:r>
            <a:r>
              <a:rPr lang="en-GB" dirty="0">
                <a:solidFill>
                  <a:schemeClr val="tx1"/>
                </a:solidFill>
              </a:rPr>
              <a:t> Mansion and museum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Formal gardens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Victoria State Rose Garden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tx1"/>
                </a:solidFill>
              </a:rPr>
              <a:t>Historic farmyard buildings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3" name="title"/>
          <p:cNvSpPr txBox="1">
            <a:spLocks noGrp="1"/>
          </p:cNvSpPr>
          <p:nvPr>
            <p:ph type="title"/>
          </p:nvPr>
        </p:nvSpPr>
        <p:spPr>
          <a:xfrm>
            <a:off x="198500" y="275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Werribee</a:t>
            </a:r>
            <a:r>
              <a:rPr lang="en-GB" dirty="0"/>
              <a:t> Park &amp; Mansion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bear" descr="wooden floor with a bear-skin rug and elephant foot footst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275" y="1139650"/>
            <a:ext cx="286573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tatue" descr="italian style bronze statue of a woman with flowing gown, holding a vessel on her hea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600" y="1139650"/>
            <a:ext cx="2865724" cy="382098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text"/>
          <p:cNvSpPr txBox="1">
            <a:spLocks noGrp="1"/>
          </p:cNvSpPr>
          <p:nvPr>
            <p:ph type="body" idx="1"/>
          </p:nvPr>
        </p:nvSpPr>
        <p:spPr>
          <a:xfrm>
            <a:off x="2823588" y="1152475"/>
            <a:ext cx="334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Accessible tours offered weekly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Guided description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Touch access to artefacts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0" name="title"/>
          <p:cNvSpPr txBox="1">
            <a:spLocks noGrp="1"/>
          </p:cNvSpPr>
          <p:nvPr>
            <p:ph type="title"/>
          </p:nvPr>
        </p:nvSpPr>
        <p:spPr>
          <a:xfrm>
            <a:off x="311700" y="28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Touch Tours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" descr="drone photograph of werribee mansion with circular parterre garden and greenhouses"/>
          <p:cNvPicPr preferRelativeResize="0"/>
          <p:nvPr/>
        </p:nvPicPr>
        <p:blipFill rotWithShape="1">
          <a:blip r:embed="rId3">
            <a:alphaModFix/>
          </a:blip>
          <a:srcRect t="16418" b="19019"/>
          <a:stretch/>
        </p:blipFill>
        <p:spPr>
          <a:xfrm>
            <a:off x="-114212" y="1152475"/>
            <a:ext cx="9372426" cy="37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convey the architecture and grounds?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3D printed targets and walls with slingshots and rubber ban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200" y="2"/>
            <a:ext cx="2726791" cy="20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 dirty="0">
                <a:solidFill>
                  <a:schemeClr val="dk1"/>
                </a:solidFill>
              </a:rPr>
              <a:t>To provide visitors who are blind or have low </a:t>
            </a:r>
            <a:br>
              <a:rPr lang="en-GB" sz="1900" dirty="0">
                <a:solidFill>
                  <a:schemeClr val="dk1"/>
                </a:solidFill>
              </a:rPr>
            </a:br>
            <a:r>
              <a:rPr lang="en-GB" sz="1900" dirty="0">
                <a:solidFill>
                  <a:schemeClr val="dk1"/>
                </a:solidFill>
              </a:rPr>
              <a:t>vision learn more about the architecture and </a:t>
            </a:r>
            <a:br>
              <a:rPr lang="en-GB" sz="1900" dirty="0">
                <a:solidFill>
                  <a:schemeClr val="dk1"/>
                </a:solidFill>
              </a:rPr>
            </a:br>
            <a:r>
              <a:rPr lang="en-GB" sz="1900" dirty="0">
                <a:solidFill>
                  <a:schemeClr val="dk1"/>
                </a:solidFill>
              </a:rPr>
              <a:t>grounds (not for wayfinding)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 dirty="0">
                <a:solidFill>
                  <a:schemeClr val="dk1"/>
                </a:solidFill>
              </a:rPr>
              <a:t>To support tours for people who are blind or have low vision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 dirty="0">
                <a:solidFill>
                  <a:schemeClr val="dk1"/>
                </a:solidFill>
              </a:rPr>
              <a:t>To provide an inclusive experience for all visitors (the map should be available for use by all visitors, not just those who are blind or have low vision)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 dirty="0">
                <a:solidFill>
                  <a:schemeClr val="dk1"/>
                </a:solidFill>
              </a:rPr>
              <a:t>To demonstrate that </a:t>
            </a:r>
            <a:r>
              <a:rPr lang="en-GB" sz="1900" dirty="0" err="1">
                <a:solidFill>
                  <a:schemeClr val="dk1"/>
                </a:solidFill>
              </a:rPr>
              <a:t>Werribee</a:t>
            </a:r>
            <a:r>
              <a:rPr lang="en-GB" sz="1900" dirty="0">
                <a:solidFill>
                  <a:schemeClr val="dk1"/>
                </a:solidFill>
              </a:rPr>
              <a:t> Mansion is committed to providing an inclusive experience for all visitors</a:t>
            </a:r>
            <a:endParaRPr sz="2600" dirty="0"/>
          </a:p>
        </p:txBody>
      </p:sp>
      <p:sp>
        <p:nvSpPr>
          <p:cNvPr id="95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Mapping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Zhenpeng image" descr="Zhenpeng Tan"/>
          <p:cNvPicPr preferRelativeResize="0"/>
          <p:nvPr/>
        </p:nvPicPr>
        <p:blipFill rotWithShape="1">
          <a:blip r:embed="rId3">
            <a:alphaModFix/>
          </a:blip>
          <a:srcRect l="6917" t="26975" r="9540" b="6499"/>
          <a:stretch/>
        </p:blipFill>
        <p:spPr>
          <a:xfrm>
            <a:off x="7493350" y="1150645"/>
            <a:ext cx="1563997" cy="166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Zhenpeng text"/>
          <p:cNvSpPr txBox="1"/>
          <p:nvPr/>
        </p:nvSpPr>
        <p:spPr>
          <a:xfrm>
            <a:off x="7397975" y="2963450"/>
            <a:ext cx="20364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err="1">
                <a:solidFill>
                  <a:schemeClr val="tx1"/>
                </a:solidFill>
              </a:rPr>
              <a:t>Zhenpeng</a:t>
            </a:r>
            <a:r>
              <a:rPr lang="en-GB" dirty="0">
                <a:solidFill>
                  <a:schemeClr val="tx1"/>
                </a:solidFill>
              </a:rPr>
              <a:t> Tan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University of Sydney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Architecture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10" name="Jim photo" descr="Jim Smiley"/>
          <p:cNvPicPr preferRelativeResize="0"/>
          <p:nvPr/>
        </p:nvPicPr>
        <p:blipFill rotWithShape="1">
          <a:blip r:embed="rId4">
            <a:alphaModFix/>
          </a:blip>
          <a:srcRect b="20000"/>
          <a:stretch/>
        </p:blipFill>
        <p:spPr>
          <a:xfrm>
            <a:off x="5689650" y="1160200"/>
            <a:ext cx="1660775" cy="16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Jim text"/>
          <p:cNvSpPr txBox="1">
            <a:spLocks noGrp="1"/>
          </p:cNvSpPr>
          <p:nvPr>
            <p:ph type="body" idx="1"/>
          </p:nvPr>
        </p:nvSpPr>
        <p:spPr>
          <a:xfrm>
            <a:off x="5699575" y="2963450"/>
            <a:ext cx="15639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dirty="0">
                <a:solidFill>
                  <a:schemeClr val="tx1"/>
                </a:solidFill>
              </a:rPr>
              <a:t>Jim Smiley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Monash Uni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Lab manager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112" name="robyn image" descr="Robyn Dean"/>
          <p:cNvPicPr preferRelativeResize="0"/>
          <p:nvPr/>
        </p:nvPicPr>
        <p:blipFill rotWithShape="1">
          <a:blip r:embed="rId5">
            <a:alphaModFix/>
          </a:blip>
          <a:srcRect l="27586" t="15395" r="32652" b="48447"/>
          <a:stretch/>
        </p:blipFill>
        <p:spPr>
          <a:xfrm>
            <a:off x="3806500" y="1152475"/>
            <a:ext cx="1706786" cy="166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obyn text"/>
          <p:cNvSpPr txBox="1"/>
          <p:nvPr/>
        </p:nvSpPr>
        <p:spPr>
          <a:xfrm>
            <a:off x="3806775" y="2948000"/>
            <a:ext cx="17583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Robyn Dean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Parks Victoria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Tour guide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6" name="Dagmar image" descr="Dagmar Reinhard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22" y="1170122"/>
            <a:ext cx="1660775" cy="16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Dagmar text"/>
          <p:cNvSpPr txBox="1">
            <a:spLocks noGrp="1"/>
          </p:cNvSpPr>
          <p:nvPr>
            <p:ph type="body" idx="1"/>
          </p:nvPr>
        </p:nvSpPr>
        <p:spPr>
          <a:xfrm>
            <a:off x="1892788" y="2983300"/>
            <a:ext cx="191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tx1"/>
                </a:solidFill>
              </a:rPr>
              <a:t>Dagmar Reinhardt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University of Sydney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Architecture</a:t>
            </a:r>
            <a:br>
              <a:rPr lang="en-GB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7" name="Leona image" descr="Leona Holloway"/>
          <p:cNvPicPr preferRelativeResize="0"/>
          <p:nvPr/>
        </p:nvPicPr>
        <p:blipFill rotWithShape="1">
          <a:blip r:embed="rId7">
            <a:alphaModFix/>
          </a:blip>
          <a:srcRect b="19846"/>
          <a:stretch/>
        </p:blipFill>
        <p:spPr>
          <a:xfrm>
            <a:off x="123100" y="1152475"/>
            <a:ext cx="1660775" cy="16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Leona text"/>
          <p:cNvSpPr txBox="1">
            <a:spLocks noGrp="1"/>
          </p:cNvSpPr>
          <p:nvPr>
            <p:ph type="body" idx="1"/>
          </p:nvPr>
        </p:nvSpPr>
        <p:spPr>
          <a:xfrm>
            <a:off x="70775" y="2948000"/>
            <a:ext cx="267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chemeClr val="tx1"/>
                </a:solidFill>
              </a:rPr>
              <a:t>Leona Holloway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Monash Uni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Accessible graphics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2" name="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Meet the team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map" descr="black and white map of Werribee Park and Victoria State Rose Gard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5" y="0"/>
            <a:ext cx="753414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title"/>
          <p:cNvSpPr txBox="1">
            <a:spLocks noGrp="1"/>
          </p:cNvSpPr>
          <p:nvPr>
            <p:ph type="title"/>
          </p:nvPr>
        </p:nvSpPr>
        <p:spPr>
          <a:xfrm>
            <a:off x="311700" y="219275"/>
            <a:ext cx="348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lt1"/>
                </a:highlight>
              </a:rPr>
              <a:t>Map of the grounds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634</Words>
  <Application>Microsoft Office PowerPoint</Application>
  <PresentationFormat>On-screen Show (16:9)</PresentationFormat>
  <Paragraphs>113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Simple Light</vt:lpstr>
      <vt:lpstr>(Accessibly) Mapping Werribee Mansion and Gardens</vt:lpstr>
      <vt:lpstr>Outline</vt:lpstr>
      <vt:lpstr>Parks Victoria</vt:lpstr>
      <vt:lpstr>Werribee Park &amp; Mansion</vt:lpstr>
      <vt:lpstr>Touch Tours</vt:lpstr>
      <vt:lpstr>How to convey the architecture and grounds?</vt:lpstr>
      <vt:lpstr>Mapping project</vt:lpstr>
      <vt:lpstr>Meet the team</vt:lpstr>
      <vt:lpstr>Map of the grounds</vt:lpstr>
      <vt:lpstr>Considerations</vt:lpstr>
      <vt:lpstr>Components</vt:lpstr>
      <vt:lpstr>Clear Print</vt:lpstr>
      <vt:lpstr>Building Models</vt:lpstr>
      <vt:lpstr>Tactile Icons (TactIcons)</vt:lpstr>
      <vt:lpstr>Audio labels</vt:lpstr>
      <vt:lpstr>Audio Labels</vt:lpstr>
      <vt:lpstr>Enlarged model of the mansion</vt:lpstr>
      <vt:lpstr>Facade</vt:lpstr>
      <vt:lpstr>Testing</vt:lpstr>
      <vt:lpstr>Invitation</vt:lpstr>
      <vt:lpstr>Bonus extra content!</vt:lpstr>
      <vt:lpstr>Accessible playgrounds</vt:lpstr>
      <vt:lpstr>Museums for Touch</vt:lpstr>
      <vt:lpstr>Melbourne Design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(Accessibly) Mapping Werribee Mansion and Gardens</dc:title>
  <dc:creator>Leona Holloway</dc:creator>
  <cp:lastModifiedBy>Leona Holloway</cp:lastModifiedBy>
  <cp:revision>10</cp:revision>
  <dcterms:modified xsi:type="dcterms:W3CDTF">2023-05-04T12:29:55Z</dcterms:modified>
</cp:coreProperties>
</file>