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331" r:id="rId2"/>
    <p:sldId id="330" r:id="rId3"/>
    <p:sldId id="333" r:id="rId4"/>
    <p:sldId id="334" r:id="rId5"/>
    <p:sldId id="332" r:id="rId6"/>
    <p:sldId id="335" r:id="rId7"/>
    <p:sldId id="336" r:id="rId8"/>
    <p:sldId id="337" r:id="rId9"/>
    <p:sldId id="340" r:id="rId10"/>
    <p:sldId id="338" r:id="rId11"/>
    <p:sldId id="339" r:id="rId12"/>
    <p:sldId id="343" r:id="rId13"/>
    <p:sldId id="344" r:id="rId14"/>
    <p:sldId id="345" r:id="rId15"/>
    <p:sldId id="346" r:id="rId16"/>
    <p:sldId id="347" r:id="rId17"/>
    <p:sldId id="341" r:id="rId18"/>
    <p:sldId id="342" r:id="rId19"/>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64A4"/>
    <a:srgbClr val="1087D1"/>
    <a:srgbClr val="3F80FF"/>
    <a:srgbClr val="0CA94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44964"/>
    <p:restoredTop sz="65646"/>
  </p:normalViewPr>
  <p:slideViewPr>
    <p:cSldViewPr snapToGrid="0" snapToObjects="1">
      <p:cViewPr varScale="1">
        <p:scale>
          <a:sx n="59" d="100"/>
          <a:sy n="59" d="100"/>
        </p:scale>
        <p:origin x="296" y="192"/>
      </p:cViewPr>
      <p:guideLst>
        <p:guide orient="horz" pos="2160"/>
        <p:guide pos="2880"/>
      </p:guideLst>
    </p:cSldViewPr>
  </p:slideViewPr>
  <p:notesTextViewPr>
    <p:cViewPr>
      <p:scale>
        <a:sx n="100" d="100"/>
        <a:sy n="100" d="100"/>
      </p:scale>
      <p:origin x="0" y="0"/>
    </p:cViewPr>
  </p:notesTextViewPr>
  <p:sorterViewPr>
    <p:cViewPr>
      <p:scale>
        <a:sx n="94" d="100"/>
        <a:sy n="94"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smtClean="0"/>
            </a:lvl1pPr>
          </a:lstStyle>
          <a:p>
            <a:pPr>
              <a:defRPr/>
            </a:pPr>
            <a:fld id="{10DE615A-7629-5F45-8749-403534603383}" type="datetimeFigureOut">
              <a:rPr lang="en-US"/>
              <a:pPr>
                <a:defRPr/>
              </a:pPr>
              <a:t>4/28/23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AU" noProof="0"/>
              <a:t>Click to edit Master text styles</a:t>
            </a:r>
          </a:p>
          <a:p>
            <a:pPr lvl="1"/>
            <a:r>
              <a:rPr lang="en-AU" noProof="0"/>
              <a:t>Second level</a:t>
            </a:r>
          </a:p>
          <a:p>
            <a:pPr lvl="2"/>
            <a:r>
              <a:rPr lang="en-AU" noProof="0"/>
              <a:t>Third level</a:t>
            </a:r>
          </a:p>
          <a:p>
            <a:pPr lvl="3"/>
            <a:r>
              <a:rPr lang="en-AU" noProof="0"/>
              <a:t>Fourth level</a:t>
            </a:r>
          </a:p>
          <a:p>
            <a:pPr lvl="4"/>
            <a:r>
              <a:rPr lang="en-AU" noProof="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smtClean="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smtClean="0"/>
            </a:lvl1pPr>
          </a:lstStyle>
          <a:p>
            <a:pPr>
              <a:defRPr/>
            </a:pPr>
            <a:fld id="{CE00FF20-03D8-5D41-A8C8-BB7551C69C3A}" type="slidenum">
              <a:rPr lang="en-US"/>
              <a:pPr>
                <a:defRPr/>
              </a:pPr>
              <a:t>‹#›</a:t>
            </a:fld>
            <a:endParaRPr lang="en-US"/>
          </a:p>
        </p:txBody>
      </p:sp>
    </p:spTree>
    <p:extLst>
      <p:ext uri="{BB962C8B-B14F-4D97-AF65-F5344CB8AC3E}">
        <p14:creationId xmlns:p14="http://schemas.microsoft.com/office/powerpoint/2010/main" val="3181379016"/>
      </p:ext>
    </p:extLst>
  </p:cSld>
  <p:clrMap bg1="lt1" tx1="dk1" bg2="lt2" tx2="dk2" accent1="accent1" accent2="accent2" accent3="accent3" accent4="accent4" accent5="accent5" accent6="accent6" hlink="hlink" folHlink="folHlink"/>
  <p:notesStyle>
    <a:lvl1pPr algn="l" defTabSz="457200" rtl="0" fontAlgn="base">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fontAlgn="base">
      <a:spcBef>
        <a:spcPct val="30000"/>
      </a:spcBef>
      <a:spcAft>
        <a:spcPct val="0"/>
      </a:spcAft>
      <a:defRPr sz="1200" kern="1200">
        <a:solidFill>
          <a:schemeClr val="tx1"/>
        </a:solidFill>
        <a:latin typeface="+mn-lt"/>
        <a:ea typeface="ＭＳ Ｐゴシック" charset="0"/>
        <a:cs typeface="+mn-cs"/>
      </a:defRPr>
    </a:lvl2pPr>
    <a:lvl3pPr marL="914400" algn="l" defTabSz="457200" rtl="0" fontAlgn="base">
      <a:spcBef>
        <a:spcPct val="30000"/>
      </a:spcBef>
      <a:spcAft>
        <a:spcPct val="0"/>
      </a:spcAft>
      <a:defRPr sz="1200" kern="1200">
        <a:solidFill>
          <a:schemeClr val="tx1"/>
        </a:solidFill>
        <a:latin typeface="+mn-lt"/>
        <a:ea typeface="ＭＳ Ｐゴシック" charset="0"/>
        <a:cs typeface="+mn-cs"/>
      </a:defRPr>
    </a:lvl3pPr>
    <a:lvl4pPr marL="1371600" algn="l" defTabSz="457200" rtl="0" fontAlgn="base">
      <a:spcBef>
        <a:spcPct val="30000"/>
      </a:spcBef>
      <a:spcAft>
        <a:spcPct val="0"/>
      </a:spcAft>
      <a:defRPr sz="1200" kern="1200">
        <a:solidFill>
          <a:schemeClr val="tx1"/>
        </a:solidFill>
        <a:latin typeface="+mn-lt"/>
        <a:ea typeface="ＭＳ Ｐゴシック" charset="0"/>
        <a:cs typeface="+mn-cs"/>
      </a:defRPr>
    </a:lvl4pPr>
    <a:lvl5pPr marL="1828800" algn="l" defTabSz="457200" rtl="0" fontAlgn="base">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E00FF20-03D8-5D41-A8C8-BB7551C69C3A}" type="slidenum">
              <a:rPr lang="en-US" smtClean="0"/>
              <a:pPr>
                <a:defRPr/>
              </a:pPr>
              <a:t>5</a:t>
            </a:fld>
            <a:endParaRPr lang="en-US"/>
          </a:p>
        </p:txBody>
      </p:sp>
    </p:spTree>
    <p:extLst>
      <p:ext uri="{BB962C8B-B14F-4D97-AF65-F5344CB8AC3E}">
        <p14:creationId xmlns:p14="http://schemas.microsoft.com/office/powerpoint/2010/main" val="9044780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Buzzers and fans give an immediate indication of success for when people who are blind or have low vision create a circuit.</a:t>
            </a:r>
          </a:p>
        </p:txBody>
      </p:sp>
      <p:sp>
        <p:nvSpPr>
          <p:cNvPr id="4" name="Slide Number Placeholder 3"/>
          <p:cNvSpPr>
            <a:spLocks noGrp="1"/>
          </p:cNvSpPr>
          <p:nvPr>
            <p:ph type="sldNum" sz="quarter" idx="5"/>
          </p:nvPr>
        </p:nvSpPr>
        <p:spPr/>
        <p:txBody>
          <a:bodyPr/>
          <a:lstStyle/>
          <a:p>
            <a:pPr>
              <a:defRPr/>
            </a:pPr>
            <a:fld id="{CE00FF20-03D8-5D41-A8C8-BB7551C69C3A}" type="slidenum">
              <a:rPr lang="en-US" smtClean="0"/>
              <a:pPr>
                <a:defRPr/>
              </a:pPr>
              <a:t>12</a:t>
            </a:fld>
            <a:endParaRPr lang="en-US"/>
          </a:p>
        </p:txBody>
      </p:sp>
    </p:spTree>
    <p:extLst>
      <p:ext uri="{BB962C8B-B14F-4D97-AF65-F5344CB8AC3E}">
        <p14:creationId xmlns:p14="http://schemas.microsoft.com/office/powerpoint/2010/main" val="6731195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E00FF20-03D8-5D41-A8C8-BB7551C69C3A}" type="slidenum">
              <a:rPr lang="en-US" smtClean="0"/>
              <a:pPr>
                <a:defRPr/>
              </a:pPr>
              <a:t>13</a:t>
            </a:fld>
            <a:endParaRPr lang="en-US"/>
          </a:p>
        </p:txBody>
      </p:sp>
    </p:spTree>
    <p:extLst>
      <p:ext uri="{BB962C8B-B14F-4D97-AF65-F5344CB8AC3E}">
        <p14:creationId xmlns:p14="http://schemas.microsoft.com/office/powerpoint/2010/main" val="5442326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spcBef>
                <a:spcPts val="1200"/>
              </a:spcBef>
              <a:spcAft>
                <a:spcPts val="2400"/>
              </a:spcAft>
            </a:pPr>
            <a:r>
              <a:rPr lang="en-AU" sz="1800" b="0" i="0" u="none" strike="noStrike" dirty="0">
                <a:solidFill>
                  <a:srgbClr val="000000"/>
                </a:solidFill>
                <a:effectLst/>
                <a:latin typeface="Arial" panose="020B0604020202020204" pitchFamily="34" charset="0"/>
              </a:rPr>
              <a:t>Consumer representative groups, not-for-profit organisations and businesses with an interest in assistive technology are invited to register as MATS partners. These partners will be kept informed of MATS activities and invited to initiate and participate in research that is of value to you. </a:t>
            </a:r>
            <a:endParaRPr lang="en-AU" b="0" i="0" u="none" strike="noStrike" dirty="0">
              <a:solidFill>
                <a:srgbClr val="000000"/>
              </a:solidFill>
              <a:effectLst/>
            </a:endParaRPr>
          </a:p>
          <a:p>
            <a:br>
              <a:rPr lang="en-AU" dirty="0"/>
            </a:br>
            <a:br>
              <a:rPr lang="en-AU" dirty="0"/>
            </a:br>
            <a:endParaRPr lang="en-US" dirty="0"/>
          </a:p>
        </p:txBody>
      </p:sp>
      <p:sp>
        <p:nvSpPr>
          <p:cNvPr id="4" name="Slide Number Placeholder 3"/>
          <p:cNvSpPr>
            <a:spLocks noGrp="1"/>
          </p:cNvSpPr>
          <p:nvPr>
            <p:ph type="sldNum" sz="quarter" idx="5"/>
          </p:nvPr>
        </p:nvSpPr>
        <p:spPr/>
        <p:txBody>
          <a:bodyPr/>
          <a:lstStyle/>
          <a:p>
            <a:pPr>
              <a:defRPr/>
            </a:pPr>
            <a:fld id="{CE00FF20-03D8-5D41-A8C8-BB7551C69C3A}" type="slidenum">
              <a:rPr lang="en-US" smtClean="0"/>
              <a:pPr>
                <a:defRPr/>
              </a:pPr>
              <a:t>18</a:t>
            </a:fld>
            <a:endParaRPr lang="en-US"/>
          </a:p>
        </p:txBody>
      </p:sp>
    </p:spTree>
    <p:extLst>
      <p:ext uri="{BB962C8B-B14F-4D97-AF65-F5344CB8AC3E}">
        <p14:creationId xmlns:p14="http://schemas.microsoft.com/office/powerpoint/2010/main" val="7157165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7F736E54-2E5A-3847-A214-5D6386B9B483}" type="datetime1">
              <a:rPr lang="en-AU" smtClean="0"/>
              <a:t>28/4/2023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0CCE017-F408-A545-82E4-9FB4B7C5BCE4}" type="slidenum">
              <a:rPr lang="en-US"/>
              <a:pPr>
                <a:defRPr/>
              </a:pPr>
              <a:t>‹#›</a:t>
            </a:fld>
            <a:endParaRPr lang="en-US"/>
          </a:p>
        </p:txBody>
      </p:sp>
    </p:spTree>
    <p:extLst>
      <p:ext uri="{BB962C8B-B14F-4D97-AF65-F5344CB8AC3E}">
        <p14:creationId xmlns:p14="http://schemas.microsoft.com/office/powerpoint/2010/main" val="21874313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C5A5AD38-95D6-DC4D-95E1-84EDFADC56CB}" type="datetime1">
              <a:rPr lang="en-AU" smtClean="0"/>
              <a:t>28/4/2023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3D3DA47-E924-1A49-8236-BDCD2B027F7C}" type="slidenum">
              <a:rPr lang="en-US"/>
              <a:pPr>
                <a:defRPr/>
              </a:pPr>
              <a:t>‹#›</a:t>
            </a:fld>
            <a:endParaRPr lang="en-US"/>
          </a:p>
        </p:txBody>
      </p:sp>
    </p:spTree>
    <p:extLst>
      <p:ext uri="{BB962C8B-B14F-4D97-AF65-F5344CB8AC3E}">
        <p14:creationId xmlns:p14="http://schemas.microsoft.com/office/powerpoint/2010/main" val="9586233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E96C05DA-1F7B-1E46-B0EC-77ECB38FEBBD}" type="datetime1">
              <a:rPr lang="en-AU" smtClean="0"/>
              <a:t>28/4/2023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5395D75-4F9D-F146-B947-0CC61EF8B320}" type="slidenum">
              <a:rPr lang="en-US"/>
              <a:pPr>
                <a:defRPr/>
              </a:pPr>
              <a:t>‹#›</a:t>
            </a:fld>
            <a:endParaRPr lang="en-US"/>
          </a:p>
        </p:txBody>
      </p:sp>
    </p:spTree>
    <p:extLst>
      <p:ext uri="{BB962C8B-B14F-4D97-AF65-F5344CB8AC3E}">
        <p14:creationId xmlns:p14="http://schemas.microsoft.com/office/powerpoint/2010/main" val="7842627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CD188B7-CB06-0148-AD2F-D236D0C3A238}" type="datetime1">
              <a:rPr lang="en-AU" smtClean="0"/>
              <a:t>28/4/2023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B6DA9F9-3EF4-2542-A0FD-B2367805F673}" type="slidenum">
              <a:rPr lang="en-US"/>
              <a:pPr>
                <a:defRPr/>
              </a:pPr>
              <a:t>‹#›</a:t>
            </a:fld>
            <a:endParaRPr lang="en-US"/>
          </a:p>
        </p:txBody>
      </p:sp>
    </p:spTree>
    <p:extLst>
      <p:ext uri="{BB962C8B-B14F-4D97-AF65-F5344CB8AC3E}">
        <p14:creationId xmlns:p14="http://schemas.microsoft.com/office/powerpoint/2010/main" val="446196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4819E40E-6DD0-6B41-9BE0-5CA191284947}" type="datetime1">
              <a:rPr lang="en-AU" smtClean="0"/>
              <a:t>28/4/2023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FE0E057-D4EC-304A-A725-DE54A10D9752}" type="slidenum">
              <a:rPr lang="en-US"/>
              <a:pPr>
                <a:defRPr/>
              </a:pPr>
              <a:t>‹#›</a:t>
            </a:fld>
            <a:endParaRPr lang="en-US"/>
          </a:p>
        </p:txBody>
      </p:sp>
    </p:spTree>
    <p:extLst>
      <p:ext uri="{BB962C8B-B14F-4D97-AF65-F5344CB8AC3E}">
        <p14:creationId xmlns:p14="http://schemas.microsoft.com/office/powerpoint/2010/main" val="30293975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6999AE83-86D6-314B-9989-F77469A3A158}" type="datetime1">
              <a:rPr lang="en-AU" smtClean="0"/>
              <a:t>28/4/2023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12826FB-88C6-F84D-9D2F-858C41D0B074}" type="slidenum">
              <a:rPr lang="en-US"/>
              <a:pPr>
                <a:defRPr/>
              </a:pPr>
              <a:t>‹#›</a:t>
            </a:fld>
            <a:endParaRPr lang="en-US"/>
          </a:p>
        </p:txBody>
      </p:sp>
    </p:spTree>
    <p:extLst>
      <p:ext uri="{BB962C8B-B14F-4D97-AF65-F5344CB8AC3E}">
        <p14:creationId xmlns:p14="http://schemas.microsoft.com/office/powerpoint/2010/main" val="24845065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6DB20D05-DC79-FD4E-A4D3-5F40CEDA4B05}" type="datetime1">
              <a:rPr lang="en-AU" smtClean="0"/>
              <a:t>28/4/2023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883FABA5-166A-E141-9AAB-D216D1DF5354}" type="slidenum">
              <a:rPr lang="en-US"/>
              <a:pPr>
                <a:defRPr/>
              </a:pPr>
              <a:t>‹#›</a:t>
            </a:fld>
            <a:endParaRPr lang="en-US"/>
          </a:p>
        </p:txBody>
      </p:sp>
    </p:spTree>
    <p:extLst>
      <p:ext uri="{BB962C8B-B14F-4D97-AF65-F5344CB8AC3E}">
        <p14:creationId xmlns:p14="http://schemas.microsoft.com/office/powerpoint/2010/main" val="21609370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0E39F6DD-213E-DB4E-9E92-936EA81A2A1B}" type="datetime1">
              <a:rPr lang="en-AU" smtClean="0"/>
              <a:t>28/4/2023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91B1A95B-EF2D-0845-9E4B-6F4AA636F47B}" type="slidenum">
              <a:rPr lang="en-US"/>
              <a:pPr>
                <a:defRPr/>
              </a:pPr>
              <a:t>‹#›</a:t>
            </a:fld>
            <a:endParaRPr lang="en-US"/>
          </a:p>
        </p:txBody>
      </p:sp>
    </p:spTree>
    <p:extLst>
      <p:ext uri="{BB962C8B-B14F-4D97-AF65-F5344CB8AC3E}">
        <p14:creationId xmlns:p14="http://schemas.microsoft.com/office/powerpoint/2010/main" val="33399831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40B38B7-92A8-544A-B975-9453C9E649B4}" type="datetime1">
              <a:rPr lang="en-AU" smtClean="0"/>
              <a:t>28/4/2023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C7EE2F20-DC21-4C46-AA16-587AF307595C}" type="slidenum">
              <a:rPr lang="en-US"/>
              <a:pPr>
                <a:defRPr/>
              </a:pPr>
              <a:t>‹#›</a:t>
            </a:fld>
            <a:endParaRPr lang="en-US"/>
          </a:p>
        </p:txBody>
      </p:sp>
    </p:spTree>
    <p:extLst>
      <p:ext uri="{BB962C8B-B14F-4D97-AF65-F5344CB8AC3E}">
        <p14:creationId xmlns:p14="http://schemas.microsoft.com/office/powerpoint/2010/main" val="14487459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EC6CEE55-901A-A640-BCAB-3D205DB6D810}" type="datetime1">
              <a:rPr lang="en-AU" smtClean="0"/>
              <a:t>28/4/2023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CF48712-D69C-694C-B43B-FB07A48C5F1B}" type="slidenum">
              <a:rPr lang="en-US"/>
              <a:pPr>
                <a:defRPr/>
              </a:pPr>
              <a:t>‹#›</a:t>
            </a:fld>
            <a:endParaRPr lang="en-US"/>
          </a:p>
        </p:txBody>
      </p:sp>
    </p:spTree>
    <p:extLst>
      <p:ext uri="{BB962C8B-B14F-4D97-AF65-F5344CB8AC3E}">
        <p14:creationId xmlns:p14="http://schemas.microsoft.com/office/powerpoint/2010/main" val="30551152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D44B9345-4422-5A47-B5DE-9AEE6445B4E4}" type="datetime1">
              <a:rPr lang="en-AU" smtClean="0"/>
              <a:t>28/4/2023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192E22F-BBE6-254B-BF74-CBE34612D3A6}" type="slidenum">
              <a:rPr lang="en-US"/>
              <a:pPr>
                <a:defRPr/>
              </a:pPr>
              <a:t>‹#›</a:t>
            </a:fld>
            <a:endParaRPr lang="en-US"/>
          </a:p>
        </p:txBody>
      </p:sp>
    </p:spTree>
    <p:extLst>
      <p:ext uri="{BB962C8B-B14F-4D97-AF65-F5344CB8AC3E}">
        <p14:creationId xmlns:p14="http://schemas.microsoft.com/office/powerpoint/2010/main" val="29163657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cs typeface="+mn-cs"/>
              </a:defRPr>
            </a:lvl1pPr>
          </a:lstStyle>
          <a:p>
            <a:pPr>
              <a:defRPr/>
            </a:pPr>
            <a:fld id="{A520CB4F-F4D4-2947-8304-096B6F0FC29A}" type="datetime1">
              <a:rPr lang="en-AU" smtClean="0"/>
              <a:t>28/4/2023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cs typeface="+mn-cs"/>
              </a:defRPr>
            </a:lvl1pPr>
          </a:lstStyle>
          <a:p>
            <a:pPr>
              <a:defRPr/>
            </a:pPr>
            <a:fld id="{8573AB88-90B1-8F49-99E0-7F8DC871E405}" type="slidenum">
              <a:rPr lang="en-US"/>
              <a:pPr>
                <a:defRPr/>
              </a:pPr>
              <a:t>‹#›</a:t>
            </a:fld>
            <a:endParaRPr lang="en-US"/>
          </a:p>
        </p:txBody>
      </p:sp>
      <p:pic>
        <p:nvPicPr>
          <p:cNvPr id="7" name="Picture 8" descr="2016-Monash_2-Black.eps">
            <a:extLst>
              <a:ext uri="{FF2B5EF4-FFF2-40B4-BE49-F238E27FC236}">
                <a16:creationId xmlns:a16="http://schemas.microsoft.com/office/drawing/2014/main" id="{41190B18-EC1B-AD41-8A6C-8614CE6D2080}"/>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7246800" y="6329007"/>
            <a:ext cx="1440000" cy="4198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mailto:Kim.Marriott@monash.edu"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4A404-500D-DB48-A84F-0C9A77DBEBD9}"/>
              </a:ext>
            </a:extLst>
          </p:cNvPr>
          <p:cNvSpPr>
            <a:spLocks noGrp="1"/>
          </p:cNvSpPr>
          <p:nvPr>
            <p:ph type="ctrTitle"/>
          </p:nvPr>
        </p:nvSpPr>
        <p:spPr>
          <a:xfrm>
            <a:off x="685800" y="649968"/>
            <a:ext cx="7772400" cy="1470025"/>
          </a:xfrm>
        </p:spPr>
        <p:txBody>
          <a:bodyPr/>
          <a:lstStyle/>
          <a:p>
            <a:r>
              <a:rPr lang="en-US" sz="4400" b="1" cap="all" dirty="0">
                <a:latin typeface="Arial Narrow" panose="020B0604020202020204" pitchFamily="34" charset="0"/>
                <a:cs typeface="Arial Narrow" panose="020B0604020202020204" pitchFamily="34" charset="0"/>
              </a:rPr>
              <a:t>Monash ASSISTIVE TECH &amp; SOCIETY (MATS) CENTRE</a:t>
            </a:r>
            <a:endParaRPr lang="en-US" dirty="0"/>
          </a:p>
        </p:txBody>
      </p:sp>
      <p:sp>
        <p:nvSpPr>
          <p:cNvPr id="3" name="Subtitle 2">
            <a:extLst>
              <a:ext uri="{FF2B5EF4-FFF2-40B4-BE49-F238E27FC236}">
                <a16:creationId xmlns:a16="http://schemas.microsoft.com/office/drawing/2014/main" id="{6F9A720C-205F-7E4E-9569-C6FCAB6FC68F}"/>
              </a:ext>
            </a:extLst>
          </p:cNvPr>
          <p:cNvSpPr>
            <a:spLocks noGrp="1"/>
          </p:cNvSpPr>
          <p:nvPr>
            <p:ph type="subTitle" idx="1"/>
          </p:nvPr>
        </p:nvSpPr>
        <p:spPr>
          <a:xfrm>
            <a:off x="1371600" y="2569027"/>
            <a:ext cx="6400800" cy="566057"/>
          </a:xfrm>
        </p:spPr>
        <p:txBody>
          <a:bodyPr/>
          <a:lstStyle/>
          <a:p>
            <a:r>
              <a:rPr lang="en-US" dirty="0"/>
              <a:t>Kim Marriott</a:t>
            </a:r>
          </a:p>
        </p:txBody>
      </p:sp>
      <p:sp>
        <p:nvSpPr>
          <p:cNvPr id="4" name="Slide Number Placeholder 3">
            <a:extLst>
              <a:ext uri="{FF2B5EF4-FFF2-40B4-BE49-F238E27FC236}">
                <a16:creationId xmlns:a16="http://schemas.microsoft.com/office/drawing/2014/main" id="{28FF0BA1-85F5-F74C-BF02-8CCE8620506F}"/>
              </a:ext>
            </a:extLst>
          </p:cNvPr>
          <p:cNvSpPr>
            <a:spLocks noGrp="1"/>
          </p:cNvSpPr>
          <p:nvPr>
            <p:ph type="sldNum" sz="quarter" idx="12"/>
          </p:nvPr>
        </p:nvSpPr>
        <p:spPr/>
        <p:txBody>
          <a:bodyPr/>
          <a:lstStyle/>
          <a:p>
            <a:pPr>
              <a:defRPr/>
            </a:pPr>
            <a:fld id="{C0CCE017-F408-A545-82E4-9FB4B7C5BCE4}" type="slidenum">
              <a:rPr lang="en-US" smtClean="0"/>
              <a:pPr>
                <a:defRPr/>
              </a:pPr>
              <a:t>1</a:t>
            </a:fld>
            <a:endParaRPr lang="en-US"/>
          </a:p>
        </p:txBody>
      </p:sp>
    </p:spTree>
    <p:extLst>
      <p:ext uri="{BB962C8B-B14F-4D97-AF65-F5344CB8AC3E}">
        <p14:creationId xmlns:p14="http://schemas.microsoft.com/office/powerpoint/2010/main" val="33586298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6561F4-E6F9-7E41-ACA0-A4D7B1C437BC}"/>
              </a:ext>
            </a:extLst>
          </p:cNvPr>
          <p:cNvSpPr>
            <a:spLocks noGrp="1"/>
          </p:cNvSpPr>
          <p:nvPr>
            <p:ph type="title"/>
          </p:nvPr>
        </p:nvSpPr>
        <p:spPr/>
        <p:txBody>
          <a:bodyPr/>
          <a:lstStyle/>
          <a:p>
            <a:r>
              <a:rPr lang="en-US" dirty="0"/>
              <a:t>Example Projects: Advocacy</a:t>
            </a:r>
          </a:p>
        </p:txBody>
      </p:sp>
      <p:sp>
        <p:nvSpPr>
          <p:cNvPr id="3" name="Content Placeholder 2">
            <a:extLst>
              <a:ext uri="{FF2B5EF4-FFF2-40B4-BE49-F238E27FC236}">
                <a16:creationId xmlns:a16="http://schemas.microsoft.com/office/drawing/2014/main" id="{B5A3508C-FE7E-FD45-A13E-02D12ECDB3D4}"/>
              </a:ext>
            </a:extLst>
          </p:cNvPr>
          <p:cNvSpPr>
            <a:spLocks noGrp="1"/>
          </p:cNvSpPr>
          <p:nvPr>
            <p:ph idx="1"/>
          </p:nvPr>
        </p:nvSpPr>
        <p:spPr>
          <a:xfrm>
            <a:off x="160534" y="1273628"/>
            <a:ext cx="5042838" cy="4166734"/>
          </a:xfrm>
        </p:spPr>
        <p:txBody>
          <a:bodyPr/>
          <a:lstStyle/>
          <a:p>
            <a:r>
              <a:rPr lang="en-US" dirty="0"/>
              <a:t>Worked with WHO exploring COVID-19 related experience of assistive tech users and suppliers across the world.</a:t>
            </a:r>
          </a:p>
          <a:p>
            <a:r>
              <a:rPr lang="en-US" dirty="0"/>
              <a:t>COVID-19 exacerbated inequity and access issues  </a:t>
            </a:r>
          </a:p>
          <a:p>
            <a:r>
              <a:rPr lang="en-US" dirty="0"/>
              <a:t>Dr Natasha Layton</a:t>
            </a:r>
          </a:p>
          <a:p>
            <a:endParaRPr lang="en-US" dirty="0"/>
          </a:p>
          <a:p>
            <a:pPr marL="0" indent="0">
              <a:buNone/>
            </a:pPr>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DCD5CD2D-AC18-2F49-91D3-13A64AA53C28}"/>
              </a:ext>
            </a:extLst>
          </p:cNvPr>
          <p:cNvSpPr>
            <a:spLocks noGrp="1"/>
          </p:cNvSpPr>
          <p:nvPr>
            <p:ph type="sldNum" sz="quarter" idx="12"/>
          </p:nvPr>
        </p:nvSpPr>
        <p:spPr/>
        <p:txBody>
          <a:bodyPr/>
          <a:lstStyle/>
          <a:p>
            <a:pPr>
              <a:defRPr/>
            </a:pPr>
            <a:fld id="{AB6DA9F9-3EF4-2542-A0FD-B2367805F673}" type="slidenum">
              <a:rPr lang="en-US" smtClean="0"/>
              <a:pPr>
                <a:defRPr/>
              </a:pPr>
              <a:t>10</a:t>
            </a:fld>
            <a:endParaRPr lang="en-US"/>
          </a:p>
        </p:txBody>
      </p:sp>
      <p:pic>
        <p:nvPicPr>
          <p:cNvPr id="7" name="Google Shape;400;p58">
            <a:extLst>
              <a:ext uri="{FF2B5EF4-FFF2-40B4-BE49-F238E27FC236}">
                <a16:creationId xmlns:a16="http://schemas.microsoft.com/office/drawing/2014/main" id="{745BDD8C-D3A5-2F49-88BB-2F676134C5C0}"/>
              </a:ext>
              <a:ext uri="{C183D7F6-B498-43B3-948B-1728B52AA6E4}">
                <adec:decorative xmlns:adec="http://schemas.microsoft.com/office/drawing/2017/decorative" val="1"/>
              </a:ext>
            </a:extLst>
          </p:cNvPr>
          <p:cNvPicPr preferRelativeResize="0"/>
          <p:nvPr/>
        </p:nvPicPr>
        <p:blipFill>
          <a:blip r:embed="rId2">
            <a:alphaModFix/>
          </a:blip>
          <a:stretch>
            <a:fillRect/>
          </a:stretch>
        </p:blipFill>
        <p:spPr>
          <a:xfrm>
            <a:off x="5060029" y="1503476"/>
            <a:ext cx="3923437" cy="3851048"/>
          </a:xfrm>
          <a:prstGeom prst="rect">
            <a:avLst/>
          </a:prstGeom>
          <a:noFill/>
          <a:ln>
            <a:noFill/>
          </a:ln>
        </p:spPr>
      </p:pic>
    </p:spTree>
    <p:extLst>
      <p:ext uri="{BB962C8B-B14F-4D97-AF65-F5344CB8AC3E}">
        <p14:creationId xmlns:p14="http://schemas.microsoft.com/office/powerpoint/2010/main" val="1414853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6561F4-E6F9-7E41-ACA0-A4D7B1C437BC}"/>
              </a:ext>
            </a:extLst>
          </p:cNvPr>
          <p:cNvSpPr>
            <a:spLocks noGrp="1"/>
          </p:cNvSpPr>
          <p:nvPr>
            <p:ph type="title"/>
          </p:nvPr>
        </p:nvSpPr>
        <p:spPr/>
        <p:txBody>
          <a:bodyPr/>
          <a:lstStyle/>
          <a:p>
            <a:r>
              <a:rPr lang="en-US" dirty="0"/>
              <a:t>Example Projects: Deaf Community</a:t>
            </a:r>
          </a:p>
        </p:txBody>
      </p:sp>
      <p:sp>
        <p:nvSpPr>
          <p:cNvPr id="3" name="Content Placeholder 2">
            <a:extLst>
              <a:ext uri="{FF2B5EF4-FFF2-40B4-BE49-F238E27FC236}">
                <a16:creationId xmlns:a16="http://schemas.microsoft.com/office/drawing/2014/main" id="{B5A3508C-FE7E-FD45-A13E-02D12ECDB3D4}"/>
              </a:ext>
            </a:extLst>
          </p:cNvPr>
          <p:cNvSpPr>
            <a:spLocks noGrp="1"/>
          </p:cNvSpPr>
          <p:nvPr>
            <p:ph idx="1"/>
          </p:nvPr>
        </p:nvSpPr>
        <p:spPr>
          <a:xfrm>
            <a:off x="160534" y="1273628"/>
            <a:ext cx="5042838" cy="4166734"/>
          </a:xfrm>
        </p:spPr>
        <p:txBody>
          <a:bodyPr/>
          <a:lstStyle/>
          <a:p>
            <a:r>
              <a:rPr lang="en-US" dirty="0"/>
              <a:t>Preeminent team of researchers in </a:t>
            </a:r>
            <a:r>
              <a:rPr lang="en-US" dirty="0" err="1"/>
              <a:t>Auslan</a:t>
            </a:r>
            <a:endParaRPr lang="en-US" dirty="0"/>
          </a:p>
          <a:p>
            <a:r>
              <a:rPr lang="en-US" dirty="0"/>
              <a:t>Broadcaster standards for </a:t>
            </a:r>
            <a:r>
              <a:rPr lang="en-US" dirty="0" err="1"/>
              <a:t>Auslan</a:t>
            </a:r>
            <a:endParaRPr lang="en-US" dirty="0"/>
          </a:p>
          <a:p>
            <a:r>
              <a:rPr lang="en-US" dirty="0"/>
              <a:t>Curriculum for </a:t>
            </a:r>
            <a:r>
              <a:rPr lang="en-US" dirty="0" err="1"/>
              <a:t>Auslan</a:t>
            </a:r>
            <a:r>
              <a:rPr lang="en-US" dirty="0"/>
              <a:t> training</a:t>
            </a:r>
          </a:p>
          <a:p>
            <a:r>
              <a:rPr lang="en-US" dirty="0" err="1"/>
              <a:t>Signbank</a:t>
            </a:r>
            <a:r>
              <a:rPr lang="en-US" dirty="0"/>
              <a:t>, an </a:t>
            </a:r>
            <a:r>
              <a:rPr lang="en-US" dirty="0" err="1"/>
              <a:t>Auslan</a:t>
            </a:r>
            <a:r>
              <a:rPr lang="en-US" dirty="0"/>
              <a:t> dictionary</a:t>
            </a:r>
          </a:p>
          <a:p>
            <a:r>
              <a:rPr lang="en-US" dirty="0"/>
              <a:t>A/Prof Louisa Willoughby</a:t>
            </a:r>
          </a:p>
          <a:p>
            <a:endParaRPr lang="en-US" dirty="0"/>
          </a:p>
          <a:p>
            <a:endParaRPr lang="en-US" dirty="0"/>
          </a:p>
        </p:txBody>
      </p:sp>
      <p:sp>
        <p:nvSpPr>
          <p:cNvPr id="4" name="Slide Number Placeholder 3">
            <a:extLst>
              <a:ext uri="{FF2B5EF4-FFF2-40B4-BE49-F238E27FC236}">
                <a16:creationId xmlns:a16="http://schemas.microsoft.com/office/drawing/2014/main" id="{DCD5CD2D-AC18-2F49-91D3-13A64AA53C28}"/>
              </a:ext>
            </a:extLst>
          </p:cNvPr>
          <p:cNvSpPr>
            <a:spLocks noGrp="1"/>
          </p:cNvSpPr>
          <p:nvPr>
            <p:ph type="sldNum" sz="quarter" idx="12"/>
          </p:nvPr>
        </p:nvSpPr>
        <p:spPr/>
        <p:txBody>
          <a:bodyPr/>
          <a:lstStyle/>
          <a:p>
            <a:pPr>
              <a:defRPr/>
            </a:pPr>
            <a:fld id="{AB6DA9F9-3EF4-2542-A0FD-B2367805F673}" type="slidenum">
              <a:rPr lang="en-US" smtClean="0"/>
              <a:pPr>
                <a:defRPr/>
              </a:pPr>
              <a:t>11</a:t>
            </a:fld>
            <a:endParaRPr lang="en-US"/>
          </a:p>
        </p:txBody>
      </p:sp>
      <p:pic>
        <p:nvPicPr>
          <p:cNvPr id="6" name="Google Shape;418;p60" descr="Image of Auslan textbook">
            <a:extLst>
              <a:ext uri="{FF2B5EF4-FFF2-40B4-BE49-F238E27FC236}">
                <a16:creationId xmlns:a16="http://schemas.microsoft.com/office/drawing/2014/main" id="{15390858-3A31-914A-96C6-FC0692298504}"/>
              </a:ext>
            </a:extLst>
          </p:cNvPr>
          <p:cNvPicPr preferRelativeResize="0"/>
          <p:nvPr/>
        </p:nvPicPr>
        <p:blipFill>
          <a:blip r:embed="rId2">
            <a:alphaModFix/>
          </a:blip>
          <a:stretch>
            <a:fillRect/>
          </a:stretch>
        </p:blipFill>
        <p:spPr>
          <a:xfrm>
            <a:off x="5660571" y="1417638"/>
            <a:ext cx="3026229" cy="4767699"/>
          </a:xfrm>
          <a:prstGeom prst="rect">
            <a:avLst/>
          </a:prstGeom>
          <a:noFill/>
          <a:ln>
            <a:noFill/>
          </a:ln>
        </p:spPr>
      </p:pic>
    </p:spTree>
    <p:extLst>
      <p:ext uri="{BB962C8B-B14F-4D97-AF65-F5344CB8AC3E}">
        <p14:creationId xmlns:p14="http://schemas.microsoft.com/office/powerpoint/2010/main" val="3490955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6561F4-E6F9-7E41-ACA0-A4D7B1C437BC}"/>
              </a:ext>
            </a:extLst>
          </p:cNvPr>
          <p:cNvSpPr>
            <a:spLocks noGrp="1"/>
          </p:cNvSpPr>
          <p:nvPr>
            <p:ph type="title"/>
          </p:nvPr>
        </p:nvSpPr>
        <p:spPr/>
        <p:txBody>
          <a:bodyPr/>
          <a:lstStyle/>
          <a:p>
            <a:r>
              <a:rPr lang="en-US" dirty="0"/>
              <a:t>Example Projects: Inclusive STEM </a:t>
            </a:r>
          </a:p>
        </p:txBody>
      </p:sp>
      <p:sp>
        <p:nvSpPr>
          <p:cNvPr id="3" name="Content Placeholder 2">
            <a:extLst>
              <a:ext uri="{FF2B5EF4-FFF2-40B4-BE49-F238E27FC236}">
                <a16:creationId xmlns:a16="http://schemas.microsoft.com/office/drawing/2014/main" id="{B5A3508C-FE7E-FD45-A13E-02D12ECDB3D4}"/>
              </a:ext>
            </a:extLst>
          </p:cNvPr>
          <p:cNvSpPr>
            <a:spLocks noGrp="1"/>
          </p:cNvSpPr>
          <p:nvPr>
            <p:ph idx="1"/>
          </p:nvPr>
        </p:nvSpPr>
        <p:spPr>
          <a:xfrm>
            <a:off x="160534" y="1273628"/>
            <a:ext cx="4803353" cy="4166734"/>
          </a:xfrm>
        </p:spPr>
        <p:txBody>
          <a:bodyPr/>
          <a:lstStyle/>
          <a:p>
            <a:r>
              <a:rPr lang="en-US" dirty="0"/>
              <a:t>Tape Blocks: EVA foam blocks wrapped in conductive tape with electronic components.</a:t>
            </a:r>
          </a:p>
          <a:p>
            <a:r>
              <a:rPr lang="en-US" dirty="0"/>
              <a:t>Accessible introduction to technology and the maker movement for people with disabilities. </a:t>
            </a:r>
          </a:p>
          <a:p>
            <a:r>
              <a:rPr lang="en-US" dirty="0"/>
              <a:t>Dr Kirsten Ellis 2022 Eureka Prize Winner for STEM Inclusion</a:t>
            </a:r>
          </a:p>
          <a:p>
            <a:pPr marL="0" indent="0">
              <a:buNone/>
            </a:pPr>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DCD5CD2D-AC18-2F49-91D3-13A64AA53C28}"/>
              </a:ext>
            </a:extLst>
          </p:cNvPr>
          <p:cNvSpPr>
            <a:spLocks noGrp="1"/>
          </p:cNvSpPr>
          <p:nvPr>
            <p:ph type="sldNum" sz="quarter" idx="12"/>
          </p:nvPr>
        </p:nvSpPr>
        <p:spPr/>
        <p:txBody>
          <a:bodyPr/>
          <a:lstStyle/>
          <a:p>
            <a:pPr>
              <a:defRPr/>
            </a:pPr>
            <a:fld id="{AB6DA9F9-3EF4-2542-A0FD-B2367805F673}" type="slidenum">
              <a:rPr lang="en-US" smtClean="0"/>
              <a:pPr>
                <a:defRPr/>
              </a:pPr>
              <a:t>12</a:t>
            </a:fld>
            <a:endParaRPr lang="en-US"/>
          </a:p>
        </p:txBody>
      </p:sp>
      <p:pic>
        <p:nvPicPr>
          <p:cNvPr id="7" name="Google Shape;356;p53" descr="Image of two people using TapeBlocks">
            <a:extLst>
              <a:ext uri="{FF2B5EF4-FFF2-40B4-BE49-F238E27FC236}">
                <a16:creationId xmlns:a16="http://schemas.microsoft.com/office/drawing/2014/main" id="{0EF5B0D0-AD9E-2F45-A5B2-9F225CB4C328}"/>
              </a:ext>
            </a:extLst>
          </p:cNvPr>
          <p:cNvPicPr preferRelativeResize="0"/>
          <p:nvPr/>
        </p:nvPicPr>
        <p:blipFill rotWithShape="1">
          <a:blip r:embed="rId3">
            <a:alphaModFix/>
          </a:blip>
          <a:srcRect l="25847" r="8098"/>
          <a:stretch/>
        </p:blipFill>
        <p:spPr>
          <a:xfrm>
            <a:off x="4963887" y="1464979"/>
            <a:ext cx="4180114" cy="3928042"/>
          </a:xfrm>
          <a:prstGeom prst="rect">
            <a:avLst/>
          </a:prstGeom>
          <a:noFill/>
          <a:ln>
            <a:noFill/>
          </a:ln>
        </p:spPr>
      </p:pic>
    </p:spTree>
    <p:extLst>
      <p:ext uri="{BB962C8B-B14F-4D97-AF65-F5344CB8AC3E}">
        <p14:creationId xmlns:p14="http://schemas.microsoft.com/office/powerpoint/2010/main" val="9236388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6561F4-E6F9-7E41-ACA0-A4D7B1C437BC}"/>
              </a:ext>
            </a:extLst>
          </p:cNvPr>
          <p:cNvSpPr>
            <a:spLocks noGrp="1"/>
          </p:cNvSpPr>
          <p:nvPr>
            <p:ph type="title"/>
          </p:nvPr>
        </p:nvSpPr>
        <p:spPr/>
        <p:txBody>
          <a:bodyPr/>
          <a:lstStyle/>
          <a:p>
            <a:r>
              <a:rPr lang="en-US" dirty="0"/>
              <a:t>Example Projects: Multisensory Art Exhibitions</a:t>
            </a:r>
          </a:p>
        </p:txBody>
      </p:sp>
      <p:sp>
        <p:nvSpPr>
          <p:cNvPr id="3" name="Content Placeholder 2" descr="Image of person touching record disc which is part of a diarama for the Elvis exhimition. Next to the record are hills with a large Hollywood sign on top of them.">
            <a:extLst>
              <a:ext uri="{FF2B5EF4-FFF2-40B4-BE49-F238E27FC236}">
                <a16:creationId xmlns:a16="http://schemas.microsoft.com/office/drawing/2014/main" id="{B5A3508C-FE7E-FD45-A13E-02D12ECDB3D4}"/>
              </a:ext>
            </a:extLst>
          </p:cNvPr>
          <p:cNvSpPr>
            <a:spLocks noGrp="1"/>
          </p:cNvSpPr>
          <p:nvPr>
            <p:ph idx="1"/>
          </p:nvPr>
        </p:nvSpPr>
        <p:spPr>
          <a:xfrm>
            <a:off x="160534" y="1569187"/>
            <a:ext cx="4650952" cy="4166734"/>
          </a:xfrm>
        </p:spPr>
        <p:txBody>
          <a:bodyPr/>
          <a:lstStyle/>
          <a:p>
            <a:r>
              <a:rPr lang="en-US" dirty="0"/>
              <a:t>Working with the Bendigo Art Gallery to create multimodal experiences for blind and low-vision visitors</a:t>
            </a:r>
          </a:p>
          <a:p>
            <a:pPr lvl="1"/>
            <a:r>
              <a:rPr lang="en-US" dirty="0"/>
              <a:t>Mary Quant: : Fashion Revolutionary </a:t>
            </a:r>
          </a:p>
          <a:p>
            <a:pPr lvl="1"/>
            <a:r>
              <a:rPr lang="en-US" dirty="0"/>
              <a:t>Elvis: Direct from Graceland </a:t>
            </a:r>
          </a:p>
          <a:p>
            <a:r>
              <a:rPr lang="en-US" dirty="0"/>
              <a:t>A/Prof Matt Butler</a:t>
            </a:r>
          </a:p>
          <a:p>
            <a:pPr marL="0" indent="0">
              <a:buNone/>
            </a:pPr>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DCD5CD2D-AC18-2F49-91D3-13A64AA53C28}"/>
              </a:ext>
            </a:extLst>
          </p:cNvPr>
          <p:cNvSpPr>
            <a:spLocks noGrp="1"/>
          </p:cNvSpPr>
          <p:nvPr>
            <p:ph type="sldNum" sz="quarter" idx="12"/>
          </p:nvPr>
        </p:nvSpPr>
        <p:spPr/>
        <p:txBody>
          <a:bodyPr/>
          <a:lstStyle/>
          <a:p>
            <a:pPr>
              <a:defRPr/>
            </a:pPr>
            <a:fld id="{AB6DA9F9-3EF4-2542-A0FD-B2367805F673}" type="slidenum">
              <a:rPr lang="en-US" smtClean="0"/>
              <a:pPr>
                <a:defRPr/>
              </a:pPr>
              <a:t>13</a:t>
            </a:fld>
            <a:endParaRPr lang="en-US"/>
          </a:p>
        </p:txBody>
      </p:sp>
      <p:pic>
        <p:nvPicPr>
          <p:cNvPr id="7" name="Google Shape;373;p55">
            <a:extLst>
              <a:ext uri="{FF2B5EF4-FFF2-40B4-BE49-F238E27FC236}">
                <a16:creationId xmlns:a16="http://schemas.microsoft.com/office/drawing/2014/main" id="{FE92F640-28B8-E742-AD00-BE06D48E8BD0}"/>
              </a:ext>
            </a:extLst>
          </p:cNvPr>
          <p:cNvPicPr preferRelativeResize="0"/>
          <p:nvPr/>
        </p:nvPicPr>
        <p:blipFill rotWithShape="1">
          <a:blip r:embed="rId3">
            <a:alphaModFix/>
          </a:blip>
          <a:srcRect l="22606"/>
          <a:stretch/>
        </p:blipFill>
        <p:spPr>
          <a:xfrm>
            <a:off x="4811486" y="1569187"/>
            <a:ext cx="4332514" cy="3719625"/>
          </a:xfrm>
          <a:prstGeom prst="rect">
            <a:avLst/>
          </a:prstGeom>
          <a:noFill/>
          <a:ln>
            <a:noFill/>
          </a:ln>
        </p:spPr>
      </p:pic>
    </p:spTree>
    <p:extLst>
      <p:ext uri="{BB962C8B-B14F-4D97-AF65-F5344CB8AC3E}">
        <p14:creationId xmlns:p14="http://schemas.microsoft.com/office/powerpoint/2010/main" val="7111698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6561F4-E6F9-7E41-ACA0-A4D7B1C437BC}"/>
              </a:ext>
            </a:extLst>
          </p:cNvPr>
          <p:cNvSpPr>
            <a:spLocks noGrp="1"/>
          </p:cNvSpPr>
          <p:nvPr>
            <p:ph type="title"/>
          </p:nvPr>
        </p:nvSpPr>
        <p:spPr/>
        <p:txBody>
          <a:bodyPr/>
          <a:lstStyle/>
          <a:p>
            <a:r>
              <a:rPr lang="en-US" dirty="0"/>
              <a:t>Example Projects: O&amp;M Training</a:t>
            </a:r>
          </a:p>
        </p:txBody>
      </p:sp>
      <p:sp>
        <p:nvSpPr>
          <p:cNvPr id="3" name="Content Placeholder 2">
            <a:extLst>
              <a:ext uri="{FF2B5EF4-FFF2-40B4-BE49-F238E27FC236}">
                <a16:creationId xmlns:a16="http://schemas.microsoft.com/office/drawing/2014/main" id="{B5A3508C-FE7E-FD45-A13E-02D12ECDB3D4}"/>
              </a:ext>
            </a:extLst>
          </p:cNvPr>
          <p:cNvSpPr>
            <a:spLocks noGrp="1"/>
          </p:cNvSpPr>
          <p:nvPr>
            <p:ph idx="1"/>
          </p:nvPr>
        </p:nvSpPr>
        <p:spPr>
          <a:xfrm>
            <a:off x="160534" y="1273628"/>
            <a:ext cx="5042838" cy="4166734"/>
          </a:xfrm>
        </p:spPr>
        <p:txBody>
          <a:bodyPr/>
          <a:lstStyle/>
          <a:p>
            <a:r>
              <a:rPr lang="en-US" dirty="0"/>
              <a:t>In partnership with Guide Dogs Victoria created 3D printed toolkit to teach blind and low vision children about street crossings and traffic</a:t>
            </a:r>
          </a:p>
          <a:p>
            <a:r>
              <a:rPr lang="en-US" dirty="0"/>
              <a:t>Leona Holloway</a:t>
            </a:r>
          </a:p>
          <a:p>
            <a:pPr marL="0" indent="0">
              <a:buNone/>
            </a:pPr>
            <a:r>
              <a:rPr lang="en-US" dirty="0"/>
              <a:t>(Part of ARC Linkage Project on 3D printing)</a:t>
            </a:r>
          </a:p>
          <a:p>
            <a:endParaRPr lang="en-US" dirty="0"/>
          </a:p>
          <a:p>
            <a:endParaRPr lang="en-US" dirty="0"/>
          </a:p>
        </p:txBody>
      </p:sp>
      <p:sp>
        <p:nvSpPr>
          <p:cNvPr id="4" name="Slide Number Placeholder 3">
            <a:extLst>
              <a:ext uri="{FF2B5EF4-FFF2-40B4-BE49-F238E27FC236}">
                <a16:creationId xmlns:a16="http://schemas.microsoft.com/office/drawing/2014/main" id="{DCD5CD2D-AC18-2F49-91D3-13A64AA53C28}"/>
              </a:ext>
            </a:extLst>
          </p:cNvPr>
          <p:cNvSpPr>
            <a:spLocks noGrp="1"/>
          </p:cNvSpPr>
          <p:nvPr>
            <p:ph type="sldNum" sz="quarter" idx="12"/>
          </p:nvPr>
        </p:nvSpPr>
        <p:spPr/>
        <p:txBody>
          <a:bodyPr/>
          <a:lstStyle/>
          <a:p>
            <a:pPr>
              <a:defRPr/>
            </a:pPr>
            <a:fld id="{AB6DA9F9-3EF4-2542-A0FD-B2367805F673}" type="slidenum">
              <a:rPr lang="en-US" smtClean="0"/>
              <a:pPr>
                <a:defRPr/>
              </a:pPr>
              <a:t>14</a:t>
            </a:fld>
            <a:endParaRPr lang="en-US"/>
          </a:p>
        </p:txBody>
      </p:sp>
      <p:pic>
        <p:nvPicPr>
          <p:cNvPr id="7" name="Google Shape;409;p59" descr="Shows four 3D printed street corners arranged to form an intersection of two streets crossing at right angles. There are 3D printed people, bus and traffic lights with a hand about to explore the objects">
            <a:extLst>
              <a:ext uri="{FF2B5EF4-FFF2-40B4-BE49-F238E27FC236}">
                <a16:creationId xmlns:a16="http://schemas.microsoft.com/office/drawing/2014/main" id="{DFFBC739-7195-E242-892C-47B175F4A1CA}"/>
              </a:ext>
            </a:extLst>
          </p:cNvPr>
          <p:cNvPicPr preferRelativeResize="0"/>
          <p:nvPr/>
        </p:nvPicPr>
        <p:blipFill>
          <a:blip r:embed="rId2">
            <a:alphaModFix/>
          </a:blip>
          <a:stretch>
            <a:fillRect/>
          </a:stretch>
        </p:blipFill>
        <p:spPr>
          <a:xfrm>
            <a:off x="4680858" y="1969066"/>
            <a:ext cx="4376056" cy="2775858"/>
          </a:xfrm>
          <a:prstGeom prst="rect">
            <a:avLst/>
          </a:prstGeom>
          <a:noFill/>
          <a:ln>
            <a:noFill/>
          </a:ln>
        </p:spPr>
      </p:pic>
    </p:spTree>
    <p:extLst>
      <p:ext uri="{BB962C8B-B14F-4D97-AF65-F5344CB8AC3E}">
        <p14:creationId xmlns:p14="http://schemas.microsoft.com/office/powerpoint/2010/main" val="18631066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6561F4-E6F9-7E41-ACA0-A4D7B1C437BC}"/>
              </a:ext>
            </a:extLst>
          </p:cNvPr>
          <p:cNvSpPr>
            <a:spLocks noGrp="1"/>
          </p:cNvSpPr>
          <p:nvPr>
            <p:ph type="title"/>
          </p:nvPr>
        </p:nvSpPr>
        <p:spPr/>
        <p:txBody>
          <a:bodyPr/>
          <a:lstStyle/>
          <a:p>
            <a:r>
              <a:rPr lang="en-US" dirty="0"/>
              <a:t>Example Projects: 3D Printed Educational Materials</a:t>
            </a:r>
          </a:p>
        </p:txBody>
      </p:sp>
      <p:sp>
        <p:nvSpPr>
          <p:cNvPr id="3" name="Content Placeholder 2">
            <a:extLst>
              <a:ext uri="{FF2B5EF4-FFF2-40B4-BE49-F238E27FC236}">
                <a16:creationId xmlns:a16="http://schemas.microsoft.com/office/drawing/2014/main" id="{B5A3508C-FE7E-FD45-A13E-02D12ECDB3D4}"/>
              </a:ext>
            </a:extLst>
          </p:cNvPr>
          <p:cNvSpPr>
            <a:spLocks noGrp="1"/>
          </p:cNvSpPr>
          <p:nvPr>
            <p:ph idx="1"/>
          </p:nvPr>
        </p:nvSpPr>
        <p:spPr>
          <a:xfrm>
            <a:off x="221781" y="4069675"/>
            <a:ext cx="8700437" cy="1521505"/>
          </a:xfrm>
        </p:spPr>
        <p:txBody>
          <a:bodyPr/>
          <a:lstStyle/>
          <a:p>
            <a:r>
              <a:rPr lang="en-US" dirty="0"/>
              <a:t>Developed 3D models for education</a:t>
            </a:r>
          </a:p>
          <a:p>
            <a:r>
              <a:rPr lang="en-US" dirty="0"/>
              <a:t>As part of ANZAGG </a:t>
            </a:r>
          </a:p>
          <a:p>
            <a:r>
              <a:rPr lang="en-US" dirty="0"/>
              <a:t>Leona Holloway</a:t>
            </a:r>
          </a:p>
          <a:p>
            <a:pPr marL="0" indent="0">
              <a:buNone/>
            </a:pPr>
            <a:r>
              <a:rPr lang="en-US" dirty="0"/>
              <a:t>(Part of ARC Linkage Project on 3D printing)</a:t>
            </a:r>
          </a:p>
          <a:p>
            <a:endParaRPr lang="en-US" dirty="0"/>
          </a:p>
          <a:p>
            <a:endParaRPr lang="en-US" dirty="0"/>
          </a:p>
        </p:txBody>
      </p:sp>
      <p:sp>
        <p:nvSpPr>
          <p:cNvPr id="4" name="Slide Number Placeholder 3">
            <a:extLst>
              <a:ext uri="{FF2B5EF4-FFF2-40B4-BE49-F238E27FC236}">
                <a16:creationId xmlns:a16="http://schemas.microsoft.com/office/drawing/2014/main" id="{DCD5CD2D-AC18-2F49-91D3-13A64AA53C28}"/>
              </a:ext>
            </a:extLst>
          </p:cNvPr>
          <p:cNvSpPr>
            <a:spLocks noGrp="1"/>
          </p:cNvSpPr>
          <p:nvPr>
            <p:ph type="sldNum" sz="quarter" idx="12"/>
          </p:nvPr>
        </p:nvSpPr>
        <p:spPr/>
        <p:txBody>
          <a:bodyPr/>
          <a:lstStyle/>
          <a:p>
            <a:pPr>
              <a:defRPr/>
            </a:pPr>
            <a:fld id="{AB6DA9F9-3EF4-2542-A0FD-B2367805F673}" type="slidenum">
              <a:rPr lang="en-US" smtClean="0"/>
              <a:pPr>
                <a:defRPr/>
              </a:pPr>
              <a:t>15</a:t>
            </a:fld>
            <a:endParaRPr lang="en-US"/>
          </a:p>
        </p:txBody>
      </p:sp>
      <p:pic>
        <p:nvPicPr>
          <p:cNvPr id="8" name="Picture 7" descr="Image of 5 3D printed objects: pie chart with detachable segements; ruler; grids; and five-sided die">
            <a:extLst>
              <a:ext uri="{FF2B5EF4-FFF2-40B4-BE49-F238E27FC236}">
                <a16:creationId xmlns:a16="http://schemas.microsoft.com/office/drawing/2014/main" id="{8697EBFC-DE06-E644-8025-60B8D6BB4872}"/>
              </a:ext>
            </a:extLst>
          </p:cNvPr>
          <p:cNvPicPr>
            <a:picLocks noChangeAspect="1"/>
          </p:cNvPicPr>
          <p:nvPr/>
        </p:nvPicPr>
        <p:blipFill>
          <a:blip r:embed="rId2"/>
          <a:stretch>
            <a:fillRect/>
          </a:stretch>
        </p:blipFill>
        <p:spPr>
          <a:xfrm>
            <a:off x="0" y="1657794"/>
            <a:ext cx="9144000" cy="2261062"/>
          </a:xfrm>
          <a:prstGeom prst="rect">
            <a:avLst/>
          </a:prstGeom>
        </p:spPr>
      </p:pic>
    </p:spTree>
    <p:extLst>
      <p:ext uri="{BB962C8B-B14F-4D97-AF65-F5344CB8AC3E}">
        <p14:creationId xmlns:p14="http://schemas.microsoft.com/office/powerpoint/2010/main" val="24131858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6561F4-E6F9-7E41-ACA0-A4D7B1C437BC}"/>
              </a:ext>
            </a:extLst>
          </p:cNvPr>
          <p:cNvSpPr>
            <a:spLocks noGrp="1"/>
          </p:cNvSpPr>
          <p:nvPr>
            <p:ph type="title"/>
          </p:nvPr>
        </p:nvSpPr>
        <p:spPr/>
        <p:txBody>
          <a:bodyPr/>
          <a:lstStyle/>
          <a:p>
            <a:r>
              <a:rPr lang="en-US" dirty="0"/>
              <a:t>Example Projects</a:t>
            </a:r>
          </a:p>
        </p:txBody>
      </p:sp>
      <p:sp>
        <p:nvSpPr>
          <p:cNvPr id="3" name="Content Placeholder 2">
            <a:extLst>
              <a:ext uri="{FF2B5EF4-FFF2-40B4-BE49-F238E27FC236}">
                <a16:creationId xmlns:a16="http://schemas.microsoft.com/office/drawing/2014/main" id="{B5A3508C-FE7E-FD45-A13E-02D12ECDB3D4}"/>
              </a:ext>
            </a:extLst>
          </p:cNvPr>
          <p:cNvSpPr>
            <a:spLocks noGrp="1"/>
          </p:cNvSpPr>
          <p:nvPr>
            <p:ph idx="1"/>
          </p:nvPr>
        </p:nvSpPr>
        <p:spPr>
          <a:xfrm>
            <a:off x="160533" y="1273628"/>
            <a:ext cx="7198209" cy="4166734"/>
          </a:xfrm>
        </p:spPr>
        <p:txBody>
          <a:bodyPr/>
          <a:lstStyle/>
          <a:p>
            <a:r>
              <a:rPr lang="en-US" dirty="0"/>
              <a:t>3D printed models + conversational agents</a:t>
            </a:r>
          </a:p>
          <a:p>
            <a:r>
              <a:rPr lang="en-US" dirty="0"/>
              <a:t>Making spreadsheets more accessible</a:t>
            </a:r>
          </a:p>
          <a:p>
            <a:r>
              <a:rPr lang="en-US" dirty="0"/>
              <a:t>Smart glasses: What are they good for? </a:t>
            </a:r>
          </a:p>
          <a:p>
            <a:r>
              <a:rPr lang="en-US" dirty="0"/>
              <a:t>Accessible data visualization</a:t>
            </a:r>
          </a:p>
          <a:p>
            <a:r>
              <a:rPr lang="en-US"/>
              <a:t>Accessible mathematics for students </a:t>
            </a:r>
            <a:r>
              <a:rPr lang="en-US" dirty="0"/>
              <a:t>who </a:t>
            </a:r>
            <a:r>
              <a:rPr lang="en-US"/>
              <a:t>are blind </a:t>
            </a:r>
            <a:r>
              <a:rPr lang="en-US" dirty="0"/>
              <a:t>or </a:t>
            </a:r>
            <a:r>
              <a:rPr lang="en-US"/>
              <a:t>have low </a:t>
            </a:r>
            <a:r>
              <a:rPr lang="en-US" dirty="0"/>
              <a:t>v</a:t>
            </a:r>
            <a:r>
              <a:rPr lang="en-US"/>
              <a:t>ision</a:t>
            </a:r>
            <a:endParaRPr lang="en-US" dirty="0"/>
          </a:p>
          <a:p>
            <a:pPr marL="0" indent="0">
              <a:buNone/>
            </a:pPr>
            <a:endParaRPr lang="en-US" dirty="0"/>
          </a:p>
          <a:p>
            <a:endParaRPr lang="en-US" dirty="0"/>
          </a:p>
        </p:txBody>
      </p:sp>
      <p:sp>
        <p:nvSpPr>
          <p:cNvPr id="4" name="Slide Number Placeholder 3">
            <a:extLst>
              <a:ext uri="{FF2B5EF4-FFF2-40B4-BE49-F238E27FC236}">
                <a16:creationId xmlns:a16="http://schemas.microsoft.com/office/drawing/2014/main" id="{DCD5CD2D-AC18-2F49-91D3-13A64AA53C28}"/>
              </a:ext>
            </a:extLst>
          </p:cNvPr>
          <p:cNvSpPr>
            <a:spLocks noGrp="1"/>
          </p:cNvSpPr>
          <p:nvPr>
            <p:ph type="sldNum" sz="quarter" idx="12"/>
          </p:nvPr>
        </p:nvSpPr>
        <p:spPr/>
        <p:txBody>
          <a:bodyPr/>
          <a:lstStyle/>
          <a:p>
            <a:pPr>
              <a:defRPr/>
            </a:pPr>
            <a:fld id="{AB6DA9F9-3EF4-2542-A0FD-B2367805F673}" type="slidenum">
              <a:rPr lang="en-US" smtClean="0"/>
              <a:pPr>
                <a:defRPr/>
              </a:pPr>
              <a:t>16</a:t>
            </a:fld>
            <a:endParaRPr lang="en-US"/>
          </a:p>
        </p:txBody>
      </p:sp>
    </p:spTree>
    <p:extLst>
      <p:ext uri="{BB962C8B-B14F-4D97-AF65-F5344CB8AC3E}">
        <p14:creationId xmlns:p14="http://schemas.microsoft.com/office/powerpoint/2010/main" val="40437589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9A5428-AFFC-0148-9083-74310E0EE565}"/>
              </a:ext>
            </a:extLst>
          </p:cNvPr>
          <p:cNvSpPr>
            <a:spLocks noGrp="1"/>
          </p:cNvSpPr>
          <p:nvPr>
            <p:ph type="title"/>
          </p:nvPr>
        </p:nvSpPr>
        <p:spPr/>
        <p:txBody>
          <a:bodyPr/>
          <a:lstStyle/>
          <a:p>
            <a:r>
              <a:rPr lang="en-US" dirty="0"/>
              <a:t>MATS</a:t>
            </a:r>
          </a:p>
        </p:txBody>
      </p:sp>
      <p:sp>
        <p:nvSpPr>
          <p:cNvPr id="3" name="Content Placeholder 2">
            <a:extLst>
              <a:ext uri="{FF2B5EF4-FFF2-40B4-BE49-F238E27FC236}">
                <a16:creationId xmlns:a16="http://schemas.microsoft.com/office/drawing/2014/main" id="{BEFD57AC-8D8A-9045-9329-016C10E79461}"/>
              </a:ext>
            </a:extLst>
          </p:cNvPr>
          <p:cNvSpPr>
            <a:spLocks noGrp="1"/>
          </p:cNvSpPr>
          <p:nvPr>
            <p:ph idx="1"/>
          </p:nvPr>
        </p:nvSpPr>
        <p:spPr/>
        <p:txBody>
          <a:bodyPr/>
          <a:lstStyle/>
          <a:p>
            <a:r>
              <a:rPr lang="en-US" dirty="0"/>
              <a:t>Transdisciplinary </a:t>
            </a:r>
          </a:p>
          <a:p>
            <a:r>
              <a:rPr lang="en-US" dirty="0"/>
              <a:t>Largest group of researchers in technology and disability in Australia &amp; one of the biggest in the world</a:t>
            </a:r>
          </a:p>
          <a:p>
            <a:r>
              <a:rPr lang="en-US" dirty="0"/>
              <a:t>Focused on real-world issues affecting people with disability, their families, </a:t>
            </a:r>
            <a:r>
              <a:rPr lang="en-US" dirty="0" err="1"/>
              <a:t>carers</a:t>
            </a:r>
            <a:r>
              <a:rPr lang="en-US" dirty="0"/>
              <a:t> and educators.</a:t>
            </a:r>
          </a:p>
          <a:p>
            <a:endParaRPr lang="en-US" dirty="0"/>
          </a:p>
          <a:p>
            <a:endParaRPr lang="en-US" dirty="0"/>
          </a:p>
        </p:txBody>
      </p:sp>
      <p:sp>
        <p:nvSpPr>
          <p:cNvPr id="4" name="Slide Number Placeholder 3">
            <a:extLst>
              <a:ext uri="{FF2B5EF4-FFF2-40B4-BE49-F238E27FC236}">
                <a16:creationId xmlns:a16="http://schemas.microsoft.com/office/drawing/2014/main" id="{808754A4-1488-8D40-B325-7A5CB1D89920}"/>
              </a:ext>
            </a:extLst>
          </p:cNvPr>
          <p:cNvSpPr>
            <a:spLocks noGrp="1"/>
          </p:cNvSpPr>
          <p:nvPr>
            <p:ph type="sldNum" sz="quarter" idx="12"/>
          </p:nvPr>
        </p:nvSpPr>
        <p:spPr/>
        <p:txBody>
          <a:bodyPr/>
          <a:lstStyle/>
          <a:p>
            <a:pPr>
              <a:defRPr/>
            </a:pPr>
            <a:fld id="{AB6DA9F9-3EF4-2542-A0FD-B2367805F673}" type="slidenum">
              <a:rPr lang="en-US" smtClean="0"/>
              <a:pPr>
                <a:defRPr/>
              </a:pPr>
              <a:t>17</a:t>
            </a:fld>
            <a:endParaRPr lang="en-US"/>
          </a:p>
        </p:txBody>
      </p:sp>
    </p:spTree>
    <p:extLst>
      <p:ext uri="{BB962C8B-B14F-4D97-AF65-F5344CB8AC3E}">
        <p14:creationId xmlns:p14="http://schemas.microsoft.com/office/powerpoint/2010/main" val="14452708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9A5428-AFFC-0148-9083-74310E0EE565}"/>
              </a:ext>
            </a:extLst>
          </p:cNvPr>
          <p:cNvSpPr>
            <a:spLocks noGrp="1"/>
          </p:cNvSpPr>
          <p:nvPr>
            <p:ph type="title"/>
          </p:nvPr>
        </p:nvSpPr>
        <p:spPr/>
        <p:txBody>
          <a:bodyPr/>
          <a:lstStyle/>
          <a:p>
            <a:r>
              <a:rPr lang="en-US" dirty="0"/>
              <a:t>Want to be Involved?</a:t>
            </a:r>
          </a:p>
        </p:txBody>
      </p:sp>
      <p:sp>
        <p:nvSpPr>
          <p:cNvPr id="3" name="Content Placeholder 2">
            <a:extLst>
              <a:ext uri="{FF2B5EF4-FFF2-40B4-BE49-F238E27FC236}">
                <a16:creationId xmlns:a16="http://schemas.microsoft.com/office/drawing/2014/main" id="{BEFD57AC-8D8A-9045-9329-016C10E79461}"/>
              </a:ext>
            </a:extLst>
          </p:cNvPr>
          <p:cNvSpPr>
            <a:spLocks noGrp="1"/>
          </p:cNvSpPr>
          <p:nvPr>
            <p:ph idx="1"/>
          </p:nvPr>
        </p:nvSpPr>
        <p:spPr/>
        <p:txBody>
          <a:bodyPr/>
          <a:lstStyle/>
          <a:p>
            <a:r>
              <a:rPr lang="en-US" dirty="0"/>
              <a:t>Kim Marriott (Director) </a:t>
            </a:r>
            <a:r>
              <a:rPr lang="en-AU" sz="3200" u="sng" dirty="0">
                <a:solidFill>
                  <a:schemeClr val="hlink"/>
                </a:solidFill>
                <a:hlinkClick r:id="rId3"/>
              </a:rPr>
              <a:t>Kim.Marriott@monash.edu</a:t>
            </a: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808754A4-1488-8D40-B325-7A5CB1D89920}"/>
              </a:ext>
            </a:extLst>
          </p:cNvPr>
          <p:cNvSpPr>
            <a:spLocks noGrp="1"/>
          </p:cNvSpPr>
          <p:nvPr>
            <p:ph type="sldNum" sz="quarter" idx="12"/>
          </p:nvPr>
        </p:nvSpPr>
        <p:spPr/>
        <p:txBody>
          <a:bodyPr/>
          <a:lstStyle/>
          <a:p>
            <a:pPr>
              <a:defRPr/>
            </a:pPr>
            <a:fld id="{AB6DA9F9-3EF4-2542-A0FD-B2367805F673}" type="slidenum">
              <a:rPr lang="en-US" smtClean="0"/>
              <a:pPr>
                <a:defRPr/>
              </a:pPr>
              <a:t>18</a:t>
            </a:fld>
            <a:endParaRPr lang="en-US"/>
          </a:p>
        </p:txBody>
      </p:sp>
    </p:spTree>
    <p:extLst>
      <p:ext uri="{BB962C8B-B14F-4D97-AF65-F5344CB8AC3E}">
        <p14:creationId xmlns:p14="http://schemas.microsoft.com/office/powerpoint/2010/main" val="29720238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581C1-3620-6648-81D5-6BF90B12EF6E}"/>
              </a:ext>
            </a:extLst>
          </p:cNvPr>
          <p:cNvSpPr>
            <a:spLocks noGrp="1"/>
          </p:cNvSpPr>
          <p:nvPr>
            <p:ph type="title"/>
          </p:nvPr>
        </p:nvSpPr>
        <p:spPr/>
        <p:txBody>
          <a:bodyPr/>
          <a:lstStyle/>
          <a:p>
            <a:r>
              <a:rPr lang="en-US" dirty="0"/>
              <a:t>WHY?</a:t>
            </a:r>
          </a:p>
        </p:txBody>
      </p:sp>
      <p:sp>
        <p:nvSpPr>
          <p:cNvPr id="3" name="Content Placeholder 2">
            <a:extLst>
              <a:ext uri="{FF2B5EF4-FFF2-40B4-BE49-F238E27FC236}">
                <a16:creationId xmlns:a16="http://schemas.microsoft.com/office/drawing/2014/main" id="{FE87120C-C3B9-6C42-8BB1-8E049AEB560C}"/>
              </a:ext>
            </a:extLst>
          </p:cNvPr>
          <p:cNvSpPr>
            <a:spLocks noGrp="1"/>
          </p:cNvSpPr>
          <p:nvPr>
            <p:ph idx="1"/>
          </p:nvPr>
        </p:nvSpPr>
        <p:spPr>
          <a:xfrm>
            <a:off x="457200" y="1395413"/>
            <a:ext cx="8447314" cy="4983162"/>
          </a:xfrm>
        </p:spPr>
        <p:txBody>
          <a:bodyPr/>
          <a:lstStyle/>
          <a:p>
            <a:pPr marL="0" indent="0">
              <a:buNone/>
            </a:pPr>
            <a:r>
              <a:rPr lang="en-US" dirty="0"/>
              <a:t>One in six Australians live with a disability</a:t>
            </a:r>
          </a:p>
          <a:p>
            <a:pPr marL="0" indent="0">
              <a:buNone/>
            </a:pPr>
            <a:r>
              <a:rPr lang="en-US" dirty="0"/>
              <a:t>One in ten Australians use assistive technology to complete daily tasks</a:t>
            </a:r>
          </a:p>
          <a:p>
            <a:pPr marL="0" indent="0">
              <a:buNone/>
            </a:pPr>
            <a:r>
              <a:rPr lang="en-US" dirty="0"/>
              <a:t>Emerging digital technology promise powerful new assistive technologies</a:t>
            </a:r>
          </a:p>
          <a:p>
            <a:pPr lvl="1"/>
            <a:r>
              <a:rPr lang="en-US" dirty="0"/>
              <a:t>Artificial intelligence</a:t>
            </a:r>
          </a:p>
          <a:p>
            <a:pPr lvl="1"/>
            <a:r>
              <a:rPr lang="en-US" dirty="0"/>
              <a:t>3D printing</a:t>
            </a:r>
          </a:p>
          <a:p>
            <a:pPr lvl="1"/>
            <a:r>
              <a:rPr lang="en-US" dirty="0"/>
              <a:t>Wearables and smart glasses</a:t>
            </a:r>
          </a:p>
          <a:p>
            <a:pPr marL="0" indent="0">
              <a:buNone/>
            </a:pPr>
            <a:r>
              <a:rPr lang="en-US" dirty="0"/>
              <a:t>All digital technologies, not just bespoke assistive technology</a:t>
            </a:r>
          </a:p>
          <a:p>
            <a:endParaRPr lang="en-US" dirty="0"/>
          </a:p>
          <a:p>
            <a:endParaRPr lang="en-US" dirty="0"/>
          </a:p>
        </p:txBody>
      </p:sp>
      <p:sp>
        <p:nvSpPr>
          <p:cNvPr id="4" name="Slide Number Placeholder 3">
            <a:extLst>
              <a:ext uri="{FF2B5EF4-FFF2-40B4-BE49-F238E27FC236}">
                <a16:creationId xmlns:a16="http://schemas.microsoft.com/office/drawing/2014/main" id="{83BA04D1-4A59-484D-91EB-95C65C29085B}"/>
              </a:ext>
            </a:extLst>
          </p:cNvPr>
          <p:cNvSpPr>
            <a:spLocks noGrp="1"/>
          </p:cNvSpPr>
          <p:nvPr>
            <p:ph type="sldNum" sz="quarter" idx="12"/>
          </p:nvPr>
        </p:nvSpPr>
        <p:spPr/>
        <p:txBody>
          <a:bodyPr/>
          <a:lstStyle/>
          <a:p>
            <a:pPr>
              <a:defRPr/>
            </a:pPr>
            <a:fld id="{AB6DA9F9-3EF4-2542-A0FD-B2367805F673}" type="slidenum">
              <a:rPr lang="en-US" smtClean="0"/>
              <a:pPr>
                <a:defRPr/>
              </a:pPr>
              <a:t>2</a:t>
            </a:fld>
            <a:endParaRPr lang="en-US"/>
          </a:p>
        </p:txBody>
      </p:sp>
    </p:spTree>
    <p:extLst>
      <p:ext uri="{BB962C8B-B14F-4D97-AF65-F5344CB8AC3E}">
        <p14:creationId xmlns:p14="http://schemas.microsoft.com/office/powerpoint/2010/main" val="17268178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EAE0FA-8D64-3C4F-B7CB-B3162912E2F0}"/>
              </a:ext>
            </a:extLst>
          </p:cNvPr>
          <p:cNvSpPr>
            <a:spLocks noGrp="1"/>
          </p:cNvSpPr>
          <p:nvPr>
            <p:ph type="title"/>
          </p:nvPr>
        </p:nvSpPr>
        <p:spPr/>
        <p:txBody>
          <a:bodyPr/>
          <a:lstStyle/>
          <a:p>
            <a:r>
              <a:rPr lang="en-US" dirty="0"/>
              <a:t>Transdisciplinary</a:t>
            </a:r>
          </a:p>
        </p:txBody>
      </p:sp>
      <p:sp>
        <p:nvSpPr>
          <p:cNvPr id="3" name="Content Placeholder 2">
            <a:extLst>
              <a:ext uri="{FF2B5EF4-FFF2-40B4-BE49-F238E27FC236}">
                <a16:creationId xmlns:a16="http://schemas.microsoft.com/office/drawing/2014/main" id="{AC05905D-718F-8F40-838C-2B72D0708269}"/>
              </a:ext>
            </a:extLst>
          </p:cNvPr>
          <p:cNvSpPr>
            <a:spLocks noGrp="1"/>
          </p:cNvSpPr>
          <p:nvPr>
            <p:ph idx="1"/>
          </p:nvPr>
        </p:nvSpPr>
        <p:spPr>
          <a:xfrm>
            <a:off x="457200" y="1600200"/>
            <a:ext cx="3741650" cy="4525963"/>
          </a:xfrm>
        </p:spPr>
        <p:txBody>
          <a:bodyPr/>
          <a:lstStyle/>
          <a:p>
            <a:pPr marL="0" indent="0">
              <a:buNone/>
            </a:pPr>
            <a:r>
              <a:rPr lang="en-US" dirty="0"/>
              <a:t>80+ researchers &amp; educators</a:t>
            </a:r>
          </a:p>
          <a:p>
            <a:pPr marL="0" indent="0">
              <a:buNone/>
            </a:pPr>
            <a:r>
              <a:rPr lang="en-US" dirty="0"/>
              <a:t>From across the university</a:t>
            </a:r>
          </a:p>
          <a:p>
            <a:endParaRPr lang="en-US" dirty="0"/>
          </a:p>
          <a:p>
            <a:endParaRPr lang="en-US" dirty="0"/>
          </a:p>
        </p:txBody>
      </p:sp>
      <p:sp>
        <p:nvSpPr>
          <p:cNvPr id="4" name="Slide Number Placeholder 3">
            <a:extLst>
              <a:ext uri="{FF2B5EF4-FFF2-40B4-BE49-F238E27FC236}">
                <a16:creationId xmlns:a16="http://schemas.microsoft.com/office/drawing/2014/main" id="{162A0C1C-64E7-B244-8C7E-BF10796FC8F9}"/>
              </a:ext>
            </a:extLst>
          </p:cNvPr>
          <p:cNvSpPr>
            <a:spLocks noGrp="1"/>
          </p:cNvSpPr>
          <p:nvPr>
            <p:ph type="sldNum" sz="quarter" idx="12"/>
          </p:nvPr>
        </p:nvSpPr>
        <p:spPr/>
        <p:txBody>
          <a:bodyPr/>
          <a:lstStyle/>
          <a:p>
            <a:pPr>
              <a:defRPr/>
            </a:pPr>
            <a:fld id="{AB6DA9F9-3EF4-2542-A0FD-B2367805F673}" type="slidenum">
              <a:rPr lang="en-US" smtClean="0"/>
              <a:pPr>
                <a:defRPr/>
              </a:pPr>
              <a:t>3</a:t>
            </a:fld>
            <a:endParaRPr lang="en-US"/>
          </a:p>
        </p:txBody>
      </p:sp>
      <p:sp>
        <p:nvSpPr>
          <p:cNvPr id="12" name="Google Shape;347;p52">
            <a:extLst>
              <a:ext uri="{FF2B5EF4-FFF2-40B4-BE49-F238E27FC236}">
                <a16:creationId xmlns:a16="http://schemas.microsoft.com/office/drawing/2014/main" id="{68E7AAED-49E3-974B-80E7-7481FD32751D}"/>
              </a:ext>
            </a:extLst>
          </p:cNvPr>
          <p:cNvSpPr/>
          <p:nvPr/>
        </p:nvSpPr>
        <p:spPr>
          <a:xfrm>
            <a:off x="5917737" y="3152906"/>
            <a:ext cx="1924875" cy="1547100"/>
          </a:xfrm>
          <a:prstGeom prst="ellipse">
            <a:avLst/>
          </a:prstGeom>
          <a:solidFill>
            <a:schemeClr val="lt2"/>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AU" dirty="0"/>
              <a:t>Information Technology</a:t>
            </a:r>
            <a:endParaRPr dirty="0"/>
          </a:p>
        </p:txBody>
      </p:sp>
      <p:sp>
        <p:nvSpPr>
          <p:cNvPr id="5" name="Google Shape;340;p52">
            <a:extLst>
              <a:ext uri="{FF2B5EF4-FFF2-40B4-BE49-F238E27FC236}">
                <a16:creationId xmlns:a16="http://schemas.microsoft.com/office/drawing/2014/main" id="{82E289EE-B8B7-FC45-9480-5BF174BF335E}"/>
              </a:ext>
            </a:extLst>
          </p:cNvPr>
          <p:cNvSpPr/>
          <p:nvPr/>
        </p:nvSpPr>
        <p:spPr>
          <a:xfrm>
            <a:off x="4938075" y="2119756"/>
            <a:ext cx="1600800" cy="1547100"/>
          </a:xfrm>
          <a:prstGeom prst="ellipse">
            <a:avLst/>
          </a:prstGeom>
          <a:solidFill>
            <a:schemeClr val="lt2"/>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AU"/>
              <a:t>Educators</a:t>
            </a:r>
            <a:endParaRPr/>
          </a:p>
        </p:txBody>
      </p:sp>
      <p:sp>
        <p:nvSpPr>
          <p:cNvPr id="6" name="Google Shape;341;p52">
            <a:extLst>
              <a:ext uri="{FF2B5EF4-FFF2-40B4-BE49-F238E27FC236}">
                <a16:creationId xmlns:a16="http://schemas.microsoft.com/office/drawing/2014/main" id="{2AC55761-5991-7841-B905-91B2EB3C5E78}"/>
              </a:ext>
            </a:extLst>
          </p:cNvPr>
          <p:cNvSpPr/>
          <p:nvPr/>
        </p:nvSpPr>
        <p:spPr>
          <a:xfrm>
            <a:off x="7415275" y="3491806"/>
            <a:ext cx="1600800" cy="1547100"/>
          </a:xfrm>
          <a:prstGeom prst="ellipse">
            <a:avLst/>
          </a:prstGeom>
          <a:solidFill>
            <a:schemeClr val="lt2"/>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AU"/>
              <a:t>Social scientists</a:t>
            </a:r>
            <a:endParaRPr/>
          </a:p>
        </p:txBody>
      </p:sp>
      <p:sp>
        <p:nvSpPr>
          <p:cNvPr id="7" name="Google Shape;342;p52">
            <a:extLst>
              <a:ext uri="{FF2B5EF4-FFF2-40B4-BE49-F238E27FC236}">
                <a16:creationId xmlns:a16="http://schemas.microsoft.com/office/drawing/2014/main" id="{405722F3-6A4E-C743-8D9F-F95877EE7FB1}"/>
              </a:ext>
            </a:extLst>
          </p:cNvPr>
          <p:cNvSpPr/>
          <p:nvPr/>
        </p:nvSpPr>
        <p:spPr>
          <a:xfrm>
            <a:off x="5075250" y="4191406"/>
            <a:ext cx="1600800" cy="1547100"/>
          </a:xfrm>
          <a:prstGeom prst="ellipse">
            <a:avLst/>
          </a:prstGeom>
          <a:solidFill>
            <a:schemeClr val="lt2"/>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AU"/>
              <a:t>Health Services</a:t>
            </a:r>
            <a:endParaRPr/>
          </a:p>
        </p:txBody>
      </p:sp>
      <p:sp>
        <p:nvSpPr>
          <p:cNvPr id="8" name="Google Shape;343;p52">
            <a:extLst>
              <a:ext uri="{FF2B5EF4-FFF2-40B4-BE49-F238E27FC236}">
                <a16:creationId xmlns:a16="http://schemas.microsoft.com/office/drawing/2014/main" id="{3D2AB4EA-1045-A340-8FC8-35AB28308328}"/>
              </a:ext>
            </a:extLst>
          </p:cNvPr>
          <p:cNvSpPr/>
          <p:nvPr/>
        </p:nvSpPr>
        <p:spPr>
          <a:xfrm>
            <a:off x="4572000" y="3049581"/>
            <a:ext cx="1600800" cy="1547100"/>
          </a:xfrm>
          <a:prstGeom prst="ellipse">
            <a:avLst/>
          </a:prstGeom>
          <a:solidFill>
            <a:schemeClr val="lt2"/>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AU" dirty="0"/>
              <a:t>Designers</a:t>
            </a:r>
            <a:endParaRPr dirty="0"/>
          </a:p>
        </p:txBody>
      </p:sp>
      <p:sp>
        <p:nvSpPr>
          <p:cNvPr id="9" name="Google Shape;344;p52">
            <a:extLst>
              <a:ext uri="{FF2B5EF4-FFF2-40B4-BE49-F238E27FC236}">
                <a16:creationId xmlns:a16="http://schemas.microsoft.com/office/drawing/2014/main" id="{F623214E-8CD9-8B48-9822-D80989BDBB7B}"/>
              </a:ext>
            </a:extLst>
          </p:cNvPr>
          <p:cNvSpPr/>
          <p:nvPr/>
        </p:nvSpPr>
        <p:spPr>
          <a:xfrm>
            <a:off x="6428050" y="4385506"/>
            <a:ext cx="1600800" cy="1547100"/>
          </a:xfrm>
          <a:prstGeom prst="ellipse">
            <a:avLst/>
          </a:prstGeom>
          <a:solidFill>
            <a:schemeClr val="lt2"/>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AU"/>
              <a:t>Engineers</a:t>
            </a:r>
            <a:endParaRPr/>
          </a:p>
        </p:txBody>
      </p:sp>
      <p:sp>
        <p:nvSpPr>
          <p:cNvPr id="10" name="Google Shape;345;p52">
            <a:extLst>
              <a:ext uri="{FF2B5EF4-FFF2-40B4-BE49-F238E27FC236}">
                <a16:creationId xmlns:a16="http://schemas.microsoft.com/office/drawing/2014/main" id="{6C129026-090B-5C4D-8456-2A1E2CB9987A}"/>
              </a:ext>
            </a:extLst>
          </p:cNvPr>
          <p:cNvSpPr/>
          <p:nvPr/>
        </p:nvSpPr>
        <p:spPr>
          <a:xfrm>
            <a:off x="6085000" y="1841381"/>
            <a:ext cx="1600800" cy="1547100"/>
          </a:xfrm>
          <a:prstGeom prst="ellipse">
            <a:avLst/>
          </a:prstGeom>
          <a:solidFill>
            <a:schemeClr val="lt2"/>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AU"/>
              <a:t>Disability Support</a:t>
            </a:r>
            <a:endParaRPr/>
          </a:p>
        </p:txBody>
      </p:sp>
      <p:sp>
        <p:nvSpPr>
          <p:cNvPr id="11" name="Google Shape;346;p52">
            <a:extLst>
              <a:ext uri="{FF2B5EF4-FFF2-40B4-BE49-F238E27FC236}">
                <a16:creationId xmlns:a16="http://schemas.microsoft.com/office/drawing/2014/main" id="{6F67C7EC-77B3-9144-9C90-652EF0D486B7}"/>
              </a:ext>
            </a:extLst>
          </p:cNvPr>
          <p:cNvSpPr/>
          <p:nvPr/>
        </p:nvSpPr>
        <p:spPr>
          <a:xfrm>
            <a:off x="7211150" y="2365631"/>
            <a:ext cx="1600800" cy="1547100"/>
          </a:xfrm>
          <a:prstGeom prst="ellipse">
            <a:avLst/>
          </a:prstGeom>
          <a:solidFill>
            <a:schemeClr val="lt2"/>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AU"/>
              <a:t>Linguists</a:t>
            </a:r>
            <a:endParaRPr/>
          </a:p>
        </p:txBody>
      </p:sp>
    </p:spTree>
    <p:extLst>
      <p:ext uri="{BB962C8B-B14F-4D97-AF65-F5344CB8AC3E}">
        <p14:creationId xmlns:p14="http://schemas.microsoft.com/office/powerpoint/2010/main" val="41415640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6561F4-E6F9-7E41-ACA0-A4D7B1C437BC}"/>
              </a:ext>
            </a:extLst>
          </p:cNvPr>
          <p:cNvSpPr>
            <a:spLocks noGrp="1"/>
          </p:cNvSpPr>
          <p:nvPr>
            <p:ph type="title"/>
          </p:nvPr>
        </p:nvSpPr>
        <p:spPr/>
        <p:txBody>
          <a:bodyPr/>
          <a:lstStyle/>
          <a:p>
            <a:r>
              <a:rPr lang="en-US" dirty="0"/>
              <a:t>Community Led</a:t>
            </a:r>
          </a:p>
        </p:txBody>
      </p:sp>
      <p:sp>
        <p:nvSpPr>
          <p:cNvPr id="3" name="Content Placeholder 2">
            <a:extLst>
              <a:ext uri="{FF2B5EF4-FFF2-40B4-BE49-F238E27FC236}">
                <a16:creationId xmlns:a16="http://schemas.microsoft.com/office/drawing/2014/main" id="{B5A3508C-FE7E-FD45-A13E-02D12ECDB3D4}"/>
              </a:ext>
            </a:extLst>
          </p:cNvPr>
          <p:cNvSpPr>
            <a:spLocks noGrp="1"/>
          </p:cNvSpPr>
          <p:nvPr>
            <p:ph idx="1"/>
          </p:nvPr>
        </p:nvSpPr>
        <p:spPr>
          <a:xfrm>
            <a:off x="195943" y="1720737"/>
            <a:ext cx="4767943" cy="4166734"/>
          </a:xfrm>
        </p:spPr>
        <p:txBody>
          <a:bodyPr/>
          <a:lstStyle/>
          <a:p>
            <a:pPr marL="0" indent="0">
              <a:buNone/>
            </a:pPr>
            <a:r>
              <a:rPr lang="en-US" dirty="0"/>
              <a:t>Partnering with community </a:t>
            </a:r>
            <a:r>
              <a:rPr lang="en-US" dirty="0" err="1"/>
              <a:t>organisations</a:t>
            </a:r>
            <a:r>
              <a:rPr lang="en-US" dirty="0"/>
              <a:t> and people with lived experience of disability</a:t>
            </a:r>
          </a:p>
          <a:p>
            <a:pPr marL="0" indent="0">
              <a:buNone/>
            </a:pPr>
            <a:r>
              <a:rPr lang="en-US" dirty="0"/>
              <a:t>No participation without representation</a:t>
            </a:r>
          </a:p>
          <a:p>
            <a:pPr marL="0" indent="0">
              <a:buNone/>
            </a:pPr>
            <a:r>
              <a:rPr lang="en-US" dirty="0"/>
              <a:t>Co-design central to all activities</a:t>
            </a:r>
          </a:p>
          <a:p>
            <a:endParaRPr lang="en-US" dirty="0"/>
          </a:p>
          <a:p>
            <a:endParaRPr lang="en-US" dirty="0"/>
          </a:p>
        </p:txBody>
      </p:sp>
      <p:sp>
        <p:nvSpPr>
          <p:cNvPr id="4" name="Slide Number Placeholder 3">
            <a:extLst>
              <a:ext uri="{FF2B5EF4-FFF2-40B4-BE49-F238E27FC236}">
                <a16:creationId xmlns:a16="http://schemas.microsoft.com/office/drawing/2014/main" id="{DCD5CD2D-AC18-2F49-91D3-13A64AA53C28}"/>
              </a:ext>
            </a:extLst>
          </p:cNvPr>
          <p:cNvSpPr>
            <a:spLocks noGrp="1"/>
          </p:cNvSpPr>
          <p:nvPr>
            <p:ph type="sldNum" sz="quarter" idx="12"/>
          </p:nvPr>
        </p:nvSpPr>
        <p:spPr/>
        <p:txBody>
          <a:bodyPr/>
          <a:lstStyle/>
          <a:p>
            <a:pPr>
              <a:defRPr/>
            </a:pPr>
            <a:fld id="{AB6DA9F9-3EF4-2542-A0FD-B2367805F673}" type="slidenum">
              <a:rPr lang="en-US" smtClean="0"/>
              <a:pPr>
                <a:defRPr/>
              </a:pPr>
              <a:t>4</a:t>
            </a:fld>
            <a:endParaRPr lang="en-US"/>
          </a:p>
        </p:txBody>
      </p:sp>
      <p:pic>
        <p:nvPicPr>
          <p:cNvPr id="5" name="Google Shape;356;p53">
            <a:extLst>
              <a:ext uri="{FF2B5EF4-FFF2-40B4-BE49-F238E27FC236}">
                <a16:creationId xmlns:a16="http://schemas.microsoft.com/office/drawing/2014/main" id="{017E88FD-646B-AB4B-AAEB-C26332BF7A45}"/>
              </a:ext>
              <a:ext uri="{C183D7F6-B498-43B3-948B-1728B52AA6E4}">
                <adec:decorative xmlns:adec="http://schemas.microsoft.com/office/drawing/2017/decorative" val="1"/>
              </a:ext>
            </a:extLst>
          </p:cNvPr>
          <p:cNvPicPr preferRelativeResize="0"/>
          <p:nvPr/>
        </p:nvPicPr>
        <p:blipFill rotWithShape="1">
          <a:blip r:embed="rId2">
            <a:alphaModFix/>
          </a:blip>
          <a:srcRect l="25847" r="8098"/>
          <a:stretch/>
        </p:blipFill>
        <p:spPr>
          <a:xfrm>
            <a:off x="4963887" y="1959429"/>
            <a:ext cx="4180114" cy="3928042"/>
          </a:xfrm>
          <a:prstGeom prst="rect">
            <a:avLst/>
          </a:prstGeom>
          <a:noFill/>
          <a:ln>
            <a:noFill/>
          </a:ln>
        </p:spPr>
      </p:pic>
    </p:spTree>
    <p:extLst>
      <p:ext uri="{BB962C8B-B14F-4D97-AF65-F5344CB8AC3E}">
        <p14:creationId xmlns:p14="http://schemas.microsoft.com/office/powerpoint/2010/main" val="11660164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FDBE9-636F-EB41-BBE4-0F0441D4E72A}"/>
              </a:ext>
            </a:extLst>
          </p:cNvPr>
          <p:cNvSpPr>
            <a:spLocks noGrp="1"/>
          </p:cNvSpPr>
          <p:nvPr>
            <p:ph type="title"/>
          </p:nvPr>
        </p:nvSpPr>
        <p:spPr/>
        <p:txBody>
          <a:bodyPr/>
          <a:lstStyle/>
          <a:p>
            <a:r>
              <a:rPr lang="en-US" dirty="0"/>
              <a:t>Overview</a:t>
            </a:r>
          </a:p>
        </p:txBody>
      </p:sp>
      <p:sp>
        <p:nvSpPr>
          <p:cNvPr id="3" name="Content Placeholder 2">
            <a:extLst>
              <a:ext uri="{FF2B5EF4-FFF2-40B4-BE49-F238E27FC236}">
                <a16:creationId xmlns:a16="http://schemas.microsoft.com/office/drawing/2014/main" id="{9560724E-F454-454B-8E82-0850E61DA1EB}"/>
              </a:ext>
            </a:extLst>
          </p:cNvPr>
          <p:cNvSpPr>
            <a:spLocks noGrp="1"/>
          </p:cNvSpPr>
          <p:nvPr>
            <p:ph idx="1"/>
          </p:nvPr>
        </p:nvSpPr>
        <p:spPr>
          <a:xfrm>
            <a:off x="457200" y="5377543"/>
            <a:ext cx="8229600" cy="748620"/>
          </a:xfrm>
        </p:spPr>
        <p:txBody>
          <a:bodyPr/>
          <a:lstStyle/>
          <a:p>
            <a:endParaRPr lang="en-US"/>
          </a:p>
        </p:txBody>
      </p:sp>
      <p:sp>
        <p:nvSpPr>
          <p:cNvPr id="4" name="Slide Number Placeholder 3">
            <a:extLst>
              <a:ext uri="{FF2B5EF4-FFF2-40B4-BE49-F238E27FC236}">
                <a16:creationId xmlns:a16="http://schemas.microsoft.com/office/drawing/2014/main" id="{CE412DC9-FC5F-F14D-9105-7364351C41A5}"/>
              </a:ext>
            </a:extLst>
          </p:cNvPr>
          <p:cNvSpPr>
            <a:spLocks noGrp="1"/>
          </p:cNvSpPr>
          <p:nvPr>
            <p:ph type="sldNum" sz="quarter" idx="12"/>
          </p:nvPr>
        </p:nvSpPr>
        <p:spPr/>
        <p:txBody>
          <a:bodyPr/>
          <a:lstStyle/>
          <a:p>
            <a:pPr>
              <a:defRPr/>
            </a:pPr>
            <a:fld id="{AB6DA9F9-3EF4-2542-A0FD-B2367805F673}" type="slidenum">
              <a:rPr lang="en-US" smtClean="0"/>
              <a:pPr>
                <a:defRPr/>
              </a:pPr>
              <a:t>5</a:t>
            </a:fld>
            <a:endParaRPr lang="en-US"/>
          </a:p>
        </p:txBody>
      </p:sp>
      <p:pic>
        <p:nvPicPr>
          <p:cNvPr id="1026" name="Picture 2" descr="Image shows a building looking lije a temple with a base, three pillars, and a triangular roof.&#10;The roof is labelled Monash Assistive Technology &amp; Society Centre. &#10;The base is labelled: Foundation: Co-design and Partnership. &#10;Pillar 1 is labelled: Community Impact (advocacy, policy, inclusion and participation), Pilllar 2 is labelled Excellent Research (innovative assistive tech, understanding disability &amp; tech, international collaboration) and Pillar 3 is labelled Rich, Inclusive Education (teaching inclusive design, support for students with disabilities, and STEM inclusion) ">
            <a:extLst>
              <a:ext uri="{FF2B5EF4-FFF2-40B4-BE49-F238E27FC236}">
                <a16:creationId xmlns:a16="http://schemas.microsoft.com/office/drawing/2014/main" id="{0B1DC413-32A1-774A-81DD-D26CC6712C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8343" y="1354931"/>
            <a:ext cx="8686800" cy="4886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08520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6561F4-E6F9-7E41-ACA0-A4D7B1C437BC}"/>
              </a:ext>
            </a:extLst>
          </p:cNvPr>
          <p:cNvSpPr>
            <a:spLocks noGrp="1"/>
          </p:cNvSpPr>
          <p:nvPr>
            <p:ph type="title"/>
          </p:nvPr>
        </p:nvSpPr>
        <p:spPr/>
        <p:txBody>
          <a:bodyPr/>
          <a:lstStyle/>
          <a:p>
            <a:r>
              <a:rPr lang="en-US" dirty="0"/>
              <a:t>Pillar 1: Community Impact</a:t>
            </a:r>
          </a:p>
        </p:txBody>
      </p:sp>
      <p:sp>
        <p:nvSpPr>
          <p:cNvPr id="3" name="Content Placeholder 2">
            <a:extLst>
              <a:ext uri="{FF2B5EF4-FFF2-40B4-BE49-F238E27FC236}">
                <a16:creationId xmlns:a16="http://schemas.microsoft.com/office/drawing/2014/main" id="{B5A3508C-FE7E-FD45-A13E-02D12ECDB3D4}"/>
              </a:ext>
            </a:extLst>
          </p:cNvPr>
          <p:cNvSpPr>
            <a:spLocks noGrp="1"/>
          </p:cNvSpPr>
          <p:nvPr>
            <p:ph idx="1"/>
          </p:nvPr>
        </p:nvSpPr>
        <p:spPr>
          <a:xfrm>
            <a:off x="195943" y="1720737"/>
            <a:ext cx="4767943" cy="4166734"/>
          </a:xfrm>
        </p:spPr>
        <p:txBody>
          <a:bodyPr/>
          <a:lstStyle/>
          <a:p>
            <a:pPr marL="0" indent="0">
              <a:buNone/>
            </a:pPr>
            <a:r>
              <a:rPr lang="en-US" dirty="0"/>
              <a:t>Co-design central to all Centre activities</a:t>
            </a:r>
          </a:p>
          <a:p>
            <a:r>
              <a:rPr lang="en-US" dirty="0"/>
              <a:t>New assistive products </a:t>
            </a:r>
          </a:p>
          <a:p>
            <a:r>
              <a:rPr lang="en-US" dirty="0"/>
              <a:t>Advocacy</a:t>
            </a:r>
          </a:p>
          <a:p>
            <a:r>
              <a:rPr lang="en-US" dirty="0"/>
              <a:t>Policy advice and submissions</a:t>
            </a:r>
          </a:p>
          <a:p>
            <a:pPr marL="0" indent="0">
              <a:buNone/>
            </a:pPr>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DCD5CD2D-AC18-2F49-91D3-13A64AA53C28}"/>
              </a:ext>
            </a:extLst>
          </p:cNvPr>
          <p:cNvSpPr>
            <a:spLocks noGrp="1"/>
          </p:cNvSpPr>
          <p:nvPr>
            <p:ph type="sldNum" sz="quarter" idx="12"/>
          </p:nvPr>
        </p:nvSpPr>
        <p:spPr/>
        <p:txBody>
          <a:bodyPr/>
          <a:lstStyle/>
          <a:p>
            <a:pPr>
              <a:defRPr/>
            </a:pPr>
            <a:fld id="{AB6DA9F9-3EF4-2542-A0FD-B2367805F673}" type="slidenum">
              <a:rPr lang="en-US" smtClean="0"/>
              <a:pPr>
                <a:defRPr/>
              </a:pPr>
              <a:t>6</a:t>
            </a:fld>
            <a:endParaRPr lang="en-US"/>
          </a:p>
        </p:txBody>
      </p:sp>
      <p:pic>
        <p:nvPicPr>
          <p:cNvPr id="6" name="Google Shape;373;p55" descr="Image of person touching tactile diarama prepared for Elvis exhibition at Bendigo Art Gallery">
            <a:extLst>
              <a:ext uri="{FF2B5EF4-FFF2-40B4-BE49-F238E27FC236}">
                <a16:creationId xmlns:a16="http://schemas.microsoft.com/office/drawing/2014/main" id="{62E80EA5-9FDB-2D46-86F9-BF3D9431DBC5}"/>
              </a:ext>
              <a:ext uri="{C183D7F6-B498-43B3-948B-1728B52AA6E4}">
                <adec:decorative xmlns:adec="http://schemas.microsoft.com/office/drawing/2017/decorative" val="0"/>
              </a:ext>
            </a:extLst>
          </p:cNvPr>
          <p:cNvPicPr preferRelativeResize="0"/>
          <p:nvPr/>
        </p:nvPicPr>
        <p:blipFill rotWithShape="1">
          <a:blip r:embed="rId2">
            <a:alphaModFix/>
          </a:blip>
          <a:srcRect l="22606"/>
          <a:stretch/>
        </p:blipFill>
        <p:spPr>
          <a:xfrm>
            <a:off x="4557986" y="1720737"/>
            <a:ext cx="4586014" cy="4166734"/>
          </a:xfrm>
          <a:prstGeom prst="rect">
            <a:avLst/>
          </a:prstGeom>
          <a:noFill/>
          <a:ln>
            <a:noFill/>
          </a:ln>
        </p:spPr>
      </p:pic>
    </p:spTree>
    <p:extLst>
      <p:ext uri="{BB962C8B-B14F-4D97-AF65-F5344CB8AC3E}">
        <p14:creationId xmlns:p14="http://schemas.microsoft.com/office/powerpoint/2010/main" val="28408073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6561F4-E6F9-7E41-ACA0-A4D7B1C437BC}"/>
              </a:ext>
            </a:extLst>
          </p:cNvPr>
          <p:cNvSpPr>
            <a:spLocks noGrp="1"/>
          </p:cNvSpPr>
          <p:nvPr>
            <p:ph type="title"/>
          </p:nvPr>
        </p:nvSpPr>
        <p:spPr/>
        <p:txBody>
          <a:bodyPr/>
          <a:lstStyle/>
          <a:p>
            <a:r>
              <a:rPr lang="en-US" dirty="0"/>
              <a:t>Pillar 2: Excellent Research</a:t>
            </a:r>
          </a:p>
        </p:txBody>
      </p:sp>
      <p:sp>
        <p:nvSpPr>
          <p:cNvPr id="3" name="Content Placeholder 2">
            <a:extLst>
              <a:ext uri="{FF2B5EF4-FFF2-40B4-BE49-F238E27FC236}">
                <a16:creationId xmlns:a16="http://schemas.microsoft.com/office/drawing/2014/main" id="{B5A3508C-FE7E-FD45-A13E-02D12ECDB3D4}"/>
              </a:ext>
            </a:extLst>
          </p:cNvPr>
          <p:cNvSpPr>
            <a:spLocks noGrp="1"/>
          </p:cNvSpPr>
          <p:nvPr>
            <p:ph idx="1"/>
          </p:nvPr>
        </p:nvSpPr>
        <p:spPr>
          <a:xfrm>
            <a:off x="195943" y="1720737"/>
            <a:ext cx="4593771" cy="4166734"/>
          </a:xfrm>
        </p:spPr>
        <p:txBody>
          <a:bodyPr/>
          <a:lstStyle/>
          <a:p>
            <a:r>
              <a:rPr lang="en-US" dirty="0"/>
              <a:t>Innovative assistive technology with a focus on emerging digital technologies</a:t>
            </a:r>
          </a:p>
          <a:p>
            <a:r>
              <a:rPr lang="en-US" dirty="0"/>
              <a:t>Understanding of how and why people with disabilities use technology and current barriers limiting use</a:t>
            </a:r>
          </a:p>
          <a:p>
            <a:pPr marL="0" indent="0">
              <a:buNone/>
            </a:pPr>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DCD5CD2D-AC18-2F49-91D3-13A64AA53C28}"/>
              </a:ext>
            </a:extLst>
          </p:cNvPr>
          <p:cNvSpPr>
            <a:spLocks noGrp="1"/>
          </p:cNvSpPr>
          <p:nvPr>
            <p:ph type="sldNum" sz="quarter" idx="12"/>
          </p:nvPr>
        </p:nvSpPr>
        <p:spPr/>
        <p:txBody>
          <a:bodyPr/>
          <a:lstStyle/>
          <a:p>
            <a:pPr>
              <a:defRPr/>
            </a:pPr>
            <a:fld id="{AB6DA9F9-3EF4-2542-A0FD-B2367805F673}" type="slidenum">
              <a:rPr lang="en-US" smtClean="0"/>
              <a:pPr>
                <a:defRPr/>
              </a:pPr>
              <a:t>7</a:t>
            </a:fld>
            <a:endParaRPr lang="en-US"/>
          </a:p>
        </p:txBody>
      </p:sp>
      <p:pic>
        <p:nvPicPr>
          <p:cNvPr id="6" name="Google Shape;382;p56" descr="Image of refresable tactile display">
            <a:extLst>
              <a:ext uri="{FF2B5EF4-FFF2-40B4-BE49-F238E27FC236}">
                <a16:creationId xmlns:a16="http://schemas.microsoft.com/office/drawing/2014/main" id="{A168201E-F84D-6446-B6DD-C6A5E222C272}"/>
              </a:ext>
            </a:extLst>
          </p:cNvPr>
          <p:cNvPicPr preferRelativeResize="0"/>
          <p:nvPr/>
        </p:nvPicPr>
        <p:blipFill rotWithShape="1">
          <a:blip r:embed="rId2">
            <a:alphaModFix/>
          </a:blip>
          <a:srcRect r="33757"/>
          <a:stretch/>
        </p:blipFill>
        <p:spPr>
          <a:xfrm>
            <a:off x="4789714" y="1993320"/>
            <a:ext cx="4175951" cy="3035879"/>
          </a:xfrm>
          <a:prstGeom prst="rect">
            <a:avLst/>
          </a:prstGeom>
          <a:noFill/>
          <a:ln>
            <a:noFill/>
          </a:ln>
        </p:spPr>
      </p:pic>
    </p:spTree>
    <p:extLst>
      <p:ext uri="{BB962C8B-B14F-4D97-AF65-F5344CB8AC3E}">
        <p14:creationId xmlns:p14="http://schemas.microsoft.com/office/powerpoint/2010/main" val="4448689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6561F4-E6F9-7E41-ACA0-A4D7B1C437BC}"/>
              </a:ext>
            </a:extLst>
          </p:cNvPr>
          <p:cNvSpPr>
            <a:spLocks noGrp="1"/>
          </p:cNvSpPr>
          <p:nvPr>
            <p:ph type="title"/>
          </p:nvPr>
        </p:nvSpPr>
        <p:spPr/>
        <p:txBody>
          <a:bodyPr/>
          <a:lstStyle/>
          <a:p>
            <a:r>
              <a:rPr lang="en-US" dirty="0"/>
              <a:t>Pillar 3: Rich, Inclusive Education</a:t>
            </a:r>
          </a:p>
        </p:txBody>
      </p:sp>
      <p:sp>
        <p:nvSpPr>
          <p:cNvPr id="3" name="Content Placeholder 2">
            <a:extLst>
              <a:ext uri="{FF2B5EF4-FFF2-40B4-BE49-F238E27FC236}">
                <a16:creationId xmlns:a16="http://schemas.microsoft.com/office/drawing/2014/main" id="{B5A3508C-FE7E-FD45-A13E-02D12ECDB3D4}"/>
              </a:ext>
            </a:extLst>
          </p:cNvPr>
          <p:cNvSpPr>
            <a:spLocks noGrp="1"/>
          </p:cNvSpPr>
          <p:nvPr>
            <p:ph idx="1"/>
          </p:nvPr>
        </p:nvSpPr>
        <p:spPr>
          <a:xfrm>
            <a:off x="0" y="1273628"/>
            <a:ext cx="5042838" cy="4166734"/>
          </a:xfrm>
        </p:spPr>
        <p:txBody>
          <a:bodyPr/>
          <a:lstStyle/>
          <a:p>
            <a:r>
              <a:rPr lang="en-US" dirty="0"/>
              <a:t>Supporting Monash students with disability</a:t>
            </a:r>
          </a:p>
          <a:p>
            <a:r>
              <a:rPr lang="en-US" dirty="0"/>
              <a:t>Increase STEM participation by people with disability</a:t>
            </a:r>
          </a:p>
          <a:p>
            <a:r>
              <a:rPr lang="en-US" dirty="0"/>
              <a:t>Ensure all Monash students aware of inclusive design</a:t>
            </a:r>
          </a:p>
          <a:p>
            <a:endParaRPr lang="en-US" dirty="0"/>
          </a:p>
          <a:p>
            <a:endParaRPr lang="en-US" dirty="0"/>
          </a:p>
        </p:txBody>
      </p:sp>
      <p:sp>
        <p:nvSpPr>
          <p:cNvPr id="4" name="Slide Number Placeholder 3">
            <a:extLst>
              <a:ext uri="{FF2B5EF4-FFF2-40B4-BE49-F238E27FC236}">
                <a16:creationId xmlns:a16="http://schemas.microsoft.com/office/drawing/2014/main" id="{DCD5CD2D-AC18-2F49-91D3-13A64AA53C28}"/>
              </a:ext>
            </a:extLst>
          </p:cNvPr>
          <p:cNvSpPr>
            <a:spLocks noGrp="1"/>
          </p:cNvSpPr>
          <p:nvPr>
            <p:ph type="sldNum" sz="quarter" idx="12"/>
          </p:nvPr>
        </p:nvSpPr>
        <p:spPr/>
        <p:txBody>
          <a:bodyPr/>
          <a:lstStyle/>
          <a:p>
            <a:pPr>
              <a:defRPr/>
            </a:pPr>
            <a:fld id="{AB6DA9F9-3EF4-2542-A0FD-B2367805F673}" type="slidenum">
              <a:rPr lang="en-US" smtClean="0"/>
              <a:pPr>
                <a:defRPr/>
              </a:pPr>
              <a:t>8</a:t>
            </a:fld>
            <a:endParaRPr lang="en-US"/>
          </a:p>
        </p:txBody>
      </p:sp>
      <p:pic>
        <p:nvPicPr>
          <p:cNvPr id="6" name="Google Shape;391;p57">
            <a:extLst>
              <a:ext uri="{FF2B5EF4-FFF2-40B4-BE49-F238E27FC236}">
                <a16:creationId xmlns:a16="http://schemas.microsoft.com/office/drawing/2014/main" id="{1A4C00FB-B506-0A4A-A462-D7D588F7AECF}"/>
              </a:ext>
              <a:ext uri="{C183D7F6-B498-43B3-948B-1728B52AA6E4}">
                <adec:decorative xmlns:adec="http://schemas.microsoft.com/office/drawing/2017/decorative" val="1"/>
              </a:ext>
            </a:extLst>
          </p:cNvPr>
          <p:cNvPicPr preferRelativeResize="0"/>
          <p:nvPr/>
        </p:nvPicPr>
        <p:blipFill rotWithShape="1">
          <a:blip r:embed="rId2">
            <a:alphaModFix/>
          </a:blip>
          <a:srcRect l="15928" r="13965"/>
          <a:stretch/>
        </p:blipFill>
        <p:spPr>
          <a:xfrm>
            <a:off x="5042838" y="1417638"/>
            <a:ext cx="4101162" cy="4569505"/>
          </a:xfrm>
          <a:prstGeom prst="rect">
            <a:avLst/>
          </a:prstGeom>
          <a:noFill/>
          <a:ln>
            <a:noFill/>
          </a:ln>
        </p:spPr>
      </p:pic>
    </p:spTree>
    <p:extLst>
      <p:ext uri="{BB962C8B-B14F-4D97-AF65-F5344CB8AC3E}">
        <p14:creationId xmlns:p14="http://schemas.microsoft.com/office/powerpoint/2010/main" val="16165936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6561F4-E6F9-7E41-ACA0-A4D7B1C437BC}"/>
              </a:ext>
            </a:extLst>
          </p:cNvPr>
          <p:cNvSpPr>
            <a:spLocks noGrp="1"/>
          </p:cNvSpPr>
          <p:nvPr>
            <p:ph type="title"/>
          </p:nvPr>
        </p:nvSpPr>
        <p:spPr/>
        <p:txBody>
          <a:bodyPr/>
          <a:lstStyle/>
          <a:p>
            <a:r>
              <a:rPr lang="en-US" dirty="0"/>
              <a:t>Pillar 3: Rich, Inclusive Education</a:t>
            </a:r>
          </a:p>
        </p:txBody>
      </p:sp>
      <p:sp>
        <p:nvSpPr>
          <p:cNvPr id="3" name="Content Placeholder 2">
            <a:extLst>
              <a:ext uri="{FF2B5EF4-FFF2-40B4-BE49-F238E27FC236}">
                <a16:creationId xmlns:a16="http://schemas.microsoft.com/office/drawing/2014/main" id="{B5A3508C-FE7E-FD45-A13E-02D12ECDB3D4}"/>
              </a:ext>
            </a:extLst>
          </p:cNvPr>
          <p:cNvSpPr>
            <a:spLocks noGrp="1"/>
          </p:cNvSpPr>
          <p:nvPr>
            <p:ph idx="1"/>
          </p:nvPr>
        </p:nvSpPr>
        <p:spPr>
          <a:xfrm>
            <a:off x="160534" y="1273628"/>
            <a:ext cx="5042838" cy="4166734"/>
          </a:xfrm>
        </p:spPr>
        <p:txBody>
          <a:bodyPr/>
          <a:lstStyle/>
          <a:p>
            <a:r>
              <a:rPr lang="en-US" dirty="0"/>
              <a:t>Ensure all Monash students have the opportunity to work on projects with disability </a:t>
            </a:r>
            <a:r>
              <a:rPr lang="en-US" dirty="0" err="1"/>
              <a:t>organisations</a:t>
            </a:r>
            <a:r>
              <a:rPr lang="en-US" dirty="0"/>
              <a:t>.</a:t>
            </a:r>
          </a:p>
          <a:p>
            <a:r>
              <a:rPr lang="en-US" dirty="0"/>
              <a:t>Great opportunity for organization to get students to work with them</a:t>
            </a:r>
          </a:p>
          <a:p>
            <a:pPr marL="0" indent="0">
              <a:buNone/>
            </a:pPr>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DCD5CD2D-AC18-2F49-91D3-13A64AA53C28}"/>
              </a:ext>
            </a:extLst>
          </p:cNvPr>
          <p:cNvSpPr>
            <a:spLocks noGrp="1"/>
          </p:cNvSpPr>
          <p:nvPr>
            <p:ph type="sldNum" sz="quarter" idx="12"/>
          </p:nvPr>
        </p:nvSpPr>
        <p:spPr/>
        <p:txBody>
          <a:bodyPr/>
          <a:lstStyle/>
          <a:p>
            <a:pPr>
              <a:defRPr/>
            </a:pPr>
            <a:fld id="{AB6DA9F9-3EF4-2542-A0FD-B2367805F673}" type="slidenum">
              <a:rPr lang="en-US" smtClean="0"/>
              <a:pPr>
                <a:defRPr/>
              </a:pPr>
              <a:t>9</a:t>
            </a:fld>
            <a:endParaRPr lang="en-US"/>
          </a:p>
        </p:txBody>
      </p:sp>
      <p:pic>
        <p:nvPicPr>
          <p:cNvPr id="6" name="Google Shape;391;p57">
            <a:extLst>
              <a:ext uri="{FF2B5EF4-FFF2-40B4-BE49-F238E27FC236}">
                <a16:creationId xmlns:a16="http://schemas.microsoft.com/office/drawing/2014/main" id="{1A4C00FB-B506-0A4A-A462-D7D588F7AECF}"/>
              </a:ext>
              <a:ext uri="{C183D7F6-B498-43B3-948B-1728B52AA6E4}">
                <adec:decorative xmlns:adec="http://schemas.microsoft.com/office/drawing/2017/decorative" val="1"/>
              </a:ext>
            </a:extLst>
          </p:cNvPr>
          <p:cNvPicPr preferRelativeResize="0"/>
          <p:nvPr/>
        </p:nvPicPr>
        <p:blipFill rotWithShape="1">
          <a:blip r:embed="rId2">
            <a:alphaModFix/>
          </a:blip>
          <a:srcRect l="15928" r="13965"/>
          <a:stretch/>
        </p:blipFill>
        <p:spPr>
          <a:xfrm>
            <a:off x="4906705" y="1417638"/>
            <a:ext cx="4237295" cy="4622476"/>
          </a:xfrm>
          <a:prstGeom prst="rect">
            <a:avLst/>
          </a:prstGeom>
          <a:noFill/>
          <a:ln>
            <a:noFill/>
          </a:ln>
        </p:spPr>
      </p:pic>
    </p:spTree>
    <p:extLst>
      <p:ext uri="{BB962C8B-B14F-4D97-AF65-F5344CB8AC3E}">
        <p14:creationId xmlns:p14="http://schemas.microsoft.com/office/powerpoint/2010/main" val="3181483540"/>
      </p:ext>
    </p:extLst>
  </p:cSld>
  <p:clrMapOvr>
    <a:masterClrMapping/>
  </p:clrMapOvr>
</p:sld>
</file>

<file path=ppt/theme/theme1.xml><?xml version="1.0" encoding="utf-8"?>
<a:theme xmlns:a="http://schemas.openxmlformats.org/drawingml/2006/main" name="Monash_Change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ERDA_CIFG_Campaign_PPT_Templates" id="{77014112-3AF9-4C47-8C47-7832832549FE}" vid="{FC5FF495-963D-8A47-8FEC-F2B19EDB6AE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ERDA_CIFG_Campaign_PPT_Templates</Template>
  <TotalTime>29928</TotalTime>
  <Words>599</Words>
  <Application>Microsoft Macintosh PowerPoint</Application>
  <PresentationFormat>On-screen Show (4:3)</PresentationFormat>
  <Paragraphs>113</Paragraphs>
  <Slides>18</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Arial Narrow</vt:lpstr>
      <vt:lpstr>Calibri</vt:lpstr>
      <vt:lpstr>Monash_Change_Template</vt:lpstr>
      <vt:lpstr>Monash ASSISTIVE TECH &amp; SOCIETY (MATS) CENTRE</vt:lpstr>
      <vt:lpstr>WHY?</vt:lpstr>
      <vt:lpstr>Transdisciplinary</vt:lpstr>
      <vt:lpstr>Community Led</vt:lpstr>
      <vt:lpstr>Overview</vt:lpstr>
      <vt:lpstr>Pillar 1: Community Impact</vt:lpstr>
      <vt:lpstr>Pillar 2: Excellent Research</vt:lpstr>
      <vt:lpstr>Pillar 3: Rich, Inclusive Education</vt:lpstr>
      <vt:lpstr>Pillar 3: Rich, Inclusive Education</vt:lpstr>
      <vt:lpstr>Example Projects: Advocacy</vt:lpstr>
      <vt:lpstr>Example Projects: Deaf Community</vt:lpstr>
      <vt:lpstr>Example Projects: Inclusive STEM </vt:lpstr>
      <vt:lpstr>Example Projects: Multisensory Art Exhibitions</vt:lpstr>
      <vt:lpstr>Example Projects: O&amp;M Training</vt:lpstr>
      <vt:lpstr>Example Projects: 3D Printed Educational Materials</vt:lpstr>
      <vt:lpstr>Example Projects</vt:lpstr>
      <vt:lpstr>MATS</vt:lpstr>
      <vt:lpstr>Want to be Involved?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Kimbal Marriott</cp:lastModifiedBy>
  <cp:revision>204</cp:revision>
  <cp:lastPrinted>2022-04-26T00:57:29Z</cp:lastPrinted>
  <dcterms:created xsi:type="dcterms:W3CDTF">2019-06-12T02:38:46Z</dcterms:created>
  <dcterms:modified xsi:type="dcterms:W3CDTF">2023-05-01T05:21:31Z</dcterms:modified>
</cp:coreProperties>
</file>