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3"/>
  </p:notesMasterIdLst>
  <p:sldIdLst>
    <p:sldId id="256" r:id="rId6"/>
    <p:sldId id="259" r:id="rId7"/>
    <p:sldId id="263" r:id="rId8"/>
    <p:sldId id="265" r:id="rId9"/>
    <p:sldId id="261" r:id="rId10"/>
    <p:sldId id="270" r:id="rId11"/>
    <p:sldId id="271" r:id="rId12"/>
    <p:sldId id="315" r:id="rId13"/>
    <p:sldId id="264" r:id="rId14"/>
    <p:sldId id="658" r:id="rId15"/>
    <p:sldId id="268" r:id="rId16"/>
    <p:sldId id="272" r:id="rId17"/>
    <p:sldId id="656" r:id="rId18"/>
    <p:sldId id="655" r:id="rId19"/>
    <p:sldId id="657" r:id="rId20"/>
    <p:sldId id="269" r:id="rId21"/>
    <p:sldId id="2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50"/>
    <a:srgbClr val="1ED000"/>
    <a:srgbClr val="9F0B9F"/>
    <a:srgbClr val="F36F20"/>
    <a:srgbClr val="00A9A4"/>
    <a:srgbClr val="FFA40A"/>
    <a:srgbClr val="F8B792"/>
    <a:srgbClr val="C221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4" autoAdjust="0"/>
    <p:restoredTop sz="96327" autoAdjust="0"/>
  </p:normalViewPr>
  <p:slideViewPr>
    <p:cSldViewPr snapToGrid="0" snapToObjects="1">
      <p:cViewPr varScale="1">
        <p:scale>
          <a:sx n="101" d="100"/>
          <a:sy n="101" d="100"/>
        </p:scale>
        <p:origin x="132" y="34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plotArea>
      <c:layout/>
      <c:barChart>
        <c:barDir val="col"/>
        <c:grouping val="clustered"/>
        <c:varyColors val="0"/>
        <c:ser>
          <c:idx val="0"/>
          <c:order val="0"/>
          <c:tx>
            <c:strRef>
              <c:f>Sheet1!$B$1</c:f>
              <c:strCache>
                <c:ptCount val="1"/>
                <c:pt idx="0">
                  <c:v>below level 1</c:v>
                </c:pt>
              </c:strCache>
            </c:strRef>
          </c:tx>
          <c:spPr>
            <a:solidFill>
              <a:srgbClr val="1ED0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pt idx="0">
                  <c:v>2013</c:v>
                </c:pt>
              </c:numCache>
            </c:numRef>
          </c:cat>
          <c:val>
            <c:numRef>
              <c:f>Sheet1!$B$2</c:f>
              <c:numCache>
                <c:formatCode>General</c:formatCode>
                <c:ptCount val="1"/>
                <c:pt idx="0">
                  <c:v>3</c:v>
                </c:pt>
              </c:numCache>
            </c:numRef>
          </c:val>
          <c:extLst>
            <c:ext xmlns:c16="http://schemas.microsoft.com/office/drawing/2014/chart" uri="{C3380CC4-5D6E-409C-BE32-E72D297353CC}">
              <c16:uniqueId val="{00000000-FCA9-43E6-9521-A2CBA548A960}"/>
            </c:ext>
          </c:extLst>
        </c:ser>
        <c:ser>
          <c:idx val="1"/>
          <c:order val="1"/>
          <c:tx>
            <c:strRef>
              <c:f>Sheet1!$C$1</c:f>
              <c:strCache>
                <c:ptCount val="1"/>
                <c:pt idx="0">
                  <c:v>level 1</c:v>
                </c:pt>
              </c:strCache>
            </c:strRef>
          </c:tx>
          <c:spPr>
            <a:solidFill>
              <a:srgbClr val="9F0B9F"/>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pt idx="0">
                  <c:v>2013</c:v>
                </c:pt>
              </c:numCache>
            </c:numRef>
          </c:cat>
          <c:val>
            <c:numRef>
              <c:f>Sheet1!$C$2</c:f>
              <c:numCache>
                <c:formatCode>General</c:formatCode>
                <c:ptCount val="1"/>
                <c:pt idx="0">
                  <c:v>10</c:v>
                </c:pt>
              </c:numCache>
            </c:numRef>
          </c:val>
          <c:extLst>
            <c:ext xmlns:c16="http://schemas.microsoft.com/office/drawing/2014/chart" uri="{C3380CC4-5D6E-409C-BE32-E72D297353CC}">
              <c16:uniqueId val="{00000001-FCA9-43E6-9521-A2CBA548A960}"/>
            </c:ext>
          </c:extLst>
        </c:ser>
        <c:ser>
          <c:idx val="2"/>
          <c:order val="2"/>
          <c:tx>
            <c:strRef>
              <c:f>Sheet1!$D$1</c:f>
              <c:strCache>
                <c:ptCount val="1"/>
                <c:pt idx="0">
                  <c:v>level 2</c:v>
                </c:pt>
              </c:strCache>
            </c:strRef>
          </c:tx>
          <c:spPr>
            <a:solidFill>
              <a:schemeClr val="bg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4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pt idx="0">
                  <c:v>2013</c:v>
                </c:pt>
              </c:numCache>
            </c:numRef>
          </c:cat>
          <c:val>
            <c:numRef>
              <c:f>Sheet1!$D$2</c:f>
              <c:numCache>
                <c:formatCode>General</c:formatCode>
                <c:ptCount val="1"/>
                <c:pt idx="0">
                  <c:v>30</c:v>
                </c:pt>
              </c:numCache>
            </c:numRef>
          </c:val>
          <c:extLst>
            <c:ext xmlns:c16="http://schemas.microsoft.com/office/drawing/2014/chart" uri="{C3380CC4-5D6E-409C-BE32-E72D297353CC}">
              <c16:uniqueId val="{00000002-FCA9-43E6-9521-A2CBA548A960}"/>
            </c:ext>
          </c:extLst>
        </c:ser>
        <c:ser>
          <c:idx val="3"/>
          <c:order val="3"/>
          <c:tx>
            <c:strRef>
              <c:f>Sheet1!$E$1</c:f>
              <c:strCache>
                <c:ptCount val="1"/>
                <c:pt idx="0">
                  <c:v>level 3</c:v>
                </c:pt>
              </c:strCache>
            </c:strRef>
          </c:tx>
          <c:spPr>
            <a:solidFill>
              <a:srgbClr val="FFFF0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pt idx="0">
                  <c:v>2013</c:v>
                </c:pt>
              </c:numCache>
            </c:numRef>
          </c:cat>
          <c:val>
            <c:numRef>
              <c:f>Sheet1!$E$2</c:f>
              <c:numCache>
                <c:formatCode>General</c:formatCode>
                <c:ptCount val="1"/>
                <c:pt idx="0">
                  <c:v>40</c:v>
                </c:pt>
              </c:numCache>
            </c:numRef>
          </c:val>
          <c:extLst>
            <c:ext xmlns:c16="http://schemas.microsoft.com/office/drawing/2014/chart" uri="{C3380CC4-5D6E-409C-BE32-E72D297353CC}">
              <c16:uniqueId val="{00000003-FCA9-43E6-9521-A2CBA548A960}"/>
            </c:ext>
          </c:extLst>
        </c:ser>
        <c:ser>
          <c:idx val="4"/>
          <c:order val="4"/>
          <c:tx>
            <c:strRef>
              <c:f>Sheet1!$F$1</c:f>
              <c:strCache>
                <c:ptCount val="1"/>
                <c:pt idx="0">
                  <c:v>level 4/5</c:v>
                </c:pt>
              </c:strCache>
            </c:strRef>
          </c:tx>
          <c:spPr>
            <a:solidFill>
              <a:srgbClr val="F36F20"/>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pt idx="0">
                  <c:v>2013</c:v>
                </c:pt>
              </c:numCache>
            </c:numRef>
          </c:cat>
          <c:val>
            <c:numRef>
              <c:f>Sheet1!$F$2</c:f>
              <c:numCache>
                <c:formatCode>General</c:formatCode>
                <c:ptCount val="1"/>
                <c:pt idx="0">
                  <c:v>17</c:v>
                </c:pt>
              </c:numCache>
            </c:numRef>
          </c:val>
          <c:extLst>
            <c:ext xmlns:c16="http://schemas.microsoft.com/office/drawing/2014/chart" uri="{C3380CC4-5D6E-409C-BE32-E72D297353CC}">
              <c16:uniqueId val="{00000004-FCA9-43E6-9521-A2CBA548A960}"/>
            </c:ext>
          </c:extLst>
        </c:ser>
        <c:dLbls>
          <c:dLblPos val="outEnd"/>
          <c:showLegendKey val="0"/>
          <c:showVal val="1"/>
          <c:showCatName val="0"/>
          <c:showSerName val="0"/>
          <c:showPercent val="0"/>
          <c:showBubbleSize val="0"/>
        </c:dLbls>
        <c:gapWidth val="444"/>
        <c:overlap val="-90"/>
        <c:axId val="158066176"/>
        <c:axId val="158067712"/>
      </c:barChart>
      <c:catAx>
        <c:axId val="1580661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58067712"/>
        <c:crosses val="autoZero"/>
        <c:auto val="1"/>
        <c:lblAlgn val="ctr"/>
        <c:lblOffset val="100"/>
        <c:noMultiLvlLbl val="0"/>
      </c:catAx>
      <c:valAx>
        <c:axId val="158067712"/>
        <c:scaling>
          <c:orientation val="minMax"/>
        </c:scaling>
        <c:delete val="1"/>
        <c:axPos val="l"/>
        <c:numFmt formatCode="General" sourceLinked="1"/>
        <c:majorTickMark val="none"/>
        <c:minorTickMark val="none"/>
        <c:tickLblPos val="nextTo"/>
        <c:crossAx val="158066176"/>
        <c:crosses val="autoZero"/>
        <c:crossBetween val="between"/>
      </c:valAx>
      <c:spPr>
        <a:noFill/>
        <a:ln>
          <a:noFill/>
        </a:ln>
        <a:effectLst/>
      </c:spPr>
    </c:plotArea>
    <c:legend>
      <c:legendPos val="t"/>
      <c:layout>
        <c:manualLayout>
          <c:xMode val="edge"/>
          <c:yMode val="edge"/>
          <c:x val="0"/>
          <c:y val="9.1752553237552659E-3"/>
          <c:w val="0.97246863673931416"/>
          <c:h val="0.2086953966949333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3EC29-D205-49C2-BB71-095D09F8F671}" type="datetimeFigureOut">
              <a:rPr lang="en-AU" smtClean="0"/>
              <a:t>30/04/2023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6AD9A2-12E1-4EB9-AC93-31C6642EE5E5}" type="slidenum">
              <a:rPr lang="en-AU" smtClean="0"/>
              <a:t>‹#›</a:t>
            </a:fld>
            <a:endParaRPr lang="en-AU"/>
          </a:p>
        </p:txBody>
      </p:sp>
    </p:spTree>
    <p:extLst>
      <p:ext uri="{BB962C8B-B14F-4D97-AF65-F5344CB8AC3E}">
        <p14:creationId xmlns:p14="http://schemas.microsoft.com/office/powerpoint/2010/main" val="442196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A6AD9A2-12E1-4EB9-AC93-31C6642EE5E5}" type="slidenum">
              <a:rPr lang="en-AU" smtClean="0"/>
              <a:t>17</a:t>
            </a:fld>
            <a:endParaRPr lang="en-AU"/>
          </a:p>
        </p:txBody>
      </p:sp>
    </p:spTree>
    <p:extLst>
      <p:ext uri="{BB962C8B-B14F-4D97-AF65-F5344CB8AC3E}">
        <p14:creationId xmlns:p14="http://schemas.microsoft.com/office/powerpoint/2010/main" val="14634108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2ACE52-E8C6-41B6-92C0-68F37350E72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2" name="Title 1">
            <a:extLst>
              <a:ext uri="{FF2B5EF4-FFF2-40B4-BE49-F238E27FC236}">
                <a16:creationId xmlns:a16="http://schemas.microsoft.com/office/drawing/2014/main" id="{E2AAFD47-CCB1-334F-B8AB-D532DF368467}"/>
              </a:ext>
            </a:extLst>
          </p:cNvPr>
          <p:cNvSpPr>
            <a:spLocks noGrp="1"/>
          </p:cNvSpPr>
          <p:nvPr>
            <p:ph type="ctrTitle"/>
          </p:nvPr>
        </p:nvSpPr>
        <p:spPr>
          <a:xfrm>
            <a:off x="1093076" y="1331632"/>
            <a:ext cx="8576441" cy="2387600"/>
          </a:xfrm>
        </p:spPr>
        <p:txBody>
          <a:bodyPr anchor="b"/>
          <a:lstStyle>
            <a:lvl1pPr algn="l">
              <a:lnSpc>
                <a:spcPct val="150000"/>
              </a:lnSpc>
              <a:defRPr sz="6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BF2287D-C5C2-5140-BB72-47CFBF0A9B5A}"/>
              </a:ext>
            </a:extLst>
          </p:cNvPr>
          <p:cNvSpPr>
            <a:spLocks noGrp="1"/>
          </p:cNvSpPr>
          <p:nvPr>
            <p:ph type="subTitle" idx="1"/>
          </p:nvPr>
        </p:nvSpPr>
        <p:spPr>
          <a:xfrm>
            <a:off x="1093076" y="3811307"/>
            <a:ext cx="8576441" cy="1655762"/>
          </a:xfrm>
        </p:spPr>
        <p:txBody>
          <a:bodyPr>
            <a:normAutofit/>
          </a:bodyPr>
          <a:lstStyle>
            <a:lvl1pPr marL="0" indent="0" algn="l">
              <a:buNone/>
              <a:defRPr sz="4000">
                <a:solidFill>
                  <a:srgbClr val="FFC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C86EAADB-239B-6FAD-3635-1241F09DBC92}"/>
              </a:ext>
            </a:extLst>
          </p:cNvPr>
          <p:cNvPicPr>
            <a:picLocks noChangeAspect="1"/>
          </p:cNvPicPr>
          <p:nvPr userDrawn="1"/>
        </p:nvPicPr>
        <p:blipFill>
          <a:blip r:embed="rId3"/>
          <a:stretch>
            <a:fillRect/>
          </a:stretch>
        </p:blipFill>
        <p:spPr>
          <a:xfrm>
            <a:off x="10317479" y="5654040"/>
            <a:ext cx="1066800" cy="1066800"/>
          </a:xfrm>
          <a:prstGeom prst="rect">
            <a:avLst/>
          </a:prstGeom>
        </p:spPr>
      </p:pic>
    </p:spTree>
    <p:extLst>
      <p:ext uri="{BB962C8B-B14F-4D97-AF65-F5344CB8AC3E}">
        <p14:creationId xmlns:p14="http://schemas.microsoft.com/office/powerpoint/2010/main" val="2793743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A019D-5F85-8640-B985-C4E9F8758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1AD08E-00DD-0A42-9ED2-30637B564753}"/>
              </a:ext>
            </a:extLst>
          </p:cNvPr>
          <p:cNvSpPr>
            <a:spLocks noGrp="1"/>
          </p:cNvSpPr>
          <p:nvPr>
            <p:ph type="pic" idx="1"/>
          </p:nvPr>
        </p:nvSpPr>
        <p:spPr>
          <a:xfrm>
            <a:off x="5183188" y="987426"/>
            <a:ext cx="6172200" cy="47261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65A81C6-B8B4-8149-9301-D66947CEEB20}"/>
              </a:ext>
            </a:extLst>
          </p:cNvPr>
          <p:cNvSpPr>
            <a:spLocks noGrp="1"/>
          </p:cNvSpPr>
          <p:nvPr>
            <p:ph type="body" sz="half" idx="2"/>
          </p:nvPr>
        </p:nvSpPr>
        <p:spPr>
          <a:xfrm>
            <a:off x="839788" y="2057400"/>
            <a:ext cx="3932237" cy="369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195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B2DFD-60A1-E046-8BD5-261FF47188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5A12C9-26EC-5C42-8914-0B87E64600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2147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35459-F297-2247-BD0C-CAEF5F5087B6}"/>
              </a:ext>
            </a:extLst>
          </p:cNvPr>
          <p:cNvSpPr>
            <a:spLocks noGrp="1"/>
          </p:cNvSpPr>
          <p:nvPr>
            <p:ph type="title" orient="vert"/>
          </p:nvPr>
        </p:nvSpPr>
        <p:spPr>
          <a:xfrm>
            <a:off x="8724900" y="365125"/>
            <a:ext cx="2628900" cy="536042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3E3D24-3A2E-2B4E-AE86-DBFF55D86E4C}"/>
              </a:ext>
            </a:extLst>
          </p:cNvPr>
          <p:cNvSpPr>
            <a:spLocks noGrp="1"/>
          </p:cNvSpPr>
          <p:nvPr>
            <p:ph type="body" orient="vert" idx="1"/>
          </p:nvPr>
        </p:nvSpPr>
        <p:spPr>
          <a:xfrm>
            <a:off x="838200" y="365125"/>
            <a:ext cx="7734300" cy="53604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3450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794F4C-93D9-414F-B44C-D37C05FEB93F}"/>
              </a:ext>
            </a:extLst>
          </p:cNvPr>
          <p:cNvSpPr/>
          <p:nvPr userDrawn="1"/>
        </p:nvSpPr>
        <p:spPr>
          <a:xfrm>
            <a:off x="0" y="0"/>
            <a:ext cx="12192000" cy="169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94DE87-0E9F-2F4F-A398-39BCE712A06F}"/>
              </a:ext>
            </a:extLst>
          </p:cNvPr>
          <p:cNvSpPr>
            <a:spLocks noGrp="1"/>
          </p:cNvSpPr>
          <p:nvPr>
            <p:ph type="title"/>
          </p:nvPr>
        </p:nvSpPr>
        <p:spPr/>
        <p:txBody>
          <a:bodyPr>
            <a:normAutofit/>
          </a:bodyPr>
          <a:lstStyle>
            <a:lvl1pPr>
              <a:defRPr sz="4800">
                <a:solidFill>
                  <a:srgbClr val="000050"/>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6B2FB9F-05D8-C44C-9008-A050DE0261A4}"/>
              </a:ext>
            </a:extLst>
          </p:cNvPr>
          <p:cNvSpPr>
            <a:spLocks noGrp="1"/>
          </p:cNvSpPr>
          <p:nvPr>
            <p:ph idx="1"/>
          </p:nvPr>
        </p:nvSpPr>
        <p:spPr>
          <a:xfrm>
            <a:off x="838200" y="2055813"/>
            <a:ext cx="10515600" cy="3683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1074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70092663-6703-F846-9856-AECFD0089C51}"/>
              </a:ext>
            </a:extLst>
          </p:cNvPr>
          <p:cNvSpPr>
            <a:spLocks noGrp="1"/>
          </p:cNvSpPr>
          <p:nvPr>
            <p:ph type="ctrTitle"/>
          </p:nvPr>
        </p:nvSpPr>
        <p:spPr>
          <a:xfrm>
            <a:off x="2891140" y="1331632"/>
            <a:ext cx="8576441" cy="2387600"/>
          </a:xfrm>
        </p:spPr>
        <p:txBody>
          <a:bodyPr anchor="b"/>
          <a:lstStyle>
            <a:lvl1pPr algn="l">
              <a:defRPr sz="6600">
                <a:solidFill>
                  <a:schemeClr val="bg1"/>
                </a:solidFill>
              </a:defRPr>
            </a:lvl1pPr>
          </a:lstStyle>
          <a:p>
            <a:r>
              <a:rPr lang="en-US"/>
              <a:t>Click to edit Master title style</a:t>
            </a:r>
            <a:endParaRPr lang="en-US" dirty="0"/>
          </a:p>
        </p:txBody>
      </p:sp>
      <p:sp>
        <p:nvSpPr>
          <p:cNvPr id="25" name="Subtitle 2">
            <a:extLst>
              <a:ext uri="{FF2B5EF4-FFF2-40B4-BE49-F238E27FC236}">
                <a16:creationId xmlns:a16="http://schemas.microsoft.com/office/drawing/2014/main" id="{BB1F4F34-3252-6F41-97E2-15C072C4D5B6}"/>
              </a:ext>
            </a:extLst>
          </p:cNvPr>
          <p:cNvSpPr>
            <a:spLocks noGrp="1"/>
          </p:cNvSpPr>
          <p:nvPr>
            <p:ph type="subTitle" idx="1"/>
          </p:nvPr>
        </p:nvSpPr>
        <p:spPr>
          <a:xfrm>
            <a:off x="2891140" y="3811307"/>
            <a:ext cx="8576441" cy="1655762"/>
          </a:xfrm>
        </p:spPr>
        <p:txBody>
          <a:bodyPr>
            <a:normAutofit/>
          </a:bodyPr>
          <a:lstStyle>
            <a:lvl1pPr marL="0" indent="0" algn="l">
              <a:buNone/>
              <a:defRPr sz="4000">
                <a:solidFill>
                  <a:srgbClr val="FFA40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6" name="Picture 25">
            <a:extLst>
              <a:ext uri="{FF2B5EF4-FFF2-40B4-BE49-F238E27FC236}">
                <a16:creationId xmlns:a16="http://schemas.microsoft.com/office/drawing/2014/main" id="{FB3070B9-7CBE-F64A-83F5-F76F0951BBAE}"/>
              </a:ext>
            </a:extLst>
          </p:cNvPr>
          <p:cNvPicPr>
            <a:picLocks noChangeAspect="1"/>
          </p:cNvPicPr>
          <p:nvPr userDrawn="1"/>
        </p:nvPicPr>
        <p:blipFill rotWithShape="1">
          <a:blip r:embed="rId2"/>
          <a:srcRect l="-2921" r="62022"/>
          <a:stretch/>
        </p:blipFill>
        <p:spPr>
          <a:xfrm rot="10800000">
            <a:off x="0" y="157625"/>
            <a:ext cx="2113347" cy="5167410"/>
          </a:xfrm>
          <a:prstGeom prst="rect">
            <a:avLst/>
          </a:prstGeom>
        </p:spPr>
      </p:pic>
    </p:spTree>
    <p:extLst>
      <p:ext uri="{BB962C8B-B14F-4D97-AF65-F5344CB8AC3E}">
        <p14:creationId xmlns:p14="http://schemas.microsoft.com/office/powerpoint/2010/main" val="230146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D12980B-A1E1-2546-86F7-DFAA0E63DC18}"/>
              </a:ext>
            </a:extLst>
          </p:cNvPr>
          <p:cNvSpPr/>
          <p:nvPr userDrawn="1"/>
        </p:nvSpPr>
        <p:spPr>
          <a:xfrm>
            <a:off x="0" y="0"/>
            <a:ext cx="12192000" cy="169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29923F-5386-2A47-A399-8BC8D821B191}"/>
              </a:ext>
            </a:extLst>
          </p:cNvPr>
          <p:cNvSpPr>
            <a:spLocks noGrp="1"/>
          </p:cNvSpPr>
          <p:nvPr>
            <p:ph type="title"/>
          </p:nvPr>
        </p:nvSpPr>
        <p:spPr/>
        <p:txBody>
          <a:bodyPr>
            <a:normAutofit/>
          </a:bodyPr>
          <a:lstStyle>
            <a:lvl1pPr>
              <a:defRPr sz="4800">
                <a:solidFill>
                  <a:srgbClr val="00005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18F4D6A-D5A4-994A-BFDE-5393A20D016F}"/>
              </a:ext>
            </a:extLst>
          </p:cNvPr>
          <p:cNvSpPr>
            <a:spLocks noGrp="1"/>
          </p:cNvSpPr>
          <p:nvPr>
            <p:ph sz="half" idx="1"/>
          </p:nvPr>
        </p:nvSpPr>
        <p:spPr>
          <a:xfrm>
            <a:off x="838200" y="2055813"/>
            <a:ext cx="5181600" cy="3585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AA498E0-CECB-254B-9CE1-C9B575123C07}"/>
              </a:ext>
            </a:extLst>
          </p:cNvPr>
          <p:cNvSpPr>
            <a:spLocks noGrp="1"/>
          </p:cNvSpPr>
          <p:nvPr>
            <p:ph sz="half" idx="2"/>
          </p:nvPr>
        </p:nvSpPr>
        <p:spPr>
          <a:xfrm>
            <a:off x="6172200" y="2055813"/>
            <a:ext cx="5181600" cy="3585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66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F20B08-F021-AC4D-9AD2-1A813A490570}"/>
              </a:ext>
            </a:extLst>
          </p:cNvPr>
          <p:cNvSpPr/>
          <p:nvPr userDrawn="1"/>
        </p:nvSpPr>
        <p:spPr>
          <a:xfrm>
            <a:off x="0" y="0"/>
            <a:ext cx="12192000" cy="169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04B785-5B2D-D34C-B435-63CE5463E089}"/>
              </a:ext>
            </a:extLst>
          </p:cNvPr>
          <p:cNvSpPr>
            <a:spLocks noGrp="1"/>
          </p:cNvSpPr>
          <p:nvPr>
            <p:ph type="title"/>
          </p:nvPr>
        </p:nvSpPr>
        <p:spPr>
          <a:xfrm>
            <a:off x="839788" y="365125"/>
            <a:ext cx="10515600" cy="1325563"/>
          </a:xfrm>
        </p:spPr>
        <p:txBody>
          <a:bodyPr>
            <a:noAutofit/>
          </a:bodyPr>
          <a:lstStyle>
            <a:lvl1pPr>
              <a:defRPr sz="4800">
                <a:solidFill>
                  <a:srgbClr val="000050"/>
                </a:solidFill>
              </a:defRPr>
            </a:lvl1pPr>
          </a:lstStyle>
          <a:p>
            <a:r>
              <a:rPr lang="en-US"/>
              <a:t>Click to edit Master title style</a:t>
            </a:r>
          </a:p>
        </p:txBody>
      </p:sp>
      <p:sp>
        <p:nvSpPr>
          <p:cNvPr id="3" name="Text Placeholder 2">
            <a:extLst>
              <a:ext uri="{FF2B5EF4-FFF2-40B4-BE49-F238E27FC236}">
                <a16:creationId xmlns:a16="http://schemas.microsoft.com/office/drawing/2014/main" id="{B2B639B5-3FE4-8342-826F-AFBA3649C1D0}"/>
              </a:ext>
            </a:extLst>
          </p:cNvPr>
          <p:cNvSpPr>
            <a:spLocks noGrp="1"/>
          </p:cNvSpPr>
          <p:nvPr>
            <p:ph type="body" idx="1"/>
          </p:nvPr>
        </p:nvSpPr>
        <p:spPr>
          <a:xfrm>
            <a:off x="839788" y="1681163"/>
            <a:ext cx="5157787" cy="823912"/>
          </a:xfrm>
        </p:spPr>
        <p:txBody>
          <a:bodyPr anchor="b">
            <a:noAutofit/>
          </a:bodyPr>
          <a:lstStyle>
            <a:lvl1pPr marL="0" indent="0">
              <a:buNone/>
              <a:defRPr sz="2600" b="1">
                <a:solidFill>
                  <a:srgbClr val="FFA40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EC23D8-4DC2-A94C-95E9-43585371CEA3}"/>
              </a:ext>
            </a:extLst>
          </p:cNvPr>
          <p:cNvSpPr>
            <a:spLocks noGrp="1"/>
          </p:cNvSpPr>
          <p:nvPr>
            <p:ph sz="half" idx="2"/>
          </p:nvPr>
        </p:nvSpPr>
        <p:spPr>
          <a:xfrm>
            <a:off x="839788" y="2505075"/>
            <a:ext cx="5157787" cy="3234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67BAA6-9548-FA49-92C2-B53CFC42AC65}"/>
              </a:ext>
            </a:extLst>
          </p:cNvPr>
          <p:cNvSpPr>
            <a:spLocks noGrp="1"/>
          </p:cNvSpPr>
          <p:nvPr>
            <p:ph type="body" sz="quarter" idx="3"/>
          </p:nvPr>
        </p:nvSpPr>
        <p:spPr>
          <a:xfrm>
            <a:off x="6172200" y="1681163"/>
            <a:ext cx="5183188" cy="823912"/>
          </a:xfrm>
        </p:spPr>
        <p:txBody>
          <a:bodyPr anchor="b">
            <a:noAutofit/>
          </a:bodyPr>
          <a:lstStyle>
            <a:lvl1pPr marL="0" indent="0">
              <a:buNone/>
              <a:defRPr sz="2600" b="1">
                <a:solidFill>
                  <a:srgbClr val="FFA40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215070-580F-AC46-A482-279ADBB7465B}"/>
              </a:ext>
            </a:extLst>
          </p:cNvPr>
          <p:cNvSpPr>
            <a:spLocks noGrp="1"/>
          </p:cNvSpPr>
          <p:nvPr>
            <p:ph sz="quarter" idx="4"/>
          </p:nvPr>
        </p:nvSpPr>
        <p:spPr>
          <a:xfrm>
            <a:off x="6172200" y="2505075"/>
            <a:ext cx="5183188" cy="3234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204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Details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5EE856-0FF4-4C99-ADF8-8CE69FC204AB}"/>
              </a:ext>
            </a:extLst>
          </p:cNvPr>
          <p:cNvPicPr>
            <a:picLocks noChangeAspect="1"/>
          </p:cNvPicPr>
          <p:nvPr userDrawn="1"/>
        </p:nvPicPr>
        <p:blipFill>
          <a:blip r:embed="rId2"/>
          <a:stretch>
            <a:fillRect/>
          </a:stretch>
        </p:blipFill>
        <p:spPr>
          <a:xfrm>
            <a:off x="0" y="0"/>
            <a:ext cx="12191999" cy="6858000"/>
          </a:xfrm>
          <a:prstGeom prst="rect">
            <a:avLst/>
          </a:prstGeom>
        </p:spPr>
      </p:pic>
      <p:sp>
        <p:nvSpPr>
          <p:cNvPr id="15" name="Rectangle 14">
            <a:extLst>
              <a:ext uri="{FF2B5EF4-FFF2-40B4-BE49-F238E27FC236}">
                <a16:creationId xmlns:a16="http://schemas.microsoft.com/office/drawing/2014/main" id="{11B78335-C727-A84E-84E3-FAB06DFE34C9}"/>
              </a:ext>
            </a:extLst>
          </p:cNvPr>
          <p:cNvSpPr/>
          <p:nvPr userDrawn="1"/>
        </p:nvSpPr>
        <p:spPr>
          <a:xfrm>
            <a:off x="0" y="5846464"/>
            <a:ext cx="12192000" cy="1277007"/>
          </a:xfrm>
          <a:prstGeom prst="rect">
            <a:avLst/>
          </a:prstGeom>
          <a:solidFill>
            <a:srgbClr val="000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2B2A9B37-2A68-1446-B661-8A35C2220CA6}"/>
              </a:ext>
            </a:extLst>
          </p:cNvPr>
          <p:cNvSpPr>
            <a:spLocks noGrp="1"/>
          </p:cNvSpPr>
          <p:nvPr>
            <p:ph type="body" idx="1" hasCustomPrompt="1"/>
          </p:nvPr>
        </p:nvSpPr>
        <p:spPr>
          <a:xfrm>
            <a:off x="7830898" y="1990222"/>
            <a:ext cx="3685914" cy="823912"/>
          </a:xfrm>
        </p:spPr>
        <p:txBody>
          <a:bodyPr anchor="b">
            <a:noAutofit/>
          </a:bodyPr>
          <a:lstStyle>
            <a:lvl1pPr marL="0" indent="0">
              <a:buNone/>
              <a:defRPr sz="4000" b="1">
                <a:solidFill>
                  <a:srgbClr val="FFC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Contact us</a:t>
            </a:r>
          </a:p>
        </p:txBody>
      </p:sp>
      <p:sp>
        <p:nvSpPr>
          <p:cNvPr id="12" name="Text Placeholder 2">
            <a:extLst>
              <a:ext uri="{FF2B5EF4-FFF2-40B4-BE49-F238E27FC236}">
                <a16:creationId xmlns:a16="http://schemas.microsoft.com/office/drawing/2014/main" id="{FD8DA521-225C-464A-9BB5-FA4EE7B6E7A1}"/>
              </a:ext>
            </a:extLst>
          </p:cNvPr>
          <p:cNvSpPr>
            <a:spLocks noGrp="1"/>
          </p:cNvSpPr>
          <p:nvPr>
            <p:ph type="body" idx="10" hasCustomPrompt="1"/>
          </p:nvPr>
        </p:nvSpPr>
        <p:spPr>
          <a:xfrm>
            <a:off x="7830898" y="3574505"/>
            <a:ext cx="3685914" cy="428263"/>
          </a:xfrm>
        </p:spPr>
        <p:txBody>
          <a:bodyPr anchor="b">
            <a:noAutofit/>
          </a:bodyPr>
          <a:lstStyle>
            <a:lvl1pPr marL="0" indent="0">
              <a:buNone/>
              <a:defRPr sz="1800" b="0" u="none">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err="1"/>
              <a:t>www.deafblindinformation.com.au</a:t>
            </a:r>
            <a:endParaRPr lang="en-GB" dirty="0"/>
          </a:p>
        </p:txBody>
      </p:sp>
      <p:sp>
        <p:nvSpPr>
          <p:cNvPr id="17" name="Text Placeholder 2">
            <a:extLst>
              <a:ext uri="{FF2B5EF4-FFF2-40B4-BE49-F238E27FC236}">
                <a16:creationId xmlns:a16="http://schemas.microsoft.com/office/drawing/2014/main" id="{126707FB-D323-DB41-AC13-B4FDF2309BE4}"/>
              </a:ext>
            </a:extLst>
          </p:cNvPr>
          <p:cNvSpPr>
            <a:spLocks noGrp="1"/>
          </p:cNvSpPr>
          <p:nvPr>
            <p:ph type="body" idx="11" hasCustomPrompt="1"/>
          </p:nvPr>
        </p:nvSpPr>
        <p:spPr>
          <a:xfrm>
            <a:off x="7830898" y="4722394"/>
            <a:ext cx="3685914" cy="428263"/>
          </a:xfrm>
        </p:spPr>
        <p:txBody>
          <a:bodyPr anchor="b">
            <a:noAutofit/>
          </a:bodyPr>
          <a:lstStyle>
            <a:lvl1pPr marL="0" indent="0">
              <a:buNone/>
              <a:defRPr sz="1800" b="0" u="none">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err="1"/>
              <a:t>info@deafblindinformation.org.au</a:t>
            </a:r>
            <a:endParaRPr lang="en-GB" dirty="0"/>
          </a:p>
        </p:txBody>
      </p:sp>
      <p:sp>
        <p:nvSpPr>
          <p:cNvPr id="18" name="Text Placeholder 2">
            <a:extLst>
              <a:ext uri="{FF2B5EF4-FFF2-40B4-BE49-F238E27FC236}">
                <a16:creationId xmlns:a16="http://schemas.microsoft.com/office/drawing/2014/main" id="{5475173D-5A2C-D84B-9EF1-AF218F7ED21D}"/>
              </a:ext>
            </a:extLst>
          </p:cNvPr>
          <p:cNvSpPr>
            <a:spLocks noGrp="1"/>
          </p:cNvSpPr>
          <p:nvPr>
            <p:ph type="body" idx="12" hasCustomPrompt="1"/>
          </p:nvPr>
        </p:nvSpPr>
        <p:spPr>
          <a:xfrm>
            <a:off x="7830898" y="2961204"/>
            <a:ext cx="3685914" cy="538653"/>
          </a:xfrm>
        </p:spPr>
        <p:txBody>
          <a:bodyPr anchor="b">
            <a:noAutofit/>
          </a:bodyPr>
          <a:lstStyle>
            <a:lvl1pPr marL="0" indent="0">
              <a:buNone/>
              <a:defRPr sz="1800" b="1" u="none">
                <a:solidFill>
                  <a:srgbClr val="FFC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Website</a:t>
            </a:r>
            <a:endParaRPr lang="en-GB" dirty="0"/>
          </a:p>
        </p:txBody>
      </p:sp>
      <p:sp>
        <p:nvSpPr>
          <p:cNvPr id="19" name="Text Placeholder 2">
            <a:extLst>
              <a:ext uri="{FF2B5EF4-FFF2-40B4-BE49-F238E27FC236}">
                <a16:creationId xmlns:a16="http://schemas.microsoft.com/office/drawing/2014/main" id="{B7AB32BC-4246-AE4B-9229-57C6BF7784CE}"/>
              </a:ext>
            </a:extLst>
          </p:cNvPr>
          <p:cNvSpPr>
            <a:spLocks noGrp="1"/>
          </p:cNvSpPr>
          <p:nvPr>
            <p:ph type="body" idx="13" hasCustomPrompt="1"/>
          </p:nvPr>
        </p:nvSpPr>
        <p:spPr>
          <a:xfrm>
            <a:off x="7830898" y="4072374"/>
            <a:ext cx="3685914" cy="538653"/>
          </a:xfrm>
        </p:spPr>
        <p:txBody>
          <a:bodyPr anchor="b">
            <a:noAutofit/>
          </a:bodyPr>
          <a:lstStyle>
            <a:lvl1pPr marL="0" indent="0">
              <a:buNone/>
              <a:defRPr sz="1800" b="1" u="none">
                <a:solidFill>
                  <a:srgbClr val="FFC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a:t>Email</a:t>
            </a:r>
            <a:endParaRPr lang="en-GB" dirty="0"/>
          </a:p>
        </p:txBody>
      </p:sp>
    </p:spTree>
    <p:extLst>
      <p:ext uri="{BB962C8B-B14F-4D97-AF65-F5344CB8AC3E}">
        <p14:creationId xmlns:p14="http://schemas.microsoft.com/office/powerpoint/2010/main" val="1224041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9B54F-134C-6A4F-9439-A262489E1655}"/>
              </a:ext>
            </a:extLst>
          </p:cNvPr>
          <p:cNvSpPr>
            <a:spLocks noGrp="1"/>
          </p:cNvSpPr>
          <p:nvPr>
            <p:ph type="title"/>
          </p:nvPr>
        </p:nvSpPr>
        <p:spPr/>
        <p:txBody>
          <a:bodyPr>
            <a:noAutofit/>
          </a:bodyPr>
          <a:lstStyle>
            <a:lvl1pPr>
              <a:defRPr sz="5400"/>
            </a:lvl1pPr>
          </a:lstStyle>
          <a:p>
            <a:r>
              <a:rPr lang="en-US"/>
              <a:t>Click to edit Master title style</a:t>
            </a:r>
            <a:endParaRPr lang="en-US" dirty="0"/>
          </a:p>
        </p:txBody>
      </p:sp>
    </p:spTree>
    <p:extLst>
      <p:ext uri="{BB962C8B-B14F-4D97-AF65-F5344CB8AC3E}">
        <p14:creationId xmlns:p14="http://schemas.microsoft.com/office/powerpoint/2010/main" val="244479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497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73662-4C3C-AE40-A02E-E34D1A6C51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4AB296-39D6-0349-B3D5-11B52BCF5710}"/>
              </a:ext>
            </a:extLst>
          </p:cNvPr>
          <p:cNvSpPr>
            <a:spLocks noGrp="1"/>
          </p:cNvSpPr>
          <p:nvPr>
            <p:ph idx="1"/>
          </p:nvPr>
        </p:nvSpPr>
        <p:spPr>
          <a:xfrm>
            <a:off x="5183188" y="987426"/>
            <a:ext cx="6172200" cy="47261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146E2B-E328-4140-A329-D22C10341846}"/>
              </a:ext>
            </a:extLst>
          </p:cNvPr>
          <p:cNvSpPr>
            <a:spLocks noGrp="1"/>
          </p:cNvSpPr>
          <p:nvPr>
            <p:ph type="body" sz="half" idx="2"/>
          </p:nvPr>
        </p:nvSpPr>
        <p:spPr>
          <a:xfrm>
            <a:off x="839788" y="2057400"/>
            <a:ext cx="3932237" cy="369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50458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5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7634A3-450D-4BEA-93E2-ADC2E80B8ED4}"/>
              </a:ext>
              <a:ext uri="{C183D7F6-B498-43B3-948B-1728B52AA6E4}">
                <adec:decorative xmlns:adec="http://schemas.microsoft.com/office/drawing/2017/decorative" val="1"/>
              </a:ext>
            </a:extLst>
          </p:cNvPr>
          <p:cNvPicPr>
            <a:picLocks noChangeAspect="1"/>
          </p:cNvPicPr>
          <p:nvPr userDrawn="1"/>
        </p:nvPicPr>
        <p:blipFill>
          <a:blip r:embed="rId14"/>
          <a:stretch>
            <a:fillRect/>
          </a:stretch>
        </p:blipFill>
        <p:spPr>
          <a:xfrm>
            <a:off x="0" y="0"/>
            <a:ext cx="12191999" cy="6858000"/>
          </a:xfrm>
          <a:prstGeom prst="rect">
            <a:avLst/>
          </a:prstGeom>
        </p:spPr>
      </p:pic>
      <p:sp>
        <p:nvSpPr>
          <p:cNvPr id="2" name="Title Placeholder 1">
            <a:extLst>
              <a:ext uri="{FF2B5EF4-FFF2-40B4-BE49-F238E27FC236}">
                <a16:creationId xmlns:a16="http://schemas.microsoft.com/office/drawing/2014/main" id="{EF822713-4907-9F46-B079-C8FDD837D4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0ED3DE2-810E-C144-A8FD-4255BE566169}"/>
              </a:ext>
            </a:extLst>
          </p:cNvPr>
          <p:cNvSpPr>
            <a:spLocks noGrp="1"/>
          </p:cNvSpPr>
          <p:nvPr>
            <p:ph type="body" idx="1"/>
          </p:nvPr>
        </p:nvSpPr>
        <p:spPr>
          <a:xfrm>
            <a:off x="838200" y="1825625"/>
            <a:ext cx="10515600" cy="39139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ccess Easy English logo.&#10;Mid blue colour circle or sphere on a white background. There are 3 thin line cutouts of the circle on its left side.&#10;The text underneath is in sentence case in sans serif font ">
            <a:extLst>
              <a:ext uri="{FF2B5EF4-FFF2-40B4-BE49-F238E27FC236}">
                <a16:creationId xmlns:a16="http://schemas.microsoft.com/office/drawing/2014/main" id="{E57AD779-3750-1BF0-2C16-65D5D5F90B1D}"/>
              </a:ext>
            </a:extLst>
          </p:cNvPr>
          <p:cNvPicPr>
            <a:picLocks noChangeAspect="1"/>
          </p:cNvPicPr>
          <p:nvPr userDrawn="1"/>
        </p:nvPicPr>
        <p:blipFill>
          <a:blip r:embed="rId15"/>
          <a:stretch>
            <a:fillRect/>
          </a:stretch>
        </p:blipFill>
        <p:spPr>
          <a:xfrm>
            <a:off x="6095998" y="5770862"/>
            <a:ext cx="1080000" cy="1080000"/>
          </a:xfrm>
          <a:prstGeom prst="rect">
            <a:avLst/>
          </a:prstGeom>
        </p:spPr>
      </p:pic>
    </p:spTree>
    <p:extLst>
      <p:ext uri="{BB962C8B-B14F-4D97-AF65-F5344CB8AC3E}">
        <p14:creationId xmlns:p14="http://schemas.microsoft.com/office/powerpoint/2010/main" val="1880681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5400" kern="1200" spc="100" baseline="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spc="100" baseline="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spc="100" baseline="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spc="100" baseline="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spc="100" baseline="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spc="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8933-30F4-8747-8BDE-5949B9079E9C}"/>
              </a:ext>
            </a:extLst>
          </p:cNvPr>
          <p:cNvSpPr>
            <a:spLocks noGrp="1"/>
          </p:cNvSpPr>
          <p:nvPr>
            <p:ph type="ctrTitle"/>
          </p:nvPr>
        </p:nvSpPr>
        <p:spPr/>
        <p:txBody>
          <a:bodyPr>
            <a:noAutofit/>
          </a:bodyPr>
          <a:lstStyle/>
          <a:p>
            <a:pPr>
              <a:lnSpc>
                <a:spcPct val="100000"/>
              </a:lnSpc>
            </a:pPr>
            <a:r>
              <a:rPr lang="en-AU" sz="6000" dirty="0"/>
              <a:t>Accessible formats </a:t>
            </a:r>
            <a:r>
              <a:rPr lang="en-AU" sz="5400" dirty="0"/>
              <a:t>– steps to access and inclusion: What is still missing?</a:t>
            </a:r>
            <a:endParaRPr lang="en-US" sz="5400" dirty="0"/>
          </a:p>
        </p:txBody>
      </p:sp>
      <p:sp>
        <p:nvSpPr>
          <p:cNvPr id="3" name="Subtitle 2">
            <a:extLst>
              <a:ext uri="{FF2B5EF4-FFF2-40B4-BE49-F238E27FC236}">
                <a16:creationId xmlns:a16="http://schemas.microsoft.com/office/drawing/2014/main" id="{54CFAA6B-ACBA-1F4A-9A6F-808B3D704579}"/>
              </a:ext>
            </a:extLst>
          </p:cNvPr>
          <p:cNvSpPr>
            <a:spLocks noGrp="1"/>
          </p:cNvSpPr>
          <p:nvPr>
            <p:ph type="subTitle" idx="1"/>
          </p:nvPr>
        </p:nvSpPr>
        <p:spPr>
          <a:xfrm>
            <a:off x="1093075" y="3967993"/>
            <a:ext cx="8576441" cy="2279363"/>
          </a:xfrm>
        </p:spPr>
        <p:txBody>
          <a:bodyPr>
            <a:normAutofit/>
          </a:bodyPr>
          <a:lstStyle/>
          <a:p>
            <a:pPr>
              <a:lnSpc>
                <a:spcPct val="100000"/>
              </a:lnSpc>
            </a:pPr>
            <a:r>
              <a:rPr lang="en-US" sz="3600" b="1" dirty="0"/>
              <a:t>Dr Meredith Prain</a:t>
            </a:r>
          </a:p>
          <a:p>
            <a:pPr>
              <a:lnSpc>
                <a:spcPct val="100000"/>
              </a:lnSpc>
            </a:pPr>
            <a:r>
              <a:rPr lang="en-US" sz="3600" b="1" dirty="0"/>
              <a:t>Cathy </a:t>
            </a:r>
            <a:r>
              <a:rPr lang="en-US" sz="3600" b="1" dirty="0" err="1"/>
              <a:t>Basterfield</a:t>
            </a:r>
            <a:endParaRPr lang="en-US" sz="3600" b="1" dirty="0"/>
          </a:p>
        </p:txBody>
      </p:sp>
      <p:sp>
        <p:nvSpPr>
          <p:cNvPr id="4" name="Rectangle 3" descr="Deafblind Information Australia logo">
            <a:extLst>
              <a:ext uri="{FF2B5EF4-FFF2-40B4-BE49-F238E27FC236}">
                <a16:creationId xmlns:a16="http://schemas.microsoft.com/office/drawing/2014/main" id="{5AC29F6C-432F-48CB-BBD4-EFABCD8F1E61}"/>
              </a:ext>
            </a:extLst>
          </p:cNvPr>
          <p:cNvSpPr/>
          <p:nvPr/>
        </p:nvSpPr>
        <p:spPr>
          <a:xfrm>
            <a:off x="103909" y="5721926"/>
            <a:ext cx="5992091" cy="1050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descr="DBIA consortium logo&#10;">
            <a:extLst>
              <a:ext uri="{FF2B5EF4-FFF2-40B4-BE49-F238E27FC236}">
                <a16:creationId xmlns:a16="http://schemas.microsoft.com/office/drawing/2014/main" id="{B34AC7FE-1E1E-49EE-B5AF-FBB0BC123582}"/>
              </a:ext>
            </a:extLst>
          </p:cNvPr>
          <p:cNvSpPr/>
          <p:nvPr/>
        </p:nvSpPr>
        <p:spPr>
          <a:xfrm>
            <a:off x="6338455" y="5895109"/>
            <a:ext cx="4003964" cy="714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66545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A561-FA58-7F43-ABC2-68FFA4C8893E}"/>
              </a:ext>
            </a:extLst>
          </p:cNvPr>
          <p:cNvSpPr>
            <a:spLocks noGrp="1"/>
          </p:cNvSpPr>
          <p:nvPr>
            <p:ph type="title"/>
          </p:nvPr>
        </p:nvSpPr>
        <p:spPr>
          <a:xfrm>
            <a:off x="806370" y="380352"/>
            <a:ext cx="10547430" cy="1325563"/>
          </a:xfrm>
        </p:spPr>
        <p:txBody>
          <a:bodyPr/>
          <a:lstStyle/>
          <a:p>
            <a:r>
              <a:rPr lang="en-US" sz="4800" dirty="0"/>
              <a:t>People with print disability</a:t>
            </a:r>
          </a:p>
        </p:txBody>
      </p:sp>
      <p:sp>
        <p:nvSpPr>
          <p:cNvPr id="6" name="TextBox 5">
            <a:extLst>
              <a:ext uri="{FF2B5EF4-FFF2-40B4-BE49-F238E27FC236}">
                <a16:creationId xmlns:a16="http://schemas.microsoft.com/office/drawing/2014/main" id="{AD845FDC-7EB8-D844-A11B-4128B65C54FC}"/>
              </a:ext>
            </a:extLst>
          </p:cNvPr>
          <p:cNvSpPr txBox="1"/>
          <p:nvPr/>
        </p:nvSpPr>
        <p:spPr>
          <a:xfrm>
            <a:off x="790455" y="1769570"/>
            <a:ext cx="10579260" cy="707886"/>
          </a:xfrm>
          <a:prstGeom prst="rect">
            <a:avLst/>
          </a:prstGeom>
          <a:noFill/>
        </p:spPr>
        <p:txBody>
          <a:bodyPr wrap="square" rtlCol="0">
            <a:spAutoFit/>
          </a:bodyPr>
          <a:lstStyle/>
          <a:p>
            <a:r>
              <a:rPr lang="en-US" sz="4000" b="1" dirty="0">
                <a:solidFill>
                  <a:srgbClr val="FFC000"/>
                </a:solidFill>
              </a:rPr>
              <a:t>Where can you find information?</a:t>
            </a:r>
          </a:p>
        </p:txBody>
      </p:sp>
      <p:sp>
        <p:nvSpPr>
          <p:cNvPr id="4" name="Content Placeholder 2">
            <a:extLst>
              <a:ext uri="{FF2B5EF4-FFF2-40B4-BE49-F238E27FC236}">
                <a16:creationId xmlns:a16="http://schemas.microsoft.com/office/drawing/2014/main" id="{BEECF8EC-B261-0935-8986-582C1D6B02CE}"/>
              </a:ext>
            </a:extLst>
          </p:cNvPr>
          <p:cNvSpPr txBox="1">
            <a:spLocks/>
          </p:cNvSpPr>
          <p:nvPr/>
        </p:nvSpPr>
        <p:spPr>
          <a:xfrm>
            <a:off x="806369" y="2541428"/>
            <a:ext cx="10828168" cy="31374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sz="2400" dirty="0"/>
              <a:t>mostly on-line, need for digital literacy</a:t>
            </a:r>
          </a:p>
          <a:p>
            <a:pPr marL="0" indent="0">
              <a:lnSpc>
                <a:spcPct val="150000"/>
              </a:lnSpc>
              <a:spcBef>
                <a:spcPts val="0"/>
              </a:spcBef>
              <a:buNone/>
            </a:pPr>
            <a:r>
              <a:rPr lang="en-US" sz="2400" b="1" dirty="0"/>
              <a:t>Key issues</a:t>
            </a:r>
          </a:p>
          <a:p>
            <a:pPr>
              <a:lnSpc>
                <a:spcPct val="150000"/>
              </a:lnSpc>
              <a:spcBef>
                <a:spcPts val="0"/>
              </a:spcBef>
            </a:pPr>
            <a:r>
              <a:rPr lang="en-US" sz="2400" dirty="0"/>
              <a:t>sometimes accessible versions available but who do you ask for it?</a:t>
            </a:r>
          </a:p>
          <a:p>
            <a:pPr>
              <a:lnSpc>
                <a:spcPct val="150000"/>
              </a:lnSpc>
              <a:spcBef>
                <a:spcPts val="0"/>
              </a:spcBef>
            </a:pPr>
            <a:r>
              <a:rPr lang="en-US" sz="2400" dirty="0"/>
              <a:t>budget for printing and embossing</a:t>
            </a:r>
          </a:p>
          <a:p>
            <a:pPr>
              <a:lnSpc>
                <a:spcPct val="150000"/>
              </a:lnSpc>
              <a:spcBef>
                <a:spcPts val="0"/>
              </a:spcBef>
            </a:pPr>
            <a:r>
              <a:rPr lang="en-US" sz="2400" dirty="0"/>
              <a:t>ideally – mail, library, </a:t>
            </a:r>
            <a:r>
              <a:rPr lang="en-US" sz="2400" dirty="0" err="1"/>
              <a:t>neighbourhood</a:t>
            </a:r>
            <a:r>
              <a:rPr lang="en-US" sz="2400" dirty="0"/>
              <a:t> house</a:t>
            </a:r>
          </a:p>
          <a:p>
            <a:pPr>
              <a:lnSpc>
                <a:spcPct val="150000"/>
              </a:lnSpc>
              <a:spcBef>
                <a:spcPts val="0"/>
              </a:spcBef>
            </a:pPr>
            <a:endParaRPr lang="en-US" sz="2400" dirty="0"/>
          </a:p>
          <a:p>
            <a:pPr>
              <a:lnSpc>
                <a:spcPct val="150000"/>
              </a:lnSpc>
              <a:spcBef>
                <a:spcPts val="0"/>
              </a:spcBef>
            </a:pPr>
            <a:endParaRPr lang="en-US" sz="2400" dirty="0"/>
          </a:p>
          <a:p>
            <a:pPr>
              <a:lnSpc>
                <a:spcPct val="150000"/>
              </a:lnSpc>
              <a:spcBef>
                <a:spcPts val="0"/>
              </a:spcBef>
            </a:pPr>
            <a:endParaRPr lang="en-US" sz="2400" dirty="0"/>
          </a:p>
        </p:txBody>
      </p:sp>
    </p:spTree>
    <p:extLst>
      <p:ext uri="{BB962C8B-B14F-4D97-AF65-F5344CB8AC3E}">
        <p14:creationId xmlns:p14="http://schemas.microsoft.com/office/powerpoint/2010/main" val="2427147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A561-FA58-7F43-ABC2-68FFA4C8893E}"/>
              </a:ext>
            </a:extLst>
          </p:cNvPr>
          <p:cNvSpPr>
            <a:spLocks noGrp="1"/>
          </p:cNvSpPr>
          <p:nvPr>
            <p:ph type="title"/>
          </p:nvPr>
        </p:nvSpPr>
        <p:spPr/>
        <p:txBody>
          <a:bodyPr/>
          <a:lstStyle/>
          <a:p>
            <a:r>
              <a:rPr lang="en-US" sz="4800" dirty="0"/>
              <a:t>Best practice examples</a:t>
            </a:r>
          </a:p>
        </p:txBody>
      </p:sp>
      <p:sp>
        <p:nvSpPr>
          <p:cNvPr id="4" name="Content Placeholder 2">
            <a:extLst>
              <a:ext uri="{FF2B5EF4-FFF2-40B4-BE49-F238E27FC236}">
                <a16:creationId xmlns:a16="http://schemas.microsoft.com/office/drawing/2014/main" id="{DAE82829-42A6-C241-987C-4E945A8BBC99}"/>
              </a:ext>
            </a:extLst>
          </p:cNvPr>
          <p:cNvSpPr txBox="1">
            <a:spLocks/>
          </p:cNvSpPr>
          <p:nvPr/>
        </p:nvSpPr>
        <p:spPr>
          <a:xfrm>
            <a:off x="838200" y="2002151"/>
            <a:ext cx="8028009" cy="2584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dirty="0"/>
          </a:p>
        </p:txBody>
      </p:sp>
      <p:sp>
        <p:nvSpPr>
          <p:cNvPr id="7" name="TextBox 6">
            <a:extLst>
              <a:ext uri="{FF2B5EF4-FFF2-40B4-BE49-F238E27FC236}">
                <a16:creationId xmlns:a16="http://schemas.microsoft.com/office/drawing/2014/main" id="{054B8B05-884D-8EBA-AAB4-8DC06FE2EE2F}"/>
              </a:ext>
            </a:extLst>
          </p:cNvPr>
          <p:cNvSpPr txBox="1"/>
          <p:nvPr/>
        </p:nvSpPr>
        <p:spPr>
          <a:xfrm>
            <a:off x="838200" y="1348270"/>
            <a:ext cx="10755385" cy="4161460"/>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en-US" sz="3600" dirty="0">
                <a:effectLst/>
                <a:latin typeface="Calibri" panose="020F0502020204030204" pitchFamily="34" charset="0"/>
                <a:ea typeface="Times New Roman" panose="02020603050405020304" pitchFamily="18" charset="0"/>
              </a:rPr>
              <a:t>Deafblind Information Australia</a:t>
            </a:r>
            <a:r>
              <a:rPr lang="en-US" sz="3600" dirty="0">
                <a:latin typeface="Calibri" panose="020F0502020204030204" pitchFamily="34" charset="0"/>
                <a:ea typeface="Times New Roman" panose="02020603050405020304" pitchFamily="18" charset="0"/>
              </a:rPr>
              <a:t> - </a:t>
            </a:r>
            <a:r>
              <a:rPr lang="en-US" sz="3600" dirty="0">
                <a:effectLst/>
                <a:latin typeface="Calibri" panose="020F0502020204030204" pitchFamily="34" charset="0"/>
                <a:ea typeface="Times New Roman" panose="02020603050405020304" pitchFamily="18" charset="0"/>
              </a:rPr>
              <a:t>website audit</a:t>
            </a:r>
            <a:endParaRPr lang="en-US" sz="3600" dirty="0">
              <a:latin typeface="Calibri" panose="020F0502020204030204" pitchFamily="34" charset="0"/>
              <a:ea typeface="Times New Roman" panose="02020603050405020304" pitchFamily="18" charset="0"/>
            </a:endParaRPr>
          </a:p>
          <a:p>
            <a:pPr marL="285750" lvl="0" indent="-285750">
              <a:lnSpc>
                <a:spcPct val="150000"/>
              </a:lnSpc>
              <a:buFont typeface="Arial" panose="020B0604020202020204" pitchFamily="34" charset="0"/>
              <a:buChar char="•"/>
            </a:pPr>
            <a:r>
              <a:rPr lang="en-US" sz="3600" dirty="0">
                <a:effectLst/>
                <a:latin typeface="Calibri" panose="020F0502020204030204" pitchFamily="34" charset="0"/>
                <a:ea typeface="Times New Roman" panose="02020603050405020304" pitchFamily="18" charset="0"/>
              </a:rPr>
              <a:t>Two Medical Research Futures Fund funded projects regarding communication of health information</a:t>
            </a:r>
            <a:endParaRPr lang="en-US" sz="3600" dirty="0">
              <a:effectLst/>
              <a:latin typeface="Calibri" panose="020F0502020204030204" pitchFamily="34" charset="0"/>
              <a:ea typeface="Calibri" panose="020F0502020204030204" pitchFamily="34" charset="0"/>
            </a:endParaRPr>
          </a:p>
          <a:p>
            <a:pPr marL="285750" lvl="0" indent="-285750">
              <a:lnSpc>
                <a:spcPct val="150000"/>
              </a:lnSpc>
              <a:buFont typeface="Arial" panose="020B0604020202020204" pitchFamily="34" charset="0"/>
              <a:buChar char="•"/>
            </a:pPr>
            <a:r>
              <a:rPr lang="en-US" sz="3600" dirty="0">
                <a:effectLst/>
                <a:latin typeface="Calibri" panose="020F0502020204030204" pitchFamily="34" charset="0"/>
                <a:ea typeface="Times New Roman" panose="02020603050405020304" pitchFamily="18" charset="0"/>
              </a:rPr>
              <a:t>Virtual Disability Conference</a:t>
            </a:r>
            <a:endParaRPr lang="en-US" sz="3600" dirty="0">
              <a:effectLst/>
              <a:latin typeface="Calibri" panose="020F0502020204030204" pitchFamily="34" charset="0"/>
              <a:ea typeface="Calibri" panose="020F0502020204030204" pitchFamily="34" charset="0"/>
            </a:endParaRPr>
          </a:p>
          <a:p>
            <a:pPr marL="285750" lvl="0" indent="-285750">
              <a:lnSpc>
                <a:spcPct val="150000"/>
              </a:lnSpc>
              <a:spcAft>
                <a:spcPts val="800"/>
              </a:spcAft>
              <a:buFont typeface="Arial" panose="020B0604020202020204" pitchFamily="34" charset="0"/>
              <a:buChar char="•"/>
            </a:pPr>
            <a:r>
              <a:rPr lang="en-US" sz="3600" dirty="0">
                <a:effectLst/>
                <a:latin typeface="Calibri" panose="020F0502020204030204" pitchFamily="34" charset="0"/>
                <a:ea typeface="Times New Roman" panose="02020603050405020304" pitchFamily="18" charset="0"/>
              </a:rPr>
              <a:t>Aged care accessible information project</a:t>
            </a:r>
            <a:endParaRPr lang="en-US" sz="3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9753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A561-FA58-7F43-ABC2-68FFA4C8893E}"/>
              </a:ext>
            </a:extLst>
          </p:cNvPr>
          <p:cNvSpPr>
            <a:spLocks noGrp="1"/>
          </p:cNvSpPr>
          <p:nvPr>
            <p:ph type="title"/>
          </p:nvPr>
        </p:nvSpPr>
        <p:spPr/>
        <p:txBody>
          <a:bodyPr/>
          <a:lstStyle/>
          <a:p>
            <a:r>
              <a:rPr lang="en-US" sz="4800" dirty="0"/>
              <a:t>Best practice Easy English</a:t>
            </a:r>
          </a:p>
        </p:txBody>
      </p:sp>
      <p:sp>
        <p:nvSpPr>
          <p:cNvPr id="4" name="Content Placeholder 2">
            <a:extLst>
              <a:ext uri="{FF2B5EF4-FFF2-40B4-BE49-F238E27FC236}">
                <a16:creationId xmlns:a16="http://schemas.microsoft.com/office/drawing/2014/main" id="{DAE82829-42A6-C241-987C-4E945A8BBC99}"/>
              </a:ext>
            </a:extLst>
          </p:cNvPr>
          <p:cNvSpPr txBox="1">
            <a:spLocks/>
          </p:cNvSpPr>
          <p:nvPr/>
        </p:nvSpPr>
        <p:spPr>
          <a:xfrm>
            <a:off x="838200" y="2002151"/>
            <a:ext cx="8028009" cy="2584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dirty="0"/>
          </a:p>
        </p:txBody>
      </p:sp>
      <p:sp>
        <p:nvSpPr>
          <p:cNvPr id="7" name="TextBox 6">
            <a:extLst>
              <a:ext uri="{FF2B5EF4-FFF2-40B4-BE49-F238E27FC236}">
                <a16:creationId xmlns:a16="http://schemas.microsoft.com/office/drawing/2014/main" id="{054B8B05-884D-8EBA-AAB4-8DC06FE2EE2F}"/>
              </a:ext>
            </a:extLst>
          </p:cNvPr>
          <p:cNvSpPr txBox="1"/>
          <p:nvPr/>
        </p:nvSpPr>
        <p:spPr>
          <a:xfrm>
            <a:off x="838200" y="1715695"/>
            <a:ext cx="10755385" cy="5142305"/>
          </a:xfrm>
          <a:prstGeom prst="rect">
            <a:avLst/>
          </a:prstGeom>
          <a:noFill/>
        </p:spPr>
        <p:txBody>
          <a:bodyPr wrap="square">
            <a:spAutoFit/>
          </a:bodyPr>
          <a:lstStyle/>
          <a:p>
            <a:pPr marL="285750" lvl="0" indent="-285750">
              <a:lnSpc>
                <a:spcPct val="200000"/>
              </a:lnSpc>
              <a:buFont typeface="Arial" panose="020B0604020202020204" pitchFamily="34" charset="0"/>
              <a:buChar char="•"/>
            </a:pPr>
            <a:r>
              <a:rPr lang="en-US" sz="2800" dirty="0">
                <a:ea typeface="Calibri" panose="020F0502020204030204" pitchFamily="34" charset="0"/>
              </a:rPr>
              <a:t>Text -  reading equivalence</a:t>
            </a:r>
          </a:p>
          <a:p>
            <a:pPr marL="285750" lvl="0" indent="-285750">
              <a:lnSpc>
                <a:spcPct val="200000"/>
              </a:lnSpc>
              <a:buFont typeface="Arial" panose="020B0604020202020204" pitchFamily="34" charset="0"/>
              <a:buChar char="•"/>
            </a:pPr>
            <a:r>
              <a:rPr lang="en-US" sz="2800" dirty="0">
                <a:effectLst/>
                <a:ea typeface="Calibri" panose="020F0502020204030204" pitchFamily="34" charset="0"/>
              </a:rPr>
              <a:t>Key language checkpoints </a:t>
            </a:r>
          </a:p>
          <a:p>
            <a:pPr marL="285750" lvl="0" indent="-285750">
              <a:lnSpc>
                <a:spcPct val="200000"/>
              </a:lnSpc>
              <a:buFont typeface="Arial" panose="020B0604020202020204" pitchFamily="34" charset="0"/>
              <a:buChar char="•"/>
            </a:pPr>
            <a:r>
              <a:rPr lang="en-US" sz="2800" dirty="0">
                <a:ea typeface="Calibri" panose="020F0502020204030204" pitchFamily="34" charset="0"/>
              </a:rPr>
              <a:t>Images per page</a:t>
            </a:r>
          </a:p>
          <a:p>
            <a:pPr marL="285750" lvl="0" indent="-285750">
              <a:lnSpc>
                <a:spcPct val="200000"/>
              </a:lnSpc>
              <a:buFont typeface="Arial" panose="020B0604020202020204" pitchFamily="34" charset="0"/>
              <a:buChar char="•"/>
            </a:pPr>
            <a:r>
              <a:rPr lang="en-US" sz="2800" dirty="0">
                <a:ea typeface="Calibri" panose="020F0502020204030204" pitchFamily="34" charset="0"/>
              </a:rPr>
              <a:t>Consumer engagement </a:t>
            </a:r>
          </a:p>
          <a:p>
            <a:pPr marL="285750" lvl="0" indent="-285750">
              <a:lnSpc>
                <a:spcPct val="200000"/>
              </a:lnSpc>
              <a:buFont typeface="Arial" panose="020B0604020202020204" pitchFamily="34" charset="0"/>
              <a:buChar char="•"/>
            </a:pPr>
            <a:endParaRPr lang="en-US" sz="2800" dirty="0">
              <a:effectLst/>
              <a:latin typeface="Calibri" panose="020F0502020204030204" pitchFamily="34" charset="0"/>
              <a:ea typeface="Calibri" panose="020F0502020204030204" pitchFamily="34" charset="0"/>
            </a:endParaRPr>
          </a:p>
          <a:p>
            <a:pPr marL="285750" lvl="0" indent="-285750">
              <a:lnSpc>
                <a:spcPct val="200000"/>
              </a:lnSpc>
              <a:buFont typeface="Arial" panose="020B0604020202020204" pitchFamily="34" charset="0"/>
              <a:buChar char="•"/>
            </a:pPr>
            <a:endParaRPr lang="en-US"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9263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ding says Community Services NSW. Images of block of flats and someone knocking on a door. Text says Community Services knock on your door">
            <a:extLst>
              <a:ext uri="{FF2B5EF4-FFF2-40B4-BE49-F238E27FC236}">
                <a16:creationId xmlns:a16="http://schemas.microsoft.com/office/drawing/2014/main" id="{59E998DB-ED9D-0ADF-C2BF-CCA497DF02B0}"/>
              </a:ext>
            </a:extLst>
          </p:cNvPr>
          <p:cNvPicPr>
            <a:picLocks noChangeAspect="1"/>
          </p:cNvPicPr>
          <p:nvPr/>
        </p:nvPicPr>
        <p:blipFill rotWithShape="1">
          <a:blip r:embed="rId2"/>
          <a:srcRect l="44367" t="17050" r="28443" b="12568"/>
          <a:stretch/>
        </p:blipFill>
        <p:spPr>
          <a:xfrm>
            <a:off x="2737616" y="1267689"/>
            <a:ext cx="2807776" cy="4239491"/>
          </a:xfrm>
          <a:prstGeom prst="rect">
            <a:avLst/>
          </a:prstGeom>
        </p:spPr>
      </p:pic>
      <p:pic>
        <p:nvPicPr>
          <p:cNvPr id="3" name="Picture 2" descr="Image of a gavel in a book with text - teh law says they must talk to you. Image of two people looking upset with red lines through them and text that says try not to get upset, try not to yell at the staff, try not to get angry. Image of a question mark and text that says the staff will ask you questions. Tell the truth. ">
            <a:extLst>
              <a:ext uri="{FF2B5EF4-FFF2-40B4-BE49-F238E27FC236}">
                <a16:creationId xmlns:a16="http://schemas.microsoft.com/office/drawing/2014/main" id="{B6C8F4F9-8A3C-A1DD-E18A-472F0FF5351F}"/>
              </a:ext>
            </a:extLst>
          </p:cNvPr>
          <p:cNvPicPr>
            <a:picLocks noChangeAspect="1"/>
          </p:cNvPicPr>
          <p:nvPr/>
        </p:nvPicPr>
        <p:blipFill rotWithShape="1">
          <a:blip r:embed="rId3"/>
          <a:srcRect l="43770" t="17486" r="28197" b="10714"/>
          <a:stretch/>
        </p:blipFill>
        <p:spPr>
          <a:xfrm>
            <a:off x="7152403" y="1317800"/>
            <a:ext cx="2942629" cy="4239492"/>
          </a:xfrm>
          <a:prstGeom prst="rect">
            <a:avLst/>
          </a:prstGeom>
        </p:spPr>
      </p:pic>
      <p:sp>
        <p:nvSpPr>
          <p:cNvPr id="4" name="TextBox 3">
            <a:extLst>
              <a:ext uri="{FF2B5EF4-FFF2-40B4-BE49-F238E27FC236}">
                <a16:creationId xmlns:a16="http://schemas.microsoft.com/office/drawing/2014/main" id="{DF71DC1C-D7E8-DC8C-044A-2917394AA46C}"/>
              </a:ext>
            </a:extLst>
          </p:cNvPr>
          <p:cNvSpPr txBox="1"/>
          <p:nvPr/>
        </p:nvSpPr>
        <p:spPr>
          <a:xfrm>
            <a:off x="2737616" y="375365"/>
            <a:ext cx="7880260" cy="646331"/>
          </a:xfrm>
          <a:prstGeom prst="rect">
            <a:avLst/>
          </a:prstGeom>
          <a:noFill/>
        </p:spPr>
        <p:txBody>
          <a:bodyPr wrap="square" rtlCol="0">
            <a:spAutoFit/>
          </a:bodyPr>
          <a:lstStyle/>
          <a:p>
            <a:r>
              <a:rPr lang="en-AU" sz="3600" b="1" dirty="0">
                <a:solidFill>
                  <a:schemeClr val="bg1"/>
                </a:solidFill>
                <a:ea typeface="Verdana" panose="020B0604030504040204" pitchFamily="34" charset="0"/>
                <a:cs typeface="Arial" panose="020B0604020202020204" pitchFamily="34" charset="0"/>
              </a:rPr>
              <a:t>With www.bumpyroad.org.au </a:t>
            </a:r>
          </a:p>
        </p:txBody>
      </p:sp>
    </p:spTree>
    <p:extLst>
      <p:ext uri="{BB962C8B-B14F-4D97-AF65-F5344CB8AC3E}">
        <p14:creationId xmlns:p14="http://schemas.microsoft.com/office/powerpoint/2010/main" val="40844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ree pages are on the slide with images and simple text. The front page says what is violence book two. ">
            <a:extLst>
              <a:ext uri="{FF2B5EF4-FFF2-40B4-BE49-F238E27FC236}">
                <a16:creationId xmlns:a16="http://schemas.microsoft.com/office/drawing/2014/main" id="{DE303407-C1F2-4C33-BC64-D1CF596E03C3}"/>
              </a:ext>
            </a:extLst>
          </p:cNvPr>
          <p:cNvPicPr>
            <a:picLocks noChangeAspect="1"/>
          </p:cNvPicPr>
          <p:nvPr/>
        </p:nvPicPr>
        <p:blipFill rotWithShape="1">
          <a:blip r:embed="rId2"/>
          <a:srcRect l="42125" t="12200" r="27163" b="10801"/>
          <a:stretch/>
        </p:blipFill>
        <p:spPr>
          <a:xfrm>
            <a:off x="998475" y="1251727"/>
            <a:ext cx="3063510" cy="4320000"/>
          </a:xfrm>
          <a:prstGeom prst="rect">
            <a:avLst/>
          </a:prstGeom>
        </p:spPr>
      </p:pic>
      <p:pic>
        <p:nvPicPr>
          <p:cNvPr id="18" name="Picture 17">
            <a:extLst>
              <a:ext uri="{FF2B5EF4-FFF2-40B4-BE49-F238E27FC236}">
                <a16:creationId xmlns:a16="http://schemas.microsoft.com/office/drawing/2014/main" id="{8A84FC18-0A71-4E18-B76B-EE80716478BC}"/>
              </a:ext>
            </a:extLst>
          </p:cNvPr>
          <p:cNvPicPr>
            <a:picLocks noChangeAspect="1"/>
          </p:cNvPicPr>
          <p:nvPr/>
        </p:nvPicPr>
        <p:blipFill rotWithShape="1">
          <a:blip r:embed="rId3"/>
          <a:srcRect l="44477" t="13601" r="29611" b="13601"/>
          <a:stretch/>
        </p:blipFill>
        <p:spPr>
          <a:xfrm>
            <a:off x="5638800" y="1292098"/>
            <a:ext cx="2733555" cy="4308358"/>
          </a:xfrm>
          <a:prstGeom prst="rect">
            <a:avLst/>
          </a:prstGeom>
        </p:spPr>
      </p:pic>
      <p:grpSp>
        <p:nvGrpSpPr>
          <p:cNvPr id="14" name="Group 13">
            <a:extLst>
              <a:ext uri="{FF2B5EF4-FFF2-40B4-BE49-F238E27FC236}">
                <a16:creationId xmlns:a16="http://schemas.microsoft.com/office/drawing/2014/main" id="{5A25DC14-1A9A-42FE-8BB4-4E19602EB764}"/>
              </a:ext>
            </a:extLst>
          </p:cNvPr>
          <p:cNvGrpSpPr/>
          <p:nvPr/>
        </p:nvGrpSpPr>
        <p:grpSpPr>
          <a:xfrm>
            <a:off x="5580995" y="1286277"/>
            <a:ext cx="6164325" cy="4320000"/>
            <a:chOff x="1083342" y="2259206"/>
            <a:chExt cx="6164325" cy="4320000"/>
          </a:xfrm>
        </p:grpSpPr>
        <p:pic>
          <p:nvPicPr>
            <p:cNvPr id="7" name="Picture 6">
              <a:extLst>
                <a:ext uri="{FF2B5EF4-FFF2-40B4-BE49-F238E27FC236}">
                  <a16:creationId xmlns:a16="http://schemas.microsoft.com/office/drawing/2014/main" id="{CAC5ED43-C976-4D43-85E6-3BA34AF42AE8}"/>
                </a:ext>
              </a:extLst>
            </p:cNvPr>
            <p:cNvPicPr>
              <a:picLocks noChangeAspect="1"/>
            </p:cNvPicPr>
            <p:nvPr/>
          </p:nvPicPr>
          <p:blipFill rotWithShape="1">
            <a:blip r:embed="rId4"/>
            <a:srcRect l="44488" t="15001" r="29601" b="19200"/>
            <a:stretch/>
          </p:blipFill>
          <p:spPr>
            <a:xfrm>
              <a:off x="1083342" y="2259206"/>
              <a:ext cx="3024358" cy="4320000"/>
            </a:xfrm>
            <a:prstGeom prst="rect">
              <a:avLst/>
            </a:prstGeom>
          </p:spPr>
        </p:pic>
        <p:pic>
          <p:nvPicPr>
            <p:cNvPr id="9" name="Picture 8">
              <a:extLst>
                <a:ext uri="{FF2B5EF4-FFF2-40B4-BE49-F238E27FC236}">
                  <a16:creationId xmlns:a16="http://schemas.microsoft.com/office/drawing/2014/main" id="{DA060444-899E-4456-9CCB-5DF59388474D}"/>
                </a:ext>
              </a:extLst>
            </p:cNvPr>
            <p:cNvPicPr>
              <a:picLocks noChangeAspect="1"/>
            </p:cNvPicPr>
            <p:nvPr/>
          </p:nvPicPr>
          <p:blipFill rotWithShape="1">
            <a:blip r:embed="rId5"/>
            <a:srcRect l="44488" t="20601" r="29601" b="13600"/>
            <a:stretch/>
          </p:blipFill>
          <p:spPr>
            <a:xfrm>
              <a:off x="4223309" y="2259206"/>
              <a:ext cx="3024358" cy="4320000"/>
            </a:xfrm>
            <a:prstGeom prst="rect">
              <a:avLst/>
            </a:prstGeom>
          </p:spPr>
        </p:pic>
      </p:grpSp>
      <p:sp>
        <p:nvSpPr>
          <p:cNvPr id="27" name="TextBox 26">
            <a:extLst>
              <a:ext uri="{FF2B5EF4-FFF2-40B4-BE49-F238E27FC236}">
                <a16:creationId xmlns:a16="http://schemas.microsoft.com/office/drawing/2014/main" id="{4E71BE96-E93F-4115-9607-A447A9E3BDDF}"/>
              </a:ext>
            </a:extLst>
          </p:cNvPr>
          <p:cNvSpPr txBox="1"/>
          <p:nvPr/>
        </p:nvSpPr>
        <p:spPr>
          <a:xfrm>
            <a:off x="390156" y="230887"/>
            <a:ext cx="12192000" cy="820674"/>
          </a:xfrm>
          <a:prstGeom prst="rect">
            <a:avLst/>
          </a:prstGeom>
          <a:noFill/>
        </p:spPr>
        <p:txBody>
          <a:bodyPr wrap="square">
            <a:spAutoFit/>
          </a:bodyPr>
          <a:lstStyle/>
          <a:p>
            <a:pPr>
              <a:lnSpc>
                <a:spcPct val="150000"/>
              </a:lnSpc>
            </a:pPr>
            <a:r>
              <a:rPr lang="en-AU" sz="3600" b="1" dirty="0">
                <a:solidFill>
                  <a:schemeClr val="bg1"/>
                </a:solidFill>
                <a:ea typeface="Verdana" panose="020B0604030504040204" pitchFamily="34" charset="0"/>
                <a:cs typeface="Arial" panose="020B0604020202020204" pitchFamily="34" charset="0"/>
              </a:rPr>
              <a:t>With www.AWAVA.org.au Young women’s survey. </a:t>
            </a:r>
          </a:p>
        </p:txBody>
      </p:sp>
    </p:spTree>
    <p:extLst>
      <p:ext uri="{BB962C8B-B14F-4D97-AF65-F5344CB8AC3E}">
        <p14:creationId xmlns:p14="http://schemas.microsoft.com/office/powerpoint/2010/main" val="7309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8843-8C32-0286-A47A-F8AE62B75DB7}"/>
              </a:ext>
            </a:extLst>
          </p:cNvPr>
          <p:cNvSpPr>
            <a:spLocks noGrp="1"/>
          </p:cNvSpPr>
          <p:nvPr>
            <p:ph type="title"/>
          </p:nvPr>
        </p:nvSpPr>
        <p:spPr/>
        <p:txBody>
          <a:bodyPr/>
          <a:lstStyle/>
          <a:p>
            <a:r>
              <a:rPr lang="en-AU" sz="3600" b="1" dirty="0">
                <a:latin typeface="+mn-lt"/>
              </a:rPr>
              <a:t>With WA Parliament 	 Food security </a:t>
            </a:r>
          </a:p>
        </p:txBody>
      </p:sp>
      <p:pic>
        <p:nvPicPr>
          <p:cNvPr id="4" name="Picture 3">
            <a:extLst>
              <a:ext uri="{FF2B5EF4-FFF2-40B4-BE49-F238E27FC236}">
                <a16:creationId xmlns:a16="http://schemas.microsoft.com/office/drawing/2014/main" id="{0A5B8000-FC11-3D2C-18DD-9D4EE0479297}"/>
              </a:ext>
            </a:extLst>
          </p:cNvPr>
          <p:cNvPicPr>
            <a:picLocks noChangeAspect="1"/>
          </p:cNvPicPr>
          <p:nvPr/>
        </p:nvPicPr>
        <p:blipFill rotWithShape="1">
          <a:blip r:embed="rId2"/>
          <a:srcRect l="78878" t="35817" r="11750" b="17067"/>
          <a:stretch/>
        </p:blipFill>
        <p:spPr>
          <a:xfrm>
            <a:off x="973970" y="1790383"/>
            <a:ext cx="2721730" cy="3848418"/>
          </a:xfrm>
          <a:prstGeom prst="rect">
            <a:avLst/>
          </a:prstGeom>
        </p:spPr>
      </p:pic>
      <p:pic>
        <p:nvPicPr>
          <p:cNvPr id="6" name="Picture 5" descr="Three pages of simple text and images to support the text. The first image is a person with their palms facing up held out on either side of their shoulders and text says how to tell the governmment what you think. ">
            <a:extLst>
              <a:ext uri="{FF2B5EF4-FFF2-40B4-BE49-F238E27FC236}">
                <a16:creationId xmlns:a16="http://schemas.microsoft.com/office/drawing/2014/main" id="{1821F48F-2B1F-4920-4892-A59D703F74F4}"/>
              </a:ext>
            </a:extLst>
          </p:cNvPr>
          <p:cNvPicPr>
            <a:picLocks noChangeAspect="1"/>
          </p:cNvPicPr>
          <p:nvPr/>
        </p:nvPicPr>
        <p:blipFill rotWithShape="1">
          <a:blip r:embed="rId3"/>
          <a:srcRect l="60687" t="19778" r="24396" b="6555"/>
          <a:stretch/>
        </p:blipFill>
        <p:spPr>
          <a:xfrm>
            <a:off x="925095" y="1790401"/>
            <a:ext cx="2770605" cy="3848400"/>
          </a:xfrm>
          <a:prstGeom prst="rect">
            <a:avLst/>
          </a:prstGeom>
        </p:spPr>
      </p:pic>
      <p:pic>
        <p:nvPicPr>
          <p:cNvPr id="8" name="Picture 7">
            <a:extLst>
              <a:ext uri="{FF2B5EF4-FFF2-40B4-BE49-F238E27FC236}">
                <a16:creationId xmlns:a16="http://schemas.microsoft.com/office/drawing/2014/main" id="{0F9F1292-56CF-DE41-86C1-D2F67586CBD8}"/>
              </a:ext>
            </a:extLst>
          </p:cNvPr>
          <p:cNvPicPr>
            <a:picLocks noChangeAspect="1"/>
          </p:cNvPicPr>
          <p:nvPr/>
        </p:nvPicPr>
        <p:blipFill rotWithShape="1">
          <a:blip r:embed="rId4"/>
          <a:srcRect l="61000" t="18824" r="24000" b="7008"/>
          <a:stretch/>
        </p:blipFill>
        <p:spPr>
          <a:xfrm>
            <a:off x="4602665" y="1790401"/>
            <a:ext cx="2767389" cy="3848400"/>
          </a:xfrm>
          <a:prstGeom prst="rect">
            <a:avLst/>
          </a:prstGeom>
        </p:spPr>
      </p:pic>
      <p:pic>
        <p:nvPicPr>
          <p:cNvPr id="10" name="Picture 9">
            <a:extLst>
              <a:ext uri="{FF2B5EF4-FFF2-40B4-BE49-F238E27FC236}">
                <a16:creationId xmlns:a16="http://schemas.microsoft.com/office/drawing/2014/main" id="{59AB3444-E2C2-0C32-EBC4-6B59F2663920}"/>
              </a:ext>
            </a:extLst>
          </p:cNvPr>
          <p:cNvPicPr>
            <a:picLocks noChangeAspect="1"/>
          </p:cNvPicPr>
          <p:nvPr/>
        </p:nvPicPr>
        <p:blipFill rotWithShape="1">
          <a:blip r:embed="rId5"/>
          <a:srcRect l="61166" t="20556" r="24538" b="5555"/>
          <a:stretch/>
        </p:blipFill>
        <p:spPr>
          <a:xfrm>
            <a:off x="8570447" y="1690688"/>
            <a:ext cx="2647583" cy="3848400"/>
          </a:xfrm>
          <a:prstGeom prst="rect">
            <a:avLst/>
          </a:prstGeom>
        </p:spPr>
      </p:pic>
    </p:spTree>
    <p:extLst>
      <p:ext uri="{BB962C8B-B14F-4D97-AF65-F5344CB8AC3E}">
        <p14:creationId xmlns:p14="http://schemas.microsoft.com/office/powerpoint/2010/main" val="261988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A561-FA58-7F43-ABC2-68FFA4C8893E}"/>
              </a:ext>
            </a:extLst>
          </p:cNvPr>
          <p:cNvSpPr>
            <a:spLocks noGrp="1"/>
          </p:cNvSpPr>
          <p:nvPr>
            <p:ph type="title"/>
          </p:nvPr>
        </p:nvSpPr>
        <p:spPr/>
        <p:txBody>
          <a:bodyPr/>
          <a:lstStyle/>
          <a:p>
            <a:r>
              <a:rPr lang="en-US" sz="4800" dirty="0"/>
              <a:t>What is missing?</a:t>
            </a:r>
          </a:p>
        </p:txBody>
      </p:sp>
      <p:sp>
        <p:nvSpPr>
          <p:cNvPr id="4" name="Content Placeholder 2">
            <a:extLst>
              <a:ext uri="{FF2B5EF4-FFF2-40B4-BE49-F238E27FC236}">
                <a16:creationId xmlns:a16="http://schemas.microsoft.com/office/drawing/2014/main" id="{DAE82829-42A6-C241-987C-4E945A8BBC99}"/>
              </a:ext>
            </a:extLst>
          </p:cNvPr>
          <p:cNvSpPr txBox="1">
            <a:spLocks/>
          </p:cNvSpPr>
          <p:nvPr/>
        </p:nvSpPr>
        <p:spPr>
          <a:xfrm>
            <a:off x="838200" y="2002151"/>
            <a:ext cx="8028009" cy="2584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dirty="0"/>
          </a:p>
        </p:txBody>
      </p:sp>
      <p:sp>
        <p:nvSpPr>
          <p:cNvPr id="7" name="TextBox 6">
            <a:extLst>
              <a:ext uri="{FF2B5EF4-FFF2-40B4-BE49-F238E27FC236}">
                <a16:creationId xmlns:a16="http://schemas.microsoft.com/office/drawing/2014/main" id="{054B8B05-884D-8EBA-AAB4-8DC06FE2EE2F}"/>
              </a:ext>
            </a:extLst>
          </p:cNvPr>
          <p:cNvSpPr txBox="1"/>
          <p:nvPr/>
        </p:nvSpPr>
        <p:spPr>
          <a:xfrm>
            <a:off x="838200" y="1424635"/>
            <a:ext cx="11065778" cy="5129289"/>
          </a:xfrm>
          <a:prstGeom prst="rect">
            <a:avLst/>
          </a:prstGeom>
          <a:noFill/>
        </p:spPr>
        <p:txBody>
          <a:bodyPr wrap="square">
            <a:spAutoFit/>
          </a:bodyPr>
          <a:lstStyle/>
          <a:p>
            <a:pPr marL="285750" lvl="0" indent="-285750">
              <a:lnSpc>
                <a:spcPct val="200000"/>
              </a:lnSpc>
              <a:buFont typeface="Arial" panose="020B0604020202020204" pitchFamily="34" charset="0"/>
              <a:buChar char="•"/>
            </a:pPr>
            <a:r>
              <a:rPr lang="en-US" sz="2800" dirty="0">
                <a:ea typeface="Times New Roman" panose="02020603050405020304" pitchFamily="18" charset="0"/>
              </a:rPr>
              <a:t>f</a:t>
            </a:r>
            <a:r>
              <a:rPr lang="en-US" sz="2800" dirty="0">
                <a:effectLst/>
                <a:ea typeface="Times New Roman" panose="02020603050405020304" pitchFamily="18" charset="0"/>
              </a:rPr>
              <a:t>unding to convert information to accessible formats</a:t>
            </a:r>
          </a:p>
          <a:p>
            <a:pPr marL="285750" lvl="0" indent="-285750">
              <a:lnSpc>
                <a:spcPct val="200000"/>
              </a:lnSpc>
              <a:buFont typeface="Arial" panose="020B0604020202020204" pitchFamily="34" charset="0"/>
              <a:buChar char="•"/>
            </a:pPr>
            <a:r>
              <a:rPr lang="en-US" sz="2800" dirty="0">
                <a:ea typeface="Times New Roman" panose="02020603050405020304" pitchFamily="18" charset="0"/>
              </a:rPr>
              <a:t>consumer testing</a:t>
            </a:r>
            <a:endParaRPr lang="en-US" sz="2800" dirty="0">
              <a:effectLst/>
              <a:ea typeface="Times New Roman" panose="02020603050405020304" pitchFamily="18" charset="0"/>
            </a:endParaRPr>
          </a:p>
          <a:p>
            <a:pPr marL="285750" lvl="0" indent="-285750">
              <a:lnSpc>
                <a:spcPct val="200000"/>
              </a:lnSpc>
              <a:buFont typeface="Arial" panose="020B0604020202020204" pitchFamily="34" charset="0"/>
              <a:buChar char="•"/>
            </a:pPr>
            <a:r>
              <a:rPr lang="en-US" sz="2800" dirty="0" err="1">
                <a:ea typeface="Times New Roman" panose="02020603050405020304" pitchFamily="18" charset="0"/>
              </a:rPr>
              <a:t>i</a:t>
            </a:r>
            <a:r>
              <a:rPr lang="en-US" sz="2800" dirty="0" err="1">
                <a:effectLst/>
                <a:ea typeface="Times New Roman" panose="02020603050405020304" pitchFamily="18" charset="0"/>
              </a:rPr>
              <a:t>ndividualised</a:t>
            </a:r>
            <a:r>
              <a:rPr lang="en-US" sz="2800" dirty="0">
                <a:effectLst/>
                <a:ea typeface="Times New Roman" panose="02020603050405020304" pitchFamily="18" charset="0"/>
              </a:rPr>
              <a:t> 1:1 support to access information</a:t>
            </a:r>
            <a:endParaRPr lang="en-US" sz="2800" dirty="0">
              <a:ea typeface="Times New Roman" panose="02020603050405020304" pitchFamily="18" charset="0"/>
            </a:endParaRPr>
          </a:p>
          <a:p>
            <a:pPr marL="285750" lvl="0" indent="-285750">
              <a:lnSpc>
                <a:spcPct val="200000"/>
              </a:lnSpc>
              <a:buFont typeface="Arial" panose="020B0604020202020204" pitchFamily="34" charset="0"/>
              <a:buChar char="•"/>
            </a:pPr>
            <a:r>
              <a:rPr lang="en-US" sz="2800" dirty="0">
                <a:effectLst/>
                <a:ea typeface="Times New Roman" panose="02020603050405020304" pitchFamily="18" charset="0"/>
              </a:rPr>
              <a:t>awareness raising</a:t>
            </a:r>
          </a:p>
          <a:p>
            <a:pPr marL="285750" lvl="0" indent="-285750">
              <a:lnSpc>
                <a:spcPct val="200000"/>
              </a:lnSpc>
              <a:buFont typeface="Arial" panose="020B0604020202020204" pitchFamily="34" charset="0"/>
              <a:buChar char="•"/>
            </a:pPr>
            <a:r>
              <a:rPr lang="en-US" sz="2800" dirty="0">
                <a:ea typeface="Times New Roman" panose="02020603050405020304" pitchFamily="18" charset="0"/>
              </a:rPr>
              <a:t>capacity building – what can you do?</a:t>
            </a:r>
            <a:endParaRPr lang="en-US" sz="2800" dirty="0">
              <a:effectLst/>
              <a:ea typeface="Times New Roman" panose="02020603050405020304" pitchFamily="18" charset="0"/>
            </a:endParaRPr>
          </a:p>
          <a:p>
            <a:pPr marL="285750" lvl="0" indent="-285750">
              <a:lnSpc>
                <a:spcPct val="200000"/>
              </a:lnSpc>
              <a:buFont typeface="Arial" panose="020B0604020202020204" pitchFamily="34" charset="0"/>
              <a:buChar char="•"/>
            </a:pPr>
            <a:endParaRPr lang="en-US" sz="2800" dirty="0">
              <a:effectLst/>
              <a:ea typeface="Calibri" panose="020F0502020204030204" pitchFamily="34" charset="0"/>
            </a:endParaRPr>
          </a:p>
        </p:txBody>
      </p:sp>
    </p:spTree>
    <p:extLst>
      <p:ext uri="{BB962C8B-B14F-4D97-AF65-F5344CB8AC3E}">
        <p14:creationId xmlns:p14="http://schemas.microsoft.com/office/powerpoint/2010/main" val="3320636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Deafblind Information Australia &amp; consortium logos&#10;">
            <a:extLst>
              <a:ext uri="{FF2B5EF4-FFF2-40B4-BE49-F238E27FC236}">
                <a16:creationId xmlns:a16="http://schemas.microsoft.com/office/drawing/2014/main" id="{D10AE655-0E5E-4599-8C50-961716E9F32E}"/>
              </a:ext>
            </a:extLst>
          </p:cNvPr>
          <p:cNvSpPr/>
          <p:nvPr/>
        </p:nvSpPr>
        <p:spPr>
          <a:xfrm>
            <a:off x="775855" y="1267691"/>
            <a:ext cx="6560127" cy="4177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itle 6">
            <a:extLst>
              <a:ext uri="{FF2B5EF4-FFF2-40B4-BE49-F238E27FC236}">
                <a16:creationId xmlns:a16="http://schemas.microsoft.com/office/drawing/2014/main" id="{E499BB44-3CF3-425E-AB22-2B793F801CB4}"/>
              </a:ext>
            </a:extLst>
          </p:cNvPr>
          <p:cNvSpPr>
            <a:spLocks noGrp="1"/>
          </p:cNvSpPr>
          <p:nvPr>
            <p:ph type="title" idx="4294967295"/>
          </p:nvPr>
        </p:nvSpPr>
        <p:spPr>
          <a:xfrm>
            <a:off x="6861564" y="1265664"/>
            <a:ext cx="4175571" cy="538653"/>
          </a:xfrm>
        </p:spPr>
        <p:txBody>
          <a:bodyPr/>
          <a:lstStyle/>
          <a:p>
            <a:r>
              <a:rPr lang="en-AU" sz="4400" b="1" dirty="0">
                <a:solidFill>
                  <a:srgbClr val="FFC000"/>
                </a:solidFill>
                <a:latin typeface="+mn-lt"/>
              </a:rPr>
              <a:t>Contact us</a:t>
            </a:r>
          </a:p>
        </p:txBody>
      </p:sp>
      <p:sp>
        <p:nvSpPr>
          <p:cNvPr id="5" name="Text Placeholder 4">
            <a:extLst>
              <a:ext uri="{FF2B5EF4-FFF2-40B4-BE49-F238E27FC236}">
                <a16:creationId xmlns:a16="http://schemas.microsoft.com/office/drawing/2014/main" id="{6E82955F-0EE0-6449-A7D8-FE006FB86A3B}"/>
              </a:ext>
            </a:extLst>
          </p:cNvPr>
          <p:cNvSpPr>
            <a:spLocks noGrp="1"/>
          </p:cNvSpPr>
          <p:nvPr>
            <p:ph type="body" idx="12"/>
          </p:nvPr>
        </p:nvSpPr>
        <p:spPr>
          <a:xfrm>
            <a:off x="6905958" y="2216072"/>
            <a:ext cx="3685914" cy="538653"/>
          </a:xfrm>
        </p:spPr>
        <p:txBody>
          <a:bodyPr/>
          <a:lstStyle/>
          <a:p>
            <a:r>
              <a:rPr lang="en-US" sz="2400" dirty="0"/>
              <a:t>Dr Meredith Prain</a:t>
            </a:r>
          </a:p>
        </p:txBody>
      </p:sp>
      <p:sp>
        <p:nvSpPr>
          <p:cNvPr id="3" name="Text Placeholder 2">
            <a:extLst>
              <a:ext uri="{FF2B5EF4-FFF2-40B4-BE49-F238E27FC236}">
                <a16:creationId xmlns:a16="http://schemas.microsoft.com/office/drawing/2014/main" id="{7D81AB27-6BDA-6441-9AEB-B5AE796CC475}"/>
              </a:ext>
            </a:extLst>
          </p:cNvPr>
          <p:cNvSpPr>
            <a:spLocks noGrp="1"/>
          </p:cNvSpPr>
          <p:nvPr>
            <p:ph type="body" idx="10"/>
          </p:nvPr>
        </p:nvSpPr>
        <p:spPr>
          <a:xfrm>
            <a:off x="6846324" y="3215687"/>
            <a:ext cx="4932414" cy="258502"/>
          </a:xfrm>
        </p:spPr>
        <p:txBody>
          <a:bodyPr/>
          <a:lstStyle/>
          <a:p>
            <a:r>
              <a:rPr lang="en-US" sz="2400" dirty="0"/>
              <a:t>meredith.prain@senses.org.au</a:t>
            </a:r>
          </a:p>
        </p:txBody>
      </p:sp>
      <p:sp>
        <p:nvSpPr>
          <p:cNvPr id="6" name="Text Placeholder 5">
            <a:extLst>
              <a:ext uri="{FF2B5EF4-FFF2-40B4-BE49-F238E27FC236}">
                <a16:creationId xmlns:a16="http://schemas.microsoft.com/office/drawing/2014/main" id="{CEC1F6D0-F95F-9145-980B-3F90FA71570F}"/>
              </a:ext>
            </a:extLst>
          </p:cNvPr>
          <p:cNvSpPr>
            <a:spLocks noGrp="1"/>
          </p:cNvSpPr>
          <p:nvPr>
            <p:ph type="body" idx="13"/>
          </p:nvPr>
        </p:nvSpPr>
        <p:spPr>
          <a:xfrm>
            <a:off x="6905958" y="4616232"/>
            <a:ext cx="3685914" cy="538653"/>
          </a:xfrm>
        </p:spPr>
        <p:txBody>
          <a:bodyPr/>
          <a:lstStyle/>
          <a:p>
            <a:r>
              <a:rPr lang="en-US" sz="2400" dirty="0"/>
              <a:t>Cathy Basterfield </a:t>
            </a:r>
          </a:p>
        </p:txBody>
      </p:sp>
      <p:sp>
        <p:nvSpPr>
          <p:cNvPr id="4" name="Text Placeholder 3">
            <a:extLst>
              <a:ext uri="{FF2B5EF4-FFF2-40B4-BE49-F238E27FC236}">
                <a16:creationId xmlns:a16="http://schemas.microsoft.com/office/drawing/2014/main" id="{D109160B-1C09-804C-B955-7EAC7CA48025}"/>
              </a:ext>
            </a:extLst>
          </p:cNvPr>
          <p:cNvSpPr>
            <a:spLocks noGrp="1"/>
          </p:cNvSpPr>
          <p:nvPr>
            <p:ph type="body" idx="11"/>
          </p:nvPr>
        </p:nvSpPr>
        <p:spPr>
          <a:xfrm>
            <a:off x="6846324" y="5486194"/>
            <a:ext cx="5274029" cy="538653"/>
          </a:xfrm>
        </p:spPr>
        <p:txBody>
          <a:bodyPr/>
          <a:lstStyle/>
          <a:p>
            <a:r>
              <a:rPr lang="en-US" sz="2400" dirty="0"/>
              <a:t>cathy@accesseasyenglish.com.au </a:t>
            </a:r>
          </a:p>
        </p:txBody>
      </p:sp>
      <p:sp>
        <p:nvSpPr>
          <p:cNvPr id="8" name="Rectangle 7">
            <a:extLst>
              <a:ext uri="{FF2B5EF4-FFF2-40B4-BE49-F238E27FC236}">
                <a16:creationId xmlns:a16="http://schemas.microsoft.com/office/drawing/2014/main" id="{CF838EAE-3CEF-47C6-5E93-802EC4189BBB}"/>
              </a:ext>
            </a:extLst>
          </p:cNvPr>
          <p:cNvSpPr/>
          <p:nvPr/>
        </p:nvSpPr>
        <p:spPr>
          <a:xfrm>
            <a:off x="775855" y="997527"/>
            <a:ext cx="6130103" cy="5237018"/>
          </a:xfrm>
          <a:prstGeom prst="rect">
            <a:avLst/>
          </a:prstGeom>
          <a:solidFill>
            <a:srgbClr val="000050"/>
          </a:solidFill>
          <a:ln>
            <a:solidFill>
              <a:srgbClr val="00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a:extLst>
              <a:ext uri="{FF2B5EF4-FFF2-40B4-BE49-F238E27FC236}">
                <a16:creationId xmlns:a16="http://schemas.microsoft.com/office/drawing/2014/main" id="{848C0DC5-4FEC-9DCE-778F-B85136E41621}"/>
              </a:ext>
            </a:extLst>
          </p:cNvPr>
          <p:cNvPicPr>
            <a:picLocks noChangeAspect="1"/>
          </p:cNvPicPr>
          <p:nvPr/>
        </p:nvPicPr>
        <p:blipFill>
          <a:blip r:embed="rId3"/>
          <a:stretch>
            <a:fillRect/>
          </a:stretch>
        </p:blipFill>
        <p:spPr>
          <a:xfrm>
            <a:off x="1281545" y="956749"/>
            <a:ext cx="4773751" cy="2831887"/>
          </a:xfrm>
          <a:prstGeom prst="rect">
            <a:avLst/>
          </a:prstGeom>
        </p:spPr>
      </p:pic>
      <p:pic>
        <p:nvPicPr>
          <p:cNvPr id="12" name="Picture 11">
            <a:extLst>
              <a:ext uri="{FF2B5EF4-FFF2-40B4-BE49-F238E27FC236}">
                <a16:creationId xmlns:a16="http://schemas.microsoft.com/office/drawing/2014/main" id="{7E7640F8-B80F-2699-38B1-B94EBAB95241}"/>
              </a:ext>
            </a:extLst>
          </p:cNvPr>
          <p:cNvPicPr>
            <a:picLocks noChangeAspect="1"/>
          </p:cNvPicPr>
          <p:nvPr/>
        </p:nvPicPr>
        <p:blipFill>
          <a:blip r:embed="rId4"/>
          <a:stretch>
            <a:fillRect/>
          </a:stretch>
        </p:blipFill>
        <p:spPr>
          <a:xfrm>
            <a:off x="3220045" y="4772496"/>
            <a:ext cx="1966047" cy="1966047"/>
          </a:xfrm>
          <a:prstGeom prst="rect">
            <a:avLst/>
          </a:prstGeom>
        </p:spPr>
      </p:pic>
    </p:spTree>
    <p:extLst>
      <p:ext uri="{BB962C8B-B14F-4D97-AF65-F5344CB8AC3E}">
        <p14:creationId xmlns:p14="http://schemas.microsoft.com/office/powerpoint/2010/main" val="2781400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A561-FA58-7F43-ABC2-68FFA4C8893E}"/>
              </a:ext>
            </a:extLst>
          </p:cNvPr>
          <p:cNvSpPr>
            <a:spLocks noGrp="1"/>
          </p:cNvSpPr>
          <p:nvPr>
            <p:ph type="title"/>
          </p:nvPr>
        </p:nvSpPr>
        <p:spPr/>
        <p:txBody>
          <a:bodyPr/>
          <a:lstStyle/>
          <a:p>
            <a:r>
              <a:rPr lang="en-US" dirty="0"/>
              <a:t>Overview</a:t>
            </a:r>
          </a:p>
        </p:txBody>
      </p:sp>
      <p:sp>
        <p:nvSpPr>
          <p:cNvPr id="4" name="Content Placeholder 2">
            <a:extLst>
              <a:ext uri="{FF2B5EF4-FFF2-40B4-BE49-F238E27FC236}">
                <a16:creationId xmlns:a16="http://schemas.microsoft.com/office/drawing/2014/main" id="{DAE82829-42A6-C241-987C-4E945A8BBC99}"/>
              </a:ext>
            </a:extLst>
          </p:cNvPr>
          <p:cNvSpPr txBox="1">
            <a:spLocks/>
          </p:cNvSpPr>
          <p:nvPr/>
        </p:nvSpPr>
        <p:spPr>
          <a:xfrm>
            <a:off x="838200" y="2002151"/>
            <a:ext cx="8028009" cy="2584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dirty="0"/>
              <a:t>Who are we?</a:t>
            </a:r>
          </a:p>
          <a:p>
            <a:pPr>
              <a:lnSpc>
                <a:spcPct val="100000"/>
              </a:lnSpc>
            </a:pPr>
            <a:r>
              <a:rPr lang="en-US" dirty="0"/>
              <a:t>People with print disability</a:t>
            </a:r>
          </a:p>
          <a:p>
            <a:pPr>
              <a:lnSpc>
                <a:spcPct val="100000"/>
              </a:lnSpc>
            </a:pPr>
            <a:r>
              <a:rPr lang="en-US" dirty="0"/>
              <a:t>Accessible formats</a:t>
            </a:r>
          </a:p>
          <a:p>
            <a:pPr>
              <a:lnSpc>
                <a:spcPct val="100000"/>
              </a:lnSpc>
            </a:pPr>
            <a:r>
              <a:rPr lang="en-US" dirty="0"/>
              <a:t>What’s missing?</a:t>
            </a:r>
          </a:p>
          <a:p>
            <a:pPr>
              <a:lnSpc>
                <a:spcPct val="100000"/>
              </a:lnSpc>
            </a:pPr>
            <a:r>
              <a:rPr lang="en-US" dirty="0"/>
              <a:t>Best practice examples</a:t>
            </a:r>
          </a:p>
          <a:p>
            <a:pPr marL="0" indent="0">
              <a:lnSpc>
                <a:spcPct val="100000"/>
              </a:lnSpc>
              <a:buNone/>
            </a:pPr>
            <a:endParaRPr lang="en-US" dirty="0"/>
          </a:p>
        </p:txBody>
      </p:sp>
    </p:spTree>
    <p:extLst>
      <p:ext uri="{BB962C8B-B14F-4D97-AF65-F5344CB8AC3E}">
        <p14:creationId xmlns:p14="http://schemas.microsoft.com/office/powerpoint/2010/main" val="4199104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A561-FA58-7F43-ABC2-68FFA4C8893E}"/>
              </a:ext>
            </a:extLst>
          </p:cNvPr>
          <p:cNvSpPr>
            <a:spLocks noGrp="1"/>
          </p:cNvSpPr>
          <p:nvPr>
            <p:ph type="title"/>
          </p:nvPr>
        </p:nvSpPr>
        <p:spPr>
          <a:xfrm>
            <a:off x="5596360" y="365126"/>
            <a:ext cx="10515600" cy="1325563"/>
          </a:xfrm>
        </p:spPr>
        <p:txBody>
          <a:bodyPr/>
          <a:lstStyle/>
          <a:p>
            <a:r>
              <a:rPr lang="en-US" dirty="0"/>
              <a:t>Who are we?</a:t>
            </a:r>
          </a:p>
        </p:txBody>
      </p:sp>
      <p:sp>
        <p:nvSpPr>
          <p:cNvPr id="3" name="TextBox 2">
            <a:extLst>
              <a:ext uri="{FF2B5EF4-FFF2-40B4-BE49-F238E27FC236}">
                <a16:creationId xmlns:a16="http://schemas.microsoft.com/office/drawing/2014/main" id="{9D028AF1-46D5-914C-9D5D-DE23164897F8}"/>
              </a:ext>
            </a:extLst>
          </p:cNvPr>
          <p:cNvSpPr txBox="1"/>
          <p:nvPr/>
        </p:nvSpPr>
        <p:spPr>
          <a:xfrm>
            <a:off x="5532700" y="2050665"/>
            <a:ext cx="10579260" cy="707886"/>
          </a:xfrm>
          <a:prstGeom prst="rect">
            <a:avLst/>
          </a:prstGeom>
          <a:noFill/>
        </p:spPr>
        <p:txBody>
          <a:bodyPr wrap="square" rtlCol="0">
            <a:spAutoFit/>
          </a:bodyPr>
          <a:lstStyle/>
          <a:p>
            <a:r>
              <a:rPr lang="en-US" sz="4000" b="1" dirty="0">
                <a:solidFill>
                  <a:srgbClr val="FFC000"/>
                </a:solidFill>
              </a:rPr>
              <a:t>Dr Meredith Prain</a:t>
            </a:r>
          </a:p>
        </p:txBody>
      </p:sp>
      <p:sp>
        <p:nvSpPr>
          <p:cNvPr id="6" name="Content Placeholder 2">
            <a:extLst>
              <a:ext uri="{FF2B5EF4-FFF2-40B4-BE49-F238E27FC236}">
                <a16:creationId xmlns:a16="http://schemas.microsoft.com/office/drawing/2014/main" id="{81132724-2BCB-104E-BFA6-34E99F42C40D}"/>
              </a:ext>
            </a:extLst>
          </p:cNvPr>
          <p:cNvSpPr txBox="1">
            <a:spLocks/>
          </p:cNvSpPr>
          <p:nvPr/>
        </p:nvSpPr>
        <p:spPr>
          <a:xfrm>
            <a:off x="5532700" y="2809731"/>
            <a:ext cx="6324683" cy="2584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dirty="0"/>
              <a:t>Speech Pathologist</a:t>
            </a:r>
          </a:p>
          <a:p>
            <a:pPr marL="0" indent="0">
              <a:lnSpc>
                <a:spcPct val="150000"/>
              </a:lnSpc>
              <a:buNone/>
            </a:pPr>
            <a:r>
              <a:rPr lang="en-US" dirty="0"/>
              <a:t>Researcher</a:t>
            </a:r>
          </a:p>
          <a:p>
            <a:pPr marL="0" indent="0">
              <a:lnSpc>
                <a:spcPct val="150000"/>
              </a:lnSpc>
              <a:buNone/>
            </a:pPr>
            <a:r>
              <a:rPr lang="en-US" dirty="0"/>
              <a:t>Over 25 years working with people with </a:t>
            </a:r>
            <a:r>
              <a:rPr lang="en-US" dirty="0" err="1"/>
              <a:t>deafblindness</a:t>
            </a:r>
            <a:endParaRPr lang="en-US" dirty="0"/>
          </a:p>
          <a:p>
            <a:pPr marL="0" indent="0">
              <a:lnSpc>
                <a:spcPct val="100000"/>
              </a:lnSpc>
              <a:buNone/>
            </a:pPr>
            <a:endParaRPr lang="en-US" dirty="0"/>
          </a:p>
          <a:p>
            <a:pPr marL="0" indent="0">
              <a:lnSpc>
                <a:spcPct val="100000"/>
              </a:lnSpc>
              <a:buNone/>
            </a:pPr>
            <a:endParaRPr lang="en-US" dirty="0"/>
          </a:p>
        </p:txBody>
      </p:sp>
      <p:pic>
        <p:nvPicPr>
          <p:cNvPr id="7" name="Picture 6" descr="Photo of Meredith Prain smiling at the camera">
            <a:extLst>
              <a:ext uri="{FF2B5EF4-FFF2-40B4-BE49-F238E27FC236}">
                <a16:creationId xmlns:a16="http://schemas.microsoft.com/office/drawing/2014/main" id="{BAE836C0-94ED-B84A-BEC7-E0EF2236A707}"/>
              </a:ext>
            </a:extLst>
          </p:cNvPr>
          <p:cNvPicPr>
            <a:picLocks noChangeAspect="1"/>
          </p:cNvPicPr>
          <p:nvPr/>
        </p:nvPicPr>
        <p:blipFill>
          <a:blip r:embed="rId2"/>
          <a:srcRect/>
          <a:stretch/>
        </p:blipFill>
        <p:spPr>
          <a:xfrm>
            <a:off x="856528" y="1690689"/>
            <a:ext cx="3852862" cy="3852862"/>
          </a:xfrm>
          <a:prstGeom prst="ellipse">
            <a:avLst/>
          </a:prstGeom>
        </p:spPr>
      </p:pic>
    </p:spTree>
    <p:extLst>
      <p:ext uri="{BB962C8B-B14F-4D97-AF65-F5344CB8AC3E}">
        <p14:creationId xmlns:p14="http://schemas.microsoft.com/office/powerpoint/2010/main" val="2753356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A561-FA58-7F43-ABC2-68FFA4C8893E}"/>
              </a:ext>
            </a:extLst>
          </p:cNvPr>
          <p:cNvSpPr>
            <a:spLocks noGrp="1"/>
          </p:cNvSpPr>
          <p:nvPr>
            <p:ph type="title"/>
          </p:nvPr>
        </p:nvSpPr>
        <p:spPr>
          <a:xfrm>
            <a:off x="5562600" y="364490"/>
            <a:ext cx="10515600" cy="1325563"/>
          </a:xfrm>
        </p:spPr>
        <p:txBody>
          <a:bodyPr/>
          <a:lstStyle/>
          <a:p>
            <a:r>
              <a:rPr lang="en-US" dirty="0"/>
              <a:t>Who are we?</a:t>
            </a:r>
          </a:p>
        </p:txBody>
      </p:sp>
      <p:sp>
        <p:nvSpPr>
          <p:cNvPr id="6" name="TextBox 5">
            <a:extLst>
              <a:ext uri="{FF2B5EF4-FFF2-40B4-BE49-F238E27FC236}">
                <a16:creationId xmlns:a16="http://schemas.microsoft.com/office/drawing/2014/main" id="{38CFFF8D-2538-6F4C-96F2-3706355E0D7D}"/>
              </a:ext>
            </a:extLst>
          </p:cNvPr>
          <p:cNvSpPr txBox="1"/>
          <p:nvPr/>
        </p:nvSpPr>
        <p:spPr>
          <a:xfrm>
            <a:off x="5498940" y="2010104"/>
            <a:ext cx="10579260" cy="707886"/>
          </a:xfrm>
          <a:prstGeom prst="rect">
            <a:avLst/>
          </a:prstGeom>
          <a:noFill/>
        </p:spPr>
        <p:txBody>
          <a:bodyPr wrap="square" rtlCol="0">
            <a:spAutoFit/>
          </a:bodyPr>
          <a:lstStyle/>
          <a:p>
            <a:r>
              <a:rPr lang="en-US" sz="4000" b="1" dirty="0">
                <a:solidFill>
                  <a:srgbClr val="FFC000"/>
                </a:solidFill>
              </a:rPr>
              <a:t>Cathy </a:t>
            </a:r>
            <a:r>
              <a:rPr lang="en-US" sz="4000" b="1" dirty="0" err="1">
                <a:solidFill>
                  <a:srgbClr val="FFC000"/>
                </a:solidFill>
              </a:rPr>
              <a:t>Basterfield</a:t>
            </a:r>
            <a:endParaRPr lang="en-US" sz="4000" b="1" dirty="0">
              <a:solidFill>
                <a:srgbClr val="FFC000"/>
              </a:solidFill>
            </a:endParaRPr>
          </a:p>
        </p:txBody>
      </p:sp>
      <p:sp>
        <p:nvSpPr>
          <p:cNvPr id="8" name="Content Placeholder 2">
            <a:extLst>
              <a:ext uri="{FF2B5EF4-FFF2-40B4-BE49-F238E27FC236}">
                <a16:creationId xmlns:a16="http://schemas.microsoft.com/office/drawing/2014/main" id="{8F2557F9-BAC1-7047-AA7F-B4E3AF0009E5}"/>
              </a:ext>
            </a:extLst>
          </p:cNvPr>
          <p:cNvSpPr txBox="1">
            <a:spLocks/>
          </p:cNvSpPr>
          <p:nvPr/>
        </p:nvSpPr>
        <p:spPr>
          <a:xfrm>
            <a:off x="838200" y="2740157"/>
            <a:ext cx="6324683" cy="2584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US" dirty="0"/>
          </a:p>
          <a:p>
            <a:pPr marL="0" indent="0">
              <a:lnSpc>
                <a:spcPct val="100000"/>
              </a:lnSpc>
              <a:buNone/>
            </a:pPr>
            <a:endParaRPr lang="en-US" dirty="0"/>
          </a:p>
        </p:txBody>
      </p:sp>
      <p:pic>
        <p:nvPicPr>
          <p:cNvPr id="7" name="Picture 6" descr="insert alt text describing the image being added, 1 - 2 sentences maximum.&#10;">
            <a:extLst>
              <a:ext uri="{FF2B5EF4-FFF2-40B4-BE49-F238E27FC236}">
                <a16:creationId xmlns:a16="http://schemas.microsoft.com/office/drawing/2014/main" id="{BAE836C0-94ED-B84A-BEC7-E0EF2236A707}"/>
              </a:ext>
            </a:extLst>
          </p:cNvPr>
          <p:cNvPicPr>
            <a:picLocks noChangeAspect="1"/>
          </p:cNvPicPr>
          <p:nvPr/>
        </p:nvPicPr>
        <p:blipFill>
          <a:blip r:embed="rId2"/>
          <a:stretch>
            <a:fillRect/>
          </a:stretch>
        </p:blipFill>
        <p:spPr>
          <a:xfrm>
            <a:off x="1130543" y="1539164"/>
            <a:ext cx="3852862" cy="3852862"/>
          </a:xfrm>
          <a:prstGeom prst="ellipse">
            <a:avLst/>
          </a:prstGeom>
        </p:spPr>
      </p:pic>
      <p:sp>
        <p:nvSpPr>
          <p:cNvPr id="4" name="TextBox 3">
            <a:extLst>
              <a:ext uri="{FF2B5EF4-FFF2-40B4-BE49-F238E27FC236}">
                <a16:creationId xmlns:a16="http://schemas.microsoft.com/office/drawing/2014/main" id="{F45AD2E6-76EF-08EE-A9C1-5CC65689ACE8}"/>
              </a:ext>
            </a:extLst>
          </p:cNvPr>
          <p:cNvSpPr txBox="1"/>
          <p:nvPr/>
        </p:nvSpPr>
        <p:spPr>
          <a:xfrm>
            <a:off x="5498940" y="3038041"/>
            <a:ext cx="6096000" cy="2597827"/>
          </a:xfrm>
          <a:prstGeom prst="rect">
            <a:avLst/>
          </a:prstGeom>
          <a:noFill/>
        </p:spPr>
        <p:txBody>
          <a:bodyPr wrap="square">
            <a:spAutoFit/>
          </a:bodyPr>
          <a:lstStyle/>
          <a:p>
            <a:pPr marL="0" indent="0">
              <a:lnSpc>
                <a:spcPct val="150000"/>
              </a:lnSpc>
              <a:buNone/>
            </a:pPr>
            <a:r>
              <a:rPr lang="en-US" sz="2800" dirty="0"/>
              <a:t>Speech Pathologist</a:t>
            </a:r>
          </a:p>
          <a:p>
            <a:pPr marL="0" indent="0">
              <a:lnSpc>
                <a:spcPct val="150000"/>
              </a:lnSpc>
              <a:buNone/>
            </a:pPr>
            <a:r>
              <a:rPr lang="en-US" sz="2800" dirty="0"/>
              <a:t>35 years working with multiple and complex communication needs.</a:t>
            </a:r>
          </a:p>
          <a:p>
            <a:pPr marL="0" indent="0">
              <a:lnSpc>
                <a:spcPct val="150000"/>
              </a:lnSpc>
              <a:buNone/>
            </a:pPr>
            <a:r>
              <a:rPr lang="en-US" sz="2800" dirty="0"/>
              <a:t>18 years developing Easy English. </a:t>
            </a:r>
          </a:p>
        </p:txBody>
      </p:sp>
      <p:grpSp>
        <p:nvGrpSpPr>
          <p:cNvPr id="11" name="Group 10" descr="Photo of Cathy Basterfield smiling at the camera">
            <a:extLst>
              <a:ext uri="{FF2B5EF4-FFF2-40B4-BE49-F238E27FC236}">
                <a16:creationId xmlns:a16="http://schemas.microsoft.com/office/drawing/2014/main" id="{63187072-B6BA-110B-E824-97C641718FA3}"/>
              </a:ext>
            </a:extLst>
          </p:cNvPr>
          <p:cNvGrpSpPr/>
          <p:nvPr/>
        </p:nvGrpSpPr>
        <p:grpSpPr>
          <a:xfrm>
            <a:off x="1130543" y="1539164"/>
            <a:ext cx="3852862" cy="3852862"/>
            <a:chOff x="345035" y="2106092"/>
            <a:chExt cx="3852862" cy="3852862"/>
          </a:xfrm>
        </p:grpSpPr>
        <p:sp>
          <p:nvSpPr>
            <p:cNvPr id="10" name="Oval 9">
              <a:extLst>
                <a:ext uri="{FF2B5EF4-FFF2-40B4-BE49-F238E27FC236}">
                  <a16:creationId xmlns:a16="http://schemas.microsoft.com/office/drawing/2014/main" id="{5B4A8695-479F-E7EC-0715-7FDD986BB2E5}"/>
                </a:ext>
              </a:extLst>
            </p:cNvPr>
            <p:cNvSpPr/>
            <p:nvPr/>
          </p:nvSpPr>
          <p:spPr>
            <a:xfrm>
              <a:off x="345035" y="2106092"/>
              <a:ext cx="3852862" cy="3852862"/>
            </a:xfrm>
            <a:prstGeom prst="ellips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a:extLst>
                <a:ext uri="{FF2B5EF4-FFF2-40B4-BE49-F238E27FC236}">
                  <a16:creationId xmlns:a16="http://schemas.microsoft.com/office/drawing/2014/main" id="{F71959B7-5932-B84A-7FFF-3477B7146BC3}"/>
                </a:ext>
              </a:extLst>
            </p:cNvPr>
            <p:cNvPicPr>
              <a:picLocks noChangeAspect="1"/>
            </p:cNvPicPr>
            <p:nvPr/>
          </p:nvPicPr>
          <p:blipFill rotWithShape="1">
            <a:blip r:embed="rId3"/>
            <a:srcRect l="9440" t="-1" r="18015" b="28762"/>
            <a:stretch/>
          </p:blipFill>
          <p:spPr>
            <a:xfrm flipH="1">
              <a:off x="964034" y="2307979"/>
              <a:ext cx="2614864" cy="3016911"/>
            </a:xfrm>
            <a:prstGeom prst="rect">
              <a:avLst/>
            </a:prstGeom>
          </p:spPr>
        </p:pic>
      </p:grpSp>
    </p:spTree>
    <p:extLst>
      <p:ext uri="{BB962C8B-B14F-4D97-AF65-F5344CB8AC3E}">
        <p14:creationId xmlns:p14="http://schemas.microsoft.com/office/powerpoint/2010/main" val="2885747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A561-FA58-7F43-ABC2-68FFA4C8893E}"/>
              </a:ext>
            </a:extLst>
          </p:cNvPr>
          <p:cNvSpPr>
            <a:spLocks noGrp="1"/>
          </p:cNvSpPr>
          <p:nvPr>
            <p:ph type="title"/>
          </p:nvPr>
        </p:nvSpPr>
        <p:spPr>
          <a:xfrm>
            <a:off x="822285" y="488954"/>
            <a:ext cx="10547430" cy="1325563"/>
          </a:xfrm>
        </p:spPr>
        <p:txBody>
          <a:bodyPr/>
          <a:lstStyle/>
          <a:p>
            <a:r>
              <a:rPr lang="en-US" sz="4800" dirty="0"/>
              <a:t>People with print disability</a:t>
            </a:r>
          </a:p>
        </p:txBody>
      </p:sp>
      <p:sp>
        <p:nvSpPr>
          <p:cNvPr id="6" name="TextBox 5">
            <a:extLst>
              <a:ext uri="{FF2B5EF4-FFF2-40B4-BE49-F238E27FC236}">
                <a16:creationId xmlns:a16="http://schemas.microsoft.com/office/drawing/2014/main" id="{AD845FDC-7EB8-D844-A11B-4128B65C54FC}"/>
              </a:ext>
            </a:extLst>
          </p:cNvPr>
          <p:cNvSpPr txBox="1"/>
          <p:nvPr/>
        </p:nvSpPr>
        <p:spPr>
          <a:xfrm>
            <a:off x="822285" y="1812588"/>
            <a:ext cx="10579260" cy="707886"/>
          </a:xfrm>
          <a:prstGeom prst="rect">
            <a:avLst/>
          </a:prstGeom>
          <a:noFill/>
        </p:spPr>
        <p:txBody>
          <a:bodyPr wrap="square" rtlCol="0">
            <a:spAutoFit/>
          </a:bodyPr>
          <a:lstStyle/>
          <a:p>
            <a:r>
              <a:rPr lang="en-US" sz="4000" b="1" dirty="0">
                <a:solidFill>
                  <a:srgbClr val="FFC000"/>
                </a:solidFill>
              </a:rPr>
              <a:t>People</a:t>
            </a:r>
          </a:p>
        </p:txBody>
      </p:sp>
      <p:sp>
        <p:nvSpPr>
          <p:cNvPr id="8" name="Content Placeholder 2">
            <a:extLst>
              <a:ext uri="{FF2B5EF4-FFF2-40B4-BE49-F238E27FC236}">
                <a16:creationId xmlns:a16="http://schemas.microsoft.com/office/drawing/2014/main" id="{C8B7213F-231C-A248-B6F8-F99C8C970C11}"/>
              </a:ext>
            </a:extLst>
          </p:cNvPr>
          <p:cNvSpPr txBox="1">
            <a:spLocks/>
          </p:cNvSpPr>
          <p:nvPr/>
        </p:nvSpPr>
        <p:spPr>
          <a:xfrm>
            <a:off x="822285" y="2551741"/>
            <a:ext cx="6472988" cy="2584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sz="2400" dirty="0"/>
              <a:t>who are blind or have low vision</a:t>
            </a:r>
          </a:p>
          <a:p>
            <a:pPr>
              <a:lnSpc>
                <a:spcPct val="200000"/>
              </a:lnSpc>
              <a:spcBef>
                <a:spcPts val="0"/>
              </a:spcBef>
            </a:pPr>
            <a:r>
              <a:rPr lang="en-US" sz="2400" dirty="0"/>
              <a:t>with intellectual disability </a:t>
            </a:r>
          </a:p>
          <a:p>
            <a:pPr>
              <a:lnSpc>
                <a:spcPct val="200000"/>
              </a:lnSpc>
              <a:spcBef>
                <a:spcPts val="0"/>
              </a:spcBef>
            </a:pPr>
            <a:r>
              <a:rPr lang="en-US" sz="2400" dirty="0"/>
              <a:t>English as a second language</a:t>
            </a:r>
          </a:p>
          <a:p>
            <a:pPr>
              <a:lnSpc>
                <a:spcPct val="200000"/>
              </a:lnSpc>
              <a:spcBef>
                <a:spcPts val="0"/>
              </a:spcBef>
            </a:pPr>
            <a:r>
              <a:rPr lang="en-US" sz="2400" dirty="0"/>
              <a:t>Aboriginal and Torres Strait Islander people </a:t>
            </a:r>
          </a:p>
        </p:txBody>
      </p:sp>
    </p:spTree>
    <p:extLst>
      <p:ext uri="{BB962C8B-B14F-4D97-AF65-F5344CB8AC3E}">
        <p14:creationId xmlns:p14="http://schemas.microsoft.com/office/powerpoint/2010/main" val="3875404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A561-FA58-7F43-ABC2-68FFA4C8893E}"/>
              </a:ext>
            </a:extLst>
          </p:cNvPr>
          <p:cNvSpPr>
            <a:spLocks noGrp="1"/>
          </p:cNvSpPr>
          <p:nvPr>
            <p:ph type="title"/>
          </p:nvPr>
        </p:nvSpPr>
        <p:spPr>
          <a:xfrm>
            <a:off x="806370" y="468173"/>
            <a:ext cx="10342418" cy="1325563"/>
          </a:xfrm>
        </p:spPr>
        <p:txBody>
          <a:bodyPr/>
          <a:lstStyle/>
          <a:p>
            <a:r>
              <a:rPr lang="en-US" sz="4800" dirty="0"/>
              <a:t>People with print disability</a:t>
            </a:r>
          </a:p>
        </p:txBody>
      </p:sp>
      <p:sp>
        <p:nvSpPr>
          <p:cNvPr id="6" name="TextBox 5">
            <a:extLst>
              <a:ext uri="{FF2B5EF4-FFF2-40B4-BE49-F238E27FC236}">
                <a16:creationId xmlns:a16="http://schemas.microsoft.com/office/drawing/2014/main" id="{AD845FDC-7EB8-D844-A11B-4128B65C54FC}"/>
              </a:ext>
            </a:extLst>
          </p:cNvPr>
          <p:cNvSpPr txBox="1"/>
          <p:nvPr/>
        </p:nvSpPr>
        <p:spPr>
          <a:xfrm>
            <a:off x="796779" y="1793736"/>
            <a:ext cx="10579260" cy="707886"/>
          </a:xfrm>
          <a:prstGeom prst="rect">
            <a:avLst/>
          </a:prstGeom>
          <a:noFill/>
        </p:spPr>
        <p:txBody>
          <a:bodyPr wrap="square" rtlCol="0">
            <a:spAutoFit/>
          </a:bodyPr>
          <a:lstStyle/>
          <a:p>
            <a:r>
              <a:rPr lang="en-US" sz="4000" b="1" dirty="0">
                <a:solidFill>
                  <a:srgbClr val="FFC000"/>
                </a:solidFill>
              </a:rPr>
              <a:t>And people</a:t>
            </a:r>
          </a:p>
        </p:txBody>
      </p:sp>
      <p:sp>
        <p:nvSpPr>
          <p:cNvPr id="8" name="Content Placeholder 2">
            <a:extLst>
              <a:ext uri="{FF2B5EF4-FFF2-40B4-BE49-F238E27FC236}">
                <a16:creationId xmlns:a16="http://schemas.microsoft.com/office/drawing/2014/main" id="{C8B7213F-231C-A248-B6F8-F99C8C970C11}"/>
              </a:ext>
            </a:extLst>
          </p:cNvPr>
          <p:cNvSpPr txBox="1">
            <a:spLocks/>
          </p:cNvSpPr>
          <p:nvPr/>
        </p:nvSpPr>
        <p:spPr>
          <a:xfrm>
            <a:off x="796779" y="2539917"/>
            <a:ext cx="6472988" cy="2584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pPr>
            <a:r>
              <a:rPr lang="en-US" sz="2400" dirty="0"/>
              <a:t>who are Deaf or Deafblind</a:t>
            </a:r>
          </a:p>
          <a:p>
            <a:pPr>
              <a:lnSpc>
                <a:spcPct val="200000"/>
              </a:lnSpc>
              <a:spcBef>
                <a:spcPts val="0"/>
              </a:spcBef>
            </a:pPr>
            <a:r>
              <a:rPr lang="en-US" sz="2400" dirty="0"/>
              <a:t>with acquired disability</a:t>
            </a:r>
          </a:p>
          <a:p>
            <a:pPr>
              <a:lnSpc>
                <a:spcPct val="200000"/>
              </a:lnSpc>
              <a:spcBef>
                <a:spcPts val="0"/>
              </a:spcBef>
            </a:pPr>
            <a:r>
              <a:rPr lang="en-US" sz="2400" dirty="0"/>
              <a:t>with poor educational outcomes</a:t>
            </a:r>
          </a:p>
          <a:p>
            <a:pPr>
              <a:lnSpc>
                <a:spcPct val="200000"/>
              </a:lnSpc>
              <a:spcBef>
                <a:spcPts val="0"/>
              </a:spcBef>
            </a:pPr>
            <a:r>
              <a:rPr lang="en-US" sz="2400" dirty="0"/>
              <a:t>with mental illness</a:t>
            </a:r>
          </a:p>
          <a:p>
            <a:pPr>
              <a:lnSpc>
                <a:spcPct val="200000"/>
              </a:lnSpc>
              <a:spcBef>
                <a:spcPts val="0"/>
              </a:spcBef>
            </a:pPr>
            <a:endParaRPr lang="en-US" sz="2400" dirty="0"/>
          </a:p>
        </p:txBody>
      </p:sp>
    </p:spTree>
    <p:extLst>
      <p:ext uri="{BB962C8B-B14F-4D97-AF65-F5344CB8AC3E}">
        <p14:creationId xmlns:p14="http://schemas.microsoft.com/office/powerpoint/2010/main" val="2022640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A561-FA58-7F43-ABC2-68FFA4C8893E}"/>
              </a:ext>
            </a:extLst>
          </p:cNvPr>
          <p:cNvSpPr>
            <a:spLocks noGrp="1"/>
          </p:cNvSpPr>
          <p:nvPr>
            <p:ph type="title"/>
          </p:nvPr>
        </p:nvSpPr>
        <p:spPr>
          <a:xfrm>
            <a:off x="806370" y="380352"/>
            <a:ext cx="10547430" cy="1325563"/>
          </a:xfrm>
        </p:spPr>
        <p:txBody>
          <a:bodyPr/>
          <a:lstStyle/>
          <a:p>
            <a:r>
              <a:rPr lang="en-US" sz="4800" dirty="0"/>
              <a:t>People with print disability</a:t>
            </a:r>
          </a:p>
        </p:txBody>
      </p:sp>
      <p:sp>
        <p:nvSpPr>
          <p:cNvPr id="6" name="TextBox 5">
            <a:extLst>
              <a:ext uri="{FF2B5EF4-FFF2-40B4-BE49-F238E27FC236}">
                <a16:creationId xmlns:a16="http://schemas.microsoft.com/office/drawing/2014/main" id="{AD845FDC-7EB8-D844-A11B-4128B65C54FC}"/>
              </a:ext>
            </a:extLst>
          </p:cNvPr>
          <p:cNvSpPr txBox="1"/>
          <p:nvPr/>
        </p:nvSpPr>
        <p:spPr>
          <a:xfrm>
            <a:off x="790455" y="1769570"/>
            <a:ext cx="10579260" cy="707886"/>
          </a:xfrm>
          <a:prstGeom prst="rect">
            <a:avLst/>
          </a:prstGeom>
          <a:noFill/>
        </p:spPr>
        <p:txBody>
          <a:bodyPr wrap="square" rtlCol="0">
            <a:spAutoFit/>
          </a:bodyPr>
          <a:lstStyle/>
          <a:p>
            <a:r>
              <a:rPr lang="en-US" sz="4000" b="1" dirty="0">
                <a:solidFill>
                  <a:srgbClr val="FFC000"/>
                </a:solidFill>
              </a:rPr>
              <a:t>What about these people? </a:t>
            </a:r>
          </a:p>
        </p:txBody>
      </p:sp>
      <p:sp>
        <p:nvSpPr>
          <p:cNvPr id="4" name="Content Placeholder 2">
            <a:extLst>
              <a:ext uri="{FF2B5EF4-FFF2-40B4-BE49-F238E27FC236}">
                <a16:creationId xmlns:a16="http://schemas.microsoft.com/office/drawing/2014/main" id="{BEECF8EC-B261-0935-8986-582C1D6B02CE}"/>
              </a:ext>
            </a:extLst>
          </p:cNvPr>
          <p:cNvSpPr txBox="1">
            <a:spLocks/>
          </p:cNvSpPr>
          <p:nvPr/>
        </p:nvSpPr>
        <p:spPr>
          <a:xfrm>
            <a:off x="806370" y="2541428"/>
            <a:ext cx="6472988" cy="2584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sz="2400" dirty="0"/>
              <a:t>sick</a:t>
            </a:r>
          </a:p>
          <a:p>
            <a:pPr>
              <a:lnSpc>
                <a:spcPct val="150000"/>
              </a:lnSpc>
              <a:spcBef>
                <a:spcPts val="0"/>
              </a:spcBef>
            </a:pPr>
            <a:r>
              <a:rPr lang="en-US" sz="2400" dirty="0"/>
              <a:t>stressed</a:t>
            </a:r>
          </a:p>
          <a:p>
            <a:pPr>
              <a:lnSpc>
                <a:spcPct val="150000"/>
              </a:lnSpc>
              <a:spcBef>
                <a:spcPts val="0"/>
              </a:spcBef>
            </a:pPr>
            <a:r>
              <a:rPr lang="en-US" sz="2400" dirty="0"/>
              <a:t>carers</a:t>
            </a:r>
          </a:p>
          <a:p>
            <a:pPr>
              <a:lnSpc>
                <a:spcPct val="150000"/>
              </a:lnSpc>
              <a:spcBef>
                <a:spcPts val="0"/>
              </a:spcBef>
            </a:pPr>
            <a:r>
              <a:rPr lang="en-US" sz="2400" dirty="0"/>
              <a:t>support staff</a:t>
            </a:r>
          </a:p>
          <a:p>
            <a:pPr>
              <a:lnSpc>
                <a:spcPct val="150000"/>
              </a:lnSpc>
              <a:spcBef>
                <a:spcPts val="0"/>
              </a:spcBef>
            </a:pPr>
            <a:r>
              <a:rPr lang="en-US" sz="2400" dirty="0"/>
              <a:t>tourists and migration visas. </a:t>
            </a:r>
          </a:p>
          <a:p>
            <a:pPr>
              <a:lnSpc>
                <a:spcPct val="150000"/>
              </a:lnSpc>
              <a:spcBef>
                <a:spcPts val="0"/>
              </a:spcBef>
            </a:pPr>
            <a:endParaRPr lang="en-US" sz="2400" dirty="0"/>
          </a:p>
        </p:txBody>
      </p:sp>
    </p:spTree>
    <p:extLst>
      <p:ext uri="{BB962C8B-B14F-4D97-AF65-F5344CB8AC3E}">
        <p14:creationId xmlns:p14="http://schemas.microsoft.com/office/powerpoint/2010/main" val="3153371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descr="Graph of PIAAC data 2013-2019 compared with ALLS data 2006"/>
          <p:cNvGraphicFramePr/>
          <p:nvPr>
            <p:extLst>
              <p:ext uri="{D42A27DB-BD31-4B8C-83A1-F6EECF244321}">
                <p14:modId xmlns:p14="http://schemas.microsoft.com/office/powerpoint/2010/main" val="2071960733"/>
              </p:ext>
            </p:extLst>
          </p:nvPr>
        </p:nvGraphicFramePr>
        <p:xfrm>
          <a:off x="2200378" y="1605395"/>
          <a:ext cx="7773825" cy="415247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228600" y="2773166"/>
            <a:ext cx="2265218" cy="707886"/>
          </a:xfrm>
          <a:prstGeom prst="rect">
            <a:avLst/>
          </a:prstGeom>
        </p:spPr>
        <p:txBody>
          <a:bodyPr wrap="square">
            <a:spAutoFit/>
          </a:bodyPr>
          <a:lstStyle/>
          <a:p>
            <a:r>
              <a:rPr lang="en-AU" sz="2000" dirty="0">
                <a:latin typeface="Arial" pitchFamily="34" charset="0"/>
                <a:cs typeface="Arial" pitchFamily="34" charset="0"/>
              </a:rPr>
              <a:t>Percent of </a:t>
            </a:r>
          </a:p>
          <a:p>
            <a:r>
              <a:rPr lang="en-AU" sz="2000" dirty="0">
                <a:latin typeface="Arial" pitchFamily="34" charset="0"/>
                <a:cs typeface="Arial" pitchFamily="34" charset="0"/>
              </a:rPr>
              <a:t>16 - 65 year olds</a:t>
            </a:r>
          </a:p>
        </p:txBody>
      </p:sp>
      <p:sp>
        <p:nvSpPr>
          <p:cNvPr id="2" name="Title 1">
            <a:extLst>
              <a:ext uri="{FF2B5EF4-FFF2-40B4-BE49-F238E27FC236}">
                <a16:creationId xmlns:a16="http://schemas.microsoft.com/office/drawing/2014/main" id="{6EBC05EB-383E-CBC4-9848-F173D7F48F2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kern="1200" spc="100" baseline="0">
                <a:solidFill>
                  <a:schemeClr val="tx1"/>
                </a:solidFill>
                <a:latin typeface="+mj-lt"/>
                <a:ea typeface="+mj-ea"/>
                <a:cs typeface="+mj-cs"/>
              </a:defRPr>
            </a:lvl1pPr>
          </a:lstStyle>
          <a:p>
            <a:r>
              <a:rPr lang="en-US" sz="4800"/>
              <a:t>Australian literacy statistics</a:t>
            </a:r>
            <a:endParaRPr lang="en-US" sz="4800" dirty="0"/>
          </a:p>
        </p:txBody>
      </p:sp>
      <p:sp>
        <p:nvSpPr>
          <p:cNvPr id="9" name="TextBox 8">
            <a:extLst>
              <a:ext uri="{FF2B5EF4-FFF2-40B4-BE49-F238E27FC236}">
                <a16:creationId xmlns:a16="http://schemas.microsoft.com/office/drawing/2014/main" id="{9CFC0349-8E80-54D2-6594-909AC3D5AB1E}"/>
              </a:ext>
            </a:extLst>
          </p:cNvPr>
          <p:cNvSpPr txBox="1"/>
          <p:nvPr/>
        </p:nvSpPr>
        <p:spPr>
          <a:xfrm>
            <a:off x="9968345" y="5049982"/>
            <a:ext cx="2223655" cy="707886"/>
          </a:xfrm>
          <a:prstGeom prst="rect">
            <a:avLst/>
          </a:prstGeom>
          <a:noFill/>
        </p:spPr>
        <p:txBody>
          <a:bodyPr wrap="square" rtlCol="0">
            <a:spAutoFit/>
          </a:bodyPr>
          <a:lstStyle/>
          <a:p>
            <a:r>
              <a:rPr lang="en-AU" sz="2000" dirty="0"/>
              <a:t>PIAAC, OECD 2013 – 2019 </a:t>
            </a:r>
          </a:p>
        </p:txBody>
      </p:sp>
      <p:sp>
        <p:nvSpPr>
          <p:cNvPr id="11" name="Rectangle 10">
            <a:extLst>
              <a:ext uri="{FF2B5EF4-FFF2-40B4-BE49-F238E27FC236}">
                <a16:creationId xmlns:a16="http://schemas.microsoft.com/office/drawing/2014/main" id="{A7C45D4F-83CD-30E5-A8A5-8CB824A321D2}"/>
              </a:ext>
            </a:extLst>
          </p:cNvPr>
          <p:cNvSpPr/>
          <p:nvPr/>
        </p:nvSpPr>
        <p:spPr>
          <a:xfrm>
            <a:off x="5569527" y="5490664"/>
            <a:ext cx="993963" cy="267204"/>
          </a:xfrm>
          <a:prstGeom prst="rect">
            <a:avLst/>
          </a:prstGeom>
          <a:solidFill>
            <a:srgbClr val="000050"/>
          </a:solidFill>
          <a:ln>
            <a:solidFill>
              <a:srgbClr val="000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A7A480C3-21B0-68D8-190D-93C7F2A5C536}"/>
              </a:ext>
            </a:extLst>
          </p:cNvPr>
          <p:cNvSpPr txBox="1"/>
          <p:nvPr/>
        </p:nvSpPr>
        <p:spPr>
          <a:xfrm>
            <a:off x="5822806" y="5403925"/>
            <a:ext cx="1849582" cy="400110"/>
          </a:xfrm>
          <a:prstGeom prst="rect">
            <a:avLst/>
          </a:prstGeom>
          <a:noFill/>
        </p:spPr>
        <p:txBody>
          <a:bodyPr wrap="square" rtlCol="0">
            <a:spAutoFit/>
          </a:bodyPr>
          <a:lstStyle/>
          <a:p>
            <a:r>
              <a:rPr lang="en-AU" sz="2000" dirty="0"/>
              <a:t>2013</a:t>
            </a:r>
          </a:p>
        </p:txBody>
      </p:sp>
    </p:spTree>
    <p:extLst>
      <p:ext uri="{BB962C8B-B14F-4D97-AF65-F5344CB8AC3E}">
        <p14:creationId xmlns:p14="http://schemas.microsoft.com/office/powerpoint/2010/main" val="2813662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A561-FA58-7F43-ABC2-68FFA4C8893E}"/>
              </a:ext>
            </a:extLst>
          </p:cNvPr>
          <p:cNvSpPr>
            <a:spLocks noGrp="1"/>
          </p:cNvSpPr>
          <p:nvPr>
            <p:ph type="title"/>
          </p:nvPr>
        </p:nvSpPr>
        <p:spPr>
          <a:xfrm>
            <a:off x="929640" y="148289"/>
            <a:ext cx="11422686" cy="1325563"/>
          </a:xfrm>
        </p:spPr>
        <p:txBody>
          <a:bodyPr/>
          <a:lstStyle/>
          <a:p>
            <a:r>
              <a:rPr lang="en-US" dirty="0"/>
              <a:t>Accessible formats</a:t>
            </a:r>
          </a:p>
        </p:txBody>
      </p:sp>
      <p:sp>
        <p:nvSpPr>
          <p:cNvPr id="8" name="Content Placeholder 2">
            <a:extLst>
              <a:ext uri="{FF2B5EF4-FFF2-40B4-BE49-F238E27FC236}">
                <a16:creationId xmlns:a16="http://schemas.microsoft.com/office/drawing/2014/main" id="{2A0E0504-76E2-A34D-BC4E-CE9C14B67752}"/>
              </a:ext>
            </a:extLst>
          </p:cNvPr>
          <p:cNvSpPr txBox="1">
            <a:spLocks/>
          </p:cNvSpPr>
          <p:nvPr/>
        </p:nvSpPr>
        <p:spPr>
          <a:xfrm>
            <a:off x="5895974" y="2944531"/>
            <a:ext cx="5532784" cy="2584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en-US" dirty="0"/>
          </a:p>
        </p:txBody>
      </p:sp>
      <p:sp>
        <p:nvSpPr>
          <p:cNvPr id="5" name="TextBox 4">
            <a:extLst>
              <a:ext uri="{FF2B5EF4-FFF2-40B4-BE49-F238E27FC236}">
                <a16:creationId xmlns:a16="http://schemas.microsoft.com/office/drawing/2014/main" id="{D9C873BE-AC4A-683C-4109-D0082CFA42CD}"/>
              </a:ext>
            </a:extLst>
          </p:cNvPr>
          <p:cNvSpPr txBox="1"/>
          <p:nvPr/>
        </p:nvSpPr>
        <p:spPr>
          <a:xfrm>
            <a:off x="929640" y="1224165"/>
            <a:ext cx="5860137" cy="4409669"/>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AU" sz="2400" dirty="0"/>
              <a:t>Plain language</a:t>
            </a:r>
          </a:p>
          <a:p>
            <a:pPr marL="285750" indent="-285750">
              <a:lnSpc>
                <a:spcPct val="200000"/>
              </a:lnSpc>
              <a:buFont typeface="Arial" panose="020B0604020202020204" pitchFamily="34" charset="0"/>
              <a:buChar char="•"/>
            </a:pPr>
            <a:r>
              <a:rPr lang="en-AU" sz="2400" dirty="0"/>
              <a:t>Easy English</a:t>
            </a:r>
          </a:p>
          <a:p>
            <a:pPr marL="285750" indent="-285750">
              <a:lnSpc>
                <a:spcPct val="200000"/>
              </a:lnSpc>
              <a:buFont typeface="Arial" panose="020B0604020202020204" pitchFamily="34" charset="0"/>
              <a:buChar char="•"/>
            </a:pPr>
            <a:r>
              <a:rPr lang="en-AU" sz="2400" dirty="0"/>
              <a:t>Audio format with visual cues</a:t>
            </a:r>
          </a:p>
          <a:p>
            <a:pPr marL="285750" indent="-285750">
              <a:lnSpc>
                <a:spcPct val="200000"/>
              </a:lnSpc>
              <a:buFont typeface="Arial" panose="020B0604020202020204" pitchFamily="34" charset="0"/>
              <a:buChar char="•"/>
            </a:pPr>
            <a:r>
              <a:rPr lang="en-AU" sz="2400" dirty="0"/>
              <a:t>Translation into other languages</a:t>
            </a:r>
          </a:p>
          <a:p>
            <a:pPr marL="285750" indent="-285750">
              <a:lnSpc>
                <a:spcPct val="200000"/>
              </a:lnSpc>
              <a:buFont typeface="Arial" panose="020B0604020202020204" pitchFamily="34" charset="0"/>
              <a:buChar char="•"/>
            </a:pPr>
            <a:r>
              <a:rPr lang="en-AU" sz="2400" dirty="0"/>
              <a:t>Auslan videos</a:t>
            </a:r>
          </a:p>
          <a:p>
            <a:pPr marL="285750" indent="-285750">
              <a:lnSpc>
                <a:spcPct val="200000"/>
              </a:lnSpc>
              <a:buFont typeface="Arial" panose="020B0604020202020204" pitchFamily="34" charset="0"/>
              <a:buChar char="•"/>
            </a:pPr>
            <a:r>
              <a:rPr lang="en-AU" sz="2400" dirty="0"/>
              <a:t>Plain text for braille conversion </a:t>
            </a:r>
          </a:p>
        </p:txBody>
      </p:sp>
    </p:spTree>
    <p:extLst>
      <p:ext uri="{BB962C8B-B14F-4D97-AF65-F5344CB8AC3E}">
        <p14:creationId xmlns:p14="http://schemas.microsoft.com/office/powerpoint/2010/main" val="2774676329"/>
      </p:ext>
    </p:extLst>
  </p:cSld>
  <p:clrMapOvr>
    <a:masterClrMapping/>
  </p:clrMapOvr>
</p:sld>
</file>

<file path=ppt/theme/theme1.xml><?xml version="1.0" encoding="utf-8"?>
<a:theme xmlns:a="http://schemas.openxmlformats.org/drawingml/2006/main" name="Office Theme">
  <a:themeElements>
    <a:clrScheme name="Custom 1">
      <a:dk1>
        <a:srgbClr val="FFFFF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58504CFA-20C4-674F-AAD9-52D1CC99FDB2}" vid="{4E1CCC41-41C4-B845-B9F8-EEC2AF9091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93CD78E3A398F3419ADC98240CA9B5DE" ma:contentTypeVersion="12" ma:contentTypeDescription="Create a new document." ma:contentTypeScope="" ma:versionID="a08a84374ed456d782b4defffb31decc">
  <xsd:schema xmlns:xsd="http://www.w3.org/2001/XMLSchema" xmlns:xs="http://www.w3.org/2001/XMLSchema" xmlns:p="http://schemas.microsoft.com/office/2006/metadata/properties" xmlns:ns2="042efdc7-59c3-4ea1-acf9-ad98bbf20f11" xmlns:ns3="da0d2570-240f-42ef-b71f-454e6cf9e88e" targetNamespace="http://schemas.microsoft.com/office/2006/metadata/properties" ma:root="true" ma:fieldsID="2ab96b3cf80ca9d049444be066994466" ns2:_="" ns3:_="">
    <xsd:import namespace="042efdc7-59c3-4ea1-acf9-ad98bbf20f11"/>
    <xsd:import namespace="da0d2570-240f-42ef-b71f-454e6cf9e88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efdc7-59c3-4ea1-acf9-ad98bbf20f1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a0d2570-240f-42ef-b71f-454e6cf9e88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47B38C-7F6E-4032-B798-04B5EFC5D3C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39761EC-701A-4136-AEA3-4B30FB54E32E}">
  <ds:schemaRefs>
    <ds:schemaRef ds:uri="http://schemas.microsoft.com/sharepoint/v3/contenttype/forms"/>
  </ds:schemaRefs>
</ds:datastoreItem>
</file>

<file path=customXml/itemProps3.xml><?xml version="1.0" encoding="utf-8"?>
<ds:datastoreItem xmlns:ds="http://schemas.openxmlformats.org/officeDocument/2006/customXml" ds:itemID="{1301FAD4-F8E5-4128-95F7-7C7FE85E23B0}">
  <ds:schemaRefs>
    <ds:schemaRef ds:uri="http://schemas.microsoft.com/sharepoint/events"/>
  </ds:schemaRefs>
</ds:datastoreItem>
</file>

<file path=customXml/itemProps4.xml><?xml version="1.0" encoding="utf-8"?>
<ds:datastoreItem xmlns:ds="http://schemas.openxmlformats.org/officeDocument/2006/customXml" ds:itemID="{F455EBCF-D525-4DFA-B3DB-FF7D98F6F5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efdc7-59c3-4ea1-acf9-ad98bbf20f11"/>
    <ds:schemaRef ds:uri="da0d2570-240f-42ef-b71f-454e6cf9e8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DBIA Powerpoint TEMPLATE</Template>
  <TotalTime>10559</TotalTime>
  <Words>352</Words>
  <Application>Microsoft Office PowerPoint</Application>
  <PresentationFormat>Widescreen</PresentationFormat>
  <Paragraphs>83</Paragraphs>
  <Slides>17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Arial Black</vt:lpstr>
      <vt:lpstr>Calibri</vt:lpstr>
      <vt:lpstr>Office Theme</vt:lpstr>
      <vt:lpstr>Accessible formats – steps to access and inclusion: What is still missing?</vt:lpstr>
      <vt:lpstr>Overview</vt:lpstr>
      <vt:lpstr>Who are we?</vt:lpstr>
      <vt:lpstr>Who are we?</vt:lpstr>
      <vt:lpstr>People with print disability</vt:lpstr>
      <vt:lpstr>People with print disability</vt:lpstr>
      <vt:lpstr>People with print disability</vt:lpstr>
      <vt:lpstr>PowerPoint Presentation</vt:lpstr>
      <vt:lpstr>Accessible formats</vt:lpstr>
      <vt:lpstr>People with print disability</vt:lpstr>
      <vt:lpstr>Best practice examples</vt:lpstr>
      <vt:lpstr>Best practice Easy English</vt:lpstr>
      <vt:lpstr>PowerPoint Presentation</vt:lpstr>
      <vt:lpstr>PowerPoint Presentation</vt:lpstr>
      <vt:lpstr>With WA Parliament   Food security </vt:lpstr>
      <vt:lpstr>What is missing?</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Meredith Prain</dc:creator>
  <cp:lastModifiedBy>Meredith Prain</cp:lastModifiedBy>
  <cp:revision>12</cp:revision>
  <dcterms:created xsi:type="dcterms:W3CDTF">2023-03-26T04:17:20Z</dcterms:created>
  <dcterms:modified xsi:type="dcterms:W3CDTF">2023-05-03T22:45:57Z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0x01010093CD78E3A398F3419ADC98240CA9B5DE</vt:lpwstr>
  </property>
</Properties>
</file>