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2" r:id="rId7"/>
    <p:sldId id="284" r:id="rId8"/>
    <p:sldId id="285" r:id="rId9"/>
    <p:sldId id="286" r:id="rId10"/>
    <p:sldId id="287" r:id="rId11"/>
    <p:sldId id="290" r:id="rId12"/>
    <p:sldId id="289" r:id="rId13"/>
    <p:sldId id="288" r:id="rId14"/>
    <p:sldId id="266" r:id="rId15"/>
    <p:sldId id="282" r:id="rId16"/>
    <p:sldId id="280" r:id="rId17"/>
    <p:sldId id="283" r:id="rId18"/>
    <p:sldId id="292" r:id="rId19"/>
    <p:sldId id="269" r:id="rId20"/>
    <p:sldId id="293" r:id="rId21"/>
    <p:sldId id="277" r:id="rId22"/>
    <p:sldId id="291" r:id="rId23"/>
    <p:sldId id="279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6356" autoAdjust="0"/>
  </p:normalViewPr>
  <p:slideViewPr>
    <p:cSldViewPr snapToGrid="0">
      <p:cViewPr varScale="1">
        <p:scale>
          <a:sx n="55" d="100"/>
          <a:sy n="55" d="100"/>
        </p:scale>
        <p:origin x="1528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80711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35994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25faa091b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25faa091b0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3710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25faa091b0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25faa091b0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25faa091b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25faa091b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25faa091b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25faa091b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25faa091b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25faa091b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25faa091b0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25faa091b0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25faa091b0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25faa091b0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48124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25faa091b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25faa091b0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25faa091b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25faa091b0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0537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A4948-3645-4C73-8843-24A81CB2E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61E41-38EE-4AF7-B3CF-B053C3EF5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6B3F8-C88A-48D0-BB40-6ED3A218C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F1624-E16D-4E9B-B5AE-8A0BD9404F3C}" type="datetimeFigureOut">
              <a:rPr lang="en-AU" smtClean="0"/>
              <a:t>4/05/2023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BE620-1D62-41F4-84D1-DC9DAD46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F6BE3-9294-4D24-8500-A2DE3D721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15B06-3D02-4485-A04D-561ABC30185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3588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thingiverse.com/thing:5841775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s://tactiles.eu/databas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rintdisability.org/about-us/accessible-graphics/3d-printing/repositories/" TargetMode="External"/><Relationship Id="rId5" Type="http://schemas.openxmlformats.org/officeDocument/2006/relationships/hyperlink" Target="https://tactiles.eu/guidelines/" TargetMode="External"/><Relationship Id="rId4" Type="http://schemas.openxmlformats.org/officeDocument/2006/relationships/hyperlink" Target="https://printdisability.org/about-us/accessible-graphics/3Dprintin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rintdisability.org/about-us/accessible-graphics/3Dprinting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tactiles.eu/guidelines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rintdisability.org/about-us/accessible-graphics/3d-printing/repositories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tactiles.eu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s://accessiblegraphics.org/research/3dprints/arc/updates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thingiverse.com/leonah/designs" TargetMode="External"/><Relationship Id="rId5" Type="http://schemas.openxmlformats.org/officeDocument/2006/relationships/hyperlink" Target="mailto:Leona.Holloway@monash.edu" TargetMode="External"/><Relationship Id="rId4" Type="http://schemas.openxmlformats.org/officeDocument/2006/relationships/hyperlink" Target="https://www.monash.edu/it/hcc/inclusive-technologie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Logo" descr="Monash University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1311" y="4132675"/>
            <a:ext cx="2601390" cy="7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ext"/>
          <p:cNvSpPr txBox="1">
            <a:spLocks noGrp="1"/>
          </p:cNvSpPr>
          <p:nvPr>
            <p:ph type="subTitle" idx="1"/>
          </p:nvPr>
        </p:nvSpPr>
        <p:spPr>
          <a:xfrm>
            <a:off x="264425" y="31964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1800" dirty="0">
                <a:solidFill>
                  <a:schemeClr val="tx1"/>
                </a:solidFill>
                <a:latin typeface="Atkinson Hyperlegible" pitchFamily="50" charset="0"/>
              </a:rPr>
              <a:t>Leona Holloway</a:t>
            </a:r>
            <a:endParaRPr sz="1800" dirty="0">
              <a:solidFill>
                <a:schemeClr val="tx1"/>
              </a:solidFill>
              <a:latin typeface="Atkinson Hyperlegible" pitchFamily="50" charset="0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1800" dirty="0">
                <a:solidFill>
                  <a:schemeClr val="tx1"/>
                </a:solidFill>
              </a:rPr>
              <a:t>Inclusive </a:t>
            </a:r>
            <a:r>
              <a:rPr lang="en-GB" sz="1800" dirty="0">
                <a:solidFill>
                  <a:schemeClr val="tx1"/>
                </a:solidFill>
                <a:latin typeface="Atkinson Hyperlegible" pitchFamily="50" charset="0"/>
              </a:rPr>
              <a:t>Technologies</a:t>
            </a:r>
            <a:r>
              <a:rPr lang="en-GB" sz="1800" dirty="0">
                <a:solidFill>
                  <a:schemeClr val="tx1"/>
                </a:solidFill>
              </a:rPr>
              <a:t>, Monash University </a:t>
            </a: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54" name="Header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400" b="1" dirty="0">
                <a:latin typeface="Atkinson Hyperlegible" pitchFamily="50" charset="0"/>
              </a:rPr>
              <a:t>3D Printing for Touch Readers: </a:t>
            </a:r>
            <a:br>
              <a:rPr lang="en-GB" sz="4400" b="1" dirty="0">
                <a:latin typeface="Atkinson Hyperlegible" pitchFamily="50" charset="0"/>
              </a:rPr>
            </a:br>
            <a:r>
              <a:rPr lang="en-GB" sz="4400" b="1" dirty="0">
                <a:latin typeface="Atkinson Hyperlegible" pitchFamily="50" charset="0"/>
              </a:rPr>
              <a:t>The Finishing Touches</a:t>
            </a:r>
            <a:endParaRPr sz="8500" b="1" dirty="0">
              <a:latin typeface="Atkinson Hyperlegible" pitchFamily="50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ference">
            <a:extLst>
              <a:ext uri="{FF2B5EF4-FFF2-40B4-BE49-F238E27FC236}">
                <a16:creationId xmlns:a16="http://schemas.microsoft.com/office/drawing/2014/main" id="{25AC22A3-83D7-4EE6-B3AD-6469CB849FA6}"/>
              </a:ext>
            </a:extLst>
          </p:cNvPr>
          <p:cNvSpPr/>
          <p:nvPr/>
        </p:nvSpPr>
        <p:spPr>
          <a:xfrm>
            <a:off x="234821" y="4534626"/>
            <a:ext cx="86743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tkinson Hyperlegible" pitchFamily="50" charset="0"/>
              </a:rPr>
              <a:t>Holloway, L., Butler, M., &amp; Marriott, K. (2018). </a:t>
            </a:r>
            <a:r>
              <a:rPr lang="en-US" b="1" dirty="0">
                <a:latin typeface="Atkinson Hyperlegible" pitchFamily="50" charset="0"/>
              </a:rPr>
              <a:t>Accessible Maps for the Blind: Comparing 3D Printed Models with Tactile Graphics</a:t>
            </a:r>
            <a:r>
              <a:rPr lang="en-US" dirty="0">
                <a:latin typeface="Atkinson Hyperlegible" pitchFamily="50" charset="0"/>
              </a:rPr>
              <a:t>. </a:t>
            </a:r>
          </a:p>
        </p:txBody>
      </p:sp>
      <p:pic>
        <p:nvPicPr>
          <p:cNvPr id="8" name="Picture 3D" descr="3D printed model of a train station with a pedestrian bridge">
            <a:extLst>
              <a:ext uri="{FF2B5EF4-FFF2-40B4-BE49-F238E27FC236}">
                <a16:creationId xmlns:a16="http://schemas.microsoft.com/office/drawing/2014/main" id="{29E3665D-7B0F-478D-A1CE-5E4414D507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37" b="14639"/>
          <a:stretch/>
        </p:blipFill>
        <p:spPr>
          <a:xfrm>
            <a:off x="4695042" y="1356722"/>
            <a:ext cx="4152625" cy="2430055"/>
          </a:xfrm>
          <a:prstGeom prst="rect">
            <a:avLst/>
          </a:prstGeom>
        </p:spPr>
      </p:pic>
      <p:pic>
        <p:nvPicPr>
          <p:cNvPr id="10" name="Picture TG" descr="tactile graphic of a train station with pedestrian bridge">
            <a:extLst>
              <a:ext uri="{FF2B5EF4-FFF2-40B4-BE49-F238E27FC236}">
                <a16:creationId xmlns:a16="http://schemas.microsoft.com/office/drawing/2014/main" id="{78C0F1FF-D57F-47D6-9E7A-7A1CE1907A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7689" t="13041" r="7364" b="19500"/>
          <a:stretch/>
        </p:blipFill>
        <p:spPr>
          <a:xfrm>
            <a:off x="303589" y="1356722"/>
            <a:ext cx="4080007" cy="24300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DE843E-61B4-4551-B00F-97B4B5F56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Atkinson Hyperlegible" pitchFamily="50" charset="0"/>
              </a:rPr>
              <a:t>Mapping – Easy to understand</a:t>
            </a:r>
          </a:p>
        </p:txBody>
      </p:sp>
    </p:spTree>
    <p:extLst>
      <p:ext uri="{BB962C8B-B14F-4D97-AF65-F5344CB8AC3E}">
        <p14:creationId xmlns:p14="http://schemas.microsoft.com/office/powerpoint/2010/main" val="2481705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ference">
            <a:extLst>
              <a:ext uri="{FF2B5EF4-FFF2-40B4-BE49-F238E27FC236}">
                <a16:creationId xmlns:a16="http://schemas.microsoft.com/office/drawing/2014/main" id="{25AC22A3-83D7-4EE6-B3AD-6469CB849FA6}"/>
              </a:ext>
            </a:extLst>
          </p:cNvPr>
          <p:cNvSpPr/>
          <p:nvPr/>
        </p:nvSpPr>
        <p:spPr>
          <a:xfrm>
            <a:off x="234821" y="4534626"/>
            <a:ext cx="86743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tkinson Hyperlegible" pitchFamily="50" charset="0"/>
              </a:rPr>
              <a:t>Holloway, L., Marriott, K., Butler, M., &amp; Reinders, S. (2019). </a:t>
            </a:r>
            <a:r>
              <a:rPr lang="en-US" b="1" dirty="0">
                <a:latin typeface="Atkinson Hyperlegible" pitchFamily="50" charset="0"/>
              </a:rPr>
              <a:t>3D printed maps and icons for inclusion: Testing in the wild by people who are blind or have low vision.</a:t>
            </a:r>
            <a:endParaRPr lang="en-US" dirty="0">
              <a:latin typeface="Atkinson Hyperlegible" pitchFamily="50" charset="0"/>
            </a:endParaRPr>
          </a:p>
        </p:txBody>
      </p:sp>
      <p:pic>
        <p:nvPicPr>
          <p:cNvPr id="6" name="Picture" descr="Map of Carlton Gardens with textured grass and lakes, 3D printed icons and 3D printed building">
            <a:extLst>
              <a:ext uri="{FF2B5EF4-FFF2-40B4-BE49-F238E27FC236}">
                <a16:creationId xmlns:a16="http://schemas.microsoft.com/office/drawing/2014/main" id="{8A8091FB-A988-4D38-BC31-35942160B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03"/>
          <a:stretch/>
        </p:blipFill>
        <p:spPr>
          <a:xfrm>
            <a:off x="1036947" y="1088287"/>
            <a:ext cx="7070105" cy="3215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DE843E-61B4-4551-B00F-97B4B5F56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Atkinson Hyperlegible" pitchFamily="50" charset="0"/>
              </a:rPr>
              <a:t>Mapping</a:t>
            </a:r>
            <a:r>
              <a:rPr lang="en-AU" dirty="0"/>
              <a:t> – Inclusive</a:t>
            </a:r>
          </a:p>
        </p:txBody>
      </p:sp>
    </p:spTree>
    <p:extLst>
      <p:ext uri="{BB962C8B-B14F-4D97-AF65-F5344CB8AC3E}">
        <p14:creationId xmlns:p14="http://schemas.microsoft.com/office/powerpoint/2010/main" val="3380174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ference">
            <a:extLst>
              <a:ext uri="{FF2B5EF4-FFF2-40B4-BE49-F238E27FC236}">
                <a16:creationId xmlns:a16="http://schemas.microsoft.com/office/drawing/2014/main" id="{DC873C7F-6794-49CA-A0E0-6E3F2F4918C9}"/>
              </a:ext>
            </a:extLst>
          </p:cNvPr>
          <p:cNvSpPr txBox="1">
            <a:spLocks/>
          </p:cNvSpPr>
          <p:nvPr/>
        </p:nvSpPr>
        <p:spPr>
          <a:xfrm>
            <a:off x="311700" y="4114799"/>
            <a:ext cx="8520600" cy="93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None/>
            </a:pPr>
            <a:r>
              <a:rPr lang="en-US" sz="1400" dirty="0">
                <a:solidFill>
                  <a:schemeClr val="tx1"/>
                </a:solidFill>
                <a:latin typeface="Atkinson Hyperlegible" pitchFamily="50" charset="0"/>
              </a:rPr>
              <a:t>Holloway, L., Butler, M., &amp; Marriott, K. (2023). </a:t>
            </a:r>
            <a:r>
              <a:rPr lang="en-US" sz="1400" b="1" dirty="0" err="1">
                <a:solidFill>
                  <a:schemeClr val="tx1"/>
                </a:solidFill>
                <a:latin typeface="Atkinson Hyperlegible" pitchFamily="50" charset="0"/>
              </a:rPr>
              <a:t>TactIcons</a:t>
            </a:r>
            <a:r>
              <a:rPr lang="en-US" sz="1400" b="1" dirty="0">
                <a:solidFill>
                  <a:schemeClr val="tx1"/>
                </a:solidFill>
                <a:latin typeface="Atkinson Hyperlegible" pitchFamily="50" charset="0"/>
              </a:rPr>
              <a:t>: Designing 3D Printed Map Icons for People who are Blind or have Low Vision</a:t>
            </a:r>
          </a:p>
          <a:p>
            <a:pPr marL="114300" indent="0">
              <a:buNone/>
            </a:pPr>
            <a:r>
              <a:rPr lang="en-AU" sz="1600" dirty="0">
                <a:solidFill>
                  <a:sysClr val="windowText" lastClr="000000"/>
                </a:solidFill>
                <a:latin typeface="Atkinson Hyperlegible" pitchFamily="50" charset="0"/>
                <a:hlinkClick r:id="rId2"/>
              </a:rPr>
              <a:t>https://www.thingiverse.com/thing:5841775</a:t>
            </a:r>
            <a:r>
              <a:rPr lang="en-AU" sz="1600" dirty="0">
                <a:solidFill>
                  <a:sysClr val="windowText" lastClr="000000"/>
                </a:solidFill>
                <a:latin typeface="Atkinson Hyperlegible" pitchFamily="50" charset="0"/>
              </a:rPr>
              <a:t> </a:t>
            </a:r>
            <a:endParaRPr lang="en-US" sz="1400" dirty="0">
              <a:solidFill>
                <a:schemeClr val="tx1"/>
              </a:solidFill>
              <a:latin typeface="Atkinson Hyperlegible" pitchFamily="50" charset="0"/>
            </a:endParaRPr>
          </a:p>
        </p:txBody>
      </p:sp>
      <p:pic>
        <p:nvPicPr>
          <p:cNvPr id="7" name="Picture" descr="3D models for tactile icons such as a ball for sport, bike for bike path, etc. ">
            <a:extLst>
              <a:ext uri="{FF2B5EF4-FFF2-40B4-BE49-F238E27FC236}">
                <a16:creationId xmlns:a16="http://schemas.microsoft.com/office/drawing/2014/main" id="{83CB0156-BC04-4EC3-A7D0-39D0A88A0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434" y="605332"/>
            <a:ext cx="6697132" cy="3573806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F1249044-2DF5-477C-BC07-935D029EA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52331"/>
            <a:ext cx="8520600" cy="618136"/>
          </a:xfrm>
        </p:spPr>
        <p:txBody>
          <a:bodyPr/>
          <a:lstStyle/>
          <a:p>
            <a:pPr marL="114300" indent="0">
              <a:buNone/>
            </a:pPr>
            <a:r>
              <a:rPr lang="en-AU" dirty="0">
                <a:solidFill>
                  <a:schemeClr val="tx1"/>
                </a:solidFill>
                <a:latin typeface="Atkinson Hyperlegible" pitchFamily="50" charset="0"/>
              </a:rPr>
              <a:t>3D Tactile Icons</a:t>
            </a:r>
          </a:p>
        </p:txBody>
      </p:sp>
    </p:spTree>
    <p:extLst>
      <p:ext uri="{BB962C8B-B14F-4D97-AF65-F5344CB8AC3E}">
        <p14:creationId xmlns:p14="http://schemas.microsoft.com/office/powerpoint/2010/main" val="1272107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ferences">
            <a:extLst>
              <a:ext uri="{FF2B5EF4-FFF2-40B4-BE49-F238E27FC236}">
                <a16:creationId xmlns:a16="http://schemas.microsoft.com/office/drawing/2014/main" id="{8DA5DB61-5792-49D9-BB59-F4231A567071}"/>
              </a:ext>
            </a:extLst>
          </p:cNvPr>
          <p:cNvSpPr txBox="1">
            <a:spLocks/>
          </p:cNvSpPr>
          <p:nvPr/>
        </p:nvSpPr>
        <p:spPr>
          <a:xfrm>
            <a:off x="219233" y="3766199"/>
            <a:ext cx="8520600" cy="1660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None/>
            </a:pPr>
            <a:r>
              <a:rPr lang="en-US" sz="1400" dirty="0" err="1">
                <a:solidFill>
                  <a:schemeClr val="tx1"/>
                </a:solidFill>
                <a:latin typeface="Atkinson Hyperlegible" pitchFamily="50" charset="0"/>
              </a:rPr>
              <a:t>Nagassa</a:t>
            </a:r>
            <a:r>
              <a:rPr lang="en-US" sz="1400" dirty="0">
                <a:solidFill>
                  <a:schemeClr val="tx1"/>
                </a:solidFill>
                <a:latin typeface="Atkinson Hyperlegible" pitchFamily="50" charset="0"/>
              </a:rPr>
              <a:t>, R., Butler, M., Holloway, L., Goncu, C., &amp; Marriott, K. (2023). </a:t>
            </a:r>
            <a:r>
              <a:rPr lang="en-US" sz="1400" b="1" dirty="0">
                <a:solidFill>
                  <a:schemeClr val="tx1"/>
                </a:solidFill>
                <a:latin typeface="Atkinson Hyperlegible" pitchFamily="50" charset="0"/>
              </a:rPr>
              <a:t>3D Building Plans: Supporting Navigation by People who are Blind or have Low Vision in Multi-</a:t>
            </a:r>
            <a:r>
              <a:rPr lang="en-US" sz="1400" b="1" dirty="0" err="1">
                <a:solidFill>
                  <a:schemeClr val="tx1"/>
                </a:solidFill>
                <a:latin typeface="Atkinson Hyperlegible" pitchFamily="50" charset="0"/>
              </a:rPr>
              <a:t>Storey</a:t>
            </a:r>
            <a:r>
              <a:rPr lang="en-US" sz="1400" b="1" dirty="0">
                <a:solidFill>
                  <a:schemeClr val="tx1"/>
                </a:solidFill>
                <a:latin typeface="Atkinson Hyperlegible" pitchFamily="50" charset="0"/>
              </a:rPr>
              <a:t> Buildings</a:t>
            </a:r>
            <a:r>
              <a:rPr lang="en-US" sz="1400" dirty="0">
                <a:solidFill>
                  <a:schemeClr val="tx1"/>
                </a:solidFill>
                <a:latin typeface="Atkinson Hyperlegible" pitchFamily="50" charset="0"/>
              </a:rPr>
              <a:t>. </a:t>
            </a:r>
          </a:p>
          <a:p>
            <a:pPr marL="114300" indent="0">
              <a:buNone/>
            </a:pPr>
            <a:r>
              <a:rPr lang="en-AU" sz="1400" dirty="0">
                <a:solidFill>
                  <a:schemeClr val="tx1"/>
                </a:solidFill>
                <a:latin typeface="Atkinson Hyperlegible" pitchFamily="50" charset="0"/>
              </a:rPr>
              <a:t>Sargsyan, E., </a:t>
            </a:r>
            <a:r>
              <a:rPr lang="en-AU" sz="1400" dirty="0" err="1">
                <a:solidFill>
                  <a:schemeClr val="tx1"/>
                </a:solidFill>
                <a:latin typeface="Atkinson Hyperlegible" pitchFamily="50" charset="0"/>
              </a:rPr>
              <a:t>Oriola</a:t>
            </a:r>
            <a:r>
              <a:rPr lang="en-AU" sz="1400" dirty="0">
                <a:solidFill>
                  <a:schemeClr val="tx1"/>
                </a:solidFill>
                <a:latin typeface="Atkinson Hyperlegible" pitchFamily="50" charset="0"/>
              </a:rPr>
              <a:t>, B., </a:t>
            </a:r>
            <a:r>
              <a:rPr lang="en-AU" sz="1400" dirty="0" err="1">
                <a:solidFill>
                  <a:schemeClr val="tx1"/>
                </a:solidFill>
                <a:latin typeface="Atkinson Hyperlegible" pitchFamily="50" charset="0"/>
              </a:rPr>
              <a:t>Macé</a:t>
            </a:r>
            <a:r>
              <a:rPr lang="en-AU" sz="1400" dirty="0">
                <a:solidFill>
                  <a:schemeClr val="tx1"/>
                </a:solidFill>
                <a:latin typeface="Atkinson Hyperlegible" pitchFamily="50" charset="0"/>
              </a:rPr>
              <a:t>, M. J.-M., Serrano, M., &amp; </a:t>
            </a:r>
            <a:r>
              <a:rPr lang="en-AU" sz="1400" dirty="0" err="1">
                <a:solidFill>
                  <a:schemeClr val="tx1"/>
                </a:solidFill>
                <a:latin typeface="Atkinson Hyperlegible" pitchFamily="50" charset="0"/>
              </a:rPr>
              <a:t>Jouffrais</a:t>
            </a:r>
            <a:r>
              <a:rPr lang="en-AU" sz="1400" dirty="0">
                <a:solidFill>
                  <a:schemeClr val="tx1"/>
                </a:solidFill>
                <a:latin typeface="Atkinson Hyperlegible" pitchFamily="50" charset="0"/>
              </a:rPr>
              <a:t>, C. (2023). </a:t>
            </a:r>
            <a:r>
              <a:rPr lang="en-AU" sz="1400" b="1" dirty="0">
                <a:solidFill>
                  <a:schemeClr val="tx1"/>
                </a:solidFill>
                <a:latin typeface="Atkinson Hyperlegible" pitchFamily="50" charset="0"/>
              </a:rPr>
              <a:t>3D Printed Interactive Multi-Storey Model for People with Visual Impairments: Co-Design Process and Comparative Study between a 3D Model and 2D Tactile Maps</a:t>
            </a:r>
            <a:r>
              <a:rPr lang="en-AU" sz="1400" dirty="0">
                <a:solidFill>
                  <a:schemeClr val="tx1"/>
                </a:solidFill>
                <a:latin typeface="Atkinson Hyperlegible" pitchFamily="50" charset="0"/>
              </a:rPr>
              <a:t>. </a:t>
            </a:r>
          </a:p>
        </p:txBody>
      </p:sp>
      <p:pic>
        <p:nvPicPr>
          <p:cNvPr id="5" name="picture elen" descr="3D printed model of a train station with underpasses. The top layer has been lifted to allow space for the hands to explore the stairs/escalators in the underpass">
            <a:extLst>
              <a:ext uri="{FF2B5EF4-FFF2-40B4-BE49-F238E27FC236}">
                <a16:creationId xmlns:a16="http://schemas.microsoft.com/office/drawing/2014/main" id="{DF1C214D-1F53-432A-BFA4-F7067687F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171" y="917876"/>
            <a:ext cx="4991829" cy="2662309"/>
          </a:xfrm>
          <a:prstGeom prst="rect">
            <a:avLst/>
          </a:prstGeom>
        </p:spPr>
      </p:pic>
      <p:pic>
        <p:nvPicPr>
          <p:cNvPr id="6" name="Picture ruth" descr="3D print of 3-level shopping centre. The top two floors have been slid to the side so that the bottom floor can be explored freely.">
            <a:extLst>
              <a:ext uri="{FF2B5EF4-FFF2-40B4-BE49-F238E27FC236}">
                <a16:creationId xmlns:a16="http://schemas.microsoft.com/office/drawing/2014/main" id="{F992B27A-A8FE-4464-9924-A6CAEB7CA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9" y="731862"/>
            <a:ext cx="4020857" cy="3152565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5B96E913-2FC2-4A17-B864-FEF57D3C8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23465"/>
            <a:ext cx="8520600" cy="515390"/>
          </a:xfrm>
        </p:spPr>
        <p:txBody>
          <a:bodyPr/>
          <a:lstStyle/>
          <a:p>
            <a:pPr marL="114300" indent="0">
              <a:buNone/>
            </a:pPr>
            <a:r>
              <a:rPr lang="en-AU" dirty="0">
                <a:solidFill>
                  <a:schemeClr val="tx1"/>
                </a:solidFill>
                <a:latin typeface="Atkinson Hyperlegible" pitchFamily="50" charset="0"/>
              </a:rPr>
              <a:t>3D Multi-level building plans</a:t>
            </a:r>
          </a:p>
        </p:txBody>
      </p:sp>
    </p:spTree>
    <p:extLst>
      <p:ext uri="{BB962C8B-B14F-4D97-AF65-F5344CB8AC3E}">
        <p14:creationId xmlns:p14="http://schemas.microsoft.com/office/powerpoint/2010/main" val="965924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Atkinson Hyperlegible" pitchFamily="50" charset="0"/>
              </a:rPr>
              <a:t>Barriers</a:t>
            </a:r>
            <a:endParaRPr dirty="0">
              <a:latin typeface="Atkinson Hyperlegible" pitchFamily="50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" descr="3D printed model of the great wall of china">
            <a:extLst>
              <a:ext uri="{FF2B5EF4-FFF2-40B4-BE49-F238E27FC236}">
                <a16:creationId xmlns:a16="http://schemas.microsoft.com/office/drawing/2014/main" id="{6B244C5D-1CA0-4D4A-97AC-5B3F1837F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9" b="2696"/>
          <a:stretch/>
        </p:blipFill>
        <p:spPr bwMode="auto">
          <a:xfrm>
            <a:off x="2249458" y="2372327"/>
            <a:ext cx="4645083" cy="255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">
            <a:extLst>
              <a:ext uri="{FF2B5EF4-FFF2-40B4-BE49-F238E27FC236}">
                <a16:creationId xmlns:a16="http://schemas.microsoft.com/office/drawing/2014/main" id="{EE0687FE-9D9A-433E-B8A6-89658DEBB4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>
                <a:solidFill>
                  <a:schemeClr val="tx1"/>
                </a:solidFill>
                <a:latin typeface="Atkinson Hyperlegible" pitchFamily="50" charset="0"/>
              </a:rPr>
              <a:t>Awareness</a:t>
            </a:r>
          </a:p>
          <a:p>
            <a:r>
              <a:rPr lang="en-AU" dirty="0">
                <a:solidFill>
                  <a:schemeClr val="tx1"/>
                </a:solidFill>
                <a:latin typeface="Atkinson Hyperlegible" pitchFamily="50" charset="0"/>
              </a:rPr>
              <a:t>Technical expertise</a:t>
            </a:r>
          </a:p>
          <a:p>
            <a:r>
              <a:rPr lang="en-AU" dirty="0">
                <a:solidFill>
                  <a:schemeClr val="tx1"/>
                </a:solidFill>
                <a:latin typeface="Atkinson Hyperlegible" pitchFamily="50" charset="0"/>
              </a:rPr>
              <a:t>Availability of suitable 3D models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32042C17-C7ED-4E08-8875-79E68D1BA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Atkinson Hyperlegible" pitchFamily="50" charset="0"/>
              </a:rPr>
              <a:t>Barriers to the adoption of 3D printing</a:t>
            </a:r>
          </a:p>
        </p:txBody>
      </p:sp>
    </p:spTree>
    <p:extLst>
      <p:ext uri="{BB962C8B-B14F-4D97-AF65-F5344CB8AC3E}">
        <p14:creationId xmlns:p14="http://schemas.microsoft.com/office/powerpoint/2010/main" val="928466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Atkinson Hyperlegible" pitchFamily="50" charset="0"/>
              </a:rPr>
              <a:t>Enablers</a:t>
            </a:r>
            <a:endParaRPr dirty="0">
              <a:latin typeface="Atkinson Hyperlegibl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610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" descr="3D model of a megaphone">
            <a:extLst>
              <a:ext uri="{FF2B5EF4-FFF2-40B4-BE49-F238E27FC236}">
                <a16:creationId xmlns:a16="http://schemas.microsoft.com/office/drawing/2014/main" id="{84D4EB85-44BF-4465-86C8-3FF217A12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883684" y="3284797"/>
            <a:ext cx="2095821" cy="1721072"/>
          </a:xfrm>
          <a:prstGeom prst="rect">
            <a:avLst/>
          </a:prstGeom>
        </p:spPr>
      </p:pic>
      <p:sp>
        <p:nvSpPr>
          <p:cNvPr id="4" name="Text">
            <a:extLst>
              <a:ext uri="{FF2B5EF4-FFF2-40B4-BE49-F238E27FC236}">
                <a16:creationId xmlns:a16="http://schemas.microsoft.com/office/drawing/2014/main" id="{3A5554D0-4D3A-4A9E-9FD5-17A1CCCD54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>
                <a:solidFill>
                  <a:schemeClr val="tx1"/>
                </a:solidFill>
                <a:latin typeface="Atkinson Hyperlegible" pitchFamily="50" charset="0"/>
              </a:rPr>
              <a:t>Presentations</a:t>
            </a:r>
          </a:p>
          <a:p>
            <a:r>
              <a:rPr lang="en-AU" dirty="0">
                <a:solidFill>
                  <a:schemeClr val="tx1"/>
                </a:solidFill>
                <a:latin typeface="Atkinson Hyperlegible" pitchFamily="50" charset="0"/>
              </a:rPr>
              <a:t>Guidelines </a:t>
            </a:r>
          </a:p>
          <a:p>
            <a:pPr lvl="1"/>
            <a:r>
              <a:rPr lang="en-AU" sz="1800" dirty="0">
                <a:latin typeface="Atkinson Hyperlegible" pitchFamily="50" charset="0"/>
                <a:hlinkClick r:id="rId4"/>
              </a:rPr>
              <a:t>https://printdisability.org/about-us/accessible-graphics/3Dprinting</a:t>
            </a:r>
            <a:r>
              <a:rPr lang="en-AU" sz="1800" dirty="0">
                <a:latin typeface="Atkinson Hyperlegible" pitchFamily="50" charset="0"/>
              </a:rPr>
              <a:t> </a:t>
            </a:r>
          </a:p>
          <a:p>
            <a:pPr lvl="1"/>
            <a:r>
              <a:rPr lang="en-AU" sz="1800" dirty="0">
                <a:latin typeface="Atkinson Hyperlegible" pitchFamily="50" charset="0"/>
                <a:hlinkClick r:id="rId5"/>
              </a:rPr>
              <a:t>https://tactiles.eu/guidelines/</a:t>
            </a:r>
            <a:endParaRPr lang="en-AU" sz="1800" dirty="0">
              <a:latin typeface="Atkinson Hyperlegible" pitchFamily="50" charset="0"/>
            </a:endParaRPr>
          </a:p>
          <a:p>
            <a:r>
              <a:rPr lang="en-AU" dirty="0">
                <a:solidFill>
                  <a:schemeClr val="tx1"/>
                </a:solidFill>
                <a:latin typeface="Atkinson Hyperlegible" pitchFamily="50" charset="0"/>
              </a:rPr>
              <a:t>Catalogues</a:t>
            </a:r>
          </a:p>
          <a:p>
            <a:pPr lvl="1"/>
            <a:r>
              <a:rPr lang="en-AU" sz="1800" dirty="0">
                <a:latin typeface="Atkinson Hyperlegible" pitchFamily="50" charset="0"/>
                <a:hlinkClick r:id="rId6"/>
              </a:rPr>
              <a:t>https://printdisability.org/about-us/accessible-graphics/3d-printing/repositories/</a:t>
            </a:r>
            <a:endParaRPr lang="en-AU" sz="1800" dirty="0">
              <a:latin typeface="Atkinson Hyperlegible" pitchFamily="50" charset="0"/>
            </a:endParaRPr>
          </a:p>
          <a:p>
            <a:pPr lvl="1"/>
            <a:r>
              <a:rPr lang="en-AU" sz="1800" dirty="0">
                <a:latin typeface="Atkinson Hyperlegible" pitchFamily="50" charset="0"/>
                <a:hlinkClick r:id="rId7"/>
              </a:rPr>
              <a:t>https://tactiles.eu/database/</a:t>
            </a:r>
            <a:endParaRPr lang="en-AU" sz="1800" dirty="0">
              <a:latin typeface="Atkinson Hyperlegible" pitchFamily="50" charset="0"/>
            </a:endParaRPr>
          </a:p>
          <a:p>
            <a:r>
              <a:rPr lang="en-AU" dirty="0">
                <a:solidFill>
                  <a:schemeClr val="tx1"/>
                </a:solidFill>
                <a:latin typeface="Atkinson Hyperlegible" pitchFamily="50" charset="0"/>
              </a:rPr>
              <a:t>ANZAGG 3D working group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CE446E-A51E-4424-8233-AED87A206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Atkinson Hyperlegible" pitchFamily="50" charset="0"/>
              </a:rPr>
              <a:t>Awareness</a:t>
            </a:r>
          </a:p>
        </p:txBody>
      </p:sp>
    </p:spTree>
    <p:extLst>
      <p:ext uri="{BB962C8B-B14F-4D97-AF65-F5344CB8AC3E}">
        <p14:creationId xmlns:p14="http://schemas.microsoft.com/office/powerpoint/2010/main" val="3182211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" descr="Miniature model people in stadium seating">
            <a:extLst>
              <a:ext uri="{FF2B5EF4-FFF2-40B4-BE49-F238E27FC236}">
                <a16:creationId xmlns:a16="http://schemas.microsoft.com/office/drawing/2014/main" id="{E41B5704-847E-414A-8F3A-97B359696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1" b="23225"/>
          <a:stretch/>
        </p:blipFill>
        <p:spPr>
          <a:xfrm>
            <a:off x="4387064" y="2414427"/>
            <a:ext cx="4756935" cy="2729073"/>
          </a:xfrm>
          <a:prstGeom prst="rect">
            <a:avLst/>
          </a:prstGeom>
        </p:spPr>
      </p:pic>
      <p:sp>
        <p:nvSpPr>
          <p:cNvPr id="4" name="Text">
            <a:extLst>
              <a:ext uri="{FF2B5EF4-FFF2-40B4-BE49-F238E27FC236}">
                <a16:creationId xmlns:a16="http://schemas.microsoft.com/office/drawing/2014/main" id="{3A5554D0-4D3A-4A9E-9FD5-17A1CCCD54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>
                <a:solidFill>
                  <a:schemeClr val="tx1"/>
                </a:solidFill>
                <a:latin typeface="Atkinson Hyperlegible" pitchFamily="50" charset="0"/>
              </a:rPr>
              <a:t>Guidelines </a:t>
            </a:r>
          </a:p>
          <a:p>
            <a:pPr lvl="1"/>
            <a:r>
              <a:rPr lang="en-AU" sz="1800" dirty="0">
                <a:latin typeface="Atkinson Hyperlegible" pitchFamily="50" charset="0"/>
                <a:hlinkClick r:id="rId3"/>
              </a:rPr>
              <a:t>https://printdisability.org/about-us/accessible-graphics/3Dprinting</a:t>
            </a:r>
            <a:r>
              <a:rPr lang="en-AU" sz="1800" dirty="0">
                <a:latin typeface="Atkinson Hyperlegible" pitchFamily="50" charset="0"/>
              </a:rPr>
              <a:t> </a:t>
            </a:r>
          </a:p>
          <a:p>
            <a:pPr lvl="1"/>
            <a:r>
              <a:rPr lang="en-AU" sz="1800" dirty="0">
                <a:latin typeface="Atkinson Hyperlegible" pitchFamily="50" charset="0"/>
                <a:hlinkClick r:id="rId4"/>
              </a:rPr>
              <a:t>https://tactiles.eu/guidelines/</a:t>
            </a:r>
            <a:endParaRPr lang="en-AU" dirty="0">
              <a:solidFill>
                <a:schemeClr val="tx1"/>
              </a:solidFill>
              <a:latin typeface="Atkinson Hyperlegible" pitchFamily="50" charset="0"/>
            </a:endParaRPr>
          </a:p>
          <a:p>
            <a:r>
              <a:rPr lang="en-AU" dirty="0">
                <a:solidFill>
                  <a:schemeClr val="tx1"/>
                </a:solidFill>
                <a:latin typeface="Atkinson Hyperlegible" pitchFamily="50" charset="0"/>
              </a:rPr>
              <a:t>ANZAGG 3D working group</a:t>
            </a:r>
          </a:p>
          <a:p>
            <a:r>
              <a:rPr lang="en-AU" dirty="0">
                <a:solidFill>
                  <a:schemeClr val="tx1"/>
                </a:solidFill>
                <a:latin typeface="Atkinson Hyperlegible" pitchFamily="50" charset="0"/>
              </a:rPr>
              <a:t>Online 3D printing communities</a:t>
            </a:r>
          </a:p>
          <a:p>
            <a:r>
              <a:rPr lang="en-AU" dirty="0">
                <a:solidFill>
                  <a:schemeClr val="tx1"/>
                </a:solidFill>
                <a:latin typeface="Atkinson Hyperlegible" pitchFamily="50" charset="0"/>
              </a:rPr>
              <a:t>Technical champion</a:t>
            </a:r>
          </a:p>
          <a:p>
            <a:r>
              <a:rPr lang="en-AU" dirty="0">
                <a:solidFill>
                  <a:schemeClr val="tx1"/>
                </a:solidFill>
                <a:latin typeface="Atkinson Hyperlegible" pitchFamily="50" charset="0"/>
              </a:rPr>
              <a:t>Centralised distribution model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CE446E-A51E-4424-8233-AED87A206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Atkinson Hyperlegible" pitchFamily="50" charset="0"/>
              </a:rPr>
              <a:t>Technical Expertise</a:t>
            </a:r>
          </a:p>
        </p:txBody>
      </p:sp>
    </p:spTree>
    <p:extLst>
      <p:ext uri="{BB962C8B-B14F-4D97-AF65-F5344CB8AC3E}">
        <p14:creationId xmlns:p14="http://schemas.microsoft.com/office/powerpoint/2010/main" val="3217311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t">
            <a:extLst>
              <a:ext uri="{FF2B5EF4-FFF2-40B4-BE49-F238E27FC236}">
                <a16:creationId xmlns:a16="http://schemas.microsoft.com/office/drawing/2014/main" id="{6A1CA6A8-4DAB-4962-9F6A-871DFCBFCBCF}"/>
              </a:ext>
            </a:extLst>
          </p:cNvPr>
          <p:cNvSpPr/>
          <p:nvPr/>
        </p:nvSpPr>
        <p:spPr>
          <a:xfrm>
            <a:off x="3122763" y="3503195"/>
            <a:ext cx="77637" cy="86264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dot">
            <a:extLst>
              <a:ext uri="{FF2B5EF4-FFF2-40B4-BE49-F238E27FC236}">
                <a16:creationId xmlns:a16="http://schemas.microsoft.com/office/drawing/2014/main" id="{CA75B816-B7E0-45FC-B62C-774137E74F34}"/>
              </a:ext>
            </a:extLst>
          </p:cNvPr>
          <p:cNvSpPr/>
          <p:nvPr/>
        </p:nvSpPr>
        <p:spPr>
          <a:xfrm>
            <a:off x="3956649" y="4132906"/>
            <a:ext cx="77637" cy="86264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dot">
            <a:extLst>
              <a:ext uri="{FF2B5EF4-FFF2-40B4-BE49-F238E27FC236}">
                <a16:creationId xmlns:a16="http://schemas.microsoft.com/office/drawing/2014/main" id="{9B269E88-0ABC-48F0-9B97-9E3B175773DF}"/>
              </a:ext>
            </a:extLst>
          </p:cNvPr>
          <p:cNvSpPr/>
          <p:nvPr/>
        </p:nvSpPr>
        <p:spPr>
          <a:xfrm>
            <a:off x="4398798" y="3801887"/>
            <a:ext cx="77637" cy="86264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dot">
            <a:extLst>
              <a:ext uri="{FF2B5EF4-FFF2-40B4-BE49-F238E27FC236}">
                <a16:creationId xmlns:a16="http://schemas.microsoft.com/office/drawing/2014/main" id="{5365E162-9063-439B-BC11-2B1D2E8543C1}"/>
              </a:ext>
            </a:extLst>
          </p:cNvPr>
          <p:cNvSpPr/>
          <p:nvPr/>
        </p:nvSpPr>
        <p:spPr>
          <a:xfrm>
            <a:off x="8025442" y="3204503"/>
            <a:ext cx="77637" cy="86264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dot">
            <a:extLst>
              <a:ext uri="{FF2B5EF4-FFF2-40B4-BE49-F238E27FC236}">
                <a16:creationId xmlns:a16="http://schemas.microsoft.com/office/drawing/2014/main" id="{68BB59C2-1CAA-4025-B7BE-6C738F21EBD2}"/>
              </a:ext>
            </a:extLst>
          </p:cNvPr>
          <p:cNvSpPr/>
          <p:nvPr/>
        </p:nvSpPr>
        <p:spPr>
          <a:xfrm>
            <a:off x="4595812" y="3622423"/>
            <a:ext cx="77637" cy="86264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BLENNZ">
            <a:extLst>
              <a:ext uri="{FF2B5EF4-FFF2-40B4-BE49-F238E27FC236}">
                <a16:creationId xmlns:a16="http://schemas.microsoft.com/office/drawing/2014/main" id="{B6BFB9E0-1F93-4BB1-8E82-69836E7DAA35}"/>
              </a:ext>
            </a:extLst>
          </p:cNvPr>
          <p:cNvSpPr txBox="1"/>
          <p:nvPr/>
        </p:nvSpPr>
        <p:spPr>
          <a:xfrm>
            <a:off x="6875433" y="2606455"/>
            <a:ext cx="276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800" b="1" dirty="0">
                <a:latin typeface="Atkinson Hyperlegible" pitchFamily="50" charset="0"/>
                <a:cs typeface="Calibri" panose="020F0502020204030204" pitchFamily="34" charset="0"/>
              </a:rPr>
              <a:t>BLENNZ:</a:t>
            </a:r>
            <a:r>
              <a:rPr lang="en-US" altLang="en-US" sz="1800" dirty="0">
                <a:latin typeface="Atkinson Hyperlegible" pitchFamily="50" charset="0"/>
                <a:cs typeface="Calibri" panose="020F0502020204030204" pitchFamily="34" charset="0"/>
              </a:rPr>
              <a:t> By request</a:t>
            </a:r>
            <a:endParaRPr lang="en-US" altLang="en-US" sz="600" dirty="0">
              <a:solidFill>
                <a:schemeClr val="tx1"/>
              </a:solidFill>
              <a:latin typeface="Atkinson Hyperlegible" pitchFamily="50" charset="0"/>
            </a:endParaRPr>
          </a:p>
        </p:txBody>
      </p:sp>
      <p:pic>
        <p:nvPicPr>
          <p:cNvPr id="10243" name="NZ" descr="Map of New Zealand">
            <a:extLst>
              <a:ext uri="{FF2B5EF4-FFF2-40B4-BE49-F238E27FC236}">
                <a16:creationId xmlns:a16="http://schemas.microsoft.com/office/drawing/2014/main" id="{5DFD8A9E-0BF0-486A-B56C-BADDECB45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614" y="2852421"/>
            <a:ext cx="1666875" cy="210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Australia" descr="Laser cut map of Australia with braille labels">
            <a:extLst>
              <a:ext uri="{FF2B5EF4-FFF2-40B4-BE49-F238E27FC236}">
                <a16:creationId xmlns:a16="http://schemas.microsoft.com/office/drawing/2014/main" id="{D5885ABE-7023-4015-B280-04AACE778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" y="655045"/>
            <a:ext cx="5303934" cy="448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extSense">
            <a:extLst>
              <a:ext uri="{FF2B5EF4-FFF2-40B4-BE49-F238E27FC236}">
                <a16:creationId xmlns:a16="http://schemas.microsoft.com/office/drawing/2014/main" id="{75B81897-F0CB-4AD7-A2B4-103EFA509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7645" y="3000836"/>
            <a:ext cx="8905875" cy="1177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1" dirty="0" err="1">
                <a:latin typeface="Atkinson Hyperlegible" pitchFamily="50" charset="0"/>
                <a:cs typeface="Calibri" panose="020F0502020204030204" pitchFamily="34" charset="0"/>
              </a:rPr>
              <a:t>NextSense</a:t>
            </a:r>
            <a:r>
              <a:rPr lang="en-US" altLang="en-US" sz="1800" b="1" dirty="0">
                <a:latin typeface="Atkinson Hyperlegible" pitchFamily="50" charset="0"/>
                <a:cs typeface="Calibri" panose="020F0502020204030204" pitchFamily="34" charset="0"/>
              </a:rPr>
              <a:t>:</a:t>
            </a:r>
            <a:r>
              <a:rPr lang="en-US" altLang="en-US" sz="1800" dirty="0">
                <a:latin typeface="Atkinson Hyperlegible" pitchFamily="50" charset="0"/>
                <a:cs typeface="Calibri" panose="020F0502020204030204" pitchFamily="34" charset="0"/>
              </a:rPr>
              <a:t> Catalogue</a:t>
            </a:r>
            <a:endParaRPr lang="en-US" altLang="en-US" sz="1800" dirty="0">
              <a:solidFill>
                <a:schemeClr val="tx1"/>
              </a:solidFill>
              <a:latin typeface="Atkinson Hyperlegible" pitchFamily="50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1" dirty="0">
                <a:latin typeface="Atkinson Hyperlegible" pitchFamily="50" charset="0"/>
                <a:cs typeface="Calibri" panose="020F0502020204030204" pitchFamily="34" charset="0"/>
              </a:rPr>
              <a:t>BLPS:</a:t>
            </a:r>
            <a:r>
              <a:rPr lang="en-US" altLang="en-US" sz="1800" dirty="0">
                <a:latin typeface="Atkinson Hyperlegible" pitchFamily="50" charset="0"/>
                <a:cs typeface="Calibri" panose="020F0502020204030204" pitchFamily="34" charset="0"/>
              </a:rPr>
              <a:t> Catalogue</a:t>
            </a:r>
            <a:endParaRPr lang="en-US" altLang="en-US" sz="1800" dirty="0">
              <a:solidFill>
                <a:schemeClr val="tx1"/>
              </a:solidFill>
              <a:latin typeface="Atkinson Hyperlegible" pitchFamily="50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1" dirty="0">
                <a:latin typeface="Atkinson Hyperlegible" pitchFamily="50" charset="0"/>
                <a:cs typeface="Calibri" panose="020F0502020204030204" pitchFamily="34" charset="0"/>
              </a:rPr>
              <a:t>VA:</a:t>
            </a:r>
            <a:r>
              <a:rPr lang="en-US" altLang="en-US" sz="1800" dirty="0">
                <a:latin typeface="Atkinson Hyperlegible" pitchFamily="50" charset="0"/>
                <a:cs typeface="Calibri" panose="020F0502020204030204" pitchFamily="34" charset="0"/>
              </a:rPr>
              <a:t> By request</a:t>
            </a:r>
            <a:endParaRPr lang="en-US" altLang="en-US" sz="1800" dirty="0">
              <a:solidFill>
                <a:schemeClr val="tx1"/>
              </a:solidFill>
              <a:latin typeface="Atkinson Hyperlegible" pitchFamily="50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1" dirty="0">
                <a:latin typeface="Atkinson Hyperlegible" pitchFamily="50" charset="0"/>
                <a:cs typeface="Calibri" panose="020F0502020204030204" pitchFamily="34" charset="0"/>
              </a:rPr>
              <a:t>ACT:</a:t>
            </a:r>
            <a:r>
              <a:rPr lang="en-US" altLang="en-US" sz="1800" dirty="0">
                <a:latin typeface="Atkinson Hyperlegible" pitchFamily="50" charset="0"/>
                <a:cs typeface="Calibri" panose="020F0502020204030204" pitchFamily="34" charset="0"/>
              </a:rPr>
              <a:t> By request 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  </a:t>
            </a:r>
            <a:endParaRPr lang="en-US" altLang="en-US" sz="600" dirty="0">
              <a:solidFill>
                <a:schemeClr val="tx1"/>
              </a:solidFill>
            </a:endParaRPr>
          </a:p>
        </p:txBody>
      </p:sp>
      <p:sp>
        <p:nvSpPr>
          <p:cNvPr id="10" name="SVRC">
            <a:extLst>
              <a:ext uri="{FF2B5EF4-FFF2-40B4-BE49-F238E27FC236}">
                <a16:creationId xmlns:a16="http://schemas.microsoft.com/office/drawing/2014/main" id="{B3D5F55B-4A8A-4487-9103-F07F966F8BF7}"/>
              </a:ext>
            </a:extLst>
          </p:cNvPr>
          <p:cNvSpPr/>
          <p:nvPr/>
        </p:nvSpPr>
        <p:spPr>
          <a:xfrm>
            <a:off x="3049534" y="4268871"/>
            <a:ext cx="1891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800" b="1" dirty="0">
                <a:latin typeface="Atkinson Hyperlegible" pitchFamily="50" charset="0"/>
                <a:cs typeface="Calibri" panose="020F0502020204030204" pitchFamily="34" charset="0"/>
              </a:rPr>
              <a:t>SVRC</a:t>
            </a:r>
            <a:r>
              <a:rPr lang="en-US" altLang="en-US" sz="1800" dirty="0">
                <a:latin typeface="Atkinson Hyperlegible" pitchFamily="50" charset="0"/>
                <a:cs typeface="Calibri" panose="020F0502020204030204" pitchFamily="34" charset="0"/>
              </a:rPr>
              <a:t>: catalogue</a:t>
            </a:r>
            <a:endParaRPr lang="en-AU" sz="1800" dirty="0">
              <a:latin typeface="Atkinson Hyperlegible" pitchFamily="50" charset="0"/>
            </a:endParaRPr>
          </a:p>
        </p:txBody>
      </p:sp>
      <p:sp>
        <p:nvSpPr>
          <p:cNvPr id="7" name="SASSVI">
            <a:extLst>
              <a:ext uri="{FF2B5EF4-FFF2-40B4-BE49-F238E27FC236}">
                <a16:creationId xmlns:a16="http://schemas.microsoft.com/office/drawing/2014/main" id="{04E09472-64DD-425E-A34A-B228D1FBA902}"/>
              </a:ext>
            </a:extLst>
          </p:cNvPr>
          <p:cNvSpPr txBox="1"/>
          <p:nvPr/>
        </p:nvSpPr>
        <p:spPr>
          <a:xfrm>
            <a:off x="1116419" y="3763574"/>
            <a:ext cx="279082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en-US" sz="1800" b="1" dirty="0">
                <a:latin typeface="Atkinson Hyperlegible" pitchFamily="50" charset="0"/>
                <a:cs typeface="Calibri" panose="020F0502020204030204" pitchFamily="34" charset="0"/>
              </a:rPr>
              <a:t>SASSVI:</a:t>
            </a:r>
            <a:r>
              <a:rPr lang="en-US" altLang="en-US" sz="1800" dirty="0">
                <a:latin typeface="Atkinson Hyperlegible" pitchFamily="50" charset="0"/>
                <a:cs typeface="Calibri" panose="020F0502020204030204" pitchFamily="34" charset="0"/>
              </a:rPr>
              <a:t> By request</a:t>
            </a:r>
            <a:endParaRPr lang="en-AU" sz="1800" dirty="0">
              <a:latin typeface="Atkinson Hyperlegible" pitchFamily="50" charset="0"/>
            </a:endParaRP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413CE748-C7D2-46D6-89F0-3DCB98AA2A39}"/>
              </a:ext>
            </a:extLst>
          </p:cNvPr>
          <p:cNvSpPr txBox="1">
            <a:spLocks/>
          </p:cNvSpPr>
          <p:nvPr/>
        </p:nvSpPr>
        <p:spPr>
          <a:xfrm>
            <a:off x="311700" y="296264"/>
            <a:ext cx="8520600" cy="61813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/>
            <a:r>
              <a:rPr lang="en-AU" sz="1800" dirty="0">
                <a:latin typeface="Atkinson Hyperlegible" pitchFamily="50" charset="0"/>
              </a:rPr>
              <a:t>Successful adoption in Australia and New Zealand</a:t>
            </a:r>
          </a:p>
        </p:txBody>
      </p:sp>
    </p:spTree>
    <p:extLst>
      <p:ext uri="{BB962C8B-B14F-4D97-AF65-F5344CB8AC3E}">
        <p14:creationId xmlns:p14="http://schemas.microsoft.com/office/powerpoint/2010/main" val="3963355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descr="3D printing a graph on paper">
            <a:extLst>
              <a:ext uri="{FF2B5EF4-FFF2-40B4-BE49-F238E27FC236}">
                <a16:creationId xmlns:a16="http://schemas.microsoft.com/office/drawing/2014/main" id="{0D688F84-ECC1-4AAB-8C8E-F6906634F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636" y="0"/>
            <a:ext cx="4537364" cy="5143500"/>
          </a:xfrm>
          <a:prstGeom prst="rect">
            <a:avLst/>
          </a:prstGeom>
        </p:spPr>
      </p:pic>
      <p:sp>
        <p:nvSpPr>
          <p:cNvPr id="62" name="Text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tx1"/>
                </a:solidFill>
                <a:latin typeface="Atkinson Hyperlegible" pitchFamily="50" charset="0"/>
              </a:rPr>
              <a:t>About the Project </a:t>
            </a:r>
            <a:endParaRPr dirty="0">
              <a:solidFill>
                <a:schemeClr val="tx1"/>
              </a:solidFill>
              <a:latin typeface="Atkinson Hyperlegible" pitchFamily="50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AU" dirty="0">
                <a:solidFill>
                  <a:schemeClr val="tx1"/>
                </a:solidFill>
                <a:latin typeface="Atkinson Hyperlegible" pitchFamily="50" charset="0"/>
              </a:rPr>
              <a:t>Why 3D Print?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AU" dirty="0">
                <a:solidFill>
                  <a:schemeClr val="tx1"/>
                </a:solidFill>
                <a:latin typeface="Atkinson Hyperlegible" pitchFamily="50" charset="0"/>
              </a:rPr>
              <a:t>Barriers &amp; Enablers</a:t>
            </a:r>
            <a:endParaRPr dirty="0">
              <a:solidFill>
                <a:schemeClr val="tx1"/>
              </a:solidFill>
              <a:latin typeface="Atkinson Hyperlegible" pitchFamily="50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dirty="0">
                <a:solidFill>
                  <a:schemeClr val="tx1"/>
                </a:solidFill>
                <a:latin typeface="Atkinson Hyperlegible" pitchFamily="50" charset="0"/>
              </a:rPr>
              <a:t>Ongoing work</a:t>
            </a:r>
            <a:endParaRPr dirty="0">
              <a:solidFill>
                <a:schemeClr val="tx1"/>
              </a:solidFill>
              <a:latin typeface="Atkinson Hyperlegible" pitchFamily="50" charset="0"/>
            </a:endParaRPr>
          </a:p>
        </p:txBody>
      </p:sp>
      <p:sp>
        <p:nvSpPr>
          <p:cNvPr id="61" name="Header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Atkinson Hyperlegible" pitchFamily="50" charset="0"/>
              </a:rPr>
              <a:t>Outline</a:t>
            </a:r>
            <a:endParaRPr dirty="0">
              <a:latin typeface="Atkinson Hyperlegible" pitchFamily="50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" descr="3D model of a stack of books">
            <a:extLst>
              <a:ext uri="{FF2B5EF4-FFF2-40B4-BE49-F238E27FC236}">
                <a16:creationId xmlns:a16="http://schemas.microsoft.com/office/drawing/2014/main" id="{EA531ACC-8D09-40E9-BD73-526309EC9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3308433"/>
            <a:ext cx="1905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5AFEEB9-B3C1-4C8D-AE9A-3AD40FC35738}"/>
              </a:ext>
            </a:extLst>
          </p:cNvPr>
          <p:cNvSpPr txBox="1">
            <a:spLocks/>
          </p:cNvSpPr>
          <p:nvPr/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42900">
              <a:lnSpc>
                <a:spcPct val="115000"/>
              </a:lnSpc>
              <a:buClr>
                <a:schemeClr val="dk2"/>
              </a:buClr>
              <a:buSzPts val="1800"/>
              <a:buFont typeface="Arial"/>
              <a:buChar char="●"/>
            </a:pPr>
            <a:r>
              <a:rPr lang="en-AU" sz="1800" dirty="0">
                <a:solidFill>
                  <a:schemeClr val="dk2"/>
                </a:solidFill>
                <a:latin typeface="Atkinson Hyperlegible" pitchFamily="50" charset="0"/>
              </a:rPr>
              <a:t>Online repositories </a:t>
            </a:r>
          </a:p>
          <a:p>
            <a:pPr marL="114300" lvl="2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AU" sz="1800" dirty="0">
                <a:solidFill>
                  <a:schemeClr val="accent5"/>
                </a:solidFill>
                <a:latin typeface="Atkinson Hyperlegible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https://printdisability.org/about-us/accessible-graphics/3d-printing/repositories/</a:t>
            </a:r>
            <a:endParaRPr lang="en-AU" sz="1800" dirty="0">
              <a:solidFill>
                <a:schemeClr val="accent5"/>
              </a:solidFill>
              <a:latin typeface="Atkinson Hyperlegible" pitchFamily="50" charset="0"/>
            </a:endParaRPr>
          </a:p>
          <a:p>
            <a:pPr marL="457200" indent="-342900">
              <a:lnSpc>
                <a:spcPct val="115000"/>
              </a:lnSpc>
              <a:buClr>
                <a:schemeClr val="dk2"/>
              </a:buClr>
              <a:buSzPts val="1800"/>
              <a:buFont typeface="Arial"/>
              <a:buChar char="●"/>
            </a:pPr>
            <a:r>
              <a:rPr lang="en-AU" sz="1800" dirty="0">
                <a:solidFill>
                  <a:schemeClr val="dk2"/>
                </a:solidFill>
                <a:latin typeface="Atkinson Hyperlegible" pitchFamily="50" charset="0"/>
              </a:rPr>
              <a:t>Collaboration between requestor and designer</a:t>
            </a:r>
          </a:p>
          <a:p>
            <a:pPr marL="457200" indent="-342900">
              <a:lnSpc>
                <a:spcPct val="115000"/>
              </a:lnSpc>
              <a:buClr>
                <a:schemeClr val="dk2"/>
              </a:buClr>
              <a:buSzPts val="1800"/>
              <a:buFont typeface="Arial"/>
              <a:buChar char="●"/>
            </a:pPr>
            <a:r>
              <a:rPr lang="en-AU" sz="1800" dirty="0">
                <a:solidFill>
                  <a:schemeClr val="dk2"/>
                </a:solidFill>
                <a:latin typeface="Atkinson Hyperlegible" pitchFamily="50" charset="0"/>
              </a:rPr>
              <a:t>Design champion</a:t>
            </a:r>
          </a:p>
          <a:p>
            <a:pPr marL="457200" indent="-342900">
              <a:lnSpc>
                <a:spcPct val="115000"/>
              </a:lnSpc>
              <a:buClr>
                <a:schemeClr val="dk2"/>
              </a:buClr>
              <a:buSzPts val="1800"/>
              <a:buFont typeface="Arial"/>
              <a:buChar char="●"/>
            </a:pPr>
            <a:r>
              <a:rPr lang="en-AU" sz="1800" dirty="0">
                <a:solidFill>
                  <a:schemeClr val="dk2"/>
                </a:solidFill>
                <a:latin typeface="Atkinson Hyperlegible" pitchFamily="50" charset="0"/>
              </a:rPr>
              <a:t>Design guidelines</a:t>
            </a:r>
          </a:p>
          <a:p>
            <a:pPr marL="114300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AU" sz="1800" dirty="0">
                <a:solidFill>
                  <a:schemeClr val="accent5"/>
                </a:solidFill>
                <a:latin typeface="Atkinson Hyperlegible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https://printdisability.org/about-us/accessible-graphics/3d-printing/design/</a:t>
            </a:r>
            <a:endParaRPr lang="en-AU" sz="1800" dirty="0">
              <a:solidFill>
                <a:schemeClr val="accent5"/>
              </a:solidFill>
              <a:latin typeface="Atkinson Hyperlegible" pitchFamily="50" charset="0"/>
            </a:endParaRPr>
          </a:p>
          <a:p>
            <a:pPr marL="114300">
              <a:lnSpc>
                <a:spcPct val="115000"/>
              </a:lnSpc>
              <a:buClr>
                <a:schemeClr val="dk2"/>
              </a:buClr>
              <a:buSzPts val="1800"/>
            </a:pPr>
            <a:endParaRPr lang="en-AU" sz="1800" dirty="0">
              <a:solidFill>
                <a:schemeClr val="dk2"/>
              </a:solidFill>
              <a:latin typeface="Atkinson Hyperlegible" pitchFamily="50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B39FBD-6758-49DC-AE76-D6AFABB62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Atkinson Hyperlegible" pitchFamily="50" charset="0"/>
              </a:rPr>
              <a:t>Suitable designs</a:t>
            </a:r>
          </a:p>
        </p:txBody>
      </p:sp>
    </p:spTree>
    <p:extLst>
      <p:ext uri="{BB962C8B-B14F-4D97-AF65-F5344CB8AC3E}">
        <p14:creationId xmlns:p14="http://schemas.microsoft.com/office/powerpoint/2010/main" val="2853062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Atkinson Hyperlegible" pitchFamily="50" charset="0"/>
              </a:rPr>
              <a:t>Ongoing work</a:t>
            </a:r>
            <a:endParaRPr dirty="0">
              <a:latin typeface="Atkinson Hyperlegible" pitchFamily="50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 descr="3D printed &quot;man at work&quot; sign">
            <a:extLst>
              <a:ext uri="{FF2B5EF4-FFF2-40B4-BE49-F238E27FC236}">
                <a16:creationId xmlns:a16="http://schemas.microsoft.com/office/drawing/2014/main" id="{E8AF3081-35CE-4D41-A32F-FDA9B6932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189" y="1910609"/>
            <a:ext cx="2763694" cy="2787866"/>
          </a:xfrm>
          <a:prstGeom prst="rect">
            <a:avLst/>
          </a:prstGeom>
        </p:spPr>
      </p:pic>
      <p:sp>
        <p:nvSpPr>
          <p:cNvPr id="4" name="Text">
            <a:extLst>
              <a:ext uri="{FF2B5EF4-FFF2-40B4-BE49-F238E27FC236}">
                <a16:creationId xmlns:a16="http://schemas.microsoft.com/office/drawing/2014/main" id="{320422DA-C82F-422B-9D1C-76660D790A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>
                <a:latin typeface="Atkinson Hyperlegible" pitchFamily="50" charset="0"/>
              </a:rPr>
              <a:t>ANZAGG 3D printing working group</a:t>
            </a:r>
          </a:p>
          <a:p>
            <a:r>
              <a:rPr lang="en-AU" dirty="0">
                <a:latin typeface="Atkinson Hyperlegible" pitchFamily="50" charset="0"/>
                <a:hlinkClick r:id="rId4"/>
              </a:rPr>
              <a:t>https://tactiles.eu</a:t>
            </a:r>
            <a:r>
              <a:rPr lang="en-AU" dirty="0">
                <a:latin typeface="Atkinson Hyperlegible" pitchFamily="50" charset="0"/>
              </a:rPr>
              <a:t>  </a:t>
            </a:r>
          </a:p>
          <a:p>
            <a:r>
              <a:rPr lang="en-AU" dirty="0">
                <a:latin typeface="Atkinson Hyperlegible" pitchFamily="50" charset="0"/>
              </a:rPr>
              <a:t>Further research by PhD students: </a:t>
            </a:r>
            <a:br>
              <a:rPr lang="en-AU" dirty="0">
                <a:latin typeface="Atkinson Hyperlegible" pitchFamily="50" charset="0"/>
              </a:rPr>
            </a:br>
            <a:r>
              <a:rPr lang="en-AU" dirty="0">
                <a:latin typeface="Atkinson Hyperlegible" pitchFamily="50" charset="0"/>
              </a:rPr>
              <a:t>Leona Holloway, Samuel Reinders, Ruth </a:t>
            </a:r>
            <a:r>
              <a:rPr lang="en-AU" dirty="0" err="1">
                <a:latin typeface="Atkinson Hyperlegible" pitchFamily="50" charset="0"/>
              </a:rPr>
              <a:t>Nagassa</a:t>
            </a:r>
            <a:endParaRPr lang="en-AU" dirty="0">
              <a:latin typeface="Atkinson Hyperlegible" pitchFamily="50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2A36CE-226B-4C05-83C5-E3396023C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Atkinson Hyperlegible" pitchFamily="50" charset="0"/>
              </a:rPr>
              <a:t>Ongoing work</a:t>
            </a:r>
          </a:p>
        </p:txBody>
      </p:sp>
    </p:spTree>
    <p:extLst>
      <p:ext uri="{BB962C8B-B14F-4D97-AF65-F5344CB8AC3E}">
        <p14:creationId xmlns:p14="http://schemas.microsoft.com/office/powerpoint/2010/main" val="2460695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age" descr="3D printed mobile phone stand in the shape of an old rotary dial phone"/>
          <p:cNvPicPr preferRelativeResize="0"/>
          <p:nvPr/>
        </p:nvPicPr>
        <p:blipFill rotWithShape="1">
          <a:blip r:embed="rId3">
            <a:alphaModFix/>
          </a:blip>
          <a:srcRect l="6208"/>
          <a:stretch/>
        </p:blipFill>
        <p:spPr>
          <a:xfrm>
            <a:off x="6248400" y="0"/>
            <a:ext cx="2895600" cy="291737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text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 dirty="0">
                <a:solidFill>
                  <a:schemeClr val="accent5"/>
                </a:solidFill>
                <a:latin typeface="Atkinson Hyperlegible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https://www.monash.edu/it/hcc/inclusive-technologies</a:t>
            </a:r>
            <a:r>
              <a:rPr lang="en-GB" dirty="0">
                <a:latin typeface="Atkinson Hyperlegible" pitchFamily="50" charset="0"/>
              </a:rPr>
              <a:t> </a:t>
            </a:r>
            <a:endParaRPr dirty="0">
              <a:latin typeface="Atkinson Hyperlegible" pitchFamily="50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>
                <a:latin typeface="Atkinson Hyperlegible" pitchFamily="50" charset="0"/>
              </a:rPr>
              <a:t>Twitter @</a:t>
            </a:r>
            <a:r>
              <a:rPr lang="en-GB" dirty="0" err="1">
                <a:latin typeface="Atkinson Hyperlegible" pitchFamily="50" charset="0"/>
              </a:rPr>
              <a:t>MonashInclusive</a:t>
            </a:r>
            <a:endParaRPr dirty="0">
              <a:latin typeface="Atkinson Hyperlegible" pitchFamily="50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 dirty="0">
                <a:solidFill>
                  <a:schemeClr val="accent5"/>
                </a:solidFill>
                <a:latin typeface="Atkinson Hyperlegible" pitchFamily="50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Leona.Holloway@monash.edu</a:t>
            </a:r>
            <a:endParaRPr dirty="0">
              <a:latin typeface="Atkinson Hyperlegible" pitchFamily="50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u="sng" dirty="0">
                <a:solidFill>
                  <a:schemeClr val="hlink"/>
                </a:solidFill>
                <a:latin typeface="Atkinson Hyperlegible" pitchFamily="50" charset="0"/>
                <a:hlinkClick r:id="rId6"/>
              </a:rPr>
              <a:t>www.thingiverse.com/leonah/designs</a:t>
            </a:r>
            <a:r>
              <a:rPr lang="en-GB" dirty="0">
                <a:latin typeface="Atkinson Hyperlegible" pitchFamily="50" charset="0"/>
              </a:rPr>
              <a:t> </a:t>
            </a:r>
            <a:endParaRPr dirty="0">
              <a:latin typeface="Atkinson Hyperlegible" pitchFamily="50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 dirty="0">
                <a:solidFill>
                  <a:schemeClr val="hlink"/>
                </a:solidFill>
                <a:latin typeface="Atkinson Hyperlegible" pitchFamily="50" charset="0"/>
                <a:hlinkClick r:id="rId7"/>
              </a:rPr>
              <a:t>https://accessiblegraphics.org/research/3dprints/arc/updates/</a:t>
            </a:r>
            <a:r>
              <a:rPr lang="en-GB" dirty="0">
                <a:latin typeface="Atkinson Hyperlegible" pitchFamily="50" charset="0"/>
              </a:rPr>
              <a:t> </a:t>
            </a:r>
            <a:endParaRPr dirty="0">
              <a:latin typeface="Atkinson Hyperlegible" pitchFamily="50" charset="0"/>
            </a:endParaRPr>
          </a:p>
        </p:txBody>
      </p:sp>
      <p:sp>
        <p:nvSpPr>
          <p:cNvPr id="222" name="Heading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Atkinson Hyperlegible" pitchFamily="50" charset="0"/>
              </a:rPr>
              <a:t>Contact Us</a:t>
            </a:r>
            <a:endParaRPr dirty="0">
              <a:latin typeface="Atkinson Hyperlegible" pitchFamily="50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ransition header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Atkinson Hyperlegible" pitchFamily="50" charset="0"/>
              </a:rPr>
              <a:t>About the Project</a:t>
            </a:r>
            <a:endParaRPr dirty="0">
              <a:latin typeface="Atkinson Hyperlegible" pitchFamily="50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>
                <a:solidFill>
                  <a:schemeClr val="tx1"/>
                </a:solidFill>
                <a:latin typeface="Atkinson Hyperlegible" pitchFamily="50" charset="0"/>
              </a:rPr>
              <a:t>Australian Research Council</a:t>
            </a:r>
            <a:endParaRPr dirty="0">
              <a:solidFill>
                <a:schemeClr val="tx1"/>
              </a:solidFill>
              <a:latin typeface="Atkinson Hyperlegible" pitchFamily="50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>
                <a:solidFill>
                  <a:schemeClr val="tx1"/>
                </a:solidFill>
                <a:latin typeface="Atkinson Hyperlegible" pitchFamily="50" charset="0"/>
              </a:rPr>
              <a:t>Round Table on Information Access for People with Print Disabilities, </a:t>
            </a:r>
            <a:br>
              <a:rPr lang="en-GB" dirty="0">
                <a:solidFill>
                  <a:schemeClr val="tx1"/>
                </a:solidFill>
                <a:latin typeface="Atkinson Hyperlegible" pitchFamily="50" charset="0"/>
              </a:rPr>
            </a:br>
            <a:r>
              <a:rPr lang="en-GB" dirty="0">
                <a:solidFill>
                  <a:schemeClr val="tx1"/>
                </a:solidFill>
                <a:latin typeface="Atkinson Hyperlegible" pitchFamily="50" charset="0"/>
              </a:rPr>
              <a:t>with special thanks to </a:t>
            </a:r>
            <a:endParaRPr dirty="0">
              <a:solidFill>
                <a:schemeClr val="tx1"/>
              </a:solidFill>
              <a:latin typeface="Atkinson Hyperlegible" pitchFamily="50" charset="0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 dirty="0">
                <a:solidFill>
                  <a:schemeClr val="tx1"/>
                </a:solidFill>
                <a:latin typeface="Atkinson Hyperlegible" pitchFamily="50" charset="0"/>
              </a:rPr>
              <a:t>South Pacific Educators in Vision Impairment</a:t>
            </a:r>
            <a:endParaRPr dirty="0">
              <a:solidFill>
                <a:schemeClr val="tx1"/>
              </a:solidFill>
              <a:latin typeface="Atkinson Hyperlegible" pitchFamily="50" charset="0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 dirty="0" err="1">
                <a:solidFill>
                  <a:schemeClr val="tx1"/>
                </a:solidFill>
                <a:latin typeface="Atkinson Hyperlegible" pitchFamily="50" charset="0"/>
              </a:rPr>
              <a:t>VisAbility</a:t>
            </a:r>
            <a:endParaRPr dirty="0">
              <a:solidFill>
                <a:schemeClr val="tx1"/>
              </a:solidFill>
              <a:latin typeface="Atkinson Hyperlegible" pitchFamily="50" charset="0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 dirty="0">
                <a:solidFill>
                  <a:schemeClr val="tx1"/>
                </a:solidFill>
                <a:latin typeface="Atkinson Hyperlegible" pitchFamily="50" charset="0"/>
              </a:rPr>
              <a:t>Blind and Low Vision New Zealand</a:t>
            </a:r>
            <a:endParaRPr dirty="0">
              <a:solidFill>
                <a:schemeClr val="tx1"/>
              </a:solidFill>
              <a:latin typeface="Atkinson Hyperlegible" pitchFamily="50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>
                <a:solidFill>
                  <a:schemeClr val="tx1"/>
                </a:solidFill>
                <a:latin typeface="Atkinson Hyperlegible" pitchFamily="50" charset="0"/>
              </a:rPr>
              <a:t>Department of Education Victoria (SVRC)</a:t>
            </a:r>
            <a:endParaRPr dirty="0">
              <a:solidFill>
                <a:schemeClr val="tx1"/>
              </a:solidFill>
              <a:latin typeface="Atkinson Hyperlegible" pitchFamily="50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>
                <a:solidFill>
                  <a:schemeClr val="tx1"/>
                </a:solidFill>
                <a:latin typeface="Atkinson Hyperlegible" pitchFamily="50" charset="0"/>
              </a:rPr>
              <a:t>Guide Dogs Victoria</a:t>
            </a:r>
            <a:endParaRPr dirty="0">
              <a:solidFill>
                <a:schemeClr val="tx1"/>
              </a:solidFill>
              <a:latin typeface="Atkinson Hyperlegible" pitchFamily="50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 err="1">
                <a:solidFill>
                  <a:schemeClr val="tx1"/>
                </a:solidFill>
                <a:latin typeface="Atkinson Hyperlegible" pitchFamily="50" charset="0"/>
              </a:rPr>
              <a:t>NextSense</a:t>
            </a:r>
            <a:endParaRPr dirty="0">
              <a:solidFill>
                <a:schemeClr val="tx1"/>
              </a:solidFill>
              <a:latin typeface="Atkinson Hyperlegible" pitchFamily="50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>
                <a:solidFill>
                  <a:schemeClr val="tx1"/>
                </a:solidFill>
                <a:latin typeface="Atkinson Hyperlegible" pitchFamily="50" charset="0"/>
              </a:rPr>
              <a:t>Royal Society for the Blind (SA)</a:t>
            </a:r>
            <a:endParaRPr dirty="0">
              <a:solidFill>
                <a:schemeClr val="tx1"/>
              </a:solidFill>
              <a:latin typeface="Atkinson Hyperlegible" pitchFamily="50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dirty="0">
                <a:solidFill>
                  <a:schemeClr val="tx1"/>
                </a:solidFill>
                <a:latin typeface="Atkinson Hyperlegible" pitchFamily="50" charset="0"/>
              </a:rPr>
              <a:t>And Expert Advisory Group members from Blind Citizens Australia, Vision Australia and Queensland Tactual Mapping Committee. </a:t>
            </a:r>
            <a:endParaRPr dirty="0">
              <a:solidFill>
                <a:schemeClr val="tx1"/>
              </a:solidFill>
              <a:latin typeface="Atkinson Hyperlegible" pitchFamily="50" charset="0"/>
            </a:endParaRPr>
          </a:p>
        </p:txBody>
      </p:sp>
      <p:sp>
        <p:nvSpPr>
          <p:cNvPr id="73" name="Page header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Project </a:t>
            </a:r>
            <a:r>
              <a:rPr lang="en-GB" dirty="0">
                <a:latin typeface="Atkinson Hyperlegible" pitchFamily="50" charset="0"/>
              </a:rPr>
              <a:t>Partners</a:t>
            </a:r>
            <a:endParaRPr dirty="0">
              <a:latin typeface="Atkinson Hyperlegible" pitchFamily="50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" descr="3D printed soccer goal and ball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669280" y="0"/>
            <a:ext cx="3474720" cy="2876204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Text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83013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tx1"/>
                </a:solidFill>
                <a:latin typeface="Atkinson Hyperlegible" pitchFamily="50" charset="0"/>
              </a:rPr>
              <a:t>Investigating the use of </a:t>
            </a:r>
            <a:r>
              <a:rPr lang="en-GB" b="1" dirty="0">
                <a:solidFill>
                  <a:schemeClr val="tx1"/>
                </a:solidFill>
                <a:latin typeface="Atkinson Hyperlegible" pitchFamily="50" charset="0"/>
              </a:rPr>
              <a:t>3D printing </a:t>
            </a:r>
            <a:r>
              <a:rPr lang="en-GB" dirty="0">
                <a:solidFill>
                  <a:schemeClr val="tx1"/>
                </a:solidFill>
                <a:latin typeface="Atkinson Hyperlegible" pitchFamily="50" charset="0"/>
              </a:rPr>
              <a:t>for </a:t>
            </a:r>
            <a:r>
              <a:rPr lang="en-GB" b="1" dirty="0">
                <a:solidFill>
                  <a:schemeClr val="tx1"/>
                </a:solidFill>
                <a:latin typeface="Atkinson Hyperlegible" pitchFamily="50" charset="0"/>
              </a:rPr>
              <a:t>touch readers</a:t>
            </a:r>
            <a:r>
              <a:rPr lang="en-GB" dirty="0">
                <a:solidFill>
                  <a:schemeClr val="tx1"/>
                </a:solidFill>
                <a:latin typeface="Atkinson Hyperlegible" pitchFamily="50" charset="0"/>
              </a:rPr>
              <a:t> with application for </a:t>
            </a:r>
            <a:r>
              <a:rPr lang="en-GB" b="1" dirty="0">
                <a:solidFill>
                  <a:schemeClr val="tx1"/>
                </a:solidFill>
                <a:latin typeface="Atkinson Hyperlegible" pitchFamily="50" charset="0"/>
              </a:rPr>
              <a:t>Education</a:t>
            </a:r>
            <a:r>
              <a:rPr lang="en-GB" dirty="0">
                <a:solidFill>
                  <a:schemeClr val="tx1"/>
                </a:solidFill>
                <a:latin typeface="Atkinson Hyperlegible" pitchFamily="50" charset="0"/>
              </a:rPr>
              <a:t> and </a:t>
            </a:r>
            <a:r>
              <a:rPr lang="en-GB" b="1" dirty="0">
                <a:solidFill>
                  <a:schemeClr val="tx1"/>
                </a:solidFill>
                <a:latin typeface="Atkinson Hyperlegible" pitchFamily="50" charset="0"/>
              </a:rPr>
              <a:t>Orientation &amp; Mobility</a:t>
            </a:r>
            <a:r>
              <a:rPr lang="en-GB" dirty="0">
                <a:solidFill>
                  <a:schemeClr val="tx1"/>
                </a:solidFill>
                <a:latin typeface="Atkinson Hyperlegible" pitchFamily="50" charset="0"/>
              </a:rPr>
              <a:t>.</a:t>
            </a:r>
            <a:endParaRPr dirty="0">
              <a:solidFill>
                <a:schemeClr val="tx1"/>
              </a:solidFill>
              <a:latin typeface="Atkinson Hyperlegible" pitchFamily="50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tx1"/>
                </a:solidFill>
                <a:latin typeface="Atkinson Hyperlegible" pitchFamily="50" charset="0"/>
              </a:rPr>
              <a:t>Aiming to support </a:t>
            </a:r>
            <a:r>
              <a:rPr lang="en-GB" b="1" dirty="0">
                <a:solidFill>
                  <a:schemeClr val="tx1"/>
                </a:solidFill>
                <a:latin typeface="Atkinson Hyperlegible" pitchFamily="50" charset="0"/>
              </a:rPr>
              <a:t>best-practice adoption </a:t>
            </a:r>
            <a:r>
              <a:rPr lang="en-GB" dirty="0">
                <a:solidFill>
                  <a:schemeClr val="tx1"/>
                </a:solidFill>
                <a:latin typeface="Atkinson Hyperlegible" pitchFamily="50" charset="0"/>
              </a:rPr>
              <a:t>of 3D printing by the print accessibility community in Australia and New Zealand. </a:t>
            </a:r>
            <a:endParaRPr dirty="0">
              <a:solidFill>
                <a:schemeClr val="tx1"/>
              </a:solidFill>
              <a:latin typeface="Atkinson Hyperlegible" pitchFamily="50" charset="0"/>
            </a:endParaRPr>
          </a:p>
        </p:txBody>
      </p:sp>
      <p:sp>
        <p:nvSpPr>
          <p:cNvPr id="79" name="Page Header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Atkinson Hyperlegible" pitchFamily="50" charset="0"/>
              </a:rPr>
              <a:t>Project Aims</a:t>
            </a:r>
            <a:endParaRPr dirty="0">
              <a:latin typeface="Atkinson Hyperlegible" pitchFamily="50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ransition header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Atkinson Hyperlegible" pitchFamily="50" charset="0"/>
              </a:rPr>
              <a:t>Why 3D print?</a:t>
            </a:r>
            <a:endParaRPr dirty="0">
              <a:latin typeface="Atkinson Hyperlegible" pitchFamily="50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rog pic" descr="3D printed frog dissection with removable organs">
            <a:extLst>
              <a:ext uri="{FF2B5EF4-FFF2-40B4-BE49-F238E27FC236}">
                <a16:creationId xmlns:a16="http://schemas.microsoft.com/office/drawing/2014/main" id="{67D94D43-0187-4F12-BAD0-CF6FDC3EBC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" t="12416" r="107" b="14074"/>
          <a:stretch/>
        </p:blipFill>
        <p:spPr>
          <a:xfrm>
            <a:off x="4237462" y="2487761"/>
            <a:ext cx="4817327" cy="2658142"/>
          </a:xfrm>
          <a:prstGeom prst="rect">
            <a:avLst/>
          </a:prstGeom>
        </p:spPr>
      </p:pic>
      <p:pic>
        <p:nvPicPr>
          <p:cNvPr id="5" name="water cycle pic" descr="3D printed water cycle tiles">
            <a:extLst>
              <a:ext uri="{FF2B5EF4-FFF2-40B4-BE49-F238E27FC236}">
                <a16:creationId xmlns:a16="http://schemas.microsoft.com/office/drawing/2014/main" id="{4BBB7953-38A4-4D1C-8DB4-6A56BC34C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2" b="6365"/>
          <a:stretch/>
        </p:blipFill>
        <p:spPr bwMode="auto">
          <a:xfrm>
            <a:off x="89211" y="2475296"/>
            <a:ext cx="4048298" cy="266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opographic pic" descr="3D printed topographic map of NMount Everest">
            <a:extLst>
              <a:ext uri="{FF2B5EF4-FFF2-40B4-BE49-F238E27FC236}">
                <a16:creationId xmlns:a16="http://schemas.microsoft.com/office/drawing/2014/main" id="{89B9F0EF-A01A-4053-AB51-A7BFCE0690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07" t="4055" r="20487" b="5270"/>
          <a:stretch/>
        </p:blipFill>
        <p:spPr>
          <a:xfrm>
            <a:off x="5858107" y="7373"/>
            <a:ext cx="3196682" cy="2394564"/>
          </a:xfrm>
          <a:prstGeom prst="rect">
            <a:avLst/>
          </a:prstGeom>
        </p:spPr>
      </p:pic>
      <p:sp>
        <p:nvSpPr>
          <p:cNvPr id="4" name="Text">
            <a:extLst>
              <a:ext uri="{FF2B5EF4-FFF2-40B4-BE49-F238E27FC236}">
                <a16:creationId xmlns:a16="http://schemas.microsoft.com/office/drawing/2014/main" id="{E3AA4377-57BC-42F3-BA67-6A9D9D912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>
                <a:latin typeface="Atkinson Hyperlegible" pitchFamily="50" charset="0"/>
              </a:rPr>
              <a:t>Easier to understand</a:t>
            </a:r>
          </a:p>
          <a:p>
            <a:r>
              <a:rPr lang="en-AU" dirty="0">
                <a:latin typeface="Atkinson Hyperlegible" pitchFamily="50" charset="0"/>
              </a:rPr>
              <a:t>More engaging</a:t>
            </a:r>
          </a:p>
          <a:p>
            <a:r>
              <a:rPr lang="en-AU" dirty="0">
                <a:latin typeface="Atkinson Hyperlegible" pitchFamily="50" charset="0"/>
              </a:rPr>
              <a:t>More inclusive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CB61BB-14B6-4347-BAFE-C8467F60C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Atkinson Hyperlegible" pitchFamily="50" charset="0"/>
              </a:rPr>
              <a:t>Education - Curriculum materials</a:t>
            </a:r>
          </a:p>
        </p:txBody>
      </p:sp>
    </p:spTree>
    <p:extLst>
      <p:ext uri="{BB962C8B-B14F-4D97-AF65-F5344CB8AC3E}">
        <p14:creationId xmlns:p14="http://schemas.microsoft.com/office/powerpoint/2010/main" val="1852547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SOH" descr="Sydney Opera House represented as a tactile graphic and 3D printed model">
            <a:extLst>
              <a:ext uri="{FF2B5EF4-FFF2-40B4-BE49-F238E27FC236}">
                <a16:creationId xmlns:a16="http://schemas.microsoft.com/office/drawing/2014/main" id="{14220E82-6A5A-4362-9E37-7914D41A76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20"/>
          <a:stretch/>
        </p:blipFill>
        <p:spPr>
          <a:xfrm>
            <a:off x="5802284" y="2726576"/>
            <a:ext cx="3341716" cy="2428540"/>
          </a:xfrm>
          <a:prstGeom prst="rect">
            <a:avLst/>
          </a:prstGeom>
        </p:spPr>
      </p:pic>
      <p:pic>
        <p:nvPicPr>
          <p:cNvPr id="4" name="Picture texture beads" descr="Jumbo beads in square, cylinder or rectangular prism shape, with smooth, bumpy or ridged textures">
            <a:extLst>
              <a:ext uri="{FF2B5EF4-FFF2-40B4-BE49-F238E27FC236}">
                <a16:creationId xmlns:a16="http://schemas.microsoft.com/office/drawing/2014/main" id="{6C9AEDD2-DB66-4A90-B7EF-B14FAA3A2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821" y="2723433"/>
            <a:ext cx="2218546" cy="243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scrabble" descr="3D printed scrabble tiles with print and braille">
            <a:extLst>
              <a:ext uri="{FF2B5EF4-FFF2-40B4-BE49-F238E27FC236}">
                <a16:creationId xmlns:a16="http://schemas.microsoft.com/office/drawing/2014/main" id="{C85F6FF3-1049-41EE-9951-2252122E5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791" y="2717209"/>
            <a:ext cx="1684030" cy="2526045"/>
          </a:xfrm>
          <a:prstGeom prst="rect">
            <a:avLst/>
          </a:prstGeom>
        </p:spPr>
      </p:pic>
      <p:pic>
        <p:nvPicPr>
          <p:cNvPr id="7" name="Picture letter beads" descr="3D printed beads with print and braille letters threaded onto a bracelet">
            <a:extLst>
              <a:ext uri="{FF2B5EF4-FFF2-40B4-BE49-F238E27FC236}">
                <a16:creationId xmlns:a16="http://schemas.microsoft.com/office/drawing/2014/main" id="{865192DD-8BDB-45BD-BFC8-15DEAC5721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491"/>
          <a:stretch/>
        </p:blipFill>
        <p:spPr>
          <a:xfrm>
            <a:off x="0" y="2717209"/>
            <a:ext cx="1985791" cy="24262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4C2CEA-6355-46F0-A995-45727A00A2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>
                <a:latin typeface="Atkinson Hyperlegible" pitchFamily="50" charset="0"/>
              </a:rPr>
              <a:t>Extended core curriculum</a:t>
            </a:r>
          </a:p>
          <a:p>
            <a:pPr lvl="1"/>
            <a:r>
              <a:rPr lang="en-AU" sz="1800" dirty="0">
                <a:latin typeface="Atkinson Hyperlegible" pitchFamily="50" charset="0"/>
              </a:rPr>
              <a:t>Braille learning tools</a:t>
            </a:r>
          </a:p>
          <a:p>
            <a:pPr lvl="1"/>
            <a:r>
              <a:rPr lang="en-AU" sz="1800" dirty="0">
                <a:latin typeface="Atkinson Hyperlegible" pitchFamily="50" charset="0"/>
              </a:rPr>
              <a:t>Engagement with tactile materials</a:t>
            </a:r>
          </a:p>
          <a:p>
            <a:r>
              <a:rPr lang="en-AU" dirty="0">
                <a:latin typeface="Atkinson Hyperlegible" pitchFamily="50" charset="0"/>
              </a:rPr>
              <a:t>How to interpret 2.5D tactile graphics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925075-85FD-4440-9D79-111DF4051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Atkinson Hyperlegible" pitchFamily="50" charset="0"/>
              </a:rPr>
              <a:t>Education - Tactile literacy</a:t>
            </a:r>
          </a:p>
        </p:txBody>
      </p:sp>
    </p:spTree>
    <p:extLst>
      <p:ext uri="{BB962C8B-B14F-4D97-AF65-F5344CB8AC3E}">
        <p14:creationId xmlns:p14="http://schemas.microsoft.com/office/powerpoint/2010/main" val="604621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stamp">
            <a:extLst>
              <a:ext uri="{FF2B5EF4-FFF2-40B4-BE49-F238E27FC236}">
                <a16:creationId xmlns:a16="http://schemas.microsoft.com/office/drawing/2014/main" id="{52117887-116D-41DE-BCF7-D403C0C4D7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1481" r="7778"/>
          <a:stretch/>
        </p:blipFill>
        <p:spPr>
          <a:xfrm>
            <a:off x="6426202" y="2626802"/>
            <a:ext cx="2709333" cy="2516697"/>
          </a:xfrm>
          <a:prstGeom prst="rect">
            <a:avLst/>
          </a:prstGeom>
        </p:spPr>
      </p:pic>
      <p:pic>
        <p:nvPicPr>
          <p:cNvPr id="2052" name="Picture iPad" descr="3D printed adjustable iPad stand">
            <a:extLst>
              <a:ext uri="{FF2B5EF4-FFF2-40B4-BE49-F238E27FC236}">
                <a16:creationId xmlns:a16="http://schemas.microsoft.com/office/drawing/2014/main" id="{817044FB-BC60-4320-ABF0-5A695208C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2" r="8413"/>
          <a:stretch/>
        </p:blipFill>
        <p:spPr bwMode="auto">
          <a:xfrm>
            <a:off x="3505019" y="2627860"/>
            <a:ext cx="2760317" cy="251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perkins" descr="Perkins brailler with 3D printed blades to keep fingers on the correct keys">
            <a:extLst>
              <a:ext uri="{FF2B5EF4-FFF2-40B4-BE49-F238E27FC236}">
                <a16:creationId xmlns:a16="http://schemas.microsoft.com/office/drawing/2014/main" id="{4B4CD964-2EC5-420E-AA75-5999C08E51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27861"/>
            <a:ext cx="3354185" cy="251563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79409-9CC8-410B-8C38-0B741FC75D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>
                <a:solidFill>
                  <a:schemeClr val="tx1"/>
                </a:solidFill>
              </a:rPr>
              <a:t>Adaptive equipment</a:t>
            </a:r>
          </a:p>
          <a:p>
            <a:r>
              <a:rPr lang="en-AU" dirty="0">
                <a:solidFill>
                  <a:schemeClr val="tx1"/>
                </a:solidFill>
              </a:rPr>
              <a:t>Individualised solutions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84561-1E57-4AF7-A489-7A68EF8AC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Atkinson Hyperlegible" pitchFamily="50" charset="0"/>
              </a:rPr>
              <a:t>Education</a:t>
            </a:r>
            <a:r>
              <a:rPr lang="en-AU" dirty="0"/>
              <a:t> - Tools / Personalisation</a:t>
            </a:r>
          </a:p>
        </p:txBody>
      </p:sp>
    </p:spTree>
    <p:extLst>
      <p:ext uri="{BB962C8B-B14F-4D97-AF65-F5344CB8AC3E}">
        <p14:creationId xmlns:p14="http://schemas.microsoft.com/office/powerpoint/2010/main" val="12910281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6963</TotalTime>
  <Words>667</Words>
  <Application>Microsoft Office PowerPoint</Application>
  <PresentationFormat>On-screen Show (16:9)</PresentationFormat>
  <Paragraphs>95</Paragraphs>
  <Slides>23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Atkinson Hyperlegible</vt:lpstr>
      <vt:lpstr>Calibri</vt:lpstr>
      <vt:lpstr>Simple Light</vt:lpstr>
      <vt:lpstr>3D Printing for Touch Readers:  The Finishing Touches</vt:lpstr>
      <vt:lpstr>Outline</vt:lpstr>
      <vt:lpstr>About the Project</vt:lpstr>
      <vt:lpstr>Project Partners</vt:lpstr>
      <vt:lpstr>Project Aims</vt:lpstr>
      <vt:lpstr>Why 3D print?</vt:lpstr>
      <vt:lpstr>Education - Curriculum materials</vt:lpstr>
      <vt:lpstr>Education - Tactile literacy</vt:lpstr>
      <vt:lpstr>Education - Tools / Personalisation</vt:lpstr>
      <vt:lpstr>Mapping – Easy to understand</vt:lpstr>
      <vt:lpstr>Mapping – Inclusive</vt:lpstr>
      <vt:lpstr>PowerPoint Presentation</vt:lpstr>
      <vt:lpstr>PowerPoint Presentation</vt:lpstr>
      <vt:lpstr>Barriers</vt:lpstr>
      <vt:lpstr>Barriers to the adoption of 3D printing</vt:lpstr>
      <vt:lpstr>Enablers</vt:lpstr>
      <vt:lpstr>Awareness</vt:lpstr>
      <vt:lpstr>Technical Expertise</vt:lpstr>
      <vt:lpstr>PowerPoint Presentation</vt:lpstr>
      <vt:lpstr>Suitable designs</vt:lpstr>
      <vt:lpstr>Ongoing work</vt:lpstr>
      <vt:lpstr>Ongoing work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Printing for Touch Readers:  ARC Linkage Project Update</dc:title>
  <dc:creator>Leona Holloway</dc:creator>
  <cp:lastModifiedBy>Leona Holloway</cp:lastModifiedBy>
  <cp:revision>40</cp:revision>
  <dcterms:modified xsi:type="dcterms:W3CDTF">2023-05-04T12:57:06Z</dcterms:modified>
</cp:coreProperties>
</file>