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sldIdLst>
    <p:sldId id="437" r:id="rId2"/>
    <p:sldId id="260" r:id="rId3"/>
    <p:sldId id="398" r:id="rId4"/>
    <p:sldId id="399" r:id="rId5"/>
    <p:sldId id="397" r:id="rId6"/>
    <p:sldId id="414" r:id="rId7"/>
    <p:sldId id="458" r:id="rId8"/>
    <p:sldId id="436" r:id="rId9"/>
    <p:sldId id="439" r:id="rId10"/>
    <p:sldId id="440" r:id="rId11"/>
    <p:sldId id="457" r:id="rId12"/>
    <p:sldId id="441" r:id="rId13"/>
    <p:sldId id="442" r:id="rId14"/>
    <p:sldId id="445" r:id="rId15"/>
    <p:sldId id="444" r:id="rId16"/>
    <p:sldId id="443" r:id="rId17"/>
    <p:sldId id="303"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65912" autoAdjust="0"/>
  </p:normalViewPr>
  <p:slideViewPr>
    <p:cSldViewPr snapToGrid="0">
      <p:cViewPr varScale="1">
        <p:scale>
          <a:sx n="75" d="100"/>
          <a:sy n="75" d="100"/>
        </p:scale>
        <p:origin x="2004" y="7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40B1-B259-446F-B5CC-E9D083B19358}" type="datetimeFigureOut">
              <a:rPr lang="en-AU" smtClean="0"/>
              <a:t>1/05/2023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2C3CD-91CB-4C35-89AB-0792C07FAA64}" type="slidenum">
              <a:rPr lang="en-AU" smtClean="0"/>
              <a:t>‹#›</a:t>
            </a:fld>
            <a:endParaRPr lang="en-AU"/>
          </a:p>
        </p:txBody>
      </p:sp>
    </p:spTree>
    <p:extLst>
      <p:ext uri="{BB962C8B-B14F-4D97-AF65-F5344CB8AC3E}">
        <p14:creationId xmlns:p14="http://schemas.microsoft.com/office/powerpoint/2010/main" val="180718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82C3CD-91CB-4C35-89AB-0792C07FAA64}" type="slidenum">
              <a:rPr lang="en-AU" smtClean="0"/>
              <a:t>1</a:t>
            </a:fld>
            <a:endParaRPr lang="en-AU"/>
          </a:p>
        </p:txBody>
      </p:sp>
    </p:spTree>
    <p:extLst>
      <p:ext uri="{BB962C8B-B14F-4D97-AF65-F5344CB8AC3E}">
        <p14:creationId xmlns:p14="http://schemas.microsoft.com/office/powerpoint/2010/main" val="167337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1.Tags are the basis of creating an accessible PDF document.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2. They indicate the structure of the document, communicate the order in which items should be read by a screen reader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3. Determine exactly which items will be read by a screen reader.</a:t>
            </a:r>
          </a:p>
          <a:p>
            <a:endParaRPr lang="en-US" dirty="0"/>
          </a:p>
        </p:txBody>
      </p:sp>
      <p:sp>
        <p:nvSpPr>
          <p:cNvPr id="4" name="Slide Number Placeholder 3"/>
          <p:cNvSpPr>
            <a:spLocks noGrp="1"/>
          </p:cNvSpPr>
          <p:nvPr>
            <p:ph type="sldNum" sz="quarter" idx="5"/>
          </p:nvPr>
        </p:nvSpPr>
        <p:spPr/>
        <p:txBody>
          <a:bodyPr/>
          <a:lstStyle/>
          <a:p>
            <a:fld id="{1E82C3CD-91CB-4C35-89AB-0792C07FAA64}" type="slidenum">
              <a:rPr lang="en-AU" smtClean="0"/>
              <a:t>12</a:t>
            </a:fld>
            <a:endParaRPr lang="en-AU"/>
          </a:p>
        </p:txBody>
      </p:sp>
    </p:spTree>
    <p:extLst>
      <p:ext uri="{BB962C8B-B14F-4D97-AF65-F5344CB8AC3E}">
        <p14:creationId xmlns:p14="http://schemas.microsoft.com/office/powerpoint/2010/main" val="365802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C3CD-91CB-4C35-89AB-0792C07FAA64}" type="slidenum">
              <a:rPr lang="en-AU" smtClean="0"/>
              <a:t>13</a:t>
            </a:fld>
            <a:endParaRPr lang="en-AU"/>
          </a:p>
        </p:txBody>
      </p:sp>
    </p:spTree>
    <p:extLst>
      <p:ext uri="{BB962C8B-B14F-4D97-AF65-F5344CB8AC3E}">
        <p14:creationId xmlns:p14="http://schemas.microsoft.com/office/powerpoint/2010/main" val="212842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 Creating an accessible </a:t>
            </a:r>
            <a:r>
              <a:rPr lang="en-US" dirty="0"/>
              <a:t>PDF is simple</a:t>
            </a:r>
            <a:r>
              <a:rPr lang="en-AU" dirty="0"/>
              <a:t> if you have structured you accessible word document well, based on the accessibility principles</a:t>
            </a:r>
            <a:endParaRPr lang="en-US" baseline="0" dirty="0"/>
          </a:p>
          <a:p>
            <a:endParaRPr lang="en-US" baseline="0" dirty="0"/>
          </a:p>
          <a:p>
            <a:r>
              <a:rPr lang="en-US" dirty="0"/>
              <a:t>2. There are two ways you can use to convert your document to accessible PDF. </a:t>
            </a:r>
          </a:p>
          <a:p>
            <a:endParaRPr lang="en-US" baseline="0" dirty="0"/>
          </a:p>
          <a:p>
            <a:r>
              <a:rPr lang="en-US" baseline="0" dirty="0"/>
              <a:t>3. This option would grab all your heading styles and converted it into appropriate headings for your PDF document. </a:t>
            </a:r>
            <a:endParaRPr lang="en-US" dirty="0"/>
          </a:p>
        </p:txBody>
      </p:sp>
      <p:sp>
        <p:nvSpPr>
          <p:cNvPr id="4" name="Slide Number Placeholder 3"/>
          <p:cNvSpPr>
            <a:spLocks noGrp="1"/>
          </p:cNvSpPr>
          <p:nvPr>
            <p:ph type="sldNum" sz="quarter" idx="10"/>
          </p:nvPr>
        </p:nvSpPr>
        <p:spPr/>
        <p:txBody>
          <a:bodyPr/>
          <a:lstStyle/>
          <a:p>
            <a:fld id="{1E82C3CD-91CB-4C35-89AB-0792C07FAA64}" type="slidenum">
              <a:rPr lang="en-AU" smtClean="0"/>
              <a:t>14</a:t>
            </a:fld>
            <a:endParaRPr lang="en-AU"/>
          </a:p>
        </p:txBody>
      </p:sp>
    </p:spTree>
    <p:extLst>
      <p:ext uri="{BB962C8B-B14F-4D97-AF65-F5344CB8AC3E}">
        <p14:creationId xmlns:p14="http://schemas.microsoft.com/office/powerpoint/2010/main" val="3609196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C3CD-91CB-4C35-89AB-0792C07FAA64}" type="slidenum">
              <a:rPr lang="en-AU" smtClean="0"/>
              <a:t>15</a:t>
            </a:fld>
            <a:endParaRPr lang="en-AU"/>
          </a:p>
        </p:txBody>
      </p:sp>
    </p:spTree>
    <p:extLst>
      <p:ext uri="{BB962C8B-B14F-4D97-AF65-F5344CB8AC3E}">
        <p14:creationId xmlns:p14="http://schemas.microsoft.com/office/powerpoint/2010/main" val="173575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accessibility fixes in Acrobat</a:t>
            </a:r>
          </a:p>
        </p:txBody>
      </p:sp>
      <p:sp>
        <p:nvSpPr>
          <p:cNvPr id="4" name="Slide Number Placeholder 3"/>
          <p:cNvSpPr>
            <a:spLocks noGrp="1"/>
          </p:cNvSpPr>
          <p:nvPr>
            <p:ph type="sldNum" sz="quarter" idx="5"/>
          </p:nvPr>
        </p:nvSpPr>
        <p:spPr/>
        <p:txBody>
          <a:bodyPr/>
          <a:lstStyle/>
          <a:p>
            <a:fld id="{1E82C3CD-91CB-4C35-89AB-0792C07FAA64}" type="slidenum">
              <a:rPr lang="en-AU" smtClean="0"/>
              <a:t>16</a:t>
            </a:fld>
            <a:endParaRPr lang="en-AU"/>
          </a:p>
        </p:txBody>
      </p:sp>
    </p:spTree>
    <p:extLst>
      <p:ext uri="{BB962C8B-B14F-4D97-AF65-F5344CB8AC3E}">
        <p14:creationId xmlns:p14="http://schemas.microsoft.com/office/powerpoint/2010/main" val="151028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Thank you for taking the time to attend our session today and for giving us the opportunity to come out here. We hope you have learnt some great tips for making your documents accessible.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Our aim is to make information</a:t>
            </a:r>
            <a:r>
              <a:rPr lang="en-AU" sz="1200" kern="1200" baseline="0" dirty="0">
                <a:solidFill>
                  <a:schemeClr val="tx1"/>
                </a:solidFill>
                <a:effectLst/>
                <a:latin typeface="+mn-lt"/>
                <a:ea typeface="+mn-ea"/>
                <a:cs typeface="+mn-cs"/>
              </a:rPr>
              <a:t> readily accessible for all, whether it is for work, learning or leisure.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 have printed a summary of the tips Vithya has covered today and they are included in your packs. Please remember to take them with you.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If you have any feedback on today’s session please feel free to come and have a chat with any of us. We will also be sending out a feedback survey in the next week.</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 do offer other accessibility services. If you have anything specific in terms of Web/print/braille/physical building access please feel free to have a chat with one of us or contact us anytime.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Our contact details have been provided on the sheet in the packs.</a:t>
            </a:r>
          </a:p>
          <a:p>
            <a:endParaRPr lang="en-US" dirty="0"/>
          </a:p>
        </p:txBody>
      </p:sp>
      <p:sp>
        <p:nvSpPr>
          <p:cNvPr id="4" name="Slide Number Placeholder 3"/>
          <p:cNvSpPr>
            <a:spLocks noGrp="1"/>
          </p:cNvSpPr>
          <p:nvPr>
            <p:ph type="sldNum" sz="quarter" idx="10"/>
          </p:nvPr>
        </p:nvSpPr>
        <p:spPr/>
        <p:txBody>
          <a:bodyPr/>
          <a:lstStyle/>
          <a:p>
            <a:fld id="{1E82C3CD-91CB-4C35-89AB-0792C07FAA64}" type="slidenum">
              <a:rPr lang="en-AU" smtClean="0"/>
              <a:t>17</a:t>
            </a:fld>
            <a:endParaRPr lang="en-AU" dirty="0"/>
          </a:p>
        </p:txBody>
      </p:sp>
    </p:spTree>
    <p:extLst>
      <p:ext uri="{BB962C8B-B14F-4D97-AF65-F5344CB8AC3E}">
        <p14:creationId xmlns:p14="http://schemas.microsoft.com/office/powerpoint/2010/main" val="3490773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E82C3CD-91CB-4C35-89AB-0792C07FAA64}" type="slidenum">
              <a:rPr lang="en-AU" smtClean="0"/>
              <a:t>18</a:t>
            </a:fld>
            <a:endParaRPr lang="en-AU"/>
          </a:p>
        </p:txBody>
      </p:sp>
    </p:spTree>
    <p:extLst>
      <p:ext uri="{BB962C8B-B14F-4D97-AF65-F5344CB8AC3E}">
        <p14:creationId xmlns:p14="http://schemas.microsoft.com/office/powerpoint/2010/main" val="418738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 This is the outline for today’s workshop.</a:t>
            </a:r>
            <a:endParaRPr lang="en-AU" kern="1200" dirty="0">
              <a:latin typeface="+mn-lt"/>
              <a:cs typeface="Calibri"/>
            </a:endParaRPr>
          </a:p>
          <a:p>
            <a:r>
              <a:rPr lang="en-AU" kern="1200" dirty="0">
                <a:effectLst/>
                <a:latin typeface="+mn-lt"/>
                <a:ea typeface="+mn-ea"/>
                <a:cs typeface="+mn-cs"/>
              </a:rPr>
              <a:t>2. I will </a:t>
            </a:r>
            <a:r>
              <a:rPr lang="en-AU" dirty="0"/>
              <a:t>kick start </a:t>
            </a:r>
            <a:r>
              <a:rPr lang="en-AU" kern="1200" dirty="0">
                <a:effectLst/>
                <a:latin typeface="+mn-lt"/>
                <a:ea typeface="+mn-ea"/>
                <a:cs typeface="+mn-cs"/>
              </a:rPr>
              <a:t>by providing a quick</a:t>
            </a:r>
            <a:r>
              <a:rPr lang="en-AU" kern="1200" baseline="0" dirty="0">
                <a:effectLst/>
                <a:latin typeface="+mn-lt"/>
                <a:ea typeface="+mn-ea"/>
                <a:cs typeface="+mn-cs"/>
              </a:rPr>
              <a:t> Accessibility overview and demonstrate</a:t>
            </a:r>
            <a:r>
              <a:rPr lang="en-AU" dirty="0"/>
              <a:t>,</a:t>
            </a:r>
            <a:r>
              <a:rPr lang="en-AU" kern="1200" dirty="0">
                <a:effectLst/>
                <a:latin typeface="+mn-lt"/>
                <a:ea typeface="+mn-ea"/>
                <a:cs typeface="+mn-cs"/>
              </a:rPr>
              <a:t> how assistive technology like a screen reader reads an</a:t>
            </a:r>
            <a:r>
              <a:rPr lang="en-AU" kern="1200" baseline="0" dirty="0">
                <a:effectLst/>
                <a:latin typeface="+mn-lt"/>
                <a:ea typeface="+mn-ea"/>
                <a:cs typeface="+mn-cs"/>
              </a:rPr>
              <a:t> inaccessible vs</a:t>
            </a:r>
            <a:r>
              <a:rPr lang="en-AU" kern="1200" dirty="0">
                <a:effectLst/>
                <a:latin typeface="+mn-lt"/>
                <a:ea typeface="+mn-ea"/>
                <a:cs typeface="+mn-cs"/>
              </a:rPr>
              <a:t> accessible document</a:t>
            </a:r>
            <a:r>
              <a:rPr lang="en-AU" kern="1200" baseline="0" dirty="0">
                <a:effectLst/>
                <a:latin typeface="+mn-lt"/>
                <a:ea typeface="+mn-ea"/>
                <a:cs typeface="+mn-cs"/>
              </a:rPr>
              <a:t> and we will jump straight into workshop.</a:t>
            </a:r>
            <a:endParaRPr lang="en-AU" kern="1200" dirty="0">
              <a:effectLst/>
              <a:latin typeface="+mn-lt"/>
              <a:ea typeface="+mn-ea"/>
              <a:cs typeface="+mn-cs"/>
            </a:endParaRPr>
          </a:p>
          <a:p>
            <a:endParaRPr lang="en-AU" kern="1200" dirty="0">
              <a:effectLst/>
              <a:latin typeface="+mn-lt"/>
              <a:ea typeface="+mn-ea"/>
              <a:cs typeface="+mn-cs"/>
            </a:endParaRPr>
          </a:p>
          <a:p>
            <a:endParaRPr lang="en-AU" kern="1200" dirty="0">
              <a:latin typeface="+mn-lt"/>
              <a:cs typeface="Calibri"/>
            </a:endParaRPr>
          </a:p>
        </p:txBody>
      </p:sp>
      <p:sp>
        <p:nvSpPr>
          <p:cNvPr id="4" name="Slide Number Placeholder 3"/>
          <p:cNvSpPr>
            <a:spLocks noGrp="1"/>
          </p:cNvSpPr>
          <p:nvPr>
            <p:ph type="sldNum" sz="quarter" idx="10"/>
          </p:nvPr>
        </p:nvSpPr>
        <p:spPr/>
        <p:txBody>
          <a:bodyPr/>
          <a:lstStyle/>
          <a:p>
            <a:fld id="{1E82C3CD-91CB-4C35-89AB-0792C07FAA64}" type="slidenum">
              <a:rPr lang="en-AU" smtClean="0"/>
              <a:t>2</a:t>
            </a:fld>
            <a:endParaRPr lang="en-AU"/>
          </a:p>
        </p:txBody>
      </p:sp>
    </p:spTree>
    <p:extLst>
      <p:ext uri="{BB962C8B-B14F-4D97-AF65-F5344CB8AC3E}">
        <p14:creationId xmlns:p14="http://schemas.microsoft.com/office/powerpoint/2010/main" val="152306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Print disability refers to</a:t>
            </a:r>
            <a:r>
              <a:rPr lang="en-AU" baseline="0" dirty="0"/>
              <a:t> those who have difficulties reading printed materials.</a:t>
            </a:r>
          </a:p>
          <a:p>
            <a:endParaRPr lang="en-AU" baseline="0" dirty="0"/>
          </a:p>
          <a:p>
            <a:pPr marL="228600" indent="-228600">
              <a:buAutoNum type="arabicPeriod"/>
            </a:pPr>
            <a:r>
              <a:rPr lang="en-AU" baseline="0" dirty="0"/>
              <a:t>This includes those who are blind or who have a vision </a:t>
            </a:r>
            <a:r>
              <a:rPr lang="en-AU" baseline="0" dirty="0" err="1"/>
              <a:t>imparment</a:t>
            </a:r>
            <a:r>
              <a:rPr lang="en-AU" baseline="0" dirty="0"/>
              <a:t> like macular degeneration, glaucoma or blindness</a:t>
            </a:r>
          </a:p>
          <a:p>
            <a:pPr marL="228600" indent="-228600">
              <a:buAutoNum type="arabicPeriod"/>
            </a:pPr>
            <a:r>
              <a:rPr lang="en-AU" baseline="0" dirty="0"/>
              <a:t>Have a physical disability like MS, cerebral palsy or severe arthritis which prevents someone them from holding a print book or turning a page</a:t>
            </a:r>
          </a:p>
          <a:p>
            <a:pPr marL="228600" indent="-228600">
              <a:buAutoNum type="arabicPeriod"/>
            </a:pPr>
            <a:r>
              <a:rPr lang="en-AU" baseline="0" dirty="0"/>
              <a:t>Or have a learning disability like dyslexia, which limits their ability in processing information and follow line of print/ </a:t>
            </a:r>
            <a:r>
              <a:rPr lang="en-AU" sz="1200" dirty="0">
                <a:latin typeface="Arial" panose="020B0604020202020204" pitchFamily="34" charset="0"/>
                <a:cs typeface="Arial" panose="020B0604020202020204" pitchFamily="34" charset="0"/>
              </a:rPr>
              <a:t>which limit their ability to follow a line of print or which affect their concentration e.g. dyslexia </a:t>
            </a:r>
            <a:endParaRPr lang="en-AU" dirty="0"/>
          </a:p>
        </p:txBody>
      </p:sp>
      <p:sp>
        <p:nvSpPr>
          <p:cNvPr id="4" name="Slide Number Placeholder 3"/>
          <p:cNvSpPr>
            <a:spLocks noGrp="1"/>
          </p:cNvSpPr>
          <p:nvPr>
            <p:ph type="sldNum" sz="quarter" idx="10"/>
          </p:nvPr>
        </p:nvSpPr>
        <p:spPr/>
        <p:txBody>
          <a:bodyPr/>
          <a:lstStyle/>
          <a:p>
            <a:fld id="{1E82C3CD-91CB-4C35-89AB-0792C07FAA64}" type="slidenum">
              <a:rPr lang="en-AU" smtClean="0"/>
              <a:t>3</a:t>
            </a:fld>
            <a:endParaRPr lang="en-AU"/>
          </a:p>
        </p:txBody>
      </p:sp>
    </p:spTree>
    <p:extLst>
      <p:ext uri="{BB962C8B-B14F-4D97-AF65-F5344CB8AC3E}">
        <p14:creationId xmlns:p14="http://schemas.microsoft.com/office/powerpoint/2010/main" val="192576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dirty="0"/>
              <a:t>There are several policies and legislation that have been put in place</a:t>
            </a:r>
            <a:r>
              <a:rPr lang="en-AU" baseline="0" dirty="0"/>
              <a:t> here in Australia in order to ensure individuals with disabilities are given equal access to services, products and information as others in the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2. The accessibility law tents to fit in the following categories I have listed on my slide.  The details are also available in your handbooks that I will be sharing after today’s workshop. Please feel free to study these policies in order to ensure all accessibility requirements are met.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p:txBody>
      </p:sp>
      <p:sp>
        <p:nvSpPr>
          <p:cNvPr id="4" name="Slide Number Placeholder 3"/>
          <p:cNvSpPr>
            <a:spLocks noGrp="1"/>
          </p:cNvSpPr>
          <p:nvPr>
            <p:ph type="sldNum" sz="quarter" idx="10"/>
          </p:nvPr>
        </p:nvSpPr>
        <p:spPr/>
        <p:txBody>
          <a:bodyPr/>
          <a:lstStyle/>
          <a:p>
            <a:fld id="{1E82C3CD-91CB-4C35-89AB-0792C07FAA64}" type="slidenum">
              <a:rPr lang="en-AU" smtClean="0"/>
              <a:t>4</a:t>
            </a:fld>
            <a:endParaRPr lang="en-AU"/>
          </a:p>
        </p:txBody>
      </p:sp>
    </p:spTree>
    <p:extLst>
      <p:ext uri="{BB962C8B-B14F-4D97-AF65-F5344CB8AC3E}">
        <p14:creationId xmlns:p14="http://schemas.microsoft.com/office/powerpoint/2010/main" val="191857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According to the World Blind Union,</a:t>
            </a:r>
            <a:r>
              <a:rPr lang="en-US" sz="1200" baseline="0" dirty="0"/>
              <a:t> 5.3 million or 22% of the population have print disability. (World Health organisation)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aseline="0" dirty="0"/>
              <a:t>Out of the 22%, 4% are blind-low vision and the other 18% are those with intellectual and physical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3. According to </a:t>
            </a:r>
            <a:r>
              <a:rPr lang="en-US" sz="1200" b="0" i="0" kern="1200" dirty="0">
                <a:solidFill>
                  <a:schemeClr val="tx1"/>
                </a:solidFill>
                <a:effectLst/>
                <a:latin typeface="+mn-lt"/>
                <a:ea typeface="+mn-ea"/>
                <a:cs typeface="+mn-cs"/>
              </a:rPr>
              <a:t>World Blind</a:t>
            </a:r>
            <a:r>
              <a:rPr lang="en-US" sz="1200" b="0" i="0" kern="1200" baseline="0" dirty="0">
                <a:solidFill>
                  <a:schemeClr val="tx1"/>
                </a:solidFill>
                <a:effectLst/>
                <a:latin typeface="+mn-lt"/>
                <a:ea typeface="+mn-ea"/>
                <a:cs typeface="+mn-cs"/>
              </a:rPr>
              <a:t> Union, only </a:t>
            </a:r>
            <a:r>
              <a:rPr lang="en-US" sz="1200" b="0" i="0" kern="1200" dirty="0">
                <a:solidFill>
                  <a:schemeClr val="tx1"/>
                </a:solidFill>
                <a:effectLst/>
                <a:latin typeface="+mn-lt"/>
                <a:ea typeface="+mn-ea"/>
                <a:cs typeface="+mn-cs"/>
              </a:rPr>
              <a:t>less than 10% of all published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materials are</a:t>
            </a:r>
            <a:r>
              <a:rPr lang="en-US" sz="1200" b="0" i="0" kern="1200" baseline="0" dirty="0">
                <a:solidFill>
                  <a:schemeClr val="tx1"/>
                </a:solidFill>
                <a:effectLst/>
                <a:latin typeface="+mn-lt"/>
                <a:ea typeface="+mn-ea"/>
                <a:cs typeface="+mn-cs"/>
              </a:rPr>
              <a:t> made available in various</a:t>
            </a:r>
            <a:r>
              <a:rPr lang="en-US" sz="1200" b="0" i="0" kern="1200" dirty="0">
                <a:solidFill>
                  <a:schemeClr val="tx1"/>
                </a:solidFill>
                <a:effectLst/>
                <a:latin typeface="+mn-lt"/>
                <a:ea typeface="+mn-ea"/>
                <a:cs typeface="+mn-cs"/>
              </a:rPr>
              <a:t> accessible formats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E82C3CD-91CB-4C35-89AB-0792C07FAA64}" type="slidenum">
              <a:rPr lang="en-AU" smtClean="0"/>
              <a:t>5</a:t>
            </a:fld>
            <a:endParaRPr lang="en-AU"/>
          </a:p>
        </p:txBody>
      </p:sp>
    </p:spTree>
    <p:extLst>
      <p:ext uri="{BB962C8B-B14F-4D97-AF65-F5344CB8AC3E}">
        <p14:creationId xmlns:p14="http://schemas.microsoft.com/office/powerpoint/2010/main" val="1853005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multiple tools or programs available to create accessible content. The tools</a:t>
            </a:r>
            <a:r>
              <a:rPr lang="en-US" baseline="0" dirty="0"/>
              <a:t> I have listed on my slides contains reasonable guidelines on how you can create accessible content.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kern="1200" dirty="0">
                <a:effectLst/>
                <a:latin typeface="+mn-lt"/>
                <a:ea typeface="+mn-ea"/>
                <a:cs typeface="+mn-cs"/>
              </a:rPr>
              <a:t>Today I will be</a:t>
            </a:r>
            <a:r>
              <a:rPr lang="en-AU" kern="1200" baseline="0" dirty="0">
                <a:effectLst/>
                <a:latin typeface="+mn-lt"/>
                <a:ea typeface="+mn-ea"/>
                <a:cs typeface="+mn-cs"/>
              </a:rPr>
              <a:t> showing you some essential</a:t>
            </a:r>
            <a:r>
              <a:rPr lang="en-AU" kern="1200" dirty="0">
                <a:effectLst/>
                <a:latin typeface="+mn-lt"/>
                <a:ea typeface="+mn-ea"/>
                <a:cs typeface="+mn-cs"/>
              </a:rPr>
              <a:t> accessibility steps</a:t>
            </a:r>
            <a:r>
              <a:rPr lang="en-AU" kern="1200" baseline="0" dirty="0">
                <a:effectLst/>
                <a:latin typeface="+mn-lt"/>
                <a:ea typeface="+mn-ea"/>
                <a:cs typeface="+mn-cs"/>
              </a:rPr>
              <a:t> to</a:t>
            </a:r>
            <a:r>
              <a:rPr lang="en-AU" kern="1200" dirty="0">
                <a:effectLst/>
                <a:latin typeface="+mn-lt"/>
                <a:ea typeface="+mn-ea"/>
                <a:cs typeface="+mn-cs"/>
              </a:rPr>
              <a:t> </a:t>
            </a:r>
            <a:r>
              <a:rPr lang="en-AU" kern="1200" baseline="0" dirty="0">
                <a:effectLst/>
                <a:latin typeface="+mn-lt"/>
                <a:ea typeface="+mn-ea"/>
                <a:cs typeface="+mn-cs"/>
              </a:rPr>
              <a:t>make your content more</a:t>
            </a:r>
            <a:r>
              <a:rPr lang="en-AU" kern="1200" dirty="0">
                <a:effectLst/>
                <a:latin typeface="+mn-lt"/>
                <a:ea typeface="+mn-ea"/>
                <a:cs typeface="+mn-cs"/>
              </a:rPr>
              <a:t> accessible and inclusive for everyone to use using Microsoft Word and InDesign. These</a:t>
            </a:r>
            <a:r>
              <a:rPr lang="en-AU" kern="1200" baseline="0" dirty="0">
                <a:effectLst/>
                <a:latin typeface="+mn-lt"/>
                <a:ea typeface="+mn-ea"/>
                <a:cs typeface="+mn-cs"/>
              </a:rPr>
              <a:t> steps will also come in handy when you are using other tools to create marketing materials, blog post, </a:t>
            </a:r>
            <a:r>
              <a:rPr lang="en-AU" kern="1200" baseline="0" dirty="0" err="1">
                <a:effectLst/>
                <a:latin typeface="+mn-lt"/>
                <a:ea typeface="+mn-ea"/>
                <a:cs typeface="+mn-cs"/>
              </a:rPr>
              <a:t>eNewletters</a:t>
            </a:r>
            <a:r>
              <a:rPr lang="en-AU" kern="1200" baseline="0" dirty="0">
                <a:effectLst/>
                <a:latin typeface="+mn-lt"/>
                <a:ea typeface="+mn-ea"/>
                <a:cs typeface="+mn-cs"/>
              </a:rPr>
              <a:t>, Surveys and Forms</a:t>
            </a:r>
            <a:endParaRPr lang="en-AU"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kern="1200" dirty="0">
                <a:effectLst/>
                <a:latin typeface="+mn-lt"/>
                <a:ea typeface="+mn-ea"/>
                <a:cs typeface="+mn-cs"/>
              </a:rPr>
              <a:t>We will also be looking at the </a:t>
            </a:r>
            <a:r>
              <a:rPr lang="en-AU" kern="1200" baseline="0" dirty="0">
                <a:effectLst/>
                <a:latin typeface="+mn-lt"/>
                <a:ea typeface="+mn-ea"/>
                <a:cs typeface="+mn-cs"/>
              </a:rPr>
              <a:t>accessibility requirements to make your video and audio content accessible for everyone to use.</a:t>
            </a:r>
            <a:endParaRPr lang="en-AU" kern="1200" dirty="0">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1E82C3CD-91CB-4C35-89AB-0792C07FAA64}" type="slidenum">
              <a:rPr lang="en-AU" smtClean="0"/>
              <a:t>6</a:t>
            </a:fld>
            <a:endParaRPr lang="en-AU"/>
          </a:p>
        </p:txBody>
      </p:sp>
    </p:spTree>
    <p:extLst>
      <p:ext uri="{BB962C8B-B14F-4D97-AF65-F5344CB8AC3E}">
        <p14:creationId xmlns:p14="http://schemas.microsoft.com/office/powerpoint/2010/main" val="45651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kern="1200" dirty="0">
                <a:effectLst/>
                <a:latin typeface="+mn-lt"/>
                <a:ea typeface="+mn-ea"/>
                <a:cs typeface="+mn-cs"/>
              </a:rPr>
              <a:t>Creating a good structure</a:t>
            </a:r>
            <a:r>
              <a:rPr lang="en-AU" kern="1200" baseline="0" dirty="0">
                <a:effectLst/>
                <a:latin typeface="+mn-lt"/>
                <a:ea typeface="+mn-ea"/>
                <a:cs typeface="+mn-cs"/>
              </a:rPr>
              <a:t> is an important accessibility principle when creating any type of documents.</a:t>
            </a:r>
          </a:p>
          <a:p>
            <a:pPr marL="228600" indent="-228600">
              <a:buAutoNum type="arabicPeriod"/>
            </a:pPr>
            <a:endParaRPr lang="en-AU" kern="1200" baseline="0" dirty="0">
              <a:effectLst/>
              <a:latin typeface="+mn-lt"/>
              <a:ea typeface="+mn-ea"/>
              <a:cs typeface="+mn-cs"/>
            </a:endParaRPr>
          </a:p>
          <a:p>
            <a:pPr marL="228600" indent="-228600">
              <a:buAutoNum type="arabicPeriod"/>
            </a:pPr>
            <a:r>
              <a:rPr lang="en-AU" kern="1200" baseline="0" dirty="0">
                <a:effectLst/>
                <a:latin typeface="+mn-lt"/>
                <a:ea typeface="+mn-ea"/>
                <a:cs typeface="+mn-cs"/>
              </a:rPr>
              <a:t>A person</a:t>
            </a:r>
            <a:r>
              <a:rPr lang="en-AU" kern="1200" dirty="0">
                <a:effectLst/>
                <a:latin typeface="+mn-lt"/>
                <a:ea typeface="+mn-ea"/>
                <a:cs typeface="+mn-cs"/>
              </a:rPr>
              <a:t> with vision impairment or blindness gain</a:t>
            </a:r>
            <a:r>
              <a:rPr lang="en-AU" kern="1200" baseline="0" dirty="0">
                <a:effectLst/>
                <a:latin typeface="+mn-lt"/>
                <a:ea typeface="+mn-ea"/>
                <a:cs typeface="+mn-cs"/>
              </a:rPr>
              <a:t> a</a:t>
            </a:r>
            <a:r>
              <a:rPr lang="en-AU" kern="1200" dirty="0">
                <a:effectLst/>
                <a:latin typeface="+mn-lt"/>
                <a:ea typeface="+mn-ea"/>
                <a:cs typeface="+mn-cs"/>
              </a:rPr>
              <a:t> </a:t>
            </a:r>
            <a:r>
              <a:rPr lang="en-AU" dirty="0"/>
              <a:t>good understanding of how </a:t>
            </a:r>
            <a:r>
              <a:rPr lang="en-AU" kern="1200" dirty="0">
                <a:effectLst/>
                <a:latin typeface="+mn-lt"/>
                <a:ea typeface="+mn-ea"/>
                <a:cs typeface="+mn-cs"/>
              </a:rPr>
              <a:t>the document is organized</a:t>
            </a:r>
            <a:r>
              <a:rPr lang="en-AU" dirty="0"/>
              <a:t>/structured through headings.</a:t>
            </a:r>
          </a:p>
          <a:p>
            <a:pPr marL="228600" indent="-228600">
              <a:buAutoNum type="arabicPeriod"/>
            </a:pPr>
            <a:endParaRPr lang="en-AU" kern="1200" dirty="0">
              <a:effectLst/>
              <a:latin typeface="+mn-lt"/>
              <a:ea typeface="+mn-ea"/>
              <a:cs typeface="+mn-cs"/>
            </a:endParaRPr>
          </a:p>
          <a:p>
            <a:pPr marL="228600" indent="-228600">
              <a:buAutoNum type="arabicPeriod"/>
            </a:pPr>
            <a:r>
              <a:rPr lang="en-AU" kern="1200" dirty="0">
                <a:effectLst/>
                <a:latin typeface="+mn-lt"/>
                <a:ea typeface="+mn-ea"/>
                <a:cs typeface="+mn-cs"/>
              </a:rPr>
              <a:t>A good structure</a:t>
            </a:r>
            <a:r>
              <a:rPr lang="en-AU" kern="1200" baseline="0" dirty="0">
                <a:effectLst/>
                <a:latin typeface="+mn-lt"/>
                <a:ea typeface="+mn-ea"/>
                <a:cs typeface="+mn-cs"/>
              </a:rPr>
              <a:t> for</a:t>
            </a:r>
            <a:r>
              <a:rPr lang="en-AU" kern="1200" dirty="0">
                <a:effectLst/>
                <a:latin typeface="+mn-lt"/>
                <a:ea typeface="+mn-ea"/>
                <a:cs typeface="+mn-cs"/>
              </a:rPr>
              <a:t> your document</a:t>
            </a:r>
            <a:r>
              <a:rPr lang="en-AU" kern="1200" baseline="0" dirty="0">
                <a:effectLst/>
                <a:latin typeface="+mn-lt"/>
                <a:ea typeface="+mn-ea"/>
                <a:cs typeface="+mn-cs"/>
              </a:rPr>
              <a:t> is created through </a:t>
            </a:r>
            <a:r>
              <a:rPr lang="en-AU" kern="1200" baseline="0" dirty="0" err="1">
                <a:effectLst/>
                <a:latin typeface="+mn-lt"/>
                <a:ea typeface="+mn-ea"/>
                <a:cs typeface="+mn-cs"/>
              </a:rPr>
              <a:t>Paragraphy</a:t>
            </a:r>
            <a:r>
              <a:rPr lang="en-AU" kern="1200" baseline="0" dirty="0">
                <a:effectLst/>
                <a:latin typeface="+mn-lt"/>
                <a:ea typeface="+mn-ea"/>
                <a:cs typeface="+mn-cs"/>
              </a:rPr>
              <a:t> styles and the implementation of headings tags within the paragraph style. </a:t>
            </a:r>
          </a:p>
          <a:p>
            <a:endParaRPr lang="en-AU" kern="1200" baseline="0" dirty="0">
              <a:effectLst/>
              <a:latin typeface="+mn-lt"/>
              <a:ea typeface="+mn-ea"/>
              <a:cs typeface="+mn-cs"/>
            </a:endParaRPr>
          </a:p>
          <a:p>
            <a:r>
              <a:rPr lang="en-AU" kern="1200" baseline="0" dirty="0">
                <a:effectLst/>
                <a:latin typeface="+mn-lt"/>
                <a:ea typeface="+mn-ea"/>
                <a:cs typeface="+mn-cs"/>
              </a:rPr>
              <a:t>3. Sighted users often look for big, bold text to get an idea of its structure and content</a:t>
            </a:r>
          </a:p>
          <a:p>
            <a:endParaRPr lang="en-AU" kern="1200" baseline="0" dirty="0">
              <a:effectLst/>
              <a:latin typeface="+mn-lt"/>
              <a:ea typeface="+mn-ea"/>
              <a:cs typeface="+mn-cs"/>
            </a:endParaRPr>
          </a:p>
          <a:p>
            <a:r>
              <a:rPr lang="en-AU" kern="1200" dirty="0">
                <a:effectLst/>
                <a:latin typeface="+mn-lt"/>
                <a:ea typeface="+mn-ea"/>
                <a:cs typeface="+mn-cs"/>
              </a:rPr>
              <a:t> </a:t>
            </a:r>
          </a:p>
          <a:p>
            <a:r>
              <a:rPr lang="en-AU" kern="1200" dirty="0">
                <a:effectLst/>
                <a:latin typeface="+mn-lt"/>
                <a:ea typeface="+mn-ea"/>
                <a:cs typeface="+mn-cs"/>
              </a:rPr>
              <a:t>5.</a:t>
            </a:r>
            <a:r>
              <a:rPr lang="en-AU" kern="1200" baseline="0" dirty="0">
                <a:effectLst/>
                <a:latin typeface="+mn-lt"/>
                <a:ea typeface="+mn-ea"/>
                <a:cs typeface="+mn-cs"/>
              </a:rPr>
              <a:t> Also, a person who is blind and vision impaired using a screen reader</a:t>
            </a:r>
            <a:r>
              <a:rPr lang="en-AU" kern="1200" dirty="0">
                <a:effectLst/>
                <a:latin typeface="+mn-lt"/>
                <a:ea typeface="+mn-ea"/>
                <a:cs typeface="+mn-cs"/>
              </a:rPr>
              <a:t> can also </a:t>
            </a:r>
            <a:r>
              <a:rPr lang="en-AU" dirty="0"/>
              <a:t>use this as navigation points </a:t>
            </a:r>
            <a:r>
              <a:rPr lang="en-AU" baseline="0" dirty="0"/>
              <a:t>to </a:t>
            </a:r>
            <a:r>
              <a:rPr lang="en-AU" dirty="0"/>
              <a:t>jump</a:t>
            </a:r>
            <a:r>
              <a:rPr lang="en-AU" kern="1200" dirty="0">
                <a:effectLst/>
                <a:latin typeface="+mn-lt"/>
                <a:ea typeface="+mn-ea"/>
                <a:cs typeface="+mn-cs"/>
              </a:rPr>
              <a:t> </a:t>
            </a:r>
            <a:r>
              <a:rPr lang="en-AU" dirty="0"/>
              <a:t>from one heading to another heading.</a:t>
            </a:r>
            <a:r>
              <a:rPr lang="en-AU" kern="1200" dirty="0">
                <a:effectLst/>
                <a:latin typeface="+mn-lt"/>
                <a:ea typeface="+mn-ea"/>
                <a:cs typeface="+mn-cs"/>
              </a:rPr>
              <a:t> </a:t>
            </a:r>
          </a:p>
          <a:p>
            <a:endParaRPr lang="en-AU" kern="1200" dirty="0">
              <a:effectLst/>
              <a:latin typeface="+mn-lt"/>
              <a:ea typeface="+mn-ea"/>
              <a:cs typeface="+mn-cs"/>
            </a:endParaRPr>
          </a:p>
          <a:p>
            <a:r>
              <a:rPr lang="en-AU" dirty="0"/>
              <a:t>6. This </a:t>
            </a:r>
            <a:r>
              <a:rPr lang="en-AU" kern="1200" dirty="0">
                <a:effectLst/>
                <a:latin typeface="+mn-lt"/>
                <a:ea typeface="+mn-ea"/>
                <a:cs typeface="+mn-cs"/>
              </a:rPr>
              <a:t>makes navigation within the document much more efficient and easier.</a:t>
            </a:r>
          </a:p>
          <a:p>
            <a:endParaRPr lang="en-AU" kern="1200" dirty="0">
              <a:effectLst/>
              <a:latin typeface="+mn-lt"/>
              <a:ea typeface="+mn-ea"/>
              <a:cs typeface="+mn-cs"/>
            </a:endParaRPr>
          </a:p>
          <a:p>
            <a:r>
              <a:rPr lang="en-AU" sz="1200" kern="1200" dirty="0">
                <a:solidFill>
                  <a:schemeClr val="tx1"/>
                </a:solidFill>
                <a:effectLst/>
                <a:latin typeface="+mn-lt"/>
                <a:ea typeface="+mn-ea"/>
                <a:cs typeface="+mn-cs"/>
              </a:rPr>
              <a:t>7</a:t>
            </a:r>
            <a:r>
              <a:rPr lang="en-AU" kern="1200" dirty="0">
                <a:effectLst/>
                <a:latin typeface="+mn-lt"/>
                <a:ea typeface="+mn-ea"/>
                <a:cs typeface="+mn-cs"/>
              </a:rPr>
              <a:t>. Making text larger and bold does not make it a heading.</a:t>
            </a:r>
            <a:r>
              <a:rPr lang="en-AU" dirty="0"/>
              <a:t> </a:t>
            </a:r>
          </a:p>
          <a:p>
            <a:endParaRPr lang="en-AU" dirty="0"/>
          </a:p>
          <a:p>
            <a:r>
              <a:rPr lang="en-AU" dirty="0"/>
              <a:t>8. Before we look into how to use paragraph styles and creating headings tags, there is a few things that needs to be taken into consideration when you are formatting your styles in paragraph styles.</a:t>
            </a:r>
          </a:p>
          <a:p>
            <a:endParaRPr lang="en-AU" dirty="0"/>
          </a:p>
        </p:txBody>
      </p:sp>
      <p:sp>
        <p:nvSpPr>
          <p:cNvPr id="4" name="Slide Number Placeholder 3"/>
          <p:cNvSpPr>
            <a:spLocks noGrp="1"/>
          </p:cNvSpPr>
          <p:nvPr>
            <p:ph type="sldNum" sz="quarter" idx="10"/>
          </p:nvPr>
        </p:nvSpPr>
        <p:spPr/>
        <p:txBody>
          <a:bodyPr/>
          <a:lstStyle/>
          <a:p>
            <a:fld id="{1E82C3CD-91CB-4C35-89AB-0792C07FAA64}" type="slidenum">
              <a:rPr lang="en-AU" smtClean="0"/>
              <a:t>8</a:t>
            </a:fld>
            <a:endParaRPr lang="en-AU"/>
          </a:p>
        </p:txBody>
      </p:sp>
    </p:spTree>
    <p:extLst>
      <p:ext uri="{BB962C8B-B14F-4D97-AF65-F5344CB8AC3E}">
        <p14:creationId xmlns:p14="http://schemas.microsoft.com/office/powerpoint/2010/main" val="82013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sz="1200" kern="1200" dirty="0">
                <a:solidFill>
                  <a:schemeClr val="tx1"/>
                </a:solidFill>
                <a:effectLst/>
                <a:latin typeface="+mn-lt"/>
                <a:ea typeface="+mn-ea"/>
                <a:cs typeface="+mn-cs"/>
              </a:rPr>
              <a:t>Alternative text or Alt text is a way to describe</a:t>
            </a:r>
            <a:r>
              <a:rPr lang="en-AU" sz="1200" kern="1200" baseline="0" dirty="0">
                <a:solidFill>
                  <a:schemeClr val="tx1"/>
                </a:solidFill>
                <a:effectLst/>
                <a:latin typeface="+mn-lt"/>
                <a:ea typeface="+mn-ea"/>
                <a:cs typeface="+mn-cs"/>
              </a:rPr>
              <a:t> images or illustrations in the form of text to</a:t>
            </a:r>
            <a:r>
              <a:rPr lang="en-AU" sz="1200" kern="1200" dirty="0">
                <a:solidFill>
                  <a:schemeClr val="tx1"/>
                </a:solidFill>
                <a:effectLst/>
                <a:latin typeface="+mn-lt"/>
                <a:ea typeface="+mn-ea"/>
                <a:cs typeface="+mn-cs"/>
              </a:rPr>
              <a:t> screen reader users.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2. A good way to think of alt text is how</a:t>
            </a:r>
            <a:r>
              <a:rPr lang="en-AU" sz="1200" kern="1200" baseline="0" dirty="0">
                <a:solidFill>
                  <a:schemeClr val="tx1"/>
                </a:solidFill>
                <a:effectLst/>
                <a:latin typeface="+mn-lt"/>
                <a:ea typeface="+mn-ea"/>
                <a:cs typeface="+mn-cs"/>
              </a:rPr>
              <a:t> you would</a:t>
            </a:r>
            <a:r>
              <a:rPr lang="en-AU" sz="1200" kern="1200" dirty="0">
                <a:solidFill>
                  <a:schemeClr val="tx1"/>
                </a:solidFill>
                <a:effectLst/>
                <a:latin typeface="+mn-lt"/>
                <a:ea typeface="+mn-ea"/>
                <a:cs typeface="+mn-cs"/>
              </a:rPr>
              <a:t> describe</a:t>
            </a:r>
            <a:r>
              <a:rPr lang="en-AU" sz="1200" kern="1200" baseline="0" dirty="0">
                <a:solidFill>
                  <a:schemeClr val="tx1"/>
                </a:solidFill>
                <a:effectLst/>
                <a:latin typeface="+mn-lt"/>
                <a:ea typeface="+mn-ea"/>
                <a:cs typeface="+mn-cs"/>
              </a:rPr>
              <a:t> an</a:t>
            </a:r>
            <a:r>
              <a:rPr lang="en-AU" sz="1200" kern="1200" dirty="0">
                <a:solidFill>
                  <a:schemeClr val="tx1"/>
                </a:solidFill>
                <a:effectLst/>
                <a:latin typeface="+mn-lt"/>
                <a:ea typeface="+mn-ea"/>
                <a:cs typeface="+mn-cs"/>
              </a:rPr>
              <a:t> image to someone over the phone.</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3. Like Ms Word, can you also add alt text in InDesign and I am going to show you how.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82C3CD-91CB-4C35-89AB-0792C07FAA64}" type="slidenum">
              <a:rPr lang="en-AU" smtClean="0"/>
              <a:t>9</a:t>
            </a:fld>
            <a:endParaRPr lang="en-AU"/>
          </a:p>
        </p:txBody>
      </p:sp>
    </p:spTree>
    <p:extLst>
      <p:ext uri="{BB962C8B-B14F-4D97-AF65-F5344CB8AC3E}">
        <p14:creationId xmlns:p14="http://schemas.microsoft.com/office/powerpoint/2010/main" val="264677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a:t>Images that does not convey any meaning for screen reader user or if it duplicates the content in the text can be mark as an “artefact”. Screen reader will ignore images marked as </a:t>
            </a:r>
            <a:r>
              <a:rPr lang="en-AU" dirty="0" err="1"/>
              <a:t>artifacts</a:t>
            </a:r>
            <a:r>
              <a:rPr lang="en-AU" dirty="0"/>
              <a:t>.</a:t>
            </a:r>
          </a:p>
          <a:p>
            <a:pPr marL="228600" indent="-228600">
              <a:buAutoNum type="arabicPeriod"/>
            </a:pPr>
            <a:r>
              <a:rPr lang="en-AU" dirty="0"/>
              <a:t>Anchoring images will also ensure that the alt text is read at the right location – this could be before or after the text.</a:t>
            </a: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1E82C3CD-91CB-4C35-89AB-0792C07FAA64}" type="slidenum">
              <a:rPr lang="en-AU" smtClean="0"/>
              <a:t>10</a:t>
            </a:fld>
            <a:endParaRPr lang="en-AU"/>
          </a:p>
        </p:txBody>
      </p:sp>
    </p:spTree>
    <p:extLst>
      <p:ext uri="{BB962C8B-B14F-4D97-AF65-F5344CB8AC3E}">
        <p14:creationId xmlns:p14="http://schemas.microsoft.com/office/powerpoint/2010/main" val="11302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55275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Rectangle 6" descr="Decorative."/>
          <p:cNvSpPr/>
          <p:nvPr userDrawn="1"/>
        </p:nvSpPr>
        <p:spPr>
          <a:xfrm>
            <a:off x="0" y="6176963"/>
            <a:ext cx="12192000" cy="681037"/>
          </a:xfrm>
          <a:prstGeom prst="rect">
            <a:avLst/>
          </a:prstGeom>
          <a:solidFill>
            <a:schemeClr val="tx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Nunito" panose="00000500000000000000" pitchFamily="2" charset="0"/>
            </a:endParaRPr>
          </a:p>
        </p:txBody>
      </p:sp>
      <p:sp>
        <p:nvSpPr>
          <p:cNvPr id="8" name="TextBox 7"/>
          <p:cNvSpPr txBox="1"/>
          <p:nvPr userDrawn="1"/>
        </p:nvSpPr>
        <p:spPr>
          <a:xfrm>
            <a:off x="2490247" y="6261100"/>
            <a:ext cx="7211506" cy="461665"/>
          </a:xfrm>
          <a:prstGeom prst="rect">
            <a:avLst/>
          </a:prstGeom>
          <a:noFill/>
        </p:spPr>
        <p:txBody>
          <a:bodyPr wrap="square" rtlCol="0">
            <a:spAutoFit/>
          </a:bodyPr>
          <a:lstStyle/>
          <a:p>
            <a:pPr algn="ctr"/>
            <a:r>
              <a:rPr lang="en-AU" sz="2400" b="1" u="sng" dirty="0">
                <a:solidFill>
                  <a:schemeClr val="bg1"/>
                </a:solidFill>
                <a:latin typeface="Arial" panose="020B0604020202020204" pitchFamily="34" charset="0"/>
                <a:cs typeface="Arial" panose="020B0604020202020204" pitchFamily="34" charset="0"/>
              </a:rPr>
              <a:t>www.visability.com.au</a:t>
            </a:r>
          </a:p>
        </p:txBody>
      </p:sp>
    </p:spTree>
    <p:extLst>
      <p:ext uri="{BB962C8B-B14F-4D97-AF65-F5344CB8AC3E}">
        <p14:creationId xmlns:p14="http://schemas.microsoft.com/office/powerpoint/2010/main" val="239775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3E092869-A549-42A2-9AC0-3F2810A0BDFB}" type="datetimeFigureOut">
              <a:rPr lang="en-AU" smtClean="0"/>
              <a:t>1/05/2023</a:t>
            </a:fld>
            <a:endParaRPr lang="en-AU"/>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1A474E0F-902A-471D-84FF-9060902F75F3}" type="slidenum">
              <a:rPr lang="en-AU" smtClean="0"/>
              <a:t>‹#›</a:t>
            </a:fld>
            <a:endParaRPr lang="en-AU"/>
          </a:p>
        </p:txBody>
      </p:sp>
    </p:spTree>
    <p:extLst>
      <p:ext uri="{BB962C8B-B14F-4D97-AF65-F5344CB8AC3E}">
        <p14:creationId xmlns:p14="http://schemas.microsoft.com/office/powerpoint/2010/main" val="49129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3E092869-A549-42A2-9AC0-3F2810A0BDFB}" type="datetimeFigureOut">
              <a:rPr lang="en-AU" smtClean="0"/>
              <a:t>1/05/2023</a:t>
            </a:fld>
            <a:endParaRPr lang="en-AU"/>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1A474E0F-902A-471D-84FF-9060902F75F3}" type="slidenum">
              <a:rPr lang="en-AU" smtClean="0"/>
              <a:t>‹#›</a:t>
            </a:fld>
            <a:endParaRPr lang="en-AU"/>
          </a:p>
        </p:txBody>
      </p:sp>
    </p:spTree>
    <p:extLst>
      <p:ext uri="{BB962C8B-B14F-4D97-AF65-F5344CB8AC3E}">
        <p14:creationId xmlns:p14="http://schemas.microsoft.com/office/powerpoint/2010/main" val="4102188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3D3E96E-0F55-4015-BA66-C76787E72E92}" type="slidenum">
              <a:rPr lang="en-AU" smtClean="0"/>
              <a:t>‹#›</a:t>
            </a:fld>
            <a:endParaRPr lang="en-AU"/>
          </a:p>
        </p:txBody>
      </p:sp>
      <p:sp>
        <p:nvSpPr>
          <p:cNvPr id="7" name="Content Placeholder 6"/>
          <p:cNvSpPr>
            <a:spLocks noGrp="1"/>
          </p:cNvSpPr>
          <p:nvPr>
            <p:ph sz="quarter" idx="11"/>
          </p:nvPr>
        </p:nvSpPr>
        <p:spPr>
          <a:xfrm>
            <a:off x="742949" y="619124"/>
            <a:ext cx="10115551" cy="551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8415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lnSpc>
                <a:spcPct val="15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12"/>
          </p:nvPr>
        </p:nvSpPr>
        <p:spPr>
          <a:xfrm>
            <a:off x="191035" y="210058"/>
            <a:ext cx="1294335" cy="365125"/>
          </a:xfrm>
          <a:prstGeom prst="rect">
            <a:avLst/>
          </a:prstGeom>
        </p:spPr>
        <p:txBody>
          <a:bodyPr/>
          <a:lstStyle>
            <a:lvl1pPr>
              <a:defRPr/>
            </a:lvl1pPr>
          </a:lstStyle>
          <a:p>
            <a:r>
              <a:rPr lang="en-AU" dirty="0"/>
              <a:t>1</a:t>
            </a:r>
          </a:p>
        </p:txBody>
      </p:sp>
      <p:sp>
        <p:nvSpPr>
          <p:cNvPr id="8" name="Rectangle 7" descr="Decorative."/>
          <p:cNvSpPr/>
          <p:nvPr userDrawn="1"/>
        </p:nvSpPr>
        <p:spPr>
          <a:xfrm>
            <a:off x="0" y="6176963"/>
            <a:ext cx="12192000" cy="681037"/>
          </a:xfrm>
          <a:prstGeom prst="rect">
            <a:avLst/>
          </a:prstGeom>
          <a:solidFill>
            <a:schemeClr val="tx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Nunito" panose="00000500000000000000" pitchFamily="2" charset="0"/>
            </a:endParaRPr>
          </a:p>
        </p:txBody>
      </p:sp>
      <p:sp>
        <p:nvSpPr>
          <p:cNvPr id="9" name="TextBox 8"/>
          <p:cNvSpPr txBox="1"/>
          <p:nvPr userDrawn="1"/>
        </p:nvSpPr>
        <p:spPr>
          <a:xfrm>
            <a:off x="2490247" y="6261100"/>
            <a:ext cx="7211506" cy="461665"/>
          </a:xfrm>
          <a:prstGeom prst="rect">
            <a:avLst/>
          </a:prstGeom>
          <a:noFill/>
        </p:spPr>
        <p:txBody>
          <a:bodyPr wrap="square" rtlCol="0">
            <a:spAutoFit/>
          </a:bodyPr>
          <a:lstStyle/>
          <a:p>
            <a:pPr algn="ctr"/>
            <a:r>
              <a:rPr lang="en-AU" sz="2400" b="1" u="sng" dirty="0">
                <a:solidFill>
                  <a:schemeClr val="bg1"/>
                </a:solidFill>
                <a:latin typeface="Arial" panose="020B0604020202020204" pitchFamily="34" charset="0"/>
                <a:cs typeface="Arial" panose="020B0604020202020204" pitchFamily="34" charset="0"/>
              </a:rPr>
              <a:t>www.visability.com.au</a:t>
            </a:r>
          </a:p>
        </p:txBody>
      </p:sp>
    </p:spTree>
    <p:extLst>
      <p:ext uri="{BB962C8B-B14F-4D97-AF65-F5344CB8AC3E}">
        <p14:creationId xmlns:p14="http://schemas.microsoft.com/office/powerpoint/2010/main" val="33100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3E092869-A549-42A2-9AC0-3F2810A0BDFB}" type="datetimeFigureOut">
              <a:rPr lang="en-AU" smtClean="0"/>
              <a:t>1/05/2023</a:t>
            </a:fld>
            <a:endParaRPr lang="en-AU"/>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1A474E0F-902A-471D-84FF-9060902F75F3}" type="slidenum">
              <a:rPr lang="en-AU" smtClean="0"/>
              <a:t>‹#›</a:t>
            </a:fld>
            <a:endParaRPr lang="en-AU"/>
          </a:p>
        </p:txBody>
      </p:sp>
    </p:spTree>
    <p:extLst>
      <p:ext uri="{BB962C8B-B14F-4D97-AF65-F5344CB8AC3E}">
        <p14:creationId xmlns:p14="http://schemas.microsoft.com/office/powerpoint/2010/main" val="302361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12"/>
          </p:nvPr>
        </p:nvSpPr>
        <p:spPr>
          <a:xfrm>
            <a:off x="8637629" y="6129341"/>
            <a:ext cx="552451" cy="365125"/>
          </a:xfrm>
          <a:prstGeom prst="rect">
            <a:avLst/>
          </a:prstGeom>
        </p:spPr>
        <p:txBody>
          <a:bodyPr/>
          <a:lstStyle/>
          <a:p>
            <a:fld id="{1A474E0F-902A-471D-84FF-9060902F75F3}" type="slidenum">
              <a:rPr lang="en-AU" smtClean="0"/>
              <a:t>‹#›</a:t>
            </a:fld>
            <a:endParaRPr lang="en-AU"/>
          </a:p>
        </p:txBody>
      </p:sp>
    </p:spTree>
    <p:extLst>
      <p:ext uri="{BB962C8B-B14F-4D97-AF65-F5344CB8AC3E}">
        <p14:creationId xmlns:p14="http://schemas.microsoft.com/office/powerpoint/2010/main" val="408894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normAutofit/>
          </a:bodyPr>
          <a:lstStyle>
            <a:lvl1pPr>
              <a:defRPr sz="4400"/>
            </a:lvl1pPr>
          </a:lstStyle>
          <a:p>
            <a:r>
              <a:rPr lang="en-US" dirty="0"/>
              <a:t>Click to edit Master title style</a:t>
            </a:r>
            <a:endParaRPr lang="en-AU"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838200" y="6356354"/>
            <a:ext cx="2743200" cy="365125"/>
          </a:xfrm>
          <a:prstGeom prst="rect">
            <a:avLst/>
          </a:prstGeom>
        </p:spPr>
        <p:txBody>
          <a:bodyPr/>
          <a:lstStyle/>
          <a:p>
            <a:fld id="{3E092869-A549-42A2-9AC0-3F2810A0BDFB}" type="datetimeFigureOut">
              <a:rPr lang="en-AU" smtClean="0"/>
              <a:t>1/05/2023</a:t>
            </a:fld>
            <a:endParaRPr lang="en-AU"/>
          </a:p>
        </p:txBody>
      </p:sp>
      <p:sp>
        <p:nvSpPr>
          <p:cNvPr id="8" name="Footer Placeholder 7"/>
          <p:cNvSpPr>
            <a:spLocks noGrp="1"/>
          </p:cNvSpPr>
          <p:nvPr>
            <p:ph type="ftr" sz="quarter" idx="11"/>
          </p:nvPr>
        </p:nvSpPr>
        <p:spPr>
          <a:xfrm>
            <a:off x="4038600" y="6356354"/>
            <a:ext cx="41148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8610600" y="6356354"/>
            <a:ext cx="2743200" cy="365125"/>
          </a:xfrm>
          <a:prstGeom prst="rect">
            <a:avLst/>
          </a:prstGeom>
        </p:spPr>
        <p:txBody>
          <a:bodyPr/>
          <a:lstStyle/>
          <a:p>
            <a:fld id="{1A474E0F-902A-471D-84FF-9060902F75F3}" type="slidenum">
              <a:rPr lang="en-AU" smtClean="0"/>
              <a:t>‹#›</a:t>
            </a:fld>
            <a:endParaRPr lang="en-AU"/>
          </a:p>
        </p:txBody>
      </p:sp>
    </p:spTree>
    <p:extLst>
      <p:ext uri="{BB962C8B-B14F-4D97-AF65-F5344CB8AC3E}">
        <p14:creationId xmlns:p14="http://schemas.microsoft.com/office/powerpoint/2010/main" val="260032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838200" y="6356354"/>
            <a:ext cx="2743200" cy="365125"/>
          </a:xfrm>
          <a:prstGeom prst="rect">
            <a:avLst/>
          </a:prstGeom>
        </p:spPr>
        <p:txBody>
          <a:bodyPr/>
          <a:lstStyle/>
          <a:p>
            <a:fld id="{3E092869-A549-42A2-9AC0-3F2810A0BDFB}" type="datetimeFigureOut">
              <a:rPr lang="en-AU" smtClean="0"/>
              <a:t>1/05/2023</a:t>
            </a:fld>
            <a:endParaRPr lang="en-AU"/>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610600" y="6356354"/>
            <a:ext cx="2743200" cy="365125"/>
          </a:xfrm>
          <a:prstGeom prst="rect">
            <a:avLst/>
          </a:prstGeom>
        </p:spPr>
        <p:txBody>
          <a:bodyPr/>
          <a:lstStyle/>
          <a:p>
            <a:fld id="{1A474E0F-902A-471D-84FF-9060902F75F3}" type="slidenum">
              <a:rPr lang="en-AU" smtClean="0"/>
              <a:t>‹#›</a:t>
            </a:fld>
            <a:endParaRPr lang="en-AU"/>
          </a:p>
        </p:txBody>
      </p:sp>
    </p:spTree>
    <p:extLst>
      <p:ext uri="{BB962C8B-B14F-4D97-AF65-F5344CB8AC3E}">
        <p14:creationId xmlns:p14="http://schemas.microsoft.com/office/powerpoint/2010/main" val="321372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27847" y="2104282"/>
            <a:ext cx="10515600" cy="1325563"/>
          </a:xfrm>
        </p:spPr>
        <p:txBody>
          <a:bodyPr/>
          <a:lstStyle>
            <a:lvl1pPr algn="ctr">
              <a:defRPr sz="4400"/>
            </a:lvl1p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43D3E96E-0F55-4015-BA66-C76787E72E92}" type="slidenum">
              <a:rPr lang="en-AU" smtClean="0"/>
              <a:t>‹#›</a:t>
            </a:fld>
            <a:endParaRPr lang="en-AU"/>
          </a:p>
        </p:txBody>
      </p:sp>
      <p:sp>
        <p:nvSpPr>
          <p:cNvPr id="7" name="Rectangle 6" descr="Decorative."/>
          <p:cNvSpPr/>
          <p:nvPr userDrawn="1"/>
        </p:nvSpPr>
        <p:spPr>
          <a:xfrm>
            <a:off x="0" y="6176963"/>
            <a:ext cx="12192000" cy="681037"/>
          </a:xfrm>
          <a:prstGeom prst="rect">
            <a:avLst/>
          </a:prstGeom>
          <a:solidFill>
            <a:schemeClr val="tx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Nunito" panose="00000500000000000000" pitchFamily="2" charset="0"/>
            </a:endParaRPr>
          </a:p>
        </p:txBody>
      </p:sp>
      <p:sp>
        <p:nvSpPr>
          <p:cNvPr id="8" name="TextBox 7"/>
          <p:cNvSpPr txBox="1"/>
          <p:nvPr userDrawn="1"/>
        </p:nvSpPr>
        <p:spPr>
          <a:xfrm>
            <a:off x="2490247" y="6261100"/>
            <a:ext cx="7211506" cy="461665"/>
          </a:xfrm>
          <a:prstGeom prst="rect">
            <a:avLst/>
          </a:prstGeom>
          <a:noFill/>
        </p:spPr>
        <p:txBody>
          <a:bodyPr wrap="square" rtlCol="0">
            <a:spAutoFit/>
          </a:bodyPr>
          <a:lstStyle/>
          <a:p>
            <a:pPr algn="ctr"/>
            <a:r>
              <a:rPr lang="en-AU" sz="2400" b="1" u="sng" dirty="0">
                <a:solidFill>
                  <a:schemeClr val="bg1"/>
                </a:solidFill>
                <a:latin typeface="Arial" panose="020B0604020202020204" pitchFamily="34" charset="0"/>
                <a:cs typeface="Arial" panose="020B0604020202020204" pitchFamily="34" charset="0"/>
              </a:rPr>
              <a:t>www.visability.com.au</a:t>
            </a:r>
          </a:p>
        </p:txBody>
      </p:sp>
    </p:spTree>
    <p:extLst>
      <p:ext uri="{BB962C8B-B14F-4D97-AF65-F5344CB8AC3E}">
        <p14:creationId xmlns:p14="http://schemas.microsoft.com/office/powerpoint/2010/main" val="41623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3E092869-A549-42A2-9AC0-3F2810A0BDFB}" type="datetimeFigureOut">
              <a:rPr lang="en-AU" smtClean="0"/>
              <a:t>1/05/2023</a:t>
            </a:fld>
            <a:endParaRPr lang="en-AU"/>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p>
            <a:fld id="{1A474E0F-902A-471D-84FF-9060902F75F3}" type="slidenum">
              <a:rPr lang="en-AU" smtClean="0"/>
              <a:t>‹#›</a:t>
            </a:fld>
            <a:endParaRPr lang="en-AU"/>
          </a:p>
        </p:txBody>
      </p:sp>
    </p:spTree>
    <p:extLst>
      <p:ext uri="{BB962C8B-B14F-4D97-AF65-F5344CB8AC3E}">
        <p14:creationId xmlns:p14="http://schemas.microsoft.com/office/powerpoint/2010/main" val="224823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3E092869-A549-42A2-9AC0-3F2810A0BDFB}" type="datetimeFigureOut">
              <a:rPr lang="en-AU" smtClean="0"/>
              <a:t>1/05/2023</a:t>
            </a:fld>
            <a:endParaRPr lang="en-AU"/>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1A474E0F-902A-471D-84FF-9060902F75F3}" type="slidenum">
              <a:rPr lang="en-AU" smtClean="0"/>
              <a:t>‹#›</a:t>
            </a:fld>
            <a:endParaRPr lang="en-AU"/>
          </a:p>
        </p:txBody>
      </p:sp>
    </p:spTree>
    <p:extLst>
      <p:ext uri="{BB962C8B-B14F-4D97-AF65-F5344CB8AC3E}">
        <p14:creationId xmlns:p14="http://schemas.microsoft.com/office/powerpoint/2010/main" val="2072421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4"/>
          </p:nvPr>
        </p:nvSpPr>
        <p:spPr>
          <a:xfrm>
            <a:off x="11307652" y="115724"/>
            <a:ext cx="68185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3E96E-0F55-4015-BA66-C76787E72E92}" type="slidenum">
              <a:rPr lang="en-AU" smtClean="0"/>
              <a:t>‹#›</a:t>
            </a:fld>
            <a:endParaRPr lang="en-AU"/>
          </a:p>
        </p:txBody>
      </p:sp>
    </p:spTree>
    <p:extLst>
      <p:ext uri="{BB962C8B-B14F-4D97-AF65-F5344CB8AC3E}">
        <p14:creationId xmlns:p14="http://schemas.microsoft.com/office/powerpoint/2010/main" val="2286501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377" rtl="0" eaLnBrk="1" latinLnBrk="0" hangingPunct="1">
        <a:lnSpc>
          <a:spcPct val="90000"/>
        </a:lnSpc>
        <a:spcBef>
          <a:spcPct val="0"/>
        </a:spcBef>
        <a:buNone/>
        <a:defRPr sz="3600"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linkedin.com/company/association-for-the-blind-of-wa---guide-dogs-wa/" TargetMode="External"/><Relationship Id="rId13" Type="http://schemas.openxmlformats.org/officeDocument/2006/relationships/image" Target="../media/image22.png"/><Relationship Id="rId3" Type="http://schemas.openxmlformats.org/officeDocument/2006/relationships/hyperlink" Target="mailto:library@visability.com.au" TargetMode="External"/><Relationship Id="rId7" Type="http://schemas.openxmlformats.org/officeDocument/2006/relationships/hyperlink" Target="https://twitter.com/vithyavv?lang=en" TargetMode="External"/><Relationship Id="rId12"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twitter.com/visabilityau" TargetMode="External"/><Relationship Id="rId11" Type="http://schemas.openxmlformats.org/officeDocument/2006/relationships/image" Target="../media/image20.png"/><Relationship Id="rId5" Type="http://schemas.openxmlformats.org/officeDocument/2006/relationships/hyperlink" Target="https://www.facebook.com/visabilityAU/" TargetMode="External"/><Relationship Id="rId10" Type="http://schemas.openxmlformats.org/officeDocument/2006/relationships/hyperlink" Target="http://www.visability.com.au/" TargetMode="External"/><Relationship Id="rId4" Type="http://schemas.openxmlformats.org/officeDocument/2006/relationships/hyperlink" Target="mailto:accessible@visability.com.au" TargetMode="External"/><Relationship Id="rId9" Type="http://schemas.openxmlformats.org/officeDocument/2006/relationships/hyperlink" Target="https://www.linkedin.com/in/vithya-vijayakumare-b802a45b/" TargetMode="External"/><Relationship Id="rId1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oJRMEPQuZy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124378"/>
            <a:ext cx="10515601" cy="2852737"/>
          </a:xfrm>
        </p:spPr>
        <p:txBody>
          <a:bodyPr>
            <a:normAutofit/>
          </a:bodyPr>
          <a:lstStyle/>
          <a:p>
            <a:pPr>
              <a:lnSpc>
                <a:spcPct val="100000"/>
              </a:lnSpc>
            </a:pPr>
            <a:r>
              <a:rPr lang="en-US" sz="5400" dirty="0"/>
              <a:t>Creating Accessible Documents in InDesign &amp; Adobe Acrobat DC Pro</a:t>
            </a:r>
            <a:endParaRPr lang="en-AU" sz="5400" dirty="0"/>
          </a:p>
        </p:txBody>
      </p:sp>
      <p:sp>
        <p:nvSpPr>
          <p:cNvPr id="6" name="Subtitle 2">
            <a:extLst>
              <a:ext uri="{FF2B5EF4-FFF2-40B4-BE49-F238E27FC236}">
                <a16:creationId xmlns:a16="http://schemas.microsoft.com/office/drawing/2014/main" id="{C81D8816-7CC6-44BF-A8FE-3FA9C713C8DD}"/>
              </a:ext>
            </a:extLst>
          </p:cNvPr>
          <p:cNvSpPr txBox="1">
            <a:spLocks/>
          </p:cNvSpPr>
          <p:nvPr/>
        </p:nvSpPr>
        <p:spPr>
          <a:xfrm>
            <a:off x="473938" y="3034634"/>
            <a:ext cx="7678367" cy="1655762"/>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tx1">
                    <a:tint val="75000"/>
                  </a:schemeClr>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000" b="1"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1800" b="1"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b="1"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Arial" panose="020B0604020202020204" pitchFamily="34" charset="0"/>
              <a:buNone/>
              <a:defRPr sz="1600" b="1"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solidFill>
              </a:rPr>
              <a:t>Vithya Vijayakumare</a:t>
            </a:r>
          </a:p>
          <a:p>
            <a:r>
              <a:rPr lang="en-US" dirty="0">
                <a:solidFill>
                  <a:schemeClr val="tx1"/>
                </a:solidFill>
              </a:rPr>
              <a:t>Digital Accessibility Specialist</a:t>
            </a:r>
          </a:p>
          <a:p>
            <a:r>
              <a:rPr lang="en-US" dirty="0">
                <a:solidFill>
                  <a:schemeClr val="tx1"/>
                </a:solidFill>
              </a:rPr>
              <a:t>Accessible Information Services</a:t>
            </a:r>
            <a:endParaRPr lang="en-AU" dirty="0">
              <a:solidFill>
                <a:schemeClr val="tx1"/>
              </a:solidFill>
            </a:endParaRPr>
          </a:p>
          <a:p>
            <a:endParaRPr lang="en-AU" dirty="0"/>
          </a:p>
        </p:txBody>
      </p:sp>
      <p:pic>
        <p:nvPicPr>
          <p:cNvPr id="7" name="Picture 6" descr="Vithya Vijayakumare.">
            <a:extLst>
              <a:ext uri="{FF2B5EF4-FFF2-40B4-BE49-F238E27FC236}">
                <a16:creationId xmlns:a16="http://schemas.microsoft.com/office/drawing/2014/main" id="{896761CC-7487-4AB5-B5A1-06B0CC579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711" y="506718"/>
            <a:ext cx="2713351" cy="2713351"/>
          </a:xfrm>
          <a:prstGeom prst="rect">
            <a:avLst/>
          </a:prstGeom>
        </p:spPr>
      </p:pic>
      <p:sp>
        <p:nvSpPr>
          <p:cNvPr id="3" name="Text Placeholder 2"/>
          <p:cNvSpPr>
            <a:spLocks noGrp="1"/>
          </p:cNvSpPr>
          <p:nvPr>
            <p:ph type="body" idx="1"/>
          </p:nvPr>
        </p:nvSpPr>
        <p:spPr/>
        <p:txBody>
          <a:bodyPr/>
          <a:lstStyle/>
          <a:p>
            <a:endParaRPr lang="en-AU" dirty="0"/>
          </a:p>
        </p:txBody>
      </p:sp>
      <p:sp>
        <p:nvSpPr>
          <p:cNvPr id="4" name="Rectangle 3" descr="Decorative."/>
          <p:cNvSpPr/>
          <p:nvPr/>
        </p:nvSpPr>
        <p:spPr>
          <a:xfrm>
            <a:off x="0" y="4791324"/>
            <a:ext cx="12192000" cy="2066676"/>
          </a:xfrm>
          <a:prstGeom prst="rect">
            <a:avLst/>
          </a:prstGeom>
          <a:solidFill>
            <a:schemeClr val="tx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4" descr="VisAbility logo." title="VisAbilty logo"/>
          <p:cNvPicPr>
            <a:picLocks noChangeAspect="1"/>
          </p:cNvPicPr>
          <p:nvPr/>
        </p:nvPicPr>
        <p:blipFill rotWithShape="1">
          <a:blip r:embed="rId4">
            <a:extLst>
              <a:ext uri="{28A0092B-C50C-407E-A947-70E740481C1C}">
                <a14:useLocalDpi xmlns:a14="http://schemas.microsoft.com/office/drawing/2010/main" val="0"/>
              </a:ext>
            </a:extLst>
          </a:blip>
          <a:srcRect l="17117" t="32708" r="17342" b="39740"/>
          <a:stretch/>
        </p:blipFill>
        <p:spPr>
          <a:xfrm>
            <a:off x="3784076" y="5163291"/>
            <a:ext cx="4623847" cy="1375870"/>
          </a:xfrm>
          <a:prstGeom prst="rect">
            <a:avLst/>
          </a:prstGeom>
        </p:spPr>
      </p:pic>
    </p:spTree>
    <p:extLst>
      <p:ext uri="{BB962C8B-B14F-4D97-AF65-F5344CB8AC3E}">
        <p14:creationId xmlns:p14="http://schemas.microsoft.com/office/powerpoint/2010/main" val="392720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8" y="157163"/>
            <a:ext cx="11133137" cy="590550"/>
          </a:xfrm>
        </p:spPr>
        <p:txBody>
          <a:bodyPr>
            <a:noAutofit/>
          </a:bodyPr>
          <a:lstStyle/>
          <a:p>
            <a:r>
              <a:rPr lang="en-AU" sz="4400" dirty="0"/>
              <a:t>Decorative Images</a:t>
            </a:r>
          </a:p>
        </p:txBody>
      </p:sp>
      <p:sp>
        <p:nvSpPr>
          <p:cNvPr id="10" name="Text Placeholder 9"/>
          <p:cNvSpPr>
            <a:spLocks noGrp="1"/>
          </p:cNvSpPr>
          <p:nvPr>
            <p:ph type="body" sz="half" idx="2"/>
          </p:nvPr>
        </p:nvSpPr>
        <p:spPr>
          <a:xfrm>
            <a:off x="211138" y="766763"/>
            <a:ext cx="6403975" cy="4613571"/>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b="0" dirty="0"/>
              <a:t>Mark decorative images/illustration as “Artifacts”</a:t>
            </a:r>
            <a:r>
              <a:rPr lang="en-US" sz="3200" b="0" dirty="0">
                <a:latin typeface="Arial" panose="020B0604020202020204" pitchFamily="34" charset="0"/>
                <a:cs typeface="Arial" panose="020B0604020202020204" pitchFamily="34" charset="0"/>
              </a:rPr>
              <a:t>.</a:t>
            </a:r>
          </a:p>
          <a:p>
            <a:pPr marL="457200" indent="-457200">
              <a:lnSpc>
                <a:spcPct val="150000"/>
              </a:lnSpc>
              <a:buFont typeface="Arial" panose="020B0604020202020204" pitchFamily="34" charset="0"/>
              <a:buChar char="•"/>
            </a:pPr>
            <a:r>
              <a:rPr lang="en-US" sz="3200" b="0" dirty="0"/>
              <a:t>Screen readers will ignore images marked as artifact</a:t>
            </a:r>
            <a:endParaRPr lang="en-US" sz="3200" b="0" dirty="0">
              <a:latin typeface="Arial" panose="020B0604020202020204" pitchFamily="34" charset="0"/>
              <a:cs typeface="Arial" panose="020B0604020202020204" pitchFamily="34" charset="0"/>
            </a:endParaRPr>
          </a:p>
          <a:p>
            <a:pPr>
              <a:lnSpc>
                <a:spcPct val="150000"/>
              </a:lnSpc>
            </a:pPr>
            <a:endParaRPr lang="en-US" sz="3200" b="0" dirty="0">
              <a:latin typeface="Arial" panose="020B0604020202020204" pitchFamily="34" charset="0"/>
              <a:cs typeface="Arial" panose="020B0604020202020204" pitchFamily="34" charset="0"/>
            </a:endParaRPr>
          </a:p>
          <a:p>
            <a:endParaRPr lang="en-AU" sz="3200" dirty="0">
              <a:latin typeface="Arial" panose="020B0604020202020204" pitchFamily="34" charset="0"/>
              <a:cs typeface="Arial" panose="020B0604020202020204" pitchFamily="34" charset="0"/>
            </a:endParaRPr>
          </a:p>
        </p:txBody>
      </p:sp>
      <p:pic>
        <p:nvPicPr>
          <p:cNvPr id="4" name="Picture 3" descr="Alternative text box.">
            <a:extLst>
              <a:ext uri="{FF2B5EF4-FFF2-40B4-BE49-F238E27FC236}">
                <a16:creationId xmlns:a16="http://schemas.microsoft.com/office/drawing/2014/main" id="{5645EB41-6CDF-5F43-B448-290D2CA16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113" y="895350"/>
            <a:ext cx="5471411" cy="3933825"/>
          </a:xfrm>
          <a:prstGeom prst="rect">
            <a:avLst/>
          </a:prstGeom>
        </p:spPr>
      </p:pic>
    </p:spTree>
    <p:extLst>
      <p:ext uri="{BB962C8B-B14F-4D97-AF65-F5344CB8AC3E}">
        <p14:creationId xmlns:p14="http://schemas.microsoft.com/office/powerpoint/2010/main" val="330374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20623" y="301773"/>
            <a:ext cx="11133137" cy="590550"/>
          </a:xfrm>
        </p:spPr>
        <p:txBody>
          <a:bodyPr>
            <a:noAutofit/>
          </a:bodyPr>
          <a:lstStyle/>
          <a:p>
            <a:r>
              <a:rPr lang="en-AU" sz="4400" dirty="0"/>
              <a:t>Hyperlinks</a:t>
            </a:r>
          </a:p>
        </p:txBody>
      </p:sp>
      <p:sp>
        <p:nvSpPr>
          <p:cNvPr id="8" name="Text Placeholder 9"/>
          <p:cNvSpPr>
            <a:spLocks noGrp="1"/>
          </p:cNvSpPr>
          <p:nvPr>
            <p:ph type="body" sz="half" idx="2"/>
          </p:nvPr>
        </p:nvSpPr>
        <p:spPr>
          <a:xfrm>
            <a:off x="298224" y="1383064"/>
            <a:ext cx="5536519" cy="3913892"/>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b="0" dirty="0"/>
              <a:t>Make Hyperlinks active and descriptive</a:t>
            </a:r>
          </a:p>
          <a:p>
            <a:pPr marL="457200" indent="-457200">
              <a:lnSpc>
                <a:spcPct val="150000"/>
              </a:lnSpc>
              <a:buFont typeface="Arial" panose="020B0604020202020204" pitchFamily="34" charset="0"/>
              <a:buChar char="•"/>
            </a:pPr>
            <a:r>
              <a:rPr lang="en-US" sz="3200" b="0" dirty="0"/>
              <a:t>Give a description in the ‘Accessibility” tab in the hyperlink section.</a:t>
            </a:r>
            <a:endParaRPr lang="en-AU" sz="3200" dirty="0">
              <a:latin typeface="Arial" panose="020B0604020202020204" pitchFamily="34" charset="0"/>
              <a:cs typeface="Arial" panose="020B0604020202020204" pitchFamily="34" charset="0"/>
            </a:endParaRPr>
          </a:p>
        </p:txBody>
      </p:sp>
      <p:pic>
        <p:nvPicPr>
          <p:cNvPr id="5" name="Picture 4" descr="Hyperlinks box."/>
          <p:cNvPicPr>
            <a:picLocks noChangeAspect="1"/>
          </p:cNvPicPr>
          <p:nvPr/>
        </p:nvPicPr>
        <p:blipFill>
          <a:blip r:embed="rId2"/>
          <a:stretch>
            <a:fillRect/>
          </a:stretch>
        </p:blipFill>
        <p:spPr>
          <a:xfrm>
            <a:off x="6387192" y="892323"/>
            <a:ext cx="5448300" cy="4362450"/>
          </a:xfrm>
          <a:prstGeom prst="rect">
            <a:avLst/>
          </a:prstGeom>
        </p:spPr>
      </p:pic>
    </p:spTree>
    <p:extLst>
      <p:ext uri="{BB962C8B-B14F-4D97-AF65-F5344CB8AC3E}">
        <p14:creationId xmlns:p14="http://schemas.microsoft.com/office/powerpoint/2010/main" val="402645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08" y="33738"/>
            <a:ext cx="10515600" cy="1325563"/>
          </a:xfrm>
        </p:spPr>
        <p:txBody>
          <a:bodyPr/>
          <a:lstStyle/>
          <a:p>
            <a:r>
              <a:rPr lang="en-AU" dirty="0"/>
              <a:t>Tag orders</a:t>
            </a:r>
          </a:p>
        </p:txBody>
      </p:sp>
      <p:sp>
        <p:nvSpPr>
          <p:cNvPr id="3" name="Content Placeholder 2"/>
          <p:cNvSpPr>
            <a:spLocks noGrp="1"/>
          </p:cNvSpPr>
          <p:nvPr>
            <p:ph idx="1"/>
          </p:nvPr>
        </p:nvSpPr>
        <p:spPr>
          <a:xfrm>
            <a:off x="397764" y="1253330"/>
            <a:ext cx="5888736" cy="4990307"/>
          </a:xfrm>
        </p:spPr>
        <p:txBody>
          <a:bodyPr>
            <a:normAutofit/>
          </a:bodyPr>
          <a:lstStyle/>
          <a:p>
            <a:r>
              <a:rPr lang="en-AU" b="0" dirty="0"/>
              <a:t>Specify correct reading order for assistive technology to read the content in the right order.</a:t>
            </a:r>
          </a:p>
          <a:p>
            <a:r>
              <a:rPr lang="en-AU" b="0" dirty="0"/>
              <a:t>Use the “</a:t>
            </a:r>
            <a:r>
              <a:rPr lang="en-AU" dirty="0"/>
              <a:t>Articles panel</a:t>
            </a:r>
            <a:r>
              <a:rPr lang="en-AU" b="0" dirty="0"/>
              <a:t>” in InDesign to organise the order.</a:t>
            </a:r>
          </a:p>
          <a:p>
            <a:r>
              <a:rPr lang="en-AU" b="0" dirty="0"/>
              <a:t>Enable “Used for Reading Order in Tagged PDF”  </a:t>
            </a:r>
          </a:p>
          <a:p>
            <a:pPr marL="0" indent="0">
              <a:buNone/>
            </a:pPr>
            <a:endParaRPr lang="en-AU" b="0" dirty="0"/>
          </a:p>
        </p:txBody>
      </p:sp>
      <p:pic>
        <p:nvPicPr>
          <p:cNvPr id="3074" name="Picture 2" descr="Screenshot of the items in the Articles 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033462"/>
            <a:ext cx="5568397"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9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0"/>
            <a:ext cx="10515600" cy="1325563"/>
          </a:xfrm>
        </p:spPr>
        <p:txBody>
          <a:bodyPr/>
          <a:lstStyle/>
          <a:p>
            <a:r>
              <a:rPr lang="en-AU" dirty="0"/>
              <a:t>Flow order</a:t>
            </a:r>
          </a:p>
        </p:txBody>
      </p:sp>
      <p:sp>
        <p:nvSpPr>
          <p:cNvPr id="3" name="Content Placeholder 2"/>
          <p:cNvSpPr>
            <a:spLocks noGrp="1"/>
          </p:cNvSpPr>
          <p:nvPr>
            <p:ph idx="1"/>
          </p:nvPr>
        </p:nvSpPr>
        <p:spPr>
          <a:xfrm>
            <a:off x="289560" y="1148750"/>
            <a:ext cx="7039928" cy="4932009"/>
          </a:xfrm>
        </p:spPr>
        <p:txBody>
          <a:bodyPr>
            <a:normAutofit/>
          </a:bodyPr>
          <a:lstStyle/>
          <a:p>
            <a:r>
              <a:rPr lang="en-AU" sz="3000" b="0" dirty="0"/>
              <a:t>Controls how the content re-flows on the page.</a:t>
            </a:r>
          </a:p>
          <a:p>
            <a:r>
              <a:rPr lang="en-AU" sz="3000" b="0" dirty="0"/>
              <a:t>This is used by users with low vision.</a:t>
            </a:r>
          </a:p>
          <a:p>
            <a:r>
              <a:rPr lang="en-AU" sz="3000" b="0" dirty="0"/>
              <a:t>Re-stack the order from bottom to top in the layers panel.</a:t>
            </a:r>
          </a:p>
          <a:p>
            <a:pPr marL="0" indent="0">
              <a:buNone/>
            </a:pPr>
            <a:endParaRPr lang="en-AU" dirty="0"/>
          </a:p>
        </p:txBody>
      </p:sp>
      <p:pic>
        <p:nvPicPr>
          <p:cNvPr id="5" name="Picture 4" descr="Layers panel.">
            <a:extLst>
              <a:ext uri="{FF2B5EF4-FFF2-40B4-BE49-F238E27FC236}">
                <a16:creationId xmlns:a16="http://schemas.microsoft.com/office/drawing/2014/main" id="{4D02BF8F-9BD4-1148-88FC-5E0181049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488" y="1253331"/>
            <a:ext cx="4281154" cy="4351337"/>
          </a:xfrm>
          <a:prstGeom prst="rect">
            <a:avLst/>
          </a:prstGeom>
        </p:spPr>
      </p:pic>
    </p:spTree>
    <p:extLst>
      <p:ext uri="{BB962C8B-B14F-4D97-AF65-F5344CB8AC3E}">
        <p14:creationId xmlns:p14="http://schemas.microsoft.com/office/powerpoint/2010/main" val="170174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22" y="-122267"/>
            <a:ext cx="11755734" cy="1325563"/>
          </a:xfrm>
        </p:spPr>
        <p:txBody>
          <a:bodyPr>
            <a:normAutofit/>
          </a:bodyPr>
          <a:lstStyle/>
          <a:p>
            <a:r>
              <a:rPr lang="en-US" dirty="0"/>
              <a:t>Export to accessible PDF (Print)</a:t>
            </a:r>
            <a:endParaRPr lang="en-US" sz="4400" dirty="0"/>
          </a:p>
        </p:txBody>
      </p:sp>
      <p:sp>
        <p:nvSpPr>
          <p:cNvPr id="4" name="Text Placeholder 3"/>
          <p:cNvSpPr>
            <a:spLocks noGrp="1"/>
          </p:cNvSpPr>
          <p:nvPr>
            <p:ph type="body" sz="half" idx="4294967295"/>
          </p:nvPr>
        </p:nvSpPr>
        <p:spPr>
          <a:xfrm>
            <a:off x="371466" y="1012003"/>
            <a:ext cx="6097523" cy="5039318"/>
          </a:xfrm>
        </p:spPr>
        <p:txBody>
          <a:bodyPr>
            <a:normAutofit/>
          </a:bodyPr>
          <a:lstStyle/>
          <a:p>
            <a:r>
              <a:rPr lang="en-AU" sz="3000" b="0" dirty="0">
                <a:latin typeface="Arial" charset="0"/>
                <a:ea typeface="Arial" charset="0"/>
                <a:cs typeface="Arial" charset="0"/>
              </a:rPr>
              <a:t>Make sure to check the following boxes:</a:t>
            </a:r>
          </a:p>
          <a:p>
            <a:pPr lvl="1"/>
            <a:r>
              <a:rPr lang="en-AU" sz="3000" b="0" dirty="0">
                <a:latin typeface="Arial" charset="0"/>
                <a:ea typeface="Arial" charset="0"/>
                <a:cs typeface="Arial" charset="0"/>
              </a:rPr>
              <a:t>Create Tagged PDF</a:t>
            </a:r>
          </a:p>
          <a:p>
            <a:pPr lvl="1"/>
            <a:r>
              <a:rPr lang="en-AU" sz="3000" b="0" dirty="0">
                <a:latin typeface="Arial" charset="0"/>
                <a:ea typeface="Arial" charset="0"/>
                <a:cs typeface="Arial" charset="0"/>
              </a:rPr>
              <a:t>Bookmarks</a:t>
            </a:r>
          </a:p>
          <a:p>
            <a:pPr lvl="1"/>
            <a:r>
              <a:rPr lang="en-AU" sz="3000" b="0" dirty="0">
                <a:latin typeface="Arial" charset="0"/>
                <a:ea typeface="Arial" charset="0"/>
                <a:cs typeface="Arial" charset="0"/>
              </a:rPr>
              <a:t>Hyperlinks</a:t>
            </a:r>
          </a:p>
          <a:p>
            <a:pPr lvl="1"/>
            <a:r>
              <a:rPr lang="en-AU" sz="3000" b="0" dirty="0">
                <a:latin typeface="Arial" charset="0"/>
                <a:ea typeface="Arial" charset="0"/>
                <a:cs typeface="Arial" charset="0"/>
              </a:rPr>
              <a:t>Advance settings: Document Title  </a:t>
            </a:r>
          </a:p>
          <a:p>
            <a:endParaRPr lang="en-AU" sz="3200" b="0" dirty="0">
              <a:latin typeface="Arial" charset="0"/>
              <a:ea typeface="Arial" charset="0"/>
              <a:cs typeface="Arial" charset="0"/>
            </a:endParaRPr>
          </a:p>
          <a:p>
            <a:pPr marL="0" indent="0">
              <a:buNone/>
            </a:pPr>
            <a:endParaRPr lang="en-AU" sz="3200" b="0" dirty="0">
              <a:latin typeface="Arial" charset="0"/>
              <a:ea typeface="Arial" charset="0"/>
              <a:cs typeface="Arial" charset="0"/>
            </a:endParaRPr>
          </a:p>
          <a:p>
            <a:endParaRPr lang="en-AU" sz="3200" b="0" dirty="0">
              <a:latin typeface="Arial" charset="0"/>
              <a:ea typeface="Arial" charset="0"/>
              <a:cs typeface="Arial" charset="0"/>
            </a:endParaRPr>
          </a:p>
          <a:p>
            <a:endParaRPr lang="en-AU" dirty="0"/>
          </a:p>
        </p:txBody>
      </p:sp>
      <p:pic>
        <p:nvPicPr>
          <p:cNvPr id="7" name="Picture 6" descr="Export options."/>
          <p:cNvPicPr>
            <a:picLocks noChangeAspect="1"/>
          </p:cNvPicPr>
          <p:nvPr/>
        </p:nvPicPr>
        <p:blipFill rotWithShape="1">
          <a:blip r:embed="rId3">
            <a:extLst>
              <a:ext uri="{28A0092B-C50C-407E-A947-70E740481C1C}">
                <a14:useLocalDpi xmlns:a14="http://schemas.microsoft.com/office/drawing/2010/main" val="0"/>
              </a:ext>
            </a:extLst>
          </a:blip>
          <a:srcRect l="6199" t="83119" r="88651" b="14099"/>
          <a:stretch/>
        </p:blipFill>
        <p:spPr>
          <a:xfrm>
            <a:off x="8894619" y="3590765"/>
            <a:ext cx="166255" cy="138545"/>
          </a:xfrm>
          <a:prstGeom prst="rect">
            <a:avLst/>
          </a:prstGeom>
        </p:spPr>
      </p:pic>
      <p:pic>
        <p:nvPicPr>
          <p:cNvPr id="3" name="Picture 2" descr="Export options 2.">
            <a:extLst>
              <a:ext uri="{FF2B5EF4-FFF2-40B4-BE49-F238E27FC236}">
                <a16:creationId xmlns:a16="http://schemas.microsoft.com/office/drawing/2014/main" id="{B706A8AA-6B83-1340-B02C-94FCB62DB692}"/>
              </a:ext>
            </a:extLst>
          </p:cNvPr>
          <p:cNvPicPr>
            <a:picLocks noChangeAspect="1"/>
          </p:cNvPicPr>
          <p:nvPr/>
        </p:nvPicPr>
        <p:blipFill>
          <a:blip r:embed="rId4"/>
          <a:stretch>
            <a:fillRect/>
          </a:stretch>
        </p:blipFill>
        <p:spPr>
          <a:xfrm>
            <a:off x="6719764" y="828675"/>
            <a:ext cx="5221461" cy="5039317"/>
          </a:xfrm>
          <a:prstGeom prst="rect">
            <a:avLst/>
          </a:prstGeom>
        </p:spPr>
      </p:pic>
    </p:spTree>
    <p:extLst>
      <p:ext uri="{BB962C8B-B14F-4D97-AF65-F5344CB8AC3E}">
        <p14:creationId xmlns:p14="http://schemas.microsoft.com/office/powerpoint/2010/main" val="287498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2B89-FCA9-8747-9F3D-98B512E59B92}"/>
              </a:ext>
            </a:extLst>
          </p:cNvPr>
          <p:cNvSpPr>
            <a:spLocks noGrp="1"/>
          </p:cNvSpPr>
          <p:nvPr>
            <p:ph type="title"/>
          </p:nvPr>
        </p:nvSpPr>
        <p:spPr>
          <a:xfrm>
            <a:off x="838200" y="-237665"/>
            <a:ext cx="10515600" cy="1325563"/>
          </a:xfrm>
        </p:spPr>
        <p:txBody>
          <a:bodyPr/>
          <a:lstStyle/>
          <a:p>
            <a:r>
              <a:rPr lang="en-US" dirty="0"/>
              <a:t>Finalising PDF in Adobe Acrobat DC</a:t>
            </a:r>
          </a:p>
        </p:txBody>
      </p:sp>
      <p:sp>
        <p:nvSpPr>
          <p:cNvPr id="3" name="Content Placeholder 2">
            <a:extLst>
              <a:ext uri="{FF2B5EF4-FFF2-40B4-BE49-F238E27FC236}">
                <a16:creationId xmlns:a16="http://schemas.microsoft.com/office/drawing/2014/main" id="{4248727E-CEB4-C946-8784-3CBF0AE225D2}"/>
              </a:ext>
            </a:extLst>
          </p:cNvPr>
          <p:cNvSpPr>
            <a:spLocks noGrp="1"/>
          </p:cNvSpPr>
          <p:nvPr>
            <p:ph idx="1"/>
          </p:nvPr>
        </p:nvSpPr>
        <p:spPr>
          <a:xfrm>
            <a:off x="405063" y="794795"/>
            <a:ext cx="11504997" cy="5509752"/>
          </a:xfrm>
        </p:spPr>
        <p:txBody>
          <a:bodyPr>
            <a:normAutofit/>
          </a:bodyPr>
          <a:lstStyle/>
          <a:p>
            <a:r>
              <a:rPr lang="en-US" b="0" dirty="0"/>
              <a:t>Accessibility items to be checked/remediated:</a:t>
            </a:r>
          </a:p>
          <a:p>
            <a:pPr lvl="1"/>
            <a:r>
              <a:rPr lang="en-US" sz="2800" b="0" dirty="0"/>
              <a:t>Setup Acrobat with accessibility elements (Tags, Order, Content)</a:t>
            </a:r>
          </a:p>
          <a:p>
            <a:pPr lvl="1"/>
            <a:r>
              <a:rPr lang="en-US" sz="2800" b="0" dirty="0"/>
              <a:t>Check </a:t>
            </a:r>
            <a:r>
              <a:rPr lang="en-US" sz="2800" dirty="0"/>
              <a:t>metadata</a:t>
            </a:r>
          </a:p>
          <a:p>
            <a:pPr lvl="1"/>
            <a:r>
              <a:rPr lang="en-US" sz="2800" b="0" dirty="0"/>
              <a:t>Change</a:t>
            </a:r>
            <a:r>
              <a:rPr lang="en-US" sz="2800" dirty="0"/>
              <a:t> initial view </a:t>
            </a:r>
            <a:r>
              <a:rPr lang="en-US" sz="2800" b="0" dirty="0"/>
              <a:t>of the document</a:t>
            </a:r>
          </a:p>
          <a:p>
            <a:pPr lvl="1"/>
            <a:r>
              <a:rPr lang="en-US" sz="2800" b="0" dirty="0"/>
              <a:t>Conduct a </a:t>
            </a:r>
            <a:r>
              <a:rPr lang="en-US" sz="2800" dirty="0"/>
              <a:t>full accessibility check</a:t>
            </a:r>
          </a:p>
          <a:p>
            <a:pPr lvl="1"/>
            <a:r>
              <a:rPr lang="en-US" sz="2800" b="0" dirty="0"/>
              <a:t>Add document </a:t>
            </a:r>
            <a:r>
              <a:rPr lang="en-US" sz="2800" dirty="0"/>
              <a:t>tab order</a:t>
            </a:r>
          </a:p>
          <a:p>
            <a:pPr lvl="1"/>
            <a:r>
              <a:rPr lang="en-US" sz="2800" b="0" dirty="0"/>
              <a:t>Check </a:t>
            </a:r>
            <a:r>
              <a:rPr lang="en-US" sz="2800" dirty="0"/>
              <a:t>reading order </a:t>
            </a:r>
            <a:r>
              <a:rPr lang="en-US" sz="2800" b="0" dirty="0"/>
              <a:t>which includes </a:t>
            </a:r>
            <a:r>
              <a:rPr lang="en-US" sz="2800" dirty="0"/>
              <a:t>tag order </a:t>
            </a:r>
            <a:r>
              <a:rPr lang="en-US" sz="2800" b="0" dirty="0"/>
              <a:t>and </a:t>
            </a:r>
            <a:r>
              <a:rPr lang="en-US" sz="2800" dirty="0"/>
              <a:t>re-flow order</a:t>
            </a:r>
          </a:p>
          <a:p>
            <a:pPr lvl="1"/>
            <a:r>
              <a:rPr lang="en-US" sz="2800" dirty="0"/>
              <a:t>Improve table accessibility: </a:t>
            </a:r>
            <a:r>
              <a:rPr lang="en-US" sz="2800" b="0" dirty="0"/>
              <a:t>tag dual header columns &amp; alt text  </a:t>
            </a:r>
          </a:p>
          <a:p>
            <a:pPr lvl="1"/>
            <a:r>
              <a:rPr lang="en-US" sz="2800" b="0" dirty="0"/>
              <a:t>Check </a:t>
            </a:r>
            <a:r>
              <a:rPr lang="en-US" sz="2800" dirty="0"/>
              <a:t>heading tags</a:t>
            </a:r>
          </a:p>
          <a:p>
            <a:pPr lvl="1"/>
            <a:r>
              <a:rPr lang="en-US" sz="2800" b="0" dirty="0"/>
              <a:t>Check/Setup </a:t>
            </a:r>
            <a:r>
              <a:rPr lang="en-US" sz="2800" dirty="0"/>
              <a:t>bookmarks</a:t>
            </a:r>
          </a:p>
          <a:p>
            <a:pPr marL="457189" lvl="1" indent="0">
              <a:buNone/>
            </a:pPr>
            <a:endParaRPr lang="en-US" dirty="0"/>
          </a:p>
          <a:p>
            <a:pPr lvl="1"/>
            <a:endParaRPr lang="en-US" dirty="0"/>
          </a:p>
        </p:txBody>
      </p:sp>
    </p:spTree>
    <p:extLst>
      <p:ext uri="{BB962C8B-B14F-4D97-AF65-F5344CB8AC3E}">
        <p14:creationId xmlns:p14="http://schemas.microsoft.com/office/powerpoint/2010/main" val="423181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2B89-FCA9-8747-9F3D-98B512E59B92}"/>
              </a:ext>
            </a:extLst>
          </p:cNvPr>
          <p:cNvSpPr>
            <a:spLocks noGrp="1"/>
          </p:cNvSpPr>
          <p:nvPr>
            <p:ph type="title"/>
          </p:nvPr>
        </p:nvSpPr>
        <p:spPr>
          <a:xfrm>
            <a:off x="838200" y="0"/>
            <a:ext cx="10515600" cy="1325563"/>
          </a:xfrm>
        </p:spPr>
        <p:txBody>
          <a:bodyPr/>
          <a:lstStyle/>
          <a:p>
            <a:r>
              <a:rPr lang="en-US" dirty="0"/>
              <a:t>Finalising PDF in Adobe Acrobat DC</a:t>
            </a:r>
          </a:p>
        </p:txBody>
      </p:sp>
      <p:sp>
        <p:nvSpPr>
          <p:cNvPr id="3" name="Content Placeholder 2">
            <a:extLst>
              <a:ext uri="{FF2B5EF4-FFF2-40B4-BE49-F238E27FC236}">
                <a16:creationId xmlns:a16="http://schemas.microsoft.com/office/drawing/2014/main" id="{4248727E-CEB4-C946-8784-3CBF0AE225D2}"/>
              </a:ext>
            </a:extLst>
          </p:cNvPr>
          <p:cNvSpPr>
            <a:spLocks noGrp="1"/>
          </p:cNvSpPr>
          <p:nvPr>
            <p:ph idx="1"/>
          </p:nvPr>
        </p:nvSpPr>
        <p:spPr>
          <a:xfrm>
            <a:off x="252413" y="1182724"/>
            <a:ext cx="4021875" cy="5078412"/>
          </a:xfrm>
        </p:spPr>
        <p:txBody>
          <a:bodyPr>
            <a:normAutofit lnSpcReduction="10000"/>
          </a:bodyPr>
          <a:lstStyle/>
          <a:p>
            <a:r>
              <a:rPr lang="en-US" sz="3200" b="0" dirty="0"/>
              <a:t>Touch up and finalise document in Acrobat.</a:t>
            </a:r>
          </a:p>
          <a:p>
            <a:r>
              <a:rPr lang="en-US" sz="3200" b="0" dirty="0"/>
              <a:t>Certain accessibility elements have to be remediated in Acrobat.</a:t>
            </a:r>
          </a:p>
          <a:p>
            <a:pPr lvl="1"/>
            <a:endParaRPr lang="en-US" dirty="0"/>
          </a:p>
          <a:p>
            <a:pPr lvl="1"/>
            <a:endParaRPr lang="en-US" dirty="0"/>
          </a:p>
        </p:txBody>
      </p:sp>
      <p:pic>
        <p:nvPicPr>
          <p:cNvPr id="4" name="Picture 3" descr="Touch-up panel."/>
          <p:cNvPicPr>
            <a:picLocks noChangeAspect="1"/>
          </p:cNvPicPr>
          <p:nvPr/>
        </p:nvPicPr>
        <p:blipFill>
          <a:blip r:embed="rId3"/>
          <a:stretch>
            <a:fillRect/>
          </a:stretch>
        </p:blipFill>
        <p:spPr>
          <a:xfrm>
            <a:off x="4526070" y="1015692"/>
            <a:ext cx="6218130" cy="4851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691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082"/>
            <a:ext cx="10515600" cy="1325563"/>
          </a:xfrm>
        </p:spPr>
        <p:txBody>
          <a:bodyPr/>
          <a:lstStyle/>
          <a:p>
            <a:r>
              <a:rPr lang="en-US" dirty="0"/>
              <a:t>Thank you!</a:t>
            </a:r>
            <a:endParaRPr lang="en-AU" dirty="0"/>
          </a:p>
        </p:txBody>
      </p:sp>
      <p:sp>
        <p:nvSpPr>
          <p:cNvPr id="3" name="Content Placeholder 2"/>
          <p:cNvSpPr>
            <a:spLocks noGrp="1"/>
          </p:cNvSpPr>
          <p:nvPr>
            <p:ph idx="1"/>
          </p:nvPr>
        </p:nvSpPr>
        <p:spPr>
          <a:xfrm>
            <a:off x="838200" y="1007836"/>
            <a:ext cx="10515600" cy="4351338"/>
          </a:xfrm>
        </p:spPr>
        <p:txBody>
          <a:bodyPr>
            <a:normAutofit fontScale="85000" lnSpcReduction="20000"/>
          </a:bodyPr>
          <a:lstStyle/>
          <a:p>
            <a:pPr>
              <a:lnSpc>
                <a:spcPct val="150000"/>
              </a:lnSpc>
            </a:pPr>
            <a:r>
              <a:rPr lang="en-US" dirty="0"/>
              <a:t>Email: </a:t>
            </a:r>
            <a:r>
              <a:rPr lang="en-US" dirty="0">
                <a:hlinkClick r:id="rId3"/>
              </a:rPr>
              <a:t>library@visability.com.au</a:t>
            </a:r>
            <a:r>
              <a:rPr lang="en-US" dirty="0"/>
              <a:t> / </a:t>
            </a:r>
            <a:r>
              <a:rPr lang="en-US" dirty="0">
                <a:hlinkClick r:id="rId4"/>
              </a:rPr>
              <a:t>accessible@visability.com.au</a:t>
            </a:r>
            <a:endParaRPr lang="en-US" dirty="0"/>
          </a:p>
          <a:p>
            <a:pPr>
              <a:lnSpc>
                <a:spcPct val="150000"/>
              </a:lnSpc>
            </a:pPr>
            <a:r>
              <a:rPr lang="en-US" dirty="0"/>
              <a:t>Facebook: </a:t>
            </a:r>
            <a:r>
              <a:rPr lang="en-US" dirty="0">
                <a:hlinkClick r:id="rId5"/>
              </a:rPr>
              <a:t>VisAbilityAU</a:t>
            </a:r>
            <a:endParaRPr lang="en-US" dirty="0"/>
          </a:p>
          <a:p>
            <a:pPr>
              <a:lnSpc>
                <a:spcPct val="150000"/>
              </a:lnSpc>
            </a:pPr>
            <a:r>
              <a:rPr lang="en-US" dirty="0"/>
              <a:t>Twitter: </a:t>
            </a:r>
            <a:r>
              <a:rPr lang="en-US" dirty="0">
                <a:hlinkClick r:id="rId6"/>
              </a:rPr>
              <a:t>@visabilityAU</a:t>
            </a:r>
            <a:r>
              <a:rPr lang="en-US" dirty="0"/>
              <a:t>, </a:t>
            </a:r>
            <a:r>
              <a:rPr lang="en-US" dirty="0">
                <a:hlinkClick r:id="rId7"/>
              </a:rPr>
              <a:t>@vithyavv</a:t>
            </a:r>
            <a:endParaRPr lang="en-US" dirty="0"/>
          </a:p>
          <a:p>
            <a:pPr>
              <a:lnSpc>
                <a:spcPct val="150000"/>
              </a:lnSpc>
            </a:pPr>
            <a:r>
              <a:rPr lang="en-US" dirty="0"/>
              <a:t>Linkedin: </a:t>
            </a:r>
            <a:r>
              <a:rPr lang="en-US" dirty="0">
                <a:hlinkClick r:id="rId8"/>
              </a:rPr>
              <a:t>VisAbilityAU</a:t>
            </a:r>
            <a:r>
              <a:rPr lang="en-US" dirty="0"/>
              <a:t>, </a:t>
            </a:r>
            <a:r>
              <a:rPr lang="en-US" dirty="0">
                <a:hlinkClick r:id="rId9"/>
              </a:rPr>
              <a:t>Vithya Vijayakumare</a:t>
            </a:r>
            <a:endParaRPr lang="en-US" dirty="0"/>
          </a:p>
          <a:p>
            <a:pPr>
              <a:lnSpc>
                <a:spcPct val="150000"/>
              </a:lnSpc>
            </a:pPr>
            <a:r>
              <a:rPr lang="en-US" dirty="0"/>
              <a:t>Instagram: </a:t>
            </a:r>
            <a:r>
              <a:rPr lang="en-US" dirty="0">
                <a:hlinkClick r:id="rId6"/>
              </a:rPr>
              <a:t>@visabilityAU</a:t>
            </a:r>
            <a:endParaRPr lang="en-US" dirty="0"/>
          </a:p>
          <a:p>
            <a:pPr>
              <a:lnSpc>
                <a:spcPct val="150000"/>
              </a:lnSpc>
            </a:pPr>
            <a:r>
              <a:rPr lang="en-US" dirty="0"/>
              <a:t>VisAbility: </a:t>
            </a:r>
            <a:r>
              <a:rPr lang="en-US" dirty="0">
                <a:hlinkClick r:id="rId10"/>
              </a:rPr>
              <a:t>www.visability.com.au</a:t>
            </a:r>
            <a:endParaRPr lang="en-US" dirty="0"/>
          </a:p>
          <a:p>
            <a:pPr>
              <a:lnSpc>
                <a:spcPct val="150000"/>
              </a:lnSpc>
            </a:pPr>
            <a:r>
              <a:rPr lang="en-AU" altLang="en-US" dirty="0"/>
              <a:t>Phone: 1800 847 466 (1800 VISION) </a:t>
            </a:r>
          </a:p>
        </p:txBody>
      </p:sp>
      <p:pic>
        <p:nvPicPr>
          <p:cNvPr id="6" name="Picture 5" descr="Facebook log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7579" y="1393934"/>
            <a:ext cx="652879" cy="652879"/>
          </a:xfrm>
          <a:prstGeom prst="rect">
            <a:avLst/>
          </a:prstGeom>
        </p:spPr>
      </p:pic>
      <p:pic>
        <p:nvPicPr>
          <p:cNvPr id="4" name="Picture 3" descr="Twitter logo"/>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951" y="2025560"/>
            <a:ext cx="782411" cy="782411"/>
          </a:xfrm>
          <a:prstGeom prst="rect">
            <a:avLst/>
          </a:prstGeom>
        </p:spPr>
      </p:pic>
      <p:pic>
        <p:nvPicPr>
          <p:cNvPr id="5" name="Picture 4" descr="Linkedin logo"/>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341" y="2797892"/>
            <a:ext cx="597354" cy="597354"/>
          </a:xfrm>
          <a:prstGeom prst="rect">
            <a:avLst/>
          </a:prstGeom>
        </p:spPr>
      </p:pic>
      <p:pic>
        <p:nvPicPr>
          <p:cNvPr id="1028" name="Picture 4" descr="Instagram Logo.">
            <a:extLst>
              <a:ext uri="{FF2B5EF4-FFF2-40B4-BE49-F238E27FC236}">
                <a16:creationId xmlns:a16="http://schemas.microsoft.com/office/drawing/2014/main" id="{0B6D82D0-17DE-5147-8A2E-CDF75B040A42}"/>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0000" b="14490"/>
          <a:stretch/>
        </p:blipFill>
        <p:spPr bwMode="auto">
          <a:xfrm>
            <a:off x="155764" y="3363913"/>
            <a:ext cx="758137" cy="78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14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err="1"/>
              <a:t>VisAbility</a:t>
            </a:r>
            <a:endParaRPr lang="en-AU" dirty="0"/>
          </a:p>
        </p:txBody>
      </p:sp>
      <p:sp>
        <p:nvSpPr>
          <p:cNvPr id="9" name="Subtitle 8"/>
          <p:cNvSpPr>
            <a:spLocks noGrp="1"/>
          </p:cNvSpPr>
          <p:nvPr>
            <p:ph type="subTitle" idx="1"/>
          </p:nvPr>
        </p:nvSpPr>
        <p:spPr/>
        <p:txBody>
          <a:bodyPr/>
          <a:lstStyle/>
          <a:p>
            <a:r>
              <a:rPr lang="en-US" dirty="0"/>
              <a:t>Every support at any stage.</a:t>
            </a:r>
            <a:endParaRPr lang="en-AU" dirty="0"/>
          </a:p>
        </p:txBody>
      </p:sp>
      <p:sp>
        <p:nvSpPr>
          <p:cNvPr id="2" name="Rectangle 1" descr="Background."/>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3" name="Picture 2" descr="VisAbility logo wordmark and tagline. Text reads 'VisAbility, Every support at any st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1372" y="2378944"/>
            <a:ext cx="5990539" cy="1646233"/>
          </a:xfrm>
          <a:prstGeom prst="rect">
            <a:avLst/>
          </a:prstGeom>
        </p:spPr>
      </p:pic>
      <p:pic>
        <p:nvPicPr>
          <p:cNvPr id="5" name="Picture 4" descr="VisAbility symbol, cropped, depicting v shapes forming a circle. V shapes are in a range of colours from aubergine, orange, fushia, gold, teal, green and blu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4686" y="330558"/>
            <a:ext cx="2317314" cy="2804837"/>
          </a:xfrm>
          <a:prstGeom prst="rect">
            <a:avLst/>
          </a:prstGeom>
        </p:spPr>
      </p:pic>
      <p:sp>
        <p:nvSpPr>
          <p:cNvPr id="7" name="TextBox 6"/>
          <p:cNvSpPr txBox="1"/>
          <p:nvPr/>
        </p:nvSpPr>
        <p:spPr>
          <a:xfrm>
            <a:off x="1139895" y="5416062"/>
            <a:ext cx="9716267" cy="461665"/>
          </a:xfrm>
          <a:prstGeom prst="rect">
            <a:avLst/>
          </a:prstGeom>
          <a:noFill/>
        </p:spPr>
        <p:txBody>
          <a:bodyPr wrap="square" rtlCol="0">
            <a:spAutoFit/>
          </a:bodyPr>
          <a:lstStyle/>
          <a:p>
            <a:pPr algn="ctr"/>
            <a:r>
              <a:rPr lang="en-AU" sz="2400" b="1" u="sng" dirty="0">
                <a:solidFill>
                  <a:schemeClr val="bg1"/>
                </a:solidFill>
                <a:latin typeface="Arial" panose="020B0604020202020204" pitchFamily="34" charset="0"/>
                <a:cs typeface="Arial" panose="020B0604020202020204" pitchFamily="34" charset="0"/>
              </a:rPr>
              <a:t>VisAbility website: www.visability.com.au</a:t>
            </a:r>
          </a:p>
        </p:txBody>
      </p:sp>
    </p:spTree>
    <p:extLst>
      <p:ext uri="{BB962C8B-B14F-4D97-AF65-F5344CB8AC3E}">
        <p14:creationId xmlns:p14="http://schemas.microsoft.com/office/powerpoint/2010/main" val="97543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Outline"/>
          <p:cNvSpPr>
            <a:spLocks noGrp="1"/>
          </p:cNvSpPr>
          <p:nvPr>
            <p:ph type="title"/>
          </p:nvPr>
        </p:nvSpPr>
        <p:spPr>
          <a:xfrm>
            <a:off x="855133" y="0"/>
            <a:ext cx="10515600" cy="729575"/>
          </a:xfrm>
        </p:spPr>
        <p:txBody>
          <a:bodyPr>
            <a:noAutofit/>
          </a:bodyPr>
          <a:lstStyle/>
          <a:p>
            <a:pPr>
              <a:lnSpc>
                <a:spcPct val="150000"/>
              </a:lnSpc>
            </a:pPr>
            <a:r>
              <a:rPr lang="en-AU" dirty="0"/>
              <a:t>Presentation Outline</a:t>
            </a:r>
          </a:p>
        </p:txBody>
      </p:sp>
      <p:sp>
        <p:nvSpPr>
          <p:cNvPr id="5" name="Rectangle 4"/>
          <p:cNvSpPr/>
          <p:nvPr/>
        </p:nvSpPr>
        <p:spPr>
          <a:xfrm>
            <a:off x="688622" y="729575"/>
            <a:ext cx="10848622" cy="3881512"/>
          </a:xfrm>
          <a:prstGeom prst="rect">
            <a:avLst/>
          </a:prstGeom>
        </p:spPr>
        <p:txBody>
          <a:bodyPr wrap="square">
            <a:spAutoFit/>
          </a:bodyPr>
          <a:lstStyle/>
          <a:p>
            <a:pPr marL="457200" indent="-457200">
              <a:lnSpc>
                <a:spcPct val="140000"/>
              </a:lnSpc>
              <a:buFont typeface="Arial" panose="020B0604020202020204" pitchFamily="34" charset="0"/>
              <a:buChar char="•"/>
            </a:pPr>
            <a:r>
              <a:rPr lang="en-US" sz="3600" dirty="0">
                <a:latin typeface="Arial" panose="020B0604020202020204" pitchFamily="34" charset="0"/>
                <a:cs typeface="Arial" panose="020B0604020202020204" pitchFamily="34" charset="0"/>
              </a:rPr>
              <a:t>Accessibility overview</a:t>
            </a:r>
          </a:p>
          <a:p>
            <a:pPr marL="457200" indent="-457200">
              <a:lnSpc>
                <a:spcPct val="140000"/>
              </a:lnSpc>
              <a:buFont typeface="Arial" panose="020B0604020202020204" pitchFamily="34" charset="0"/>
              <a:buChar char="•"/>
            </a:pPr>
            <a:r>
              <a:rPr lang="en-US" sz="3600" dirty="0">
                <a:latin typeface="Arial" panose="020B0604020202020204" pitchFamily="34" charset="0"/>
                <a:cs typeface="Arial" panose="020B0604020202020204" pitchFamily="34" charset="0"/>
              </a:rPr>
              <a:t>Screen reader demonstration</a:t>
            </a:r>
            <a:endParaRPr lang="en-AU" sz="3600" dirty="0">
              <a:latin typeface="Arial" panose="020B0604020202020204" pitchFamily="34" charset="0"/>
              <a:cs typeface="Arial" panose="020B0604020202020204" pitchFamily="34" charset="0"/>
            </a:endParaRPr>
          </a:p>
          <a:p>
            <a:pPr marL="457200" indent="-457200">
              <a:lnSpc>
                <a:spcPct val="140000"/>
              </a:lnSpc>
              <a:buFont typeface="Arial" panose="020B0604020202020204" pitchFamily="34" charset="0"/>
              <a:buChar char="•"/>
            </a:pPr>
            <a:r>
              <a:rPr lang="en-AU" sz="3600" dirty="0">
                <a:latin typeface="Arial" panose="020B0604020202020204" pitchFamily="34" charset="0"/>
                <a:cs typeface="Arial" panose="020B0604020202020204" pitchFamily="34" charset="0"/>
              </a:rPr>
              <a:t>Built-in Accessibility Checker Tool in Adobe Acrobat DC Pro</a:t>
            </a:r>
          </a:p>
          <a:p>
            <a:pPr marL="457200" indent="-457200">
              <a:lnSpc>
                <a:spcPct val="140000"/>
              </a:lnSpc>
              <a:buFont typeface="Arial" panose="020B0604020202020204" pitchFamily="34" charset="0"/>
              <a:buChar char="•"/>
            </a:pPr>
            <a:r>
              <a:rPr lang="en-US" sz="3600" dirty="0">
                <a:latin typeface="Arial" panose="020B0604020202020204" pitchFamily="34" charset="0"/>
                <a:cs typeface="Arial" panose="020B0604020202020204" pitchFamily="34" charset="0"/>
              </a:rPr>
              <a:t>InDesign and Adobe Acrobat DC Pro</a:t>
            </a:r>
          </a:p>
        </p:txBody>
      </p:sp>
    </p:spTree>
    <p:extLst>
      <p:ext uri="{BB962C8B-B14F-4D97-AF65-F5344CB8AC3E}">
        <p14:creationId xmlns:p14="http://schemas.microsoft.com/office/powerpoint/2010/main" val="146984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39271"/>
            <a:ext cx="10515600" cy="1325563"/>
          </a:xfrm>
        </p:spPr>
        <p:txBody>
          <a:bodyPr/>
          <a:lstStyle/>
          <a:p>
            <a:r>
              <a:rPr lang="en-AU" dirty="0"/>
              <a:t>Accessibility Overview: What is a print disability?</a:t>
            </a:r>
          </a:p>
        </p:txBody>
      </p:sp>
      <p:sp>
        <p:nvSpPr>
          <p:cNvPr id="4" name="Rectangle 3"/>
          <p:cNvSpPr/>
          <p:nvPr/>
        </p:nvSpPr>
        <p:spPr>
          <a:xfrm>
            <a:off x="449705" y="1708880"/>
            <a:ext cx="10963261" cy="2473562"/>
          </a:xfrm>
          <a:prstGeom prst="rect">
            <a:avLst/>
          </a:prstGeom>
        </p:spPr>
        <p:txBody>
          <a:bodyPr wrap="square">
            <a:spAutoFit/>
          </a:bodyPr>
          <a:lstStyle/>
          <a:p>
            <a:pPr marL="685794" lvl="1" indent="-228594" defTabSz="914377">
              <a:lnSpc>
                <a:spcPct val="150000"/>
              </a:lnSpc>
              <a:spcBef>
                <a:spcPts val="1000"/>
              </a:spcBef>
              <a:buFont typeface="Arial" panose="020B0604020202020204" pitchFamily="34" charset="0"/>
              <a:buChar char="•"/>
            </a:pPr>
            <a:r>
              <a:rPr lang="en-AU" sz="3200" dirty="0">
                <a:latin typeface="Arial" panose="020B0604020202020204" pitchFamily="34" charset="0"/>
                <a:cs typeface="Arial" panose="020B0604020202020204" pitchFamily="34" charset="0"/>
              </a:rPr>
              <a:t>Blind or vision impaired</a:t>
            </a:r>
          </a:p>
          <a:p>
            <a:pPr marL="685794" lvl="1" indent="-228594" defTabSz="914377">
              <a:lnSpc>
                <a:spcPct val="150000"/>
              </a:lnSpc>
              <a:spcBef>
                <a:spcPts val="1000"/>
              </a:spcBef>
              <a:buFont typeface="Arial" panose="020B0604020202020204" pitchFamily="34" charset="0"/>
              <a:buChar char="•"/>
            </a:pPr>
            <a:r>
              <a:rPr lang="en-AU" sz="3200" dirty="0">
                <a:latin typeface="Arial" panose="020B0604020202020204" pitchFamily="34" charset="0"/>
                <a:cs typeface="Arial" panose="020B0604020202020204" pitchFamily="34" charset="0"/>
              </a:rPr>
              <a:t>Physical disabilities </a:t>
            </a:r>
          </a:p>
          <a:p>
            <a:pPr marL="685794" lvl="1" indent="-228594" defTabSz="914377">
              <a:lnSpc>
                <a:spcPct val="150000"/>
              </a:lnSpc>
              <a:spcBef>
                <a:spcPts val="1000"/>
              </a:spcBef>
              <a:buFont typeface="Arial" panose="020B0604020202020204" pitchFamily="34" charset="0"/>
              <a:buChar char="•"/>
            </a:pPr>
            <a:r>
              <a:rPr lang="en-AU" sz="3200" dirty="0">
                <a:latin typeface="Arial" panose="020B0604020202020204" pitchFamily="34" charset="0"/>
                <a:cs typeface="Arial" panose="020B0604020202020204" pitchFamily="34" charset="0"/>
              </a:rPr>
              <a:t>Learning disability</a:t>
            </a:r>
          </a:p>
        </p:txBody>
      </p:sp>
    </p:spTree>
    <p:extLst>
      <p:ext uri="{BB962C8B-B14F-4D97-AF65-F5344CB8AC3E}">
        <p14:creationId xmlns:p14="http://schemas.microsoft.com/office/powerpoint/2010/main" val="35985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310"/>
            <a:ext cx="10515600" cy="1325563"/>
          </a:xfrm>
        </p:spPr>
        <p:txBody>
          <a:bodyPr/>
          <a:lstStyle/>
          <a:p>
            <a:r>
              <a:rPr lang="en-US" dirty="0"/>
              <a:t>Accessibility Overview: Policy &amp; Legislation </a:t>
            </a:r>
            <a:endParaRPr lang="en-AU" dirty="0"/>
          </a:p>
        </p:txBody>
      </p:sp>
      <p:sp>
        <p:nvSpPr>
          <p:cNvPr id="3" name="Content Placeholder 2"/>
          <p:cNvSpPr>
            <a:spLocks noGrp="1"/>
          </p:cNvSpPr>
          <p:nvPr>
            <p:ph idx="1"/>
          </p:nvPr>
        </p:nvSpPr>
        <p:spPr>
          <a:xfrm>
            <a:off x="439838" y="1520873"/>
            <a:ext cx="10913962" cy="4775755"/>
          </a:xfrm>
        </p:spPr>
        <p:txBody>
          <a:bodyPr>
            <a:normAutofit fontScale="92500" lnSpcReduction="20000"/>
          </a:bodyPr>
          <a:lstStyle/>
          <a:p>
            <a:r>
              <a:rPr lang="en-AU" sz="2000" dirty="0"/>
              <a:t>Under the section 24 - Disability Discrimination Act 1992 – maintained by the Australian Human Rights Commission</a:t>
            </a:r>
          </a:p>
          <a:p>
            <a:pPr lvl="1">
              <a:lnSpc>
                <a:spcPct val="160000"/>
              </a:lnSpc>
            </a:pPr>
            <a:r>
              <a:rPr lang="en-US" b="0" dirty="0"/>
              <a:t>Information &amp; services are accessible</a:t>
            </a:r>
          </a:p>
          <a:p>
            <a:pPr lvl="1">
              <a:lnSpc>
                <a:spcPct val="160000"/>
              </a:lnSpc>
            </a:pPr>
            <a:r>
              <a:rPr lang="en-US" b="0" dirty="0"/>
              <a:t>Comply to Web Content Accessibility Guidelines (WCAG) 2.0/2.1 AA accessibility standards &amp; PDF Accessible Universal (A/U) digital document standards</a:t>
            </a:r>
          </a:p>
          <a:p>
            <a:r>
              <a:rPr lang="en-AU" sz="2000" dirty="0"/>
              <a:t>Accessibility in the Digital Service Standard (DSS)</a:t>
            </a:r>
          </a:p>
          <a:p>
            <a:pPr lvl="1">
              <a:lnSpc>
                <a:spcPct val="170000"/>
              </a:lnSpc>
            </a:pPr>
            <a:r>
              <a:rPr lang="en-US" b="0" dirty="0"/>
              <a:t>Point 9: Make it accessible - </a:t>
            </a:r>
            <a:r>
              <a:rPr lang="en-AU" b="0" dirty="0"/>
              <a:t>make sure your service is accessible and the product or service is tested with people with disabilities.</a:t>
            </a:r>
          </a:p>
          <a:p>
            <a:r>
              <a:rPr lang="en-US" sz="2000" dirty="0"/>
              <a:t>Australia Accessibility ICT (Information &amp; Communication Technology) Procurement </a:t>
            </a:r>
          </a:p>
          <a:p>
            <a:pPr lvl="1">
              <a:lnSpc>
                <a:spcPct val="160000"/>
              </a:lnSpc>
            </a:pPr>
            <a:r>
              <a:rPr lang="en-AU" b="0" dirty="0"/>
              <a:t>Specifies a broad range of accessibility requirements applicable to ICT products and services </a:t>
            </a:r>
            <a:endParaRPr lang="en-US" b="0" dirty="0"/>
          </a:p>
        </p:txBody>
      </p:sp>
    </p:spTree>
    <p:extLst>
      <p:ext uri="{BB962C8B-B14F-4D97-AF65-F5344CB8AC3E}">
        <p14:creationId xmlns:p14="http://schemas.microsoft.com/office/powerpoint/2010/main" val="98044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21" y="228417"/>
            <a:ext cx="10515600" cy="1325563"/>
          </a:xfrm>
        </p:spPr>
        <p:txBody>
          <a:bodyPr>
            <a:normAutofit/>
          </a:bodyPr>
          <a:lstStyle/>
          <a:p>
            <a:r>
              <a:rPr lang="en-AU" dirty="0"/>
              <a:t>Accessibility Overview: Australian context</a:t>
            </a:r>
          </a:p>
        </p:txBody>
      </p:sp>
      <p:sp>
        <p:nvSpPr>
          <p:cNvPr id="5" name="What is ePub3 content"/>
          <p:cNvSpPr>
            <a:spLocks noGrp="1"/>
          </p:cNvSpPr>
          <p:nvPr>
            <p:ph idx="1"/>
          </p:nvPr>
        </p:nvSpPr>
        <p:spPr>
          <a:xfrm>
            <a:off x="555567" y="1553980"/>
            <a:ext cx="10850880" cy="4919971"/>
          </a:xfrm>
        </p:spPr>
        <p:txBody>
          <a:bodyPr>
            <a:normAutofit/>
          </a:bodyPr>
          <a:lstStyle/>
          <a:p>
            <a:r>
              <a:rPr lang="en-AU" sz="3200" dirty="0"/>
              <a:t>5.3 million </a:t>
            </a:r>
            <a:r>
              <a:rPr lang="en-AU" sz="3200" b="0" dirty="0"/>
              <a:t>or </a:t>
            </a:r>
            <a:r>
              <a:rPr lang="en-AU" sz="3200" dirty="0"/>
              <a:t>22% </a:t>
            </a:r>
            <a:r>
              <a:rPr lang="en-AU" sz="3200" b="0" dirty="0"/>
              <a:t>of the </a:t>
            </a:r>
            <a:r>
              <a:rPr lang="en-AU" sz="3200" dirty="0"/>
              <a:t>population</a:t>
            </a:r>
            <a:r>
              <a:rPr lang="en-AU" sz="3200" b="0" dirty="0"/>
              <a:t> have a </a:t>
            </a:r>
            <a:r>
              <a:rPr lang="en-AU" sz="3200" dirty="0"/>
              <a:t>print disability</a:t>
            </a:r>
          </a:p>
          <a:p>
            <a:r>
              <a:rPr lang="en-US" sz="3200" dirty="0"/>
              <a:t>4% </a:t>
            </a:r>
            <a:r>
              <a:rPr lang="en-US" sz="3200" b="0" dirty="0"/>
              <a:t>are Blind-Low Vision (BLV) and others </a:t>
            </a:r>
            <a:r>
              <a:rPr lang="en-US" sz="3200" dirty="0"/>
              <a:t>18% </a:t>
            </a:r>
            <a:r>
              <a:rPr lang="en-US" sz="3200" b="0" dirty="0"/>
              <a:t>(other print disability)</a:t>
            </a:r>
          </a:p>
          <a:p>
            <a:r>
              <a:rPr lang="en-US" sz="3200" dirty="0"/>
              <a:t>&lt; 10% </a:t>
            </a:r>
            <a:r>
              <a:rPr lang="en-US" sz="3200" b="0" dirty="0"/>
              <a:t>published material is </a:t>
            </a:r>
            <a:r>
              <a:rPr lang="en-US" sz="3200" dirty="0"/>
              <a:t>accessible</a:t>
            </a:r>
          </a:p>
          <a:p>
            <a:pPr marL="0" indent="0">
              <a:buNone/>
            </a:pPr>
            <a:r>
              <a:rPr lang="en-US" sz="2600" b="0" dirty="0"/>
              <a:t>Source from Cielo24 </a:t>
            </a:r>
          </a:p>
          <a:p>
            <a:endParaRPr lang="en-US" b="0" dirty="0"/>
          </a:p>
          <a:p>
            <a:endParaRPr lang="en-US" b="0" dirty="0"/>
          </a:p>
        </p:txBody>
      </p:sp>
    </p:spTree>
    <p:extLst>
      <p:ext uri="{BB962C8B-B14F-4D97-AF65-F5344CB8AC3E}">
        <p14:creationId xmlns:p14="http://schemas.microsoft.com/office/powerpoint/2010/main" val="99673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34"/>
            <a:ext cx="10515600" cy="1325563"/>
          </a:xfrm>
        </p:spPr>
        <p:txBody>
          <a:bodyPr/>
          <a:lstStyle/>
          <a:p>
            <a:r>
              <a:rPr lang="en-US" dirty="0"/>
              <a:t>Accessibility Overview: Multiple tools </a:t>
            </a:r>
            <a:endParaRPr lang="en-AU" dirty="0"/>
          </a:p>
        </p:txBody>
      </p:sp>
      <p:sp>
        <p:nvSpPr>
          <p:cNvPr id="3" name="Content Placeholder 2"/>
          <p:cNvSpPr>
            <a:spLocks noGrp="1"/>
          </p:cNvSpPr>
          <p:nvPr>
            <p:ph idx="1"/>
          </p:nvPr>
        </p:nvSpPr>
        <p:spPr>
          <a:xfrm>
            <a:off x="838200" y="1353401"/>
            <a:ext cx="10515600" cy="5378918"/>
          </a:xfrm>
        </p:spPr>
        <p:txBody>
          <a:bodyPr>
            <a:normAutofit/>
          </a:bodyPr>
          <a:lstStyle/>
          <a:p>
            <a:r>
              <a:rPr lang="en-US" dirty="0"/>
              <a:t>MS Suite:</a:t>
            </a:r>
          </a:p>
          <a:p>
            <a:pPr marL="0" indent="0">
              <a:buNone/>
            </a:pPr>
            <a:endParaRPr lang="en-US" dirty="0"/>
          </a:p>
          <a:p>
            <a:r>
              <a:rPr lang="en-US" dirty="0"/>
              <a:t>Adobe Suite:</a:t>
            </a:r>
          </a:p>
          <a:p>
            <a:endParaRPr lang="en-US" sz="1200" dirty="0"/>
          </a:p>
          <a:p>
            <a:r>
              <a:rPr lang="en-US" dirty="0" err="1"/>
              <a:t>Wordpress</a:t>
            </a:r>
            <a:r>
              <a:rPr lang="en-US" dirty="0"/>
              <a:t> (HTML):</a:t>
            </a:r>
          </a:p>
          <a:p>
            <a:pPr marL="0" indent="0">
              <a:buNone/>
            </a:pPr>
            <a:endParaRPr lang="en-US" dirty="0"/>
          </a:p>
          <a:p>
            <a:pPr marL="0" indent="0">
              <a:buNone/>
            </a:pPr>
            <a:endParaRPr lang="en-AU" dirty="0"/>
          </a:p>
        </p:txBody>
      </p:sp>
      <p:grpSp>
        <p:nvGrpSpPr>
          <p:cNvPr id="6" name="Group 5" descr="Microsoft office products."/>
          <p:cNvGrpSpPr/>
          <p:nvPr/>
        </p:nvGrpSpPr>
        <p:grpSpPr>
          <a:xfrm>
            <a:off x="3005045" y="1270270"/>
            <a:ext cx="5898783" cy="1349361"/>
            <a:chOff x="709382" y="2520180"/>
            <a:chExt cx="5510738" cy="1258960"/>
          </a:xfrm>
        </p:grpSpPr>
        <p:pic>
          <p:nvPicPr>
            <p:cNvPr id="4" name="Picture 3" descr="MS Suite."/>
            <p:cNvPicPr>
              <a:picLocks noChangeAspect="1"/>
            </p:cNvPicPr>
            <p:nvPr/>
          </p:nvPicPr>
          <p:blipFill>
            <a:blip r:embed="rId3"/>
            <a:stretch>
              <a:fillRect/>
            </a:stretch>
          </p:blipFill>
          <p:spPr>
            <a:xfrm>
              <a:off x="709382" y="2520180"/>
              <a:ext cx="4091621" cy="1258960"/>
            </a:xfrm>
            <a:prstGeom prst="rect">
              <a:avLst/>
            </a:prstGeom>
          </p:spPr>
        </p:pic>
        <p:pic>
          <p:nvPicPr>
            <p:cNvPr id="5" name="Picture 4" descr="Powerpoint logo."/>
            <p:cNvPicPr>
              <a:picLocks noChangeAspect="1"/>
            </p:cNvPicPr>
            <p:nvPr/>
          </p:nvPicPr>
          <p:blipFill>
            <a:blip r:embed="rId4"/>
            <a:stretch>
              <a:fillRect/>
            </a:stretch>
          </p:blipFill>
          <p:spPr>
            <a:xfrm>
              <a:off x="5175772" y="2602581"/>
              <a:ext cx="1044348" cy="1123066"/>
            </a:xfrm>
            <a:prstGeom prst="rect">
              <a:avLst/>
            </a:prstGeom>
          </p:spPr>
        </p:pic>
      </p:grpSp>
      <p:grpSp>
        <p:nvGrpSpPr>
          <p:cNvPr id="13" name="Group 12" descr="Adobe products"/>
          <p:cNvGrpSpPr/>
          <p:nvPr/>
        </p:nvGrpSpPr>
        <p:grpSpPr>
          <a:xfrm>
            <a:off x="3711083" y="2947953"/>
            <a:ext cx="2522812" cy="761506"/>
            <a:chOff x="982436" y="4468999"/>
            <a:chExt cx="3731209" cy="1126258"/>
          </a:xfrm>
        </p:grpSpPr>
        <p:pic>
          <p:nvPicPr>
            <p:cNvPr id="7" name="Picture 6" descr="Adobe Suite (InDesign, Premier and Adobe Acrobat DC Pro)."/>
            <p:cNvPicPr>
              <a:picLocks noChangeAspect="1"/>
            </p:cNvPicPr>
            <p:nvPr/>
          </p:nvPicPr>
          <p:blipFill>
            <a:blip r:embed="rId5"/>
            <a:stretch>
              <a:fillRect/>
            </a:stretch>
          </p:blipFill>
          <p:spPr>
            <a:xfrm>
              <a:off x="982436" y="4468999"/>
              <a:ext cx="1210493" cy="1126258"/>
            </a:xfrm>
            <a:prstGeom prst="rect">
              <a:avLst/>
            </a:prstGeom>
          </p:spPr>
        </p:pic>
        <p:pic>
          <p:nvPicPr>
            <p:cNvPr id="8" name="Picture 7" descr="Premier Pro logo."/>
            <p:cNvPicPr>
              <a:picLocks noChangeAspect="1"/>
            </p:cNvPicPr>
            <p:nvPr/>
          </p:nvPicPr>
          <p:blipFill>
            <a:blip r:embed="rId6"/>
            <a:stretch>
              <a:fillRect/>
            </a:stretch>
          </p:blipFill>
          <p:spPr>
            <a:xfrm>
              <a:off x="2372278" y="4514655"/>
              <a:ext cx="993834" cy="973042"/>
            </a:xfrm>
            <a:prstGeom prst="rect">
              <a:avLst/>
            </a:prstGeom>
          </p:spPr>
        </p:pic>
        <p:pic>
          <p:nvPicPr>
            <p:cNvPr id="9" name="Picture 8" descr="Adobe Acrobat DC Pro logo."/>
            <p:cNvPicPr>
              <a:picLocks noChangeAspect="1"/>
            </p:cNvPicPr>
            <p:nvPr/>
          </p:nvPicPr>
          <p:blipFill>
            <a:blip r:embed="rId7"/>
            <a:stretch>
              <a:fillRect/>
            </a:stretch>
          </p:blipFill>
          <p:spPr>
            <a:xfrm>
              <a:off x="3707395" y="4523085"/>
              <a:ext cx="1006250" cy="964612"/>
            </a:xfrm>
            <a:prstGeom prst="rect">
              <a:avLst/>
            </a:prstGeom>
          </p:spPr>
        </p:pic>
      </p:grpSp>
      <p:pic>
        <p:nvPicPr>
          <p:cNvPr id="11" name="Picture 10" descr="Wordpre4ss"/>
          <p:cNvPicPr>
            <a:picLocks noChangeAspect="1"/>
          </p:cNvPicPr>
          <p:nvPr/>
        </p:nvPicPr>
        <p:blipFill>
          <a:blip r:embed="rId8"/>
          <a:stretch>
            <a:fillRect/>
          </a:stretch>
        </p:blipFill>
        <p:spPr>
          <a:xfrm>
            <a:off x="4700778" y="4053618"/>
            <a:ext cx="863287" cy="868584"/>
          </a:xfrm>
          <a:prstGeom prst="rect">
            <a:avLst/>
          </a:prstGeom>
        </p:spPr>
      </p:pic>
      <p:grpSp>
        <p:nvGrpSpPr>
          <p:cNvPr id="16" name="Group 15" descr="MailChimp">
            <a:extLst>
              <a:ext uri="{FF2B5EF4-FFF2-40B4-BE49-F238E27FC236}">
                <a16:creationId xmlns:a16="http://schemas.microsoft.com/office/drawing/2014/main" id="{52A7A6FD-AE87-4074-8759-773F7F72F6D3}"/>
              </a:ext>
            </a:extLst>
          </p:cNvPr>
          <p:cNvGrpSpPr/>
          <p:nvPr/>
        </p:nvGrpSpPr>
        <p:grpSpPr>
          <a:xfrm>
            <a:off x="6939644" y="2692451"/>
            <a:ext cx="3708406" cy="1020006"/>
            <a:chOff x="6939644" y="2692451"/>
            <a:chExt cx="3708406" cy="1020006"/>
          </a:xfrm>
        </p:grpSpPr>
        <p:sp>
          <p:nvSpPr>
            <p:cNvPr id="12" name="Rectangle 11"/>
            <p:cNvSpPr/>
            <p:nvPr/>
          </p:nvSpPr>
          <p:spPr>
            <a:xfrm>
              <a:off x="6939644" y="3030398"/>
              <a:ext cx="2582758" cy="523220"/>
            </a:xfrm>
            <a:prstGeom prst="rect">
              <a:avLst/>
            </a:prstGeom>
          </p:spPr>
          <p:txBody>
            <a:bodyPr wrap="none">
              <a:spAutoFit/>
            </a:bodyPr>
            <a:lstStyle/>
            <a:p>
              <a:pPr marL="457200" indent="-457200">
                <a:buFont typeface="Arial" panose="020B0604020202020204" pitchFamily="34" charset="0"/>
                <a:buChar char="•"/>
              </a:pPr>
              <a:r>
                <a:rPr lang="en-US" sz="2800" b="1" dirty="0" err="1">
                  <a:latin typeface="Arial" panose="020B0604020202020204" pitchFamily="34" charset="0"/>
                  <a:cs typeface="Arial" panose="020B0604020202020204" pitchFamily="34" charset="0"/>
                </a:rPr>
                <a:t>MailChimp</a:t>
              </a:r>
              <a:r>
                <a:rPr lang="en-US" sz="2800" b="1" dirty="0">
                  <a:latin typeface="Arial" panose="020B0604020202020204" pitchFamily="34" charset="0"/>
                  <a:cs typeface="Arial" panose="020B0604020202020204" pitchFamily="34" charset="0"/>
                </a:rPr>
                <a:t>:</a:t>
              </a:r>
            </a:p>
          </p:txBody>
        </p:sp>
        <p:pic>
          <p:nvPicPr>
            <p:cNvPr id="14" name="Picture 13" descr="MailChimp"/>
            <p:cNvPicPr>
              <a:picLocks noChangeAspect="1"/>
            </p:cNvPicPr>
            <p:nvPr/>
          </p:nvPicPr>
          <p:blipFill>
            <a:blip r:embed="rId9"/>
            <a:stretch>
              <a:fillRect/>
            </a:stretch>
          </p:blipFill>
          <p:spPr>
            <a:xfrm>
              <a:off x="9515255" y="2692451"/>
              <a:ext cx="1132795" cy="1020006"/>
            </a:xfrm>
            <a:prstGeom prst="rect">
              <a:avLst/>
            </a:prstGeom>
          </p:spPr>
        </p:pic>
      </p:grpSp>
      <p:grpSp>
        <p:nvGrpSpPr>
          <p:cNvPr id="17" name="Group 16" descr="Survey Monkey.">
            <a:extLst>
              <a:ext uri="{FF2B5EF4-FFF2-40B4-BE49-F238E27FC236}">
                <a16:creationId xmlns:a16="http://schemas.microsoft.com/office/drawing/2014/main" id="{C204F431-E4A0-466E-AAFE-E0E7A05D6547}"/>
              </a:ext>
            </a:extLst>
          </p:cNvPr>
          <p:cNvGrpSpPr/>
          <p:nvPr/>
        </p:nvGrpSpPr>
        <p:grpSpPr>
          <a:xfrm>
            <a:off x="6386857" y="4053618"/>
            <a:ext cx="4737633" cy="1307949"/>
            <a:chOff x="6386857" y="4053618"/>
            <a:chExt cx="4737633" cy="1307949"/>
          </a:xfrm>
        </p:grpSpPr>
        <p:pic>
          <p:nvPicPr>
            <p:cNvPr id="15" name="Picture 14" descr="SurveyMonkey"/>
            <p:cNvPicPr>
              <a:picLocks noChangeAspect="1"/>
            </p:cNvPicPr>
            <p:nvPr/>
          </p:nvPicPr>
          <p:blipFill>
            <a:blip r:embed="rId10"/>
            <a:stretch>
              <a:fillRect/>
            </a:stretch>
          </p:blipFill>
          <p:spPr>
            <a:xfrm>
              <a:off x="9665781" y="4053618"/>
              <a:ext cx="1458709" cy="1307949"/>
            </a:xfrm>
            <a:prstGeom prst="rect">
              <a:avLst/>
            </a:prstGeom>
          </p:spPr>
        </p:pic>
        <p:sp>
          <p:nvSpPr>
            <p:cNvPr id="10" name="Rectangle 9"/>
            <p:cNvSpPr/>
            <p:nvPr/>
          </p:nvSpPr>
          <p:spPr>
            <a:xfrm>
              <a:off x="6386857" y="4225538"/>
              <a:ext cx="3185487" cy="523220"/>
            </a:xfrm>
            <a:prstGeom prst="rect">
              <a:avLst/>
            </a:prstGeom>
          </p:spPr>
          <p:txBody>
            <a:bodyPr wrap="none">
              <a:spAutoFit/>
            </a:bodyPr>
            <a:lstStyle/>
            <a:p>
              <a:pPr marL="457200" indent="-457200">
                <a:buFont typeface="Arial" panose="020B0604020202020204" pitchFamily="34" charset="0"/>
                <a:buChar char="•"/>
              </a:pPr>
              <a:r>
                <a:rPr lang="en-US" sz="2800" b="1" dirty="0" err="1">
                  <a:latin typeface="Arial" panose="020B0604020202020204" pitchFamily="34" charset="0"/>
                  <a:cs typeface="Arial" panose="020B0604020202020204" pitchFamily="34" charset="0"/>
                </a:rPr>
                <a:t>SurveyMonkey</a:t>
              </a:r>
              <a:endParaRPr lang="en-US" sz="28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4672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6A1E-FDBF-4E44-86C0-9F779D9A68ED}"/>
              </a:ext>
            </a:extLst>
          </p:cNvPr>
          <p:cNvSpPr>
            <a:spLocks noGrp="1"/>
          </p:cNvSpPr>
          <p:nvPr>
            <p:ph type="title"/>
          </p:nvPr>
        </p:nvSpPr>
        <p:spPr/>
        <p:txBody>
          <a:bodyPr/>
          <a:lstStyle/>
          <a:p>
            <a:r>
              <a:rPr lang="en-US" dirty="0"/>
              <a:t>Accessible for All</a:t>
            </a:r>
          </a:p>
        </p:txBody>
      </p:sp>
      <p:sp>
        <p:nvSpPr>
          <p:cNvPr id="3" name="Content Placeholder 2">
            <a:extLst>
              <a:ext uri="{FF2B5EF4-FFF2-40B4-BE49-F238E27FC236}">
                <a16:creationId xmlns:a16="http://schemas.microsoft.com/office/drawing/2014/main" id="{DF184199-ED48-A341-9D1E-D9461850938B}"/>
              </a:ext>
            </a:extLst>
          </p:cNvPr>
          <p:cNvSpPr>
            <a:spLocks noGrp="1"/>
          </p:cNvSpPr>
          <p:nvPr>
            <p:ph idx="1"/>
          </p:nvPr>
        </p:nvSpPr>
        <p:spPr/>
        <p:txBody>
          <a:bodyPr>
            <a:normAutofit/>
          </a:bodyPr>
          <a:lstStyle/>
          <a:p>
            <a:pPr marL="0" indent="0">
              <a:buNone/>
            </a:pPr>
            <a:r>
              <a:rPr lang="en-US" sz="4400" dirty="0">
                <a:hlinkClick r:id="rId2"/>
              </a:rPr>
              <a:t>Importance of making your content accessible</a:t>
            </a:r>
            <a:endParaRPr lang="en-US" sz="4400" dirty="0"/>
          </a:p>
        </p:txBody>
      </p:sp>
    </p:spTree>
    <p:extLst>
      <p:ext uri="{BB962C8B-B14F-4D97-AF65-F5344CB8AC3E}">
        <p14:creationId xmlns:p14="http://schemas.microsoft.com/office/powerpoint/2010/main" val="121399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385562"/>
            <a:ext cx="11868150" cy="890799"/>
          </a:xfrm>
        </p:spPr>
        <p:txBody>
          <a:bodyPr>
            <a:noAutofit/>
          </a:bodyPr>
          <a:lstStyle/>
          <a:p>
            <a:pPr>
              <a:lnSpc>
                <a:spcPct val="100000"/>
              </a:lnSpc>
            </a:pPr>
            <a:r>
              <a:rPr lang="en-US" dirty="0">
                <a:solidFill>
                  <a:schemeClr val="tx1"/>
                </a:solidFill>
                <a:latin typeface="Arial"/>
                <a:ea typeface="Arial Unicode MS" pitchFamily="34" charset="-128"/>
                <a:cs typeface="Arial"/>
              </a:rPr>
              <a:t>Headings and Structure: Paragraph Styles </a:t>
            </a:r>
            <a:endParaRPr lang="en-AU" dirty="0">
              <a:solidFill>
                <a:schemeClr val="tx1"/>
              </a:solidFill>
              <a:latin typeface="Arial"/>
              <a:ea typeface="Arial Unicode MS" pitchFamily="34" charset="-128"/>
              <a:cs typeface="Arial"/>
            </a:endParaRPr>
          </a:p>
        </p:txBody>
      </p:sp>
      <p:sp>
        <p:nvSpPr>
          <p:cNvPr id="3" name="Content Placeholder 2"/>
          <p:cNvSpPr>
            <a:spLocks noGrp="1"/>
          </p:cNvSpPr>
          <p:nvPr>
            <p:ph idx="1"/>
          </p:nvPr>
        </p:nvSpPr>
        <p:spPr>
          <a:xfrm>
            <a:off x="530087" y="1651918"/>
            <a:ext cx="6251713" cy="4491707"/>
          </a:xfrm>
        </p:spPr>
        <p:txBody>
          <a:bodyPr>
            <a:normAutofit/>
          </a:bodyPr>
          <a:lstStyle/>
          <a:p>
            <a:r>
              <a:rPr lang="en-AU" sz="3200" b="0" dirty="0"/>
              <a:t>Good structure is important.</a:t>
            </a:r>
          </a:p>
          <a:p>
            <a:r>
              <a:rPr lang="en-AU" sz="3200" b="0" dirty="0"/>
              <a:t>Navigation points for users.</a:t>
            </a:r>
          </a:p>
          <a:p>
            <a:r>
              <a:rPr lang="en-AU" sz="3200" b="0" dirty="0"/>
              <a:t>Use InDesign’s Paragraph Styles to create heading tags.</a:t>
            </a:r>
          </a:p>
          <a:p>
            <a:pPr marL="0" indent="0">
              <a:buNone/>
            </a:pPr>
            <a:endParaRPr lang="en-AU" sz="3200" b="0" dirty="0"/>
          </a:p>
          <a:p>
            <a:pPr marL="0" indent="0">
              <a:buNone/>
            </a:pPr>
            <a:endParaRPr lang="en-US" dirty="0"/>
          </a:p>
          <a:p>
            <a:pPr marL="0" indent="0">
              <a:buNone/>
            </a:pPr>
            <a:endParaRPr lang="en-AU" dirty="0"/>
          </a:p>
        </p:txBody>
      </p:sp>
      <p:pic>
        <p:nvPicPr>
          <p:cNvPr id="5" name="Picture 4" descr="Paragraph Styles.">
            <a:extLst>
              <a:ext uri="{FF2B5EF4-FFF2-40B4-BE49-F238E27FC236}">
                <a16:creationId xmlns:a16="http://schemas.microsoft.com/office/drawing/2014/main" id="{AF8C49B2-E235-0D47-90B9-75309037B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950" y="1295411"/>
            <a:ext cx="4279900" cy="4660900"/>
          </a:xfrm>
          <a:prstGeom prst="rect">
            <a:avLst/>
          </a:prstGeom>
        </p:spPr>
      </p:pic>
    </p:spTree>
    <p:extLst>
      <p:ext uri="{BB962C8B-B14F-4D97-AF65-F5344CB8AC3E}">
        <p14:creationId xmlns:p14="http://schemas.microsoft.com/office/powerpoint/2010/main" val="178440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16642"/>
            <a:ext cx="11133137" cy="590550"/>
          </a:xfrm>
        </p:spPr>
        <p:txBody>
          <a:bodyPr>
            <a:noAutofit/>
          </a:bodyPr>
          <a:lstStyle/>
          <a:p>
            <a:r>
              <a:rPr lang="en-AU" sz="4400" dirty="0"/>
              <a:t>Alternative text for Images</a:t>
            </a:r>
          </a:p>
        </p:txBody>
      </p:sp>
      <p:sp>
        <p:nvSpPr>
          <p:cNvPr id="10" name="Text Placeholder 9"/>
          <p:cNvSpPr>
            <a:spLocks noGrp="1"/>
          </p:cNvSpPr>
          <p:nvPr>
            <p:ph type="body" sz="half" idx="2"/>
          </p:nvPr>
        </p:nvSpPr>
        <p:spPr>
          <a:xfrm>
            <a:off x="350504" y="807192"/>
            <a:ext cx="5609138" cy="7824706"/>
          </a:xfrm>
          <a:prstGeom prst="rect">
            <a:avLst/>
          </a:prstGeom>
        </p:spPr>
        <p:txBody>
          <a:bodyPr wrap="square">
            <a:spAutoFit/>
          </a:bodyPr>
          <a:lstStyle/>
          <a:p>
            <a:pPr marL="457200" indent="-457200">
              <a:lnSpc>
                <a:spcPct val="150000"/>
              </a:lnSpc>
              <a:buFont typeface="Arial" panose="020B0604020202020204" pitchFamily="34" charset="0"/>
              <a:buChar char="•"/>
            </a:pPr>
            <a:r>
              <a:rPr lang="en-US" sz="3200" b="0" dirty="0">
                <a:latin typeface="Arial" panose="020B0604020202020204" pitchFamily="34" charset="0"/>
                <a:cs typeface="Arial" panose="020B0604020202020204" pitchFamily="34" charset="0"/>
              </a:rPr>
              <a:t>Alternative text</a:t>
            </a:r>
            <a:r>
              <a:rPr lang="en-US" sz="3200" b="0" dirty="0"/>
              <a:t> provides</a:t>
            </a:r>
            <a:r>
              <a:rPr lang="en-US" sz="3200" b="0" dirty="0">
                <a:latin typeface="Arial" panose="020B0604020202020204" pitchFamily="34" charset="0"/>
                <a:cs typeface="Arial" panose="020B0604020202020204" pitchFamily="34" charset="0"/>
              </a:rPr>
              <a:t> </a:t>
            </a:r>
            <a:r>
              <a:rPr lang="en-US" sz="3200" b="0" dirty="0"/>
              <a:t>i</a:t>
            </a:r>
            <a:r>
              <a:rPr lang="en-US" sz="3200" b="0" dirty="0">
                <a:latin typeface="Arial" panose="020B0604020202020204" pitchFamily="34" charset="0"/>
                <a:cs typeface="Arial" panose="020B0604020202020204" pitchFamily="34" charset="0"/>
              </a:rPr>
              <a:t>mage description for screen readers.</a:t>
            </a:r>
          </a:p>
          <a:p>
            <a:pPr marL="457200" indent="-457200">
              <a:lnSpc>
                <a:spcPct val="150000"/>
              </a:lnSpc>
              <a:buFont typeface="Arial" panose="020B0604020202020204" pitchFamily="34" charset="0"/>
              <a:buChar char="•"/>
            </a:pPr>
            <a:r>
              <a:rPr lang="en-US" sz="3200" b="0" dirty="0"/>
              <a:t>Use Object Export Options in InDesign.</a:t>
            </a:r>
          </a:p>
          <a:p>
            <a:pPr marL="457200" indent="-457200">
              <a:lnSpc>
                <a:spcPct val="150000"/>
              </a:lnSpc>
              <a:buFont typeface="Arial" panose="020B0604020202020204" pitchFamily="34" charset="0"/>
              <a:buChar char="•"/>
            </a:pPr>
            <a:r>
              <a:rPr lang="en-US" sz="3200" b="0" dirty="0"/>
              <a:t>Use existing metadata as Alt text (if available).</a:t>
            </a:r>
          </a:p>
          <a:p>
            <a:pPr>
              <a:lnSpc>
                <a:spcPct val="150000"/>
              </a:lnSpc>
            </a:pPr>
            <a:endParaRPr lang="en-US" sz="3200" b="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US" sz="3200" b="0" dirty="0">
              <a:latin typeface="Arial" panose="020B0604020202020204" pitchFamily="34" charset="0"/>
              <a:cs typeface="Arial" panose="020B0604020202020204" pitchFamily="34" charset="0"/>
            </a:endParaRPr>
          </a:p>
          <a:p>
            <a:endParaRPr lang="en-AU" sz="3200" dirty="0">
              <a:latin typeface="Arial" panose="020B0604020202020204" pitchFamily="34" charset="0"/>
              <a:cs typeface="Arial" panose="020B0604020202020204" pitchFamily="34" charset="0"/>
            </a:endParaRPr>
          </a:p>
        </p:txBody>
      </p:sp>
      <p:pic>
        <p:nvPicPr>
          <p:cNvPr id="4" name="Picture 3" descr="Object Export Options.">
            <a:extLst>
              <a:ext uri="{FF2B5EF4-FFF2-40B4-BE49-F238E27FC236}">
                <a16:creationId xmlns:a16="http://schemas.microsoft.com/office/drawing/2014/main" id="{D2E93E43-68C4-DD45-BD59-AF560FEBF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081" y="1013254"/>
            <a:ext cx="5924415" cy="4331478"/>
          </a:xfrm>
          <a:prstGeom prst="rect">
            <a:avLst/>
          </a:prstGeom>
        </p:spPr>
      </p:pic>
    </p:spTree>
    <p:extLst>
      <p:ext uri="{BB962C8B-B14F-4D97-AF65-F5344CB8AC3E}">
        <p14:creationId xmlns:p14="http://schemas.microsoft.com/office/powerpoint/2010/main" val="901958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77395</TotalTime>
  <Words>1635</Words>
  <Application>Microsoft Office PowerPoint</Application>
  <PresentationFormat>Widescreen</PresentationFormat>
  <Paragraphs>171</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Unicode MS</vt:lpstr>
      <vt:lpstr>Calibri</vt:lpstr>
      <vt:lpstr>Nunito</vt:lpstr>
      <vt:lpstr>Office Theme</vt:lpstr>
      <vt:lpstr>Creating Accessible Documents in InDesign &amp; Adobe Acrobat DC Pro</vt:lpstr>
      <vt:lpstr>Presentation Outline</vt:lpstr>
      <vt:lpstr>Accessibility Overview: What is a print disability?</vt:lpstr>
      <vt:lpstr>Accessibility Overview: Policy &amp; Legislation </vt:lpstr>
      <vt:lpstr>Accessibility Overview: Australian context</vt:lpstr>
      <vt:lpstr>Accessibility Overview: Multiple tools </vt:lpstr>
      <vt:lpstr>Accessible for All</vt:lpstr>
      <vt:lpstr>Headings and Structure: Paragraph Styles </vt:lpstr>
      <vt:lpstr>Alternative text for Images</vt:lpstr>
      <vt:lpstr>Decorative Images</vt:lpstr>
      <vt:lpstr>Hyperlinks</vt:lpstr>
      <vt:lpstr>Tag orders</vt:lpstr>
      <vt:lpstr>Flow order</vt:lpstr>
      <vt:lpstr>Export to accessible PDF (Print)</vt:lpstr>
      <vt:lpstr>Finalising PDF in Adobe Acrobat DC</vt:lpstr>
      <vt:lpstr>Finalising PDF in Adobe Acrobat DC</vt:lpstr>
      <vt:lpstr>Thank you!</vt:lpstr>
      <vt:lpstr>VisAbility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Accessible Content</dc:title>
  <dc:creator>Vithya Vijayakumare</dc:creator>
  <cp:keywords>Accessibility; Workshop</cp:keywords>
  <cp:lastModifiedBy>Vithya Vijayakumare</cp:lastModifiedBy>
  <cp:revision>972</cp:revision>
  <dcterms:created xsi:type="dcterms:W3CDTF">2016-11-20T02:17:38Z</dcterms:created>
  <dcterms:modified xsi:type="dcterms:W3CDTF">2023-05-01T09:29:27Z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