
<file path=[Content_Types].xml><?xml version="1.0" encoding="utf-8"?>
<Types xmlns="http://schemas.openxmlformats.org/package/2006/content-types">
  <Default Extension="bin" ContentType="image/unknown"/>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sldIdLst>
    <p:sldId id="256" r:id="rId5"/>
    <p:sldId id="274" r:id="rId6"/>
    <p:sldId id="277" r:id="rId7"/>
    <p:sldId id="278" r:id="rId8"/>
    <p:sldId id="279" r:id="rId9"/>
    <p:sldId id="280" r:id="rId10"/>
    <p:sldId id="282" r:id="rId11"/>
    <p:sldId id="283" r:id="rId12"/>
    <p:sldId id="284" r:id="rId13"/>
    <p:sldId id="285" r:id="rId14"/>
    <p:sldId id="286" r:id="rId15"/>
    <p:sldId id="294" r:id="rId16"/>
    <p:sldId id="287" r:id="rId17"/>
    <p:sldId id="295" r:id="rId18"/>
    <p:sldId id="290" r:id="rId19"/>
    <p:sldId id="288" r:id="rId20"/>
    <p:sldId id="289" r:id="rId21"/>
    <p:sldId id="291" r:id="rId22"/>
    <p:sldId id="292" r:id="rId23"/>
    <p:sldId id="293"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521415D9-36F7-43E2-AB2F-B90AF26B5E84}">
      <p14:sectionLst xmlns:p14="http://schemas.microsoft.com/office/powerpoint/2010/main">
        <p14:section name="Default Section" id="{202E54F2-57C7-446C-9A19-3232643F027E}">
          <p14:sldIdLst>
            <p14:sldId id="256"/>
            <p14:sldId id="274"/>
            <p14:sldId id="277"/>
            <p14:sldId id="278"/>
            <p14:sldId id="279"/>
            <p14:sldId id="280"/>
            <p14:sldId id="282"/>
          </p14:sldIdLst>
        </p14:section>
        <p14:section name="Untitled Section" id="{0D4C4E6A-9ACF-4A0B-9687-210FFB104DC8}">
          <p14:sldIdLst>
            <p14:sldId id="283"/>
            <p14:sldId id="284"/>
            <p14:sldId id="285"/>
            <p14:sldId id="286"/>
            <p14:sldId id="294"/>
            <p14:sldId id="287"/>
            <p14:sldId id="295"/>
            <p14:sldId id="290"/>
            <p14:sldId id="288"/>
            <p14:sldId id="289"/>
            <p14:sldId id="291"/>
            <p14:sldId id="292"/>
            <p14:sldId id="293"/>
          </p14:sldIdLst>
        </p14:section>
      </p14:sectionLst>
    </p:ex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4CC"/>
          </a:solidFill>
        </a:fill>
      </a:tcStyle>
    </a:wholeTbl>
    <a:band2H>
      <a:tcTxStyle/>
      <a:tcStyle>
        <a:tcBdr/>
        <a:fill>
          <a:solidFill>
            <a:srgbClr val="EBF2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D2"/>
          </a:solidFill>
        </a:fill>
      </a:tcStyle>
    </a:wholeTbl>
    <a:band2H>
      <a:tcTxStyle/>
      <a:tcStyle>
        <a:tcBdr/>
        <a:fill>
          <a:solidFill>
            <a:srgbClr val="E7E7E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BD7"/>
          </a:solidFill>
        </a:fill>
      </a:tcStyle>
    </a:wholeTbl>
    <a:band2H>
      <a:tcTxStyle/>
      <a:tcStyle>
        <a:tcBdr/>
        <a:fill>
          <a:solidFill>
            <a:srgbClr val="E8E7EC"/>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7" autoAdjust="0"/>
    <p:restoredTop sz="85646" autoAdjust="0"/>
  </p:normalViewPr>
  <p:slideViewPr>
    <p:cSldViewPr>
      <p:cViewPr varScale="1">
        <p:scale>
          <a:sx n="45" d="100"/>
          <a:sy n="45" d="100"/>
        </p:scale>
        <p:origin x="708" y="4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38" name="Shape 13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7679615"/>
      </p:ext>
    </p:extLst>
  </p:cSld>
  <p:clrMap bg1="lt1" tx1="dk1" bg2="lt2" tx2="dk2" accent1="accent1" accent2="accent2" accent3="accent3" accent4="accent4" accent5="accent5" accent6="accent6" hlink="hlink" folHlink="folHlink"/>
  <p:notesStyle>
    <a:lvl1pPr defTabSz="1219169" latinLnBrk="0">
      <a:defRPr sz="1600">
        <a:latin typeface="+mn-lt"/>
        <a:ea typeface="+mn-ea"/>
        <a:cs typeface="+mn-cs"/>
        <a:sym typeface="Calibri"/>
      </a:defRPr>
    </a:lvl1pPr>
    <a:lvl2pPr indent="228600" defTabSz="1219169" latinLnBrk="0">
      <a:defRPr sz="1600">
        <a:latin typeface="+mn-lt"/>
        <a:ea typeface="+mn-ea"/>
        <a:cs typeface="+mn-cs"/>
        <a:sym typeface="Calibri"/>
      </a:defRPr>
    </a:lvl2pPr>
    <a:lvl3pPr indent="457200" defTabSz="1219169" latinLnBrk="0">
      <a:defRPr sz="1600">
        <a:latin typeface="+mn-lt"/>
        <a:ea typeface="+mn-ea"/>
        <a:cs typeface="+mn-cs"/>
        <a:sym typeface="Calibri"/>
      </a:defRPr>
    </a:lvl3pPr>
    <a:lvl4pPr indent="685800" defTabSz="1219169" latinLnBrk="0">
      <a:defRPr sz="1600">
        <a:latin typeface="+mn-lt"/>
        <a:ea typeface="+mn-ea"/>
        <a:cs typeface="+mn-cs"/>
        <a:sym typeface="Calibri"/>
      </a:defRPr>
    </a:lvl4pPr>
    <a:lvl5pPr indent="914400" defTabSz="1219169" latinLnBrk="0">
      <a:defRPr sz="1600">
        <a:latin typeface="+mn-lt"/>
        <a:ea typeface="+mn-ea"/>
        <a:cs typeface="+mn-cs"/>
        <a:sym typeface="Calibri"/>
      </a:defRPr>
    </a:lvl5pPr>
    <a:lvl6pPr indent="1143000" defTabSz="1219169" latinLnBrk="0">
      <a:defRPr sz="1600">
        <a:latin typeface="+mn-lt"/>
        <a:ea typeface="+mn-ea"/>
        <a:cs typeface="+mn-cs"/>
        <a:sym typeface="Calibri"/>
      </a:defRPr>
    </a:lvl6pPr>
    <a:lvl7pPr indent="1371600" defTabSz="1219169" latinLnBrk="0">
      <a:defRPr sz="1600">
        <a:latin typeface="+mn-lt"/>
        <a:ea typeface="+mn-ea"/>
        <a:cs typeface="+mn-cs"/>
        <a:sym typeface="Calibri"/>
      </a:defRPr>
    </a:lvl7pPr>
    <a:lvl8pPr indent="1600200" defTabSz="1219169" latinLnBrk="0">
      <a:defRPr sz="1600">
        <a:latin typeface="+mn-lt"/>
        <a:ea typeface="+mn-ea"/>
        <a:cs typeface="+mn-cs"/>
        <a:sym typeface="Calibri"/>
      </a:defRPr>
    </a:lvl8pPr>
    <a:lvl9pPr indent="1828800" defTabSz="1219169" latinLnBrk="0">
      <a:defRPr sz="16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86182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872963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03764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80385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79306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16362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643980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678269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4182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683890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74375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158474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52665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95118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261290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71542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509423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9220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52697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50920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Option 1">
    <p:spTree>
      <p:nvGrpSpPr>
        <p:cNvPr id="1" name=""/>
        <p:cNvGrpSpPr/>
        <p:nvPr/>
      </p:nvGrpSpPr>
      <p:grpSpPr>
        <a:xfrm>
          <a:off x="0" y="0"/>
          <a:ext cx="0" cy="0"/>
          <a:chOff x="0" y="0"/>
          <a:chExt cx="0" cy="0"/>
        </a:xfrm>
      </p:grpSpPr>
      <p:pic>
        <p:nvPicPr>
          <p:cNvPr id="12" name="image2.pdf"/>
          <p:cNvPicPr>
            <a:picLocks noChangeAspect="1"/>
          </p:cNvPicPr>
          <p:nvPr/>
        </p:nvPicPr>
        <p:blipFill>
          <a:blip r:embed="rId2"/>
          <a:stretch>
            <a:fillRect/>
          </a:stretch>
        </p:blipFill>
        <p:spPr>
          <a:xfrm>
            <a:off x="8593486" y="8004188"/>
            <a:ext cx="3888001" cy="1248001"/>
          </a:xfrm>
          <a:prstGeom prst="rect">
            <a:avLst/>
          </a:prstGeom>
          <a:ln w="12700">
            <a:miter lim="400000"/>
          </a:ln>
        </p:spPr>
      </p:pic>
      <p:sp>
        <p:nvSpPr>
          <p:cNvPr id="13" name="Shape 13"/>
          <p:cNvSpPr>
            <a:spLocks noGrp="1"/>
          </p:cNvSpPr>
          <p:nvPr>
            <p:ph type="body" sz="quarter" idx="1"/>
          </p:nvPr>
        </p:nvSpPr>
        <p:spPr>
          <a:xfrm>
            <a:off x="1109662" y="4250078"/>
            <a:ext cx="5108392" cy="1214931"/>
          </a:xfrm>
          <a:prstGeom prst="rect">
            <a:avLst/>
          </a:prstGeom>
          <a:solidFill>
            <a:schemeClr val="accent4"/>
          </a:solidFill>
        </p:spPr>
        <p:txBody>
          <a:bodyPr/>
          <a:lstStyle>
            <a:lvl1pPr>
              <a:defRPr sz="6900">
                <a:solidFill>
                  <a:schemeClr val="accent3"/>
                </a:solidFill>
              </a:defRPr>
            </a:lvl1pPr>
            <a:lvl2pPr>
              <a:defRPr sz="6900">
                <a:solidFill>
                  <a:schemeClr val="accent3"/>
                </a:solidFill>
              </a:defRPr>
            </a:lvl2pPr>
            <a:lvl3pPr>
              <a:defRPr sz="6900">
                <a:solidFill>
                  <a:schemeClr val="accent3"/>
                </a:solidFill>
              </a:defRPr>
            </a:lvl3pPr>
            <a:lvl4pPr marL="745199" indent="-745199">
              <a:defRPr sz="6900">
                <a:solidFill>
                  <a:schemeClr val="accent3"/>
                </a:solidFill>
              </a:defRPr>
            </a:lvl4pPr>
            <a:lvl5pPr marL="961199" indent="-745199">
              <a:defRPr sz="6900">
                <a:solidFill>
                  <a:schemeClr val="accent3"/>
                </a:solidFill>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body" sz="quarter" idx="13"/>
          </p:nvPr>
        </p:nvSpPr>
        <p:spPr>
          <a:xfrm>
            <a:off x="1109663" y="3284644"/>
            <a:ext cx="5108391" cy="1142228"/>
          </a:xfrm>
          <a:prstGeom prst="rect">
            <a:avLst/>
          </a:prstGeom>
          <a:solidFill>
            <a:schemeClr val="accent4"/>
          </a:solidFill>
        </p:spPr>
        <p:txBody>
          <a:bodyPr/>
          <a:lstStyle/>
          <a:p>
            <a:pPr>
              <a:defRPr sz="6900">
                <a:solidFill>
                  <a:schemeClr val="accent3"/>
                </a:solidFill>
              </a:defRPr>
            </a:pPr>
            <a:endParaRPr/>
          </a:p>
        </p:txBody>
      </p:sp>
      <p:sp>
        <p:nvSpPr>
          <p:cNvPr id="15" name="Shape 15"/>
          <p:cNvSpPr>
            <a:spLocks noGrp="1"/>
          </p:cNvSpPr>
          <p:nvPr>
            <p:ph type="body" sz="quarter" idx="14"/>
          </p:nvPr>
        </p:nvSpPr>
        <p:spPr>
          <a:xfrm>
            <a:off x="1109663" y="2308186"/>
            <a:ext cx="5108391" cy="1178579"/>
          </a:xfrm>
          <a:prstGeom prst="rect">
            <a:avLst/>
          </a:prstGeom>
          <a:solidFill>
            <a:schemeClr val="accent4"/>
          </a:solidFill>
        </p:spPr>
        <p:txBody>
          <a:bodyPr/>
          <a:lstStyle/>
          <a:p>
            <a:pPr>
              <a:defRPr sz="6900">
                <a:solidFill>
                  <a:schemeClr val="accent3"/>
                </a:solidFill>
              </a:defRPr>
            </a:pPr>
            <a:endParaRPr/>
          </a:p>
        </p:txBody>
      </p:sp>
      <p:sp>
        <p:nvSpPr>
          <p:cNvPr id="16" name="Shape 16"/>
          <p:cNvSpPr>
            <a:spLocks noGrp="1"/>
          </p:cNvSpPr>
          <p:nvPr>
            <p:ph type="body" sz="quarter" idx="15"/>
          </p:nvPr>
        </p:nvSpPr>
        <p:spPr>
          <a:xfrm>
            <a:off x="1109663" y="1164545"/>
            <a:ext cx="5108391" cy="1287635"/>
          </a:xfrm>
          <a:prstGeom prst="rect">
            <a:avLst/>
          </a:prstGeom>
          <a:solidFill>
            <a:schemeClr val="accent4"/>
          </a:solidFill>
        </p:spPr>
        <p:txBody>
          <a:bodyPr lIns="36000" tIns="36000" rIns="36000" bIns="36000"/>
          <a:lstStyle/>
          <a:p>
            <a:pPr>
              <a:defRPr sz="6900">
                <a:solidFill>
                  <a:schemeClr val="accent3"/>
                </a:solidFill>
              </a:defRPr>
            </a:pPr>
            <a:endParaRPr/>
          </a:p>
        </p:txBody>
      </p:sp>
      <p:sp>
        <p:nvSpPr>
          <p:cNvPr id="17" name="Shape 17"/>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Option 2">
    <p:spTree>
      <p:nvGrpSpPr>
        <p:cNvPr id="1" name=""/>
        <p:cNvGrpSpPr/>
        <p:nvPr/>
      </p:nvGrpSpPr>
      <p:grpSpPr>
        <a:xfrm>
          <a:off x="0" y="0"/>
          <a:ext cx="0" cy="0"/>
          <a:chOff x="0" y="0"/>
          <a:chExt cx="0" cy="0"/>
        </a:xfrm>
      </p:grpSpPr>
      <p:pic>
        <p:nvPicPr>
          <p:cNvPr id="24" name="image2.pdf"/>
          <p:cNvPicPr>
            <a:picLocks noChangeAspect="1"/>
          </p:cNvPicPr>
          <p:nvPr/>
        </p:nvPicPr>
        <p:blipFill>
          <a:blip r:embed="rId2"/>
          <a:stretch>
            <a:fillRect/>
          </a:stretch>
        </p:blipFill>
        <p:spPr>
          <a:xfrm>
            <a:off x="8593486" y="8004188"/>
            <a:ext cx="3888001" cy="1248001"/>
          </a:xfrm>
          <a:prstGeom prst="rect">
            <a:avLst/>
          </a:prstGeom>
          <a:ln w="12700">
            <a:miter lim="400000"/>
          </a:ln>
        </p:spPr>
      </p:pic>
      <p:sp>
        <p:nvSpPr>
          <p:cNvPr id="25" name="Shape 25"/>
          <p:cNvSpPr>
            <a:spLocks noGrp="1"/>
          </p:cNvSpPr>
          <p:nvPr>
            <p:ph type="body" sz="quarter" idx="1"/>
          </p:nvPr>
        </p:nvSpPr>
        <p:spPr>
          <a:xfrm>
            <a:off x="1095372" y="5815989"/>
            <a:ext cx="5392739" cy="463106"/>
          </a:xfrm>
          <a:prstGeom prst="rect">
            <a:avLst/>
          </a:prstGeom>
        </p:spPr>
        <p:txBody>
          <a:bodyPr/>
          <a:lstStyle>
            <a:lvl1pPr>
              <a:spcBef>
                <a:spcPts val="0"/>
              </a:spcBef>
              <a:defRPr sz="2600">
                <a:solidFill>
                  <a:schemeClr val="accent4"/>
                </a:solidFill>
              </a:defRPr>
            </a:lvl1pPr>
            <a:lvl2pPr>
              <a:spcBef>
                <a:spcPts val="0"/>
              </a:spcBef>
              <a:defRPr sz="2600">
                <a:solidFill>
                  <a:schemeClr val="accent4"/>
                </a:solidFill>
              </a:defRPr>
            </a:lvl2pPr>
            <a:lvl3pPr>
              <a:spcBef>
                <a:spcPts val="0"/>
              </a:spcBef>
              <a:defRPr sz="2600">
                <a:solidFill>
                  <a:schemeClr val="accent4"/>
                </a:solidFill>
              </a:defRPr>
            </a:lvl3pPr>
            <a:lvl4pPr marL="280799" indent="-280799">
              <a:spcBef>
                <a:spcPts val="0"/>
              </a:spcBef>
              <a:defRPr sz="2600">
                <a:solidFill>
                  <a:schemeClr val="accent4"/>
                </a:solidFill>
              </a:defRPr>
            </a:lvl4pPr>
            <a:lvl5pPr marL="496800" indent="-280800">
              <a:spcBef>
                <a:spcPts val="0"/>
              </a:spcBef>
              <a:defRPr sz="2600">
                <a:solidFill>
                  <a:schemeClr val="accent4"/>
                </a:solidFill>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body" sz="quarter" idx="13"/>
          </p:nvPr>
        </p:nvSpPr>
        <p:spPr>
          <a:xfrm>
            <a:off x="1095372" y="6279093"/>
            <a:ext cx="5392738" cy="998006"/>
          </a:xfrm>
          <a:prstGeom prst="rect">
            <a:avLst/>
          </a:prstGeom>
        </p:spPr>
        <p:txBody>
          <a:bodyPr/>
          <a:lstStyle/>
          <a:p>
            <a:pPr>
              <a:spcBef>
                <a:spcPts val="0"/>
              </a:spcBef>
              <a:defRPr sz="1800">
                <a:solidFill>
                  <a:schemeClr val="accent4"/>
                </a:solidFill>
              </a:defRPr>
            </a:pPr>
            <a:endParaRPr/>
          </a:p>
        </p:txBody>
      </p:sp>
      <p:sp>
        <p:nvSpPr>
          <p:cNvPr id="27" name="Shape 27"/>
          <p:cNvSpPr>
            <a:spLocks noGrp="1"/>
          </p:cNvSpPr>
          <p:nvPr>
            <p:ph type="body" sz="quarter" idx="14"/>
          </p:nvPr>
        </p:nvSpPr>
        <p:spPr>
          <a:xfrm>
            <a:off x="1109663" y="4250078"/>
            <a:ext cx="5108391" cy="1214931"/>
          </a:xfrm>
          <a:prstGeom prst="rect">
            <a:avLst/>
          </a:prstGeom>
          <a:solidFill>
            <a:schemeClr val="accent4"/>
          </a:solidFill>
        </p:spPr>
        <p:txBody>
          <a:bodyPr/>
          <a:lstStyle/>
          <a:p>
            <a:pPr>
              <a:defRPr sz="6900">
                <a:solidFill>
                  <a:schemeClr val="accent3"/>
                </a:solidFill>
              </a:defRPr>
            </a:pPr>
            <a:endParaRPr/>
          </a:p>
        </p:txBody>
      </p:sp>
      <p:sp>
        <p:nvSpPr>
          <p:cNvPr id="28" name="Shape 28"/>
          <p:cNvSpPr>
            <a:spLocks noGrp="1"/>
          </p:cNvSpPr>
          <p:nvPr>
            <p:ph type="body" sz="quarter" idx="15"/>
          </p:nvPr>
        </p:nvSpPr>
        <p:spPr>
          <a:xfrm>
            <a:off x="1109663" y="3284644"/>
            <a:ext cx="5108391" cy="1142228"/>
          </a:xfrm>
          <a:prstGeom prst="rect">
            <a:avLst/>
          </a:prstGeom>
          <a:solidFill>
            <a:schemeClr val="accent4"/>
          </a:solidFill>
        </p:spPr>
        <p:txBody>
          <a:bodyPr/>
          <a:lstStyle/>
          <a:p>
            <a:pPr>
              <a:defRPr sz="6900">
                <a:solidFill>
                  <a:schemeClr val="accent3"/>
                </a:solidFill>
              </a:defRPr>
            </a:pPr>
            <a:endParaRPr/>
          </a:p>
        </p:txBody>
      </p:sp>
      <p:sp>
        <p:nvSpPr>
          <p:cNvPr id="29" name="Shape 29"/>
          <p:cNvSpPr>
            <a:spLocks noGrp="1"/>
          </p:cNvSpPr>
          <p:nvPr>
            <p:ph type="body" sz="quarter" idx="16"/>
          </p:nvPr>
        </p:nvSpPr>
        <p:spPr>
          <a:xfrm>
            <a:off x="1109663" y="2308186"/>
            <a:ext cx="5108391" cy="1178579"/>
          </a:xfrm>
          <a:prstGeom prst="rect">
            <a:avLst/>
          </a:prstGeom>
          <a:solidFill>
            <a:schemeClr val="accent4"/>
          </a:solidFill>
        </p:spPr>
        <p:txBody>
          <a:bodyPr/>
          <a:lstStyle/>
          <a:p>
            <a:pPr>
              <a:defRPr sz="6900">
                <a:solidFill>
                  <a:schemeClr val="accent3"/>
                </a:solidFill>
              </a:defRPr>
            </a:pPr>
            <a:endParaRPr/>
          </a:p>
        </p:txBody>
      </p:sp>
      <p:sp>
        <p:nvSpPr>
          <p:cNvPr id="30" name="Shape 30"/>
          <p:cNvSpPr>
            <a:spLocks noGrp="1"/>
          </p:cNvSpPr>
          <p:nvPr>
            <p:ph type="body" sz="quarter" idx="17"/>
          </p:nvPr>
        </p:nvSpPr>
        <p:spPr>
          <a:xfrm>
            <a:off x="1109663" y="1164545"/>
            <a:ext cx="5108391" cy="1287635"/>
          </a:xfrm>
          <a:prstGeom prst="rect">
            <a:avLst/>
          </a:prstGeom>
          <a:solidFill>
            <a:schemeClr val="accent4"/>
          </a:solidFill>
        </p:spPr>
        <p:txBody>
          <a:bodyPr lIns="36000" tIns="36000" rIns="36000" bIns="36000"/>
          <a:lstStyle/>
          <a:p>
            <a:pPr>
              <a:defRPr sz="6900">
                <a:solidFill>
                  <a:schemeClr val="accent3"/>
                </a:solidFill>
              </a:defRPr>
            </a:pPr>
            <a:endParaRP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ingle Text, Single Image">
    <p:bg>
      <p:bgPr>
        <a:solidFill>
          <a:srgbClr val="FFFFFF"/>
        </a:solidFill>
        <a:effectLst/>
      </p:bgPr>
    </p:bg>
    <p:spTree>
      <p:nvGrpSpPr>
        <p:cNvPr id="1" name=""/>
        <p:cNvGrpSpPr/>
        <p:nvPr/>
      </p:nvGrpSpPr>
      <p:grpSpPr>
        <a:xfrm>
          <a:off x="0" y="0"/>
          <a:ext cx="0" cy="0"/>
          <a:chOff x="0" y="0"/>
          <a:chExt cx="0" cy="0"/>
        </a:xfrm>
      </p:grpSpPr>
      <p:sp>
        <p:nvSpPr>
          <p:cNvPr id="88" name="Shape 88"/>
          <p:cNvSpPr/>
          <p:nvPr/>
        </p:nvSpPr>
        <p:spPr>
          <a:xfrm>
            <a:off x="-1" y="-1"/>
            <a:ext cx="13003202" cy="1766599"/>
          </a:xfrm>
          <a:prstGeom prst="rect">
            <a:avLst/>
          </a:prstGeom>
          <a:solidFill>
            <a:schemeClr val="accent4"/>
          </a:solidFill>
          <a:ln w="12700">
            <a:miter lim="400000"/>
          </a:ln>
        </p:spPr>
        <p:txBody>
          <a:bodyPr lIns="45719" rIns="45719" anchor="ctr"/>
          <a:lstStyle/>
          <a:p>
            <a:pPr algn="ctr">
              <a:defRPr sz="3200">
                <a:solidFill>
                  <a:srgbClr val="FFFFFF"/>
                </a:solidFill>
              </a:defRPr>
            </a:pPr>
            <a:endParaRPr dirty="0"/>
          </a:p>
        </p:txBody>
      </p:sp>
      <p:pic>
        <p:nvPicPr>
          <p:cNvPr id="89" name="image1.pdf"/>
          <p:cNvPicPr>
            <a:picLocks noChangeAspect="1"/>
          </p:cNvPicPr>
          <p:nvPr/>
        </p:nvPicPr>
        <p:blipFill>
          <a:blip r:embed="rId2"/>
          <a:stretch>
            <a:fillRect/>
          </a:stretch>
        </p:blipFill>
        <p:spPr>
          <a:xfrm>
            <a:off x="9779006" y="736261"/>
            <a:ext cx="2724025" cy="610362"/>
          </a:xfrm>
          <a:prstGeom prst="rect">
            <a:avLst/>
          </a:prstGeom>
          <a:ln w="12700">
            <a:miter lim="400000"/>
          </a:ln>
        </p:spPr>
      </p:pic>
      <p:sp>
        <p:nvSpPr>
          <p:cNvPr id="90" name="Shape 90"/>
          <p:cNvSpPr/>
          <p:nvPr/>
        </p:nvSpPr>
        <p:spPr>
          <a:xfrm>
            <a:off x="11902892" y="9266083"/>
            <a:ext cx="419299" cy="172815"/>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1200" b="1"/>
            </a:lvl1pPr>
          </a:lstStyle>
          <a:p>
            <a:r>
              <a:rPr dirty="0"/>
              <a:t>Page </a:t>
            </a:r>
          </a:p>
        </p:txBody>
      </p:sp>
      <p:sp>
        <p:nvSpPr>
          <p:cNvPr id="91" name="Shape 91"/>
          <p:cNvSpPr>
            <a:spLocks noGrp="1"/>
          </p:cNvSpPr>
          <p:nvPr>
            <p:ph type="title"/>
          </p:nvPr>
        </p:nvSpPr>
        <p:spPr>
          <a:xfrm>
            <a:off x="1117915" y="516909"/>
            <a:ext cx="8160922" cy="928510"/>
          </a:xfrm>
          <a:prstGeom prst="rect">
            <a:avLst/>
          </a:prstGeom>
        </p:spPr>
        <p:txBody>
          <a:bodyPr/>
          <a:lstStyle/>
          <a:p>
            <a:r>
              <a:t>Title Text</a:t>
            </a:r>
          </a:p>
        </p:txBody>
      </p:sp>
      <p:sp>
        <p:nvSpPr>
          <p:cNvPr id="92" name="Shape 92"/>
          <p:cNvSpPr>
            <a:spLocks noGrp="1"/>
          </p:cNvSpPr>
          <p:nvPr>
            <p:ph type="sldNum" sz="quarter" idx="2"/>
          </p:nvPr>
        </p:nvSpPr>
        <p:spPr>
          <a:xfrm>
            <a:off x="12313260" y="9269676"/>
            <a:ext cx="182217" cy="172815"/>
          </a:xfrm>
          <a:prstGeom prst="rect">
            <a:avLst/>
          </a:prstGeom>
        </p:spPr>
        <p:txBody>
          <a:bodyPr/>
          <a:lstStyle/>
          <a:p>
            <a:fld id="{86CB4B4D-7CA3-9044-876B-883B54F8677D}" type="slidenum">
              <a:t>‹#›</a:t>
            </a:fld>
            <a:endParaRPr dirty="0"/>
          </a:p>
        </p:txBody>
      </p:sp>
      <p:sp>
        <p:nvSpPr>
          <p:cNvPr id="93" name="Shape 93"/>
          <p:cNvSpPr>
            <a:spLocks noGrp="1"/>
          </p:cNvSpPr>
          <p:nvPr>
            <p:ph type="body" sz="quarter" idx="1"/>
          </p:nvPr>
        </p:nvSpPr>
        <p:spPr>
          <a:xfrm>
            <a:off x="1117600" y="2451100"/>
            <a:ext cx="5040001" cy="4508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body" sz="quarter" idx="13"/>
          </p:nvPr>
        </p:nvSpPr>
        <p:spPr>
          <a:xfrm>
            <a:off x="1117600" y="3106738"/>
            <a:ext cx="3780000" cy="5910263"/>
          </a:xfrm>
          <a:prstGeom prst="rect">
            <a:avLst/>
          </a:prstGeom>
        </p:spPr>
        <p:txBody>
          <a:bodyPr/>
          <a:lstStyle/>
          <a:p>
            <a:pPr>
              <a:spcBef>
                <a:spcPts val="200"/>
              </a:spcBef>
              <a:defRPr sz="2000"/>
            </a:pPr>
            <a:endParaRPr/>
          </a:p>
        </p:txBody>
      </p:sp>
      <p:sp>
        <p:nvSpPr>
          <p:cNvPr id="95" name="Shape 95"/>
          <p:cNvSpPr>
            <a:spLocks noGrp="1"/>
          </p:cNvSpPr>
          <p:nvPr>
            <p:ph type="pic" sz="half" idx="14"/>
          </p:nvPr>
        </p:nvSpPr>
        <p:spPr>
          <a:xfrm>
            <a:off x="7839646" y="2822065"/>
            <a:ext cx="5158801" cy="6188585"/>
          </a:xfrm>
          <a:prstGeom prst="rect">
            <a:avLst/>
          </a:prstGeom>
        </p:spPr>
        <p:txBody>
          <a:bodyPr lIns="91439" tIns="45719" rIns="91439" bIns="45719">
            <a:noAutofit/>
          </a:bodyPr>
          <a:lstStyle/>
          <a:p>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ingle Text, Two Images">
    <p:bg>
      <p:bgPr>
        <a:solidFill>
          <a:srgbClr val="FFFFFF"/>
        </a:solidFill>
        <a:effectLst/>
      </p:bgPr>
    </p:bg>
    <p:spTree>
      <p:nvGrpSpPr>
        <p:cNvPr id="1" name=""/>
        <p:cNvGrpSpPr/>
        <p:nvPr/>
      </p:nvGrpSpPr>
      <p:grpSpPr>
        <a:xfrm>
          <a:off x="0" y="0"/>
          <a:ext cx="0" cy="0"/>
          <a:chOff x="0" y="0"/>
          <a:chExt cx="0" cy="0"/>
        </a:xfrm>
      </p:grpSpPr>
      <p:sp>
        <p:nvSpPr>
          <p:cNvPr id="102" name="Shape 102"/>
          <p:cNvSpPr/>
          <p:nvPr/>
        </p:nvSpPr>
        <p:spPr>
          <a:xfrm>
            <a:off x="-1" y="-1"/>
            <a:ext cx="13003202" cy="1766599"/>
          </a:xfrm>
          <a:prstGeom prst="rect">
            <a:avLst/>
          </a:prstGeom>
          <a:solidFill>
            <a:schemeClr val="accent4"/>
          </a:solidFill>
          <a:ln w="12700">
            <a:miter lim="400000"/>
          </a:ln>
        </p:spPr>
        <p:txBody>
          <a:bodyPr lIns="45719" rIns="45719" anchor="ctr"/>
          <a:lstStyle/>
          <a:p>
            <a:pPr algn="ctr">
              <a:defRPr sz="3200">
                <a:solidFill>
                  <a:srgbClr val="FFFFFF"/>
                </a:solidFill>
              </a:defRPr>
            </a:pPr>
            <a:endParaRPr dirty="0"/>
          </a:p>
        </p:txBody>
      </p:sp>
      <p:pic>
        <p:nvPicPr>
          <p:cNvPr id="103" name="image1.pdf"/>
          <p:cNvPicPr>
            <a:picLocks noChangeAspect="1"/>
          </p:cNvPicPr>
          <p:nvPr/>
        </p:nvPicPr>
        <p:blipFill>
          <a:blip r:embed="rId2"/>
          <a:stretch>
            <a:fillRect/>
          </a:stretch>
        </p:blipFill>
        <p:spPr>
          <a:xfrm>
            <a:off x="9779006" y="736261"/>
            <a:ext cx="2724025" cy="610362"/>
          </a:xfrm>
          <a:prstGeom prst="rect">
            <a:avLst/>
          </a:prstGeom>
          <a:ln w="12700">
            <a:miter lim="400000"/>
          </a:ln>
        </p:spPr>
      </p:pic>
      <p:sp>
        <p:nvSpPr>
          <p:cNvPr id="104" name="Shape 104"/>
          <p:cNvSpPr/>
          <p:nvPr/>
        </p:nvSpPr>
        <p:spPr>
          <a:xfrm>
            <a:off x="11902892" y="9266083"/>
            <a:ext cx="419299" cy="172815"/>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1200" b="1"/>
            </a:lvl1pPr>
          </a:lstStyle>
          <a:p>
            <a:r>
              <a:rPr dirty="0"/>
              <a:t>Page </a:t>
            </a:r>
          </a:p>
        </p:txBody>
      </p:sp>
      <p:sp>
        <p:nvSpPr>
          <p:cNvPr id="105" name="Shape 105"/>
          <p:cNvSpPr>
            <a:spLocks noGrp="1"/>
          </p:cNvSpPr>
          <p:nvPr>
            <p:ph type="title"/>
          </p:nvPr>
        </p:nvSpPr>
        <p:spPr>
          <a:xfrm>
            <a:off x="1117915" y="516909"/>
            <a:ext cx="8160922" cy="928510"/>
          </a:xfrm>
          <a:prstGeom prst="rect">
            <a:avLst/>
          </a:prstGeom>
        </p:spPr>
        <p:txBody>
          <a:bodyPr/>
          <a:lstStyle/>
          <a:p>
            <a:r>
              <a:t>Title Text</a:t>
            </a:r>
          </a:p>
        </p:txBody>
      </p:sp>
      <p:sp>
        <p:nvSpPr>
          <p:cNvPr id="106" name="Shape 106"/>
          <p:cNvSpPr>
            <a:spLocks noGrp="1"/>
          </p:cNvSpPr>
          <p:nvPr>
            <p:ph type="sldNum" sz="quarter" idx="2"/>
          </p:nvPr>
        </p:nvSpPr>
        <p:spPr>
          <a:xfrm>
            <a:off x="12313260" y="9269676"/>
            <a:ext cx="182217" cy="172815"/>
          </a:xfrm>
          <a:prstGeom prst="rect">
            <a:avLst/>
          </a:prstGeom>
        </p:spPr>
        <p:txBody>
          <a:bodyPr/>
          <a:lstStyle/>
          <a:p>
            <a:fld id="{86CB4B4D-7CA3-9044-876B-883B54F8677D}" type="slidenum">
              <a:t>‹#›</a:t>
            </a:fld>
            <a:endParaRPr dirty="0"/>
          </a:p>
        </p:txBody>
      </p:sp>
      <p:sp>
        <p:nvSpPr>
          <p:cNvPr id="107" name="Shape 107"/>
          <p:cNvSpPr>
            <a:spLocks noGrp="1"/>
          </p:cNvSpPr>
          <p:nvPr>
            <p:ph type="body" sz="quarter" idx="1"/>
          </p:nvPr>
        </p:nvSpPr>
        <p:spPr>
          <a:xfrm>
            <a:off x="1117600" y="2451100"/>
            <a:ext cx="5040001" cy="4508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hape 108"/>
          <p:cNvSpPr>
            <a:spLocks noGrp="1"/>
          </p:cNvSpPr>
          <p:nvPr>
            <p:ph type="body" sz="quarter" idx="13"/>
          </p:nvPr>
        </p:nvSpPr>
        <p:spPr>
          <a:xfrm>
            <a:off x="1117600" y="3106738"/>
            <a:ext cx="3780000" cy="5910263"/>
          </a:xfrm>
          <a:prstGeom prst="rect">
            <a:avLst/>
          </a:prstGeom>
        </p:spPr>
        <p:txBody>
          <a:bodyPr/>
          <a:lstStyle/>
          <a:p>
            <a:pPr>
              <a:spcBef>
                <a:spcPts val="200"/>
              </a:spcBef>
              <a:defRPr sz="2000"/>
            </a:pPr>
            <a:endParaRPr/>
          </a:p>
        </p:txBody>
      </p:sp>
      <p:sp>
        <p:nvSpPr>
          <p:cNvPr id="109" name="Shape 109"/>
          <p:cNvSpPr>
            <a:spLocks noGrp="1"/>
          </p:cNvSpPr>
          <p:nvPr>
            <p:ph type="pic" sz="quarter" idx="14"/>
          </p:nvPr>
        </p:nvSpPr>
        <p:spPr>
          <a:xfrm>
            <a:off x="7839646" y="2822064"/>
            <a:ext cx="5158801" cy="2916001"/>
          </a:xfrm>
          <a:prstGeom prst="rect">
            <a:avLst/>
          </a:prstGeom>
        </p:spPr>
        <p:txBody>
          <a:bodyPr lIns="91439" tIns="45719" rIns="91439" bIns="45719">
            <a:noAutofit/>
          </a:bodyPr>
          <a:lstStyle/>
          <a:p>
            <a:endParaRPr dirty="0"/>
          </a:p>
        </p:txBody>
      </p:sp>
      <p:sp>
        <p:nvSpPr>
          <p:cNvPr id="110" name="Shape 110"/>
          <p:cNvSpPr>
            <a:spLocks noGrp="1"/>
          </p:cNvSpPr>
          <p:nvPr>
            <p:ph type="pic" sz="quarter" idx="15"/>
          </p:nvPr>
        </p:nvSpPr>
        <p:spPr>
          <a:xfrm>
            <a:off x="7839646" y="6102610"/>
            <a:ext cx="5158801" cy="2916000"/>
          </a:xfrm>
          <a:prstGeom prst="rect">
            <a:avLst/>
          </a:prstGeom>
        </p:spPr>
        <p:txBody>
          <a:bodyPr lIns="91439" tIns="45719" rIns="91439" bIns="45719">
            <a:noAutofit/>
          </a:bodyPr>
          <a:lstStyle/>
          <a:p>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pic>
        <p:nvPicPr>
          <p:cNvPr id="2" name="image2.pdf"/>
          <p:cNvPicPr>
            <a:picLocks noChangeAspect="1"/>
          </p:cNvPicPr>
          <p:nvPr/>
        </p:nvPicPr>
        <p:blipFill>
          <a:blip r:embed="rId6"/>
          <a:stretch>
            <a:fillRect/>
          </a:stretch>
        </p:blipFill>
        <p:spPr>
          <a:xfrm>
            <a:off x="3677056" y="4174723"/>
            <a:ext cx="5829113" cy="1871074"/>
          </a:xfrm>
          <a:prstGeom prst="rect">
            <a:avLst/>
          </a:prstGeom>
          <a:ln w="12700">
            <a:miter lim="400000"/>
          </a:ln>
        </p:spPr>
      </p:pic>
      <p:sp>
        <p:nvSpPr>
          <p:cNvPr id="3" name="Shape 3"/>
          <p:cNvSpPr>
            <a:spLocks noGrp="1"/>
          </p:cNvSpPr>
          <p:nvPr>
            <p:ph type="title"/>
          </p:nvPr>
        </p:nvSpPr>
        <p:spPr>
          <a:xfrm>
            <a:off x="650240" y="-1"/>
            <a:ext cx="11704320" cy="20161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a:bodyPr>
          <a:lstStyle/>
          <a:p>
            <a:r>
              <a:t>Title Text</a:t>
            </a:r>
          </a:p>
        </p:txBody>
      </p:sp>
      <p:sp>
        <p:nvSpPr>
          <p:cNvPr id="4" name="Shape 4"/>
          <p:cNvSpPr>
            <a:spLocks noGrp="1"/>
          </p:cNvSpPr>
          <p:nvPr>
            <p:ph type="body" idx="1"/>
          </p:nvPr>
        </p:nvSpPr>
        <p:spPr>
          <a:xfrm>
            <a:off x="650240" y="2275839"/>
            <a:ext cx="11704320" cy="747776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9320106" y="8779791"/>
            <a:ext cx="3034454" cy="520701"/>
          </a:xfrm>
          <a:prstGeom prst="rect">
            <a:avLst/>
          </a:prstGeom>
          <a:ln w="12700">
            <a:miter lim="400000"/>
          </a:ln>
        </p:spPr>
        <p:txBody>
          <a:bodyPr wrap="none" lIns="0" tIns="0" rIns="0" bIns="0" anchor="ctr">
            <a:spAutoFit/>
          </a:bodyPr>
          <a:lstStyle>
            <a:lvl1pPr>
              <a:defRPr sz="1200" b="1"/>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transition spd="med"/>
  <p:hf hdr="0" ftr="0" dt="0"/>
  <p:txStyles>
    <p:titleStyle>
      <a:lvl1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1pPr>
      <a:lvl2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2pPr>
      <a:lvl3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3pPr>
      <a:lvl4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4pPr>
      <a:lvl5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5pPr>
      <a:lvl6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6pPr>
      <a:lvl7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7pPr>
      <a:lvl8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8pPr>
      <a:lvl9pPr marL="0" marR="0" indent="0" algn="l" defTabSz="1300459" rtl="0" latinLnBrk="0">
        <a:lnSpc>
          <a:spcPct val="90000"/>
        </a:lnSpc>
        <a:spcBef>
          <a:spcPts val="0"/>
        </a:spcBef>
        <a:spcAft>
          <a:spcPts val="0"/>
        </a:spcAft>
        <a:buClrTx/>
        <a:buSzTx/>
        <a:buFontTx/>
        <a:buNone/>
        <a:tabLst/>
        <a:defRPr sz="4600" b="1" i="0" u="none" strike="noStrike" cap="none" spc="0" baseline="0">
          <a:ln>
            <a:noFill/>
          </a:ln>
          <a:solidFill>
            <a:schemeClr val="accent3"/>
          </a:solidFill>
          <a:uFillTx/>
          <a:latin typeface="Arial"/>
          <a:ea typeface="Arial"/>
          <a:cs typeface="Arial"/>
          <a:sym typeface="Arial"/>
        </a:defRPr>
      </a:lvl9pPr>
    </p:titleStyle>
    <p:bodyStyle>
      <a:lvl1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1pPr>
      <a:lvl2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2pPr>
      <a:lvl3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3pPr>
      <a:lvl4pPr marL="323999" marR="0" indent="-323999"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4pPr>
      <a:lvl5pPr marL="539999" marR="0" indent="-323999"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5pPr>
      <a:lvl6pPr marL="364128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6pPr>
      <a:lvl7pPr marL="429151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7pPr>
      <a:lvl8pPr marL="494174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8pPr>
      <a:lvl9pPr marL="559197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9pPr>
    </p:bodyStyle>
    <p:otherStyle>
      <a:lvl1pPr marL="0" marR="0" indent="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1pPr>
      <a:lvl2pPr marL="0" marR="0" indent="4572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2pPr>
      <a:lvl3pPr marL="0" marR="0" indent="9144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3pPr>
      <a:lvl4pPr marL="0" marR="0" indent="13716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4pPr>
      <a:lvl5pPr marL="0" marR="0" indent="18288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5pPr>
      <a:lvl6pPr marL="0" marR="0" indent="22860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6pPr>
      <a:lvl7pPr marL="0" marR="0" indent="27432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7pPr>
      <a:lvl8pPr marL="0" marR="0" indent="32004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8pPr>
      <a:lvl9pPr marL="0" marR="0" indent="3657600" algn="l" defTabSz="4572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bin"/><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damian.mcmorrow@visionaustralia.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idx="16"/>
          </p:nvPr>
        </p:nvSpPr>
        <p:spPr>
          <a:xfrm>
            <a:off x="2109912" y="4700623"/>
            <a:ext cx="9071080" cy="786164"/>
          </a:xfrm>
          <a:prstGeom prst="rect">
            <a:avLst/>
          </a:prstGeom>
          <a:extLst>
            <a:ext uri="{C572A759-6A51-4108-AA02-DFA0A04FC94B}">
              <ma14:wrappingTextBoxFlag xmlns="" xmlns:ma14="http://schemas.microsoft.com/office/mac/drawingml/2011/main" val="1"/>
            </a:ext>
          </a:extLst>
        </p:spPr>
        <p:txBody>
          <a:bodyPr>
            <a:normAutofit fontScale="55000" lnSpcReduction="20000"/>
          </a:bodyPr>
          <a:lstStyle>
            <a:lvl1pPr>
              <a:defRPr sz="4400">
                <a:solidFill>
                  <a:schemeClr val="accent3"/>
                </a:solidFill>
              </a:defRPr>
            </a:lvl1pPr>
          </a:lstStyle>
          <a:p>
            <a:pPr algn="ctr"/>
            <a:r>
              <a:rPr lang="en-AU" dirty="0"/>
              <a:t>Presenter – Damian McMorrow</a:t>
            </a:r>
          </a:p>
          <a:p>
            <a:pPr algn="ctr"/>
            <a:r>
              <a:rPr lang="en-AU" dirty="0"/>
              <a:t>National Access Technology Manager – Vision Australia</a:t>
            </a:r>
            <a:endParaRPr dirty="0"/>
          </a:p>
        </p:txBody>
      </p:sp>
      <p:sp>
        <p:nvSpPr>
          <p:cNvPr id="142" name="Shape 142"/>
          <p:cNvSpPr>
            <a:spLocks noGrp="1"/>
          </p:cNvSpPr>
          <p:nvPr>
            <p:ph type="body" idx="17"/>
          </p:nvPr>
        </p:nvSpPr>
        <p:spPr>
          <a:xfrm>
            <a:off x="2109912" y="3580656"/>
            <a:ext cx="9071080" cy="895219"/>
          </a:xfrm>
          <a:prstGeom prst="rect">
            <a:avLst/>
          </a:prstGeom>
          <a:extLst>
            <a:ext uri="{C572A759-6A51-4108-AA02-DFA0A04FC94B}">
              <ma14:wrappingTextBoxFlag xmlns="" xmlns:ma14="http://schemas.microsoft.com/office/mac/drawingml/2011/main" val="1"/>
            </a:ext>
          </a:extLst>
        </p:spPr>
        <p:txBody>
          <a:bodyPr>
            <a:normAutofit fontScale="70000" lnSpcReduction="20000"/>
          </a:bodyPr>
          <a:lstStyle>
            <a:lvl1pPr>
              <a:defRPr sz="4400">
                <a:solidFill>
                  <a:schemeClr val="accent3"/>
                </a:solidFill>
              </a:defRPr>
            </a:lvl1pPr>
          </a:lstStyle>
          <a:p>
            <a:pPr algn="ctr"/>
            <a:r>
              <a:rPr lang="en-US" dirty="0"/>
              <a:t>Round Table 2023 Assistive Technology Update</a:t>
            </a:r>
            <a:endParaRPr dirty="0"/>
          </a:p>
        </p:txBody>
      </p:sp>
      <p:sp>
        <p:nvSpPr>
          <p:cNvPr id="3" name="Slide Number Placeholder 2"/>
          <p:cNvSpPr>
            <a:spLocks noGrp="1"/>
          </p:cNvSpPr>
          <p:nvPr>
            <p:ph type="sldNum" sz="quarter" idx="2"/>
          </p:nvPr>
        </p:nvSpPr>
        <p:spPr/>
        <p:txBody>
          <a:bodyPr/>
          <a:lstStyle/>
          <a:p>
            <a:fld id="{86CB4B4D-7CA3-9044-876B-883B54F8677D}" type="slidenum">
              <a:rPr lang="en-AU" smtClean="0"/>
              <a:t>1</a:t>
            </a:fld>
            <a:endParaRPr lang="en-AU"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Wearable devices</a:t>
            </a:r>
          </a:p>
        </p:txBody>
      </p:sp>
      <p:sp>
        <p:nvSpPr>
          <p:cNvPr id="3" name="Slide Number Placeholder 2"/>
          <p:cNvSpPr>
            <a:spLocks noGrp="1"/>
          </p:cNvSpPr>
          <p:nvPr>
            <p:ph type="sldNum" sz="quarter" idx="2"/>
          </p:nvPr>
        </p:nvSpPr>
        <p:spPr/>
        <p:txBody>
          <a:bodyPr/>
          <a:lstStyle/>
          <a:p>
            <a:fld id="{86CB4B4D-7CA3-9044-876B-883B54F8677D}" type="slidenum">
              <a:rPr lang="en-AU" smtClean="0"/>
              <a:t>10</a:t>
            </a:fld>
            <a:endParaRPr lang="en-AU" dirty="0"/>
          </a:p>
        </p:txBody>
      </p:sp>
      <p:sp>
        <p:nvSpPr>
          <p:cNvPr id="5" name="Text Placeholder 4"/>
          <p:cNvSpPr>
            <a:spLocks noGrp="1"/>
          </p:cNvSpPr>
          <p:nvPr>
            <p:ph type="body" sz="quarter" idx="13"/>
          </p:nvPr>
        </p:nvSpPr>
        <p:spPr>
          <a:xfrm>
            <a:off x="1117600" y="2386658"/>
            <a:ext cx="11195660" cy="5874518"/>
          </a:xfrm>
        </p:spPr>
        <p:txBody>
          <a:bodyPr>
            <a:normAutofit/>
          </a:bodyPr>
          <a:lstStyle/>
          <a:p>
            <a:pPr lvl="1"/>
            <a:endParaRPr lang="en-AU" dirty="0"/>
          </a:p>
          <a:p>
            <a:pPr marL="457200" indent="-457200">
              <a:buFont typeface="Arial" panose="020B0604020202020204" pitchFamily="34" charset="0"/>
              <a:buChar char="•"/>
            </a:pPr>
            <a:r>
              <a:rPr lang="en-AU" dirty="0"/>
              <a:t>Over the last couple of years, we have seen a number of wearable devices, including the OrCam, Envision Glasses, </a:t>
            </a:r>
            <a:r>
              <a:rPr lang="en-AU" dirty="0" err="1"/>
              <a:t>IrisVision</a:t>
            </a:r>
            <a:r>
              <a:rPr lang="en-AU" dirty="0"/>
              <a:t>, </a:t>
            </a:r>
            <a:r>
              <a:rPr lang="en-AU" dirty="0" err="1"/>
              <a:t>ARX</a:t>
            </a:r>
            <a:r>
              <a:rPr lang="en-AU" dirty="0"/>
              <a:t> Vision and the Vision Buddy.</a:t>
            </a:r>
          </a:p>
          <a:p>
            <a:pPr marL="457200" indent="-457200">
              <a:buFont typeface="Arial" panose="020B0604020202020204" pitchFamily="34" charset="0"/>
              <a:buChar char="•"/>
            </a:pPr>
            <a:r>
              <a:rPr lang="en-AU" dirty="0"/>
              <a:t>Some of these devices provide magnification while others focus on OCR, person, and object detection.</a:t>
            </a:r>
          </a:p>
          <a:p>
            <a:pPr marL="457200" indent="-457200">
              <a:buFont typeface="Arial" panose="020B0604020202020204" pitchFamily="34" charset="0"/>
              <a:buChar char="•"/>
            </a:pPr>
            <a:r>
              <a:rPr lang="en-AU" dirty="0"/>
              <a:t>For the purposes of this presentation I want to focus on those devices that provide text, person and object detection, because, while these devices aren’t new anymore, their capability is changing.  In particular, I’d like to focus on both Envision and ARXVision.</a:t>
            </a:r>
          </a:p>
        </p:txBody>
      </p:sp>
    </p:spTree>
    <p:extLst>
      <p:ext uri="{BB962C8B-B14F-4D97-AF65-F5344CB8AC3E}">
        <p14:creationId xmlns:p14="http://schemas.microsoft.com/office/powerpoint/2010/main" val="35267197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ARXVision</a:t>
            </a:r>
          </a:p>
        </p:txBody>
      </p:sp>
      <p:sp>
        <p:nvSpPr>
          <p:cNvPr id="3" name="Slide Number Placeholder 2"/>
          <p:cNvSpPr>
            <a:spLocks noGrp="1"/>
          </p:cNvSpPr>
          <p:nvPr>
            <p:ph type="sldNum" sz="quarter" idx="2"/>
          </p:nvPr>
        </p:nvSpPr>
        <p:spPr/>
        <p:txBody>
          <a:bodyPr/>
          <a:lstStyle/>
          <a:p>
            <a:fld id="{86CB4B4D-7CA3-9044-876B-883B54F8677D}" type="slidenum">
              <a:rPr lang="en-AU" smtClean="0"/>
              <a:t>11</a:t>
            </a:fld>
            <a:endParaRPr lang="en-AU" dirty="0"/>
          </a:p>
        </p:txBody>
      </p:sp>
      <p:sp>
        <p:nvSpPr>
          <p:cNvPr id="5" name="Text Placeholder 4"/>
          <p:cNvSpPr>
            <a:spLocks noGrp="1"/>
          </p:cNvSpPr>
          <p:nvPr>
            <p:ph type="body" sz="quarter" idx="13"/>
          </p:nvPr>
        </p:nvSpPr>
        <p:spPr>
          <a:xfrm>
            <a:off x="1117600" y="2356520"/>
            <a:ext cx="6805877" cy="5904656"/>
          </a:xfrm>
        </p:spPr>
        <p:txBody>
          <a:bodyPr>
            <a:normAutofit/>
          </a:bodyPr>
          <a:lstStyle/>
          <a:p>
            <a:pPr lvl="1"/>
            <a:endParaRPr lang="en-AU" dirty="0"/>
          </a:p>
          <a:p>
            <a:r>
              <a:rPr lang="en-AU" dirty="0"/>
              <a:t>ARXVision is a bone conduction headset with a camera module fitted to the righthand side.  This module contains two cameras and 3 buttons, and the device connects via USB-C to an Android phone.</a:t>
            </a:r>
          </a:p>
        </p:txBody>
      </p:sp>
      <p:pic>
        <p:nvPicPr>
          <p:cNvPr id="6" name="Picture 5" descr="image of ARXVision.  In the foreground is the main control including cameras located on the front of the device.">
            <a:extLst>
              <a:ext uri="{FF2B5EF4-FFF2-40B4-BE49-F238E27FC236}">
                <a16:creationId xmlns:a16="http://schemas.microsoft.com/office/drawing/2014/main" id="{B64B754C-986F-457D-9FC3-7E211BB60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8161" y="3784848"/>
            <a:ext cx="4572000" cy="3048000"/>
          </a:xfrm>
          <a:prstGeom prst="rect">
            <a:avLst/>
          </a:prstGeom>
        </p:spPr>
      </p:pic>
    </p:spTree>
    <p:extLst>
      <p:ext uri="{BB962C8B-B14F-4D97-AF65-F5344CB8AC3E}">
        <p14:creationId xmlns:p14="http://schemas.microsoft.com/office/powerpoint/2010/main" val="13868650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A3278-A878-4FC8-A6C5-A04D8997D2AC}"/>
              </a:ext>
            </a:extLst>
          </p:cNvPr>
          <p:cNvSpPr>
            <a:spLocks noGrp="1"/>
          </p:cNvSpPr>
          <p:nvPr>
            <p:ph type="title"/>
          </p:nvPr>
        </p:nvSpPr>
        <p:spPr/>
        <p:txBody>
          <a:bodyPr/>
          <a:lstStyle/>
          <a:p>
            <a:r>
              <a:rPr lang="en-AU" dirty="0" err="1"/>
              <a:t>ARXVision</a:t>
            </a:r>
            <a:r>
              <a:rPr lang="en-AU" dirty="0"/>
              <a:t> continued</a:t>
            </a:r>
          </a:p>
        </p:txBody>
      </p:sp>
      <p:sp>
        <p:nvSpPr>
          <p:cNvPr id="3" name="Slide Number Placeholder 2">
            <a:extLst>
              <a:ext uri="{FF2B5EF4-FFF2-40B4-BE49-F238E27FC236}">
                <a16:creationId xmlns:a16="http://schemas.microsoft.com/office/drawing/2014/main" id="{2CB4EB26-26BC-4052-A937-5A1C7D37B167}"/>
              </a:ext>
            </a:extLst>
          </p:cNvPr>
          <p:cNvSpPr>
            <a:spLocks noGrp="1"/>
          </p:cNvSpPr>
          <p:nvPr>
            <p:ph type="sldNum" sz="quarter" idx="2"/>
          </p:nvPr>
        </p:nvSpPr>
        <p:spPr/>
        <p:txBody>
          <a:bodyPr/>
          <a:lstStyle/>
          <a:p>
            <a:fld id="{86CB4B4D-7CA3-9044-876B-883B54F8677D}" type="slidenum">
              <a:rPr lang="en-AU" smtClean="0"/>
              <a:t>12</a:t>
            </a:fld>
            <a:endParaRPr lang="en-AU" dirty="0"/>
          </a:p>
        </p:txBody>
      </p:sp>
      <p:sp>
        <p:nvSpPr>
          <p:cNvPr id="5" name="Text Placeholder 4">
            <a:extLst>
              <a:ext uri="{FF2B5EF4-FFF2-40B4-BE49-F238E27FC236}">
                <a16:creationId xmlns:a16="http://schemas.microsoft.com/office/drawing/2014/main" id="{32BAB682-8C20-413B-BC71-118288A4C7C5}"/>
              </a:ext>
            </a:extLst>
          </p:cNvPr>
          <p:cNvSpPr>
            <a:spLocks noGrp="1"/>
          </p:cNvSpPr>
          <p:nvPr>
            <p:ph type="body" sz="quarter" idx="13"/>
          </p:nvPr>
        </p:nvSpPr>
        <p:spPr>
          <a:xfrm>
            <a:off x="1117600" y="3106738"/>
            <a:ext cx="10785400" cy="5910263"/>
          </a:xfrm>
        </p:spPr>
        <p:txBody>
          <a:bodyPr>
            <a:normAutofit/>
          </a:bodyPr>
          <a:lstStyle/>
          <a:p>
            <a:pPr marL="457200" indent="-457200">
              <a:buFont typeface="Arial" panose="020B0604020202020204" pitchFamily="34" charset="0"/>
              <a:buChar char="•"/>
            </a:pPr>
            <a:r>
              <a:rPr lang="en-AU" dirty="0"/>
              <a:t>While this product does have it’s limitations, specifically the wired connection, and the fact that it supports Android only at this stage, it is actively under development and is improving rapidly.</a:t>
            </a:r>
          </a:p>
          <a:p>
            <a:pPr marL="457200" indent="-457200">
              <a:buFont typeface="Arial" panose="020B0604020202020204" pitchFamily="34" charset="0"/>
              <a:buChar char="•"/>
            </a:pPr>
            <a:r>
              <a:rPr lang="en-AU" dirty="0"/>
              <a:t>One unique feature it has is the ability to combine scene description with text and person recognition, so that the wearer doesn’t need to switch modes in order to receive a running commentary of what is in the visual environment.</a:t>
            </a:r>
          </a:p>
          <a:p>
            <a:endParaRPr lang="en-AU" dirty="0"/>
          </a:p>
        </p:txBody>
      </p:sp>
    </p:spTree>
    <p:extLst>
      <p:ext uri="{BB962C8B-B14F-4D97-AF65-F5344CB8AC3E}">
        <p14:creationId xmlns:p14="http://schemas.microsoft.com/office/powerpoint/2010/main" val="40940273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Envision Glasses</a:t>
            </a:r>
          </a:p>
        </p:txBody>
      </p:sp>
      <p:sp>
        <p:nvSpPr>
          <p:cNvPr id="3" name="Slide Number Placeholder 2"/>
          <p:cNvSpPr>
            <a:spLocks noGrp="1"/>
          </p:cNvSpPr>
          <p:nvPr>
            <p:ph type="sldNum" sz="quarter" idx="2"/>
          </p:nvPr>
        </p:nvSpPr>
        <p:spPr/>
        <p:txBody>
          <a:bodyPr/>
          <a:lstStyle/>
          <a:p>
            <a:fld id="{86CB4B4D-7CA3-9044-876B-883B54F8677D}" type="slidenum">
              <a:rPr lang="en-AU" smtClean="0"/>
              <a:t>13</a:t>
            </a:fld>
            <a:endParaRPr lang="en-AU" dirty="0"/>
          </a:p>
        </p:txBody>
      </p:sp>
      <p:sp>
        <p:nvSpPr>
          <p:cNvPr id="5" name="Text Placeholder 4"/>
          <p:cNvSpPr>
            <a:spLocks noGrp="1"/>
          </p:cNvSpPr>
          <p:nvPr>
            <p:ph type="body" sz="quarter" idx="13"/>
          </p:nvPr>
        </p:nvSpPr>
        <p:spPr>
          <a:xfrm>
            <a:off x="1117600" y="2386658"/>
            <a:ext cx="6032872" cy="6522590"/>
          </a:xfrm>
        </p:spPr>
        <p:txBody>
          <a:bodyPr>
            <a:normAutofit/>
          </a:bodyPr>
          <a:lstStyle/>
          <a:p>
            <a:pPr marL="457200" indent="-457200">
              <a:buFont typeface="Arial" panose="020B0604020202020204" pitchFamily="34" charset="0"/>
              <a:buChar char="•"/>
            </a:pPr>
            <a:r>
              <a:rPr lang="en-AU" dirty="0"/>
              <a:t>The Envision Glasses have been available for a couple of years, but in that time, there have been a number of new features added.</a:t>
            </a:r>
          </a:p>
          <a:p>
            <a:pPr marL="457200" indent="-457200">
              <a:buFont typeface="Arial" panose="020B0604020202020204" pitchFamily="34" charset="0"/>
              <a:buChar char="•"/>
            </a:pPr>
            <a:r>
              <a:rPr lang="en-AU" dirty="0"/>
              <a:t>The device is based on the Google Glass platform, and looks like a pair of glasses, with a slightly larger righthand arm, which contains the camera, battery, and other components.</a:t>
            </a:r>
          </a:p>
          <a:p>
            <a:pPr marL="457200" indent="-457200">
              <a:buFont typeface="Arial" panose="020B0604020202020204" pitchFamily="34" charset="0"/>
              <a:buChar char="•"/>
            </a:pPr>
            <a:endParaRPr lang="en-AU" dirty="0"/>
          </a:p>
        </p:txBody>
      </p:sp>
      <p:pic>
        <p:nvPicPr>
          <p:cNvPr id="10" name="Picture 9" descr="Image of the Envision glasses.  The right arm includes the touch pad along the arm of the glasses. with the camera at the front. ">
            <a:extLst>
              <a:ext uri="{FF2B5EF4-FFF2-40B4-BE49-F238E27FC236}">
                <a16:creationId xmlns:a16="http://schemas.microsoft.com/office/drawing/2014/main" id="{89FEC950-A3A0-4D32-A2CD-79EFD13D0385}"/>
              </a:ext>
            </a:extLst>
          </p:cNvPr>
          <p:cNvPicPr>
            <a:picLocks noChangeAspect="1"/>
          </p:cNvPicPr>
          <p:nvPr/>
        </p:nvPicPr>
        <p:blipFill rotWithShape="1">
          <a:blip r:embed="rId3">
            <a:extLst>
              <a:ext uri="{28A0092B-C50C-407E-A947-70E740481C1C}">
                <a14:useLocalDpi xmlns:a14="http://schemas.microsoft.com/office/drawing/2010/main" val="0"/>
              </a:ext>
            </a:extLst>
          </a:blip>
          <a:srcRect t="17437" r="7385" b="26188"/>
          <a:stretch/>
        </p:blipFill>
        <p:spPr>
          <a:xfrm>
            <a:off x="6385029" y="3358766"/>
            <a:ext cx="6619771" cy="3930302"/>
          </a:xfrm>
          <a:prstGeom prst="rect">
            <a:avLst/>
          </a:prstGeom>
        </p:spPr>
      </p:pic>
    </p:spTree>
    <p:extLst>
      <p:ext uri="{BB962C8B-B14F-4D97-AF65-F5344CB8AC3E}">
        <p14:creationId xmlns:p14="http://schemas.microsoft.com/office/powerpoint/2010/main" val="373205298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6E9E-F521-4780-8BE4-2F4D22C82A18}"/>
              </a:ext>
            </a:extLst>
          </p:cNvPr>
          <p:cNvSpPr>
            <a:spLocks noGrp="1"/>
          </p:cNvSpPr>
          <p:nvPr>
            <p:ph type="title"/>
          </p:nvPr>
        </p:nvSpPr>
        <p:spPr/>
        <p:txBody>
          <a:bodyPr/>
          <a:lstStyle/>
          <a:p>
            <a:r>
              <a:rPr lang="en-AU" dirty="0"/>
              <a:t>Envision glasses continued</a:t>
            </a:r>
          </a:p>
        </p:txBody>
      </p:sp>
      <p:sp>
        <p:nvSpPr>
          <p:cNvPr id="3" name="Slide Number Placeholder 2">
            <a:extLst>
              <a:ext uri="{FF2B5EF4-FFF2-40B4-BE49-F238E27FC236}">
                <a16:creationId xmlns:a16="http://schemas.microsoft.com/office/drawing/2014/main" id="{4C6643C3-3DF1-4D0E-A188-FE06B64DB0D6}"/>
              </a:ext>
            </a:extLst>
          </p:cNvPr>
          <p:cNvSpPr>
            <a:spLocks noGrp="1"/>
          </p:cNvSpPr>
          <p:nvPr>
            <p:ph type="sldNum" sz="quarter" idx="2"/>
          </p:nvPr>
        </p:nvSpPr>
        <p:spPr/>
        <p:txBody>
          <a:bodyPr/>
          <a:lstStyle/>
          <a:p>
            <a:fld id="{86CB4B4D-7CA3-9044-876B-883B54F8677D}" type="slidenum">
              <a:rPr lang="en-AU" smtClean="0"/>
              <a:t>14</a:t>
            </a:fld>
            <a:endParaRPr lang="en-AU" dirty="0"/>
          </a:p>
        </p:txBody>
      </p:sp>
      <p:sp>
        <p:nvSpPr>
          <p:cNvPr id="5" name="Text Placeholder 4">
            <a:extLst>
              <a:ext uri="{FF2B5EF4-FFF2-40B4-BE49-F238E27FC236}">
                <a16:creationId xmlns:a16="http://schemas.microsoft.com/office/drawing/2014/main" id="{35AC85B8-5C8F-40D7-B0DE-1AB3EB7607C4}"/>
              </a:ext>
            </a:extLst>
          </p:cNvPr>
          <p:cNvSpPr>
            <a:spLocks noGrp="1"/>
          </p:cNvSpPr>
          <p:nvPr>
            <p:ph type="body" sz="quarter" idx="13"/>
          </p:nvPr>
        </p:nvSpPr>
        <p:spPr>
          <a:xfrm>
            <a:off x="1117600" y="2428528"/>
            <a:ext cx="10641384" cy="6588473"/>
          </a:xfrm>
        </p:spPr>
        <p:txBody>
          <a:bodyPr>
            <a:normAutofit/>
          </a:bodyPr>
          <a:lstStyle/>
          <a:p>
            <a:pPr marL="457200" indent="-457200">
              <a:buFont typeface="Arial" panose="020B0604020202020204" pitchFamily="34" charset="0"/>
              <a:buChar char="•"/>
            </a:pPr>
            <a:r>
              <a:rPr lang="en-AU" dirty="0"/>
              <a:t>The device connects to the internet over Wi-Fi and can perform text recognition, face recognition, scene description, (though not all at once) and also has the ability to place calls to the AIRA service as well as to people using the Envision Ally app.</a:t>
            </a:r>
          </a:p>
          <a:p>
            <a:pPr marL="457200" indent="-457200">
              <a:buFont typeface="Arial" panose="020B0604020202020204" pitchFamily="34" charset="0"/>
              <a:buChar char="•"/>
            </a:pPr>
            <a:r>
              <a:rPr lang="en-AU" dirty="0"/>
              <a:t>Like </a:t>
            </a:r>
            <a:r>
              <a:rPr lang="en-AU" dirty="0" err="1"/>
              <a:t>ARX</a:t>
            </a:r>
            <a:r>
              <a:rPr lang="en-AU" dirty="0"/>
              <a:t>, this device can be a great way to get information on the fly about your environment, using artificial intelligence, and other recognition technologies. </a:t>
            </a:r>
          </a:p>
          <a:p>
            <a:endParaRPr lang="en-AU" dirty="0"/>
          </a:p>
        </p:txBody>
      </p:sp>
    </p:spTree>
    <p:extLst>
      <p:ext uri="{BB962C8B-B14F-4D97-AF65-F5344CB8AC3E}">
        <p14:creationId xmlns:p14="http://schemas.microsoft.com/office/powerpoint/2010/main" val="136789045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6CE7C-9D18-E0C9-1CEF-BCC2C599F2F4}"/>
              </a:ext>
            </a:extLst>
          </p:cNvPr>
          <p:cNvSpPr>
            <a:spLocks noGrp="1"/>
          </p:cNvSpPr>
          <p:nvPr>
            <p:ph type="title"/>
          </p:nvPr>
        </p:nvSpPr>
        <p:spPr/>
        <p:txBody>
          <a:bodyPr/>
          <a:lstStyle/>
          <a:p>
            <a:r>
              <a:rPr lang="en-AU" dirty="0"/>
              <a:t>IOS Devices</a:t>
            </a:r>
          </a:p>
        </p:txBody>
      </p:sp>
      <p:sp>
        <p:nvSpPr>
          <p:cNvPr id="3" name="Slide Number Placeholder 2">
            <a:extLst>
              <a:ext uri="{FF2B5EF4-FFF2-40B4-BE49-F238E27FC236}">
                <a16:creationId xmlns:a16="http://schemas.microsoft.com/office/drawing/2014/main" id="{996E7FDA-7A53-95DD-9566-B5E1331E349C}"/>
              </a:ext>
            </a:extLst>
          </p:cNvPr>
          <p:cNvSpPr>
            <a:spLocks noGrp="1"/>
          </p:cNvSpPr>
          <p:nvPr>
            <p:ph type="sldNum" sz="quarter" idx="2"/>
          </p:nvPr>
        </p:nvSpPr>
        <p:spPr/>
        <p:txBody>
          <a:bodyPr/>
          <a:lstStyle/>
          <a:p>
            <a:fld id="{86CB4B4D-7CA3-9044-876B-883B54F8677D}" type="slidenum">
              <a:rPr lang="en-AU" smtClean="0"/>
              <a:t>15</a:t>
            </a:fld>
            <a:endParaRPr lang="en-AU" dirty="0"/>
          </a:p>
        </p:txBody>
      </p:sp>
      <p:sp>
        <p:nvSpPr>
          <p:cNvPr id="4" name="Text Placeholder 3">
            <a:extLst>
              <a:ext uri="{FF2B5EF4-FFF2-40B4-BE49-F238E27FC236}">
                <a16:creationId xmlns:a16="http://schemas.microsoft.com/office/drawing/2014/main" id="{D5A58A30-1E44-D10D-CBC1-F961BC978C81}"/>
              </a:ext>
            </a:extLst>
          </p:cNvPr>
          <p:cNvSpPr>
            <a:spLocks noGrp="1"/>
          </p:cNvSpPr>
          <p:nvPr>
            <p:ph type="body" sz="quarter" idx="1"/>
          </p:nvPr>
        </p:nvSpPr>
        <p:spPr>
          <a:xfrm>
            <a:off x="1117600" y="2451099"/>
            <a:ext cx="11377877" cy="5493245"/>
          </a:xfrm>
        </p:spPr>
        <p:txBody>
          <a:bodyPr>
            <a:normAutofit/>
          </a:bodyPr>
          <a:lstStyle/>
          <a:p>
            <a:pPr marL="457200" indent="-457200">
              <a:buFont typeface="Arial" panose="020B0604020202020204" pitchFamily="34" charset="0"/>
              <a:buChar char="•"/>
            </a:pPr>
            <a:endParaRPr lang="en-AU" dirty="0"/>
          </a:p>
          <a:p>
            <a:pPr marL="457200" indent="-457200">
              <a:buFont typeface="Arial" panose="020B0604020202020204" pitchFamily="34" charset="0"/>
              <a:buChar char="•"/>
            </a:pPr>
            <a:r>
              <a:rPr lang="en-AU" dirty="0"/>
              <a:t>We are also starting to see some of this capability integrated into Apple IOS devices.</a:t>
            </a:r>
          </a:p>
          <a:p>
            <a:pPr marL="457200" indent="-457200">
              <a:buFont typeface="Arial" panose="020B0604020202020204" pitchFamily="34" charset="0"/>
              <a:buChar char="•"/>
            </a:pPr>
            <a:r>
              <a:rPr lang="en-AU" dirty="0"/>
              <a:t>For example the camera app on iPhone Pro now supports door detection, and the ability to read door signage.</a:t>
            </a:r>
          </a:p>
          <a:p>
            <a:pPr marL="457200" indent="-457200">
              <a:buFont typeface="Arial" panose="020B0604020202020204" pitchFamily="34" charset="0"/>
              <a:buChar char="•"/>
            </a:pPr>
            <a:r>
              <a:rPr lang="en-AU" dirty="0"/>
              <a:t>The Seeing AI app now also includes some indoor navigation features, which use intelligent object recognition to plot and follow indoor routes, and detect and place beacons on specific objects.</a:t>
            </a:r>
          </a:p>
        </p:txBody>
      </p:sp>
    </p:spTree>
    <p:extLst>
      <p:ext uri="{BB962C8B-B14F-4D97-AF65-F5344CB8AC3E}">
        <p14:creationId xmlns:p14="http://schemas.microsoft.com/office/powerpoint/2010/main" val="63883271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Chat GPT and Wearable Devices</a:t>
            </a:r>
          </a:p>
        </p:txBody>
      </p:sp>
      <p:sp>
        <p:nvSpPr>
          <p:cNvPr id="3" name="Slide Number Placeholder 2"/>
          <p:cNvSpPr>
            <a:spLocks noGrp="1"/>
          </p:cNvSpPr>
          <p:nvPr>
            <p:ph type="sldNum" sz="quarter" idx="2"/>
          </p:nvPr>
        </p:nvSpPr>
        <p:spPr/>
        <p:txBody>
          <a:bodyPr/>
          <a:lstStyle/>
          <a:p>
            <a:fld id="{86CB4B4D-7CA3-9044-876B-883B54F8677D}" type="slidenum">
              <a:rPr lang="en-AU" smtClean="0"/>
              <a:t>16</a:t>
            </a:fld>
            <a:endParaRPr lang="en-AU" dirty="0"/>
          </a:p>
        </p:txBody>
      </p:sp>
      <p:sp>
        <p:nvSpPr>
          <p:cNvPr id="5" name="Text Placeholder 4"/>
          <p:cNvSpPr>
            <a:spLocks noGrp="1"/>
          </p:cNvSpPr>
          <p:nvPr>
            <p:ph type="body" sz="quarter" idx="13"/>
          </p:nvPr>
        </p:nvSpPr>
        <p:spPr>
          <a:xfrm>
            <a:off x="1117600" y="2386657"/>
            <a:ext cx="11195660" cy="6277767"/>
          </a:xfrm>
        </p:spPr>
        <p:txBody>
          <a:bodyPr>
            <a:normAutofit lnSpcReduction="10000"/>
          </a:bodyPr>
          <a:lstStyle/>
          <a:p>
            <a:pPr marL="457200" indent="-457200">
              <a:buFont typeface="Arial" panose="020B0604020202020204" pitchFamily="34" charset="0"/>
              <a:buChar char="•"/>
            </a:pPr>
            <a:r>
              <a:rPr lang="en-AU" dirty="0"/>
              <a:t>One of the most exciting, and at the same time, frightening developments in the tech world in recent months is that of Chat GPT from Open AI.</a:t>
            </a:r>
          </a:p>
          <a:p>
            <a:pPr marL="457200" indent="-457200">
              <a:buFont typeface="Arial" panose="020B0604020202020204" pitchFamily="34" charset="0"/>
              <a:buChar char="•"/>
            </a:pPr>
            <a:r>
              <a:rPr lang="en-AU" dirty="0"/>
              <a:t>In its standard form, you can access this service through a browser, and ask it all sorts of questions about people, technology, history, and a range of other topics.  It can even be used to write stories and essays, much to the consternation of many educators and education institutions.</a:t>
            </a:r>
          </a:p>
          <a:p>
            <a:pPr marL="457200" indent="-457200">
              <a:buFont typeface="Arial" panose="020B0604020202020204" pitchFamily="34" charset="0"/>
              <a:buChar char="•"/>
            </a:pPr>
            <a:r>
              <a:rPr lang="en-AU" dirty="0"/>
              <a:t>This technology is now also being included in wearable devices such as Envision and ARX.  This means that, after scanning a menu for example, you could ask “what is the cheapest thing on the menu, how much is the toasted sandwich, or what are the vegetarian options.</a:t>
            </a:r>
          </a:p>
        </p:txBody>
      </p:sp>
    </p:spTree>
    <p:extLst>
      <p:ext uri="{BB962C8B-B14F-4D97-AF65-F5344CB8AC3E}">
        <p14:creationId xmlns:p14="http://schemas.microsoft.com/office/powerpoint/2010/main" val="125875581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Chat GPT and Wearable Devices continued</a:t>
            </a:r>
          </a:p>
        </p:txBody>
      </p:sp>
      <p:sp>
        <p:nvSpPr>
          <p:cNvPr id="3" name="Slide Number Placeholder 2"/>
          <p:cNvSpPr>
            <a:spLocks noGrp="1"/>
          </p:cNvSpPr>
          <p:nvPr>
            <p:ph type="sldNum" sz="quarter" idx="2"/>
          </p:nvPr>
        </p:nvSpPr>
        <p:spPr/>
        <p:txBody>
          <a:bodyPr/>
          <a:lstStyle/>
          <a:p>
            <a:fld id="{86CB4B4D-7CA3-9044-876B-883B54F8677D}" type="slidenum">
              <a:rPr lang="en-AU" smtClean="0"/>
              <a:t>17</a:t>
            </a:fld>
            <a:endParaRPr lang="en-AU" dirty="0"/>
          </a:p>
        </p:txBody>
      </p:sp>
      <p:sp>
        <p:nvSpPr>
          <p:cNvPr id="5" name="Text Placeholder 4"/>
          <p:cNvSpPr>
            <a:spLocks noGrp="1"/>
          </p:cNvSpPr>
          <p:nvPr>
            <p:ph type="body" sz="quarter" idx="13"/>
          </p:nvPr>
        </p:nvSpPr>
        <p:spPr>
          <a:xfrm>
            <a:off x="813768" y="2386658"/>
            <a:ext cx="11499492" cy="6522590"/>
          </a:xfrm>
        </p:spPr>
        <p:txBody>
          <a:bodyPr>
            <a:normAutofit/>
          </a:bodyPr>
          <a:lstStyle/>
          <a:p>
            <a:pPr lvl="1"/>
            <a:endParaRPr lang="en-AU" dirty="0"/>
          </a:p>
          <a:p>
            <a:pPr marL="457200" indent="-457200">
              <a:buFont typeface="Arial" panose="020B0604020202020204" pitchFamily="34" charset="0"/>
              <a:buChar char="•"/>
            </a:pPr>
            <a:r>
              <a:rPr lang="en-AU" dirty="0"/>
              <a:t>Similarly, on scanning a bill, you could, using voice commands, ask for the total, or when it needs to be paid.</a:t>
            </a:r>
          </a:p>
          <a:p>
            <a:pPr marL="457200" indent="-457200">
              <a:buFont typeface="Arial" panose="020B0604020202020204" pitchFamily="34" charset="0"/>
              <a:buChar char="•"/>
            </a:pPr>
            <a:r>
              <a:rPr lang="en-AU" dirty="0"/>
              <a:t>This is a significant development, because, in a world where we are all time poor, and need quick and efficient access to information, we no longer need to listen to an entire document, and then scroll back and forth to get the specific detail we want, we can use AI to extract this for us.</a:t>
            </a:r>
          </a:p>
          <a:p>
            <a:pPr marL="457200" indent="-457200">
              <a:buFont typeface="Arial" panose="020B0604020202020204" pitchFamily="34" charset="0"/>
              <a:buChar char="•"/>
            </a:pPr>
            <a:r>
              <a:rPr lang="en-AU" dirty="0"/>
              <a:t>The capability of this technology is growing and improving over time, and we are likely to see it being integrated into many apps and devices in the coming years.</a:t>
            </a:r>
          </a:p>
          <a:p>
            <a:endParaRPr lang="en-AU" dirty="0"/>
          </a:p>
        </p:txBody>
      </p:sp>
      <p:sp>
        <p:nvSpPr>
          <p:cNvPr id="4" name="Text Placeholder 4">
            <a:extLst>
              <a:ext uri="{FF2B5EF4-FFF2-40B4-BE49-F238E27FC236}">
                <a16:creationId xmlns:a16="http://schemas.microsoft.com/office/drawing/2014/main" id="{6B294C45-DC1C-DF6F-42DD-99382130BADA}"/>
              </a:ext>
            </a:extLst>
          </p:cNvPr>
          <p:cNvSpPr txBox="1">
            <a:spLocks/>
          </p:cNvSpPr>
          <p:nvPr/>
        </p:nvSpPr>
        <p:spPr>
          <a:xfrm>
            <a:off x="1270000" y="2788568"/>
            <a:ext cx="11195660" cy="432048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1pPr>
            <a:lvl2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2pPr>
            <a:lvl3pPr marL="0" marR="0" indent="0" algn="l" defTabSz="1300459" rtl="0" latinLnBrk="0">
              <a:lnSpc>
                <a:spcPct val="100000"/>
              </a:lnSpc>
              <a:spcBef>
                <a:spcPts val="130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3pPr>
            <a:lvl4pPr marL="323999" marR="0" indent="-323999"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4pPr>
            <a:lvl5pPr marL="539999" marR="0" indent="-323999"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5pPr>
            <a:lvl6pPr marL="364128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6pPr>
            <a:lvl7pPr marL="429151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7pPr>
            <a:lvl8pPr marL="494174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8pPr>
            <a:lvl9pPr marL="5591977" marR="0" indent="-390138" algn="l" defTabSz="1300459" rtl="0" latinLnBrk="0">
              <a:lnSpc>
                <a:spcPct val="100000"/>
              </a:lnSpc>
              <a:spcBef>
                <a:spcPts val="1300"/>
              </a:spcBef>
              <a:spcAft>
                <a:spcPts val="0"/>
              </a:spcAft>
              <a:buClrTx/>
              <a:buSzPct val="100000"/>
              <a:buFontTx/>
              <a:buChar char="•"/>
              <a:tabLst/>
              <a:defRPr sz="3000" b="1" i="0" u="none" strike="noStrike" cap="none" spc="0" baseline="0">
                <a:ln>
                  <a:noFill/>
                </a:ln>
                <a:solidFill>
                  <a:srgbClr val="000000"/>
                </a:solidFill>
                <a:uFillTx/>
                <a:latin typeface="Arial"/>
                <a:ea typeface="Arial"/>
                <a:cs typeface="Arial"/>
                <a:sym typeface="Arial"/>
              </a:defRPr>
            </a:lvl9pPr>
          </a:lstStyle>
          <a:p>
            <a:pPr lvl="1" hangingPunct="1"/>
            <a:endParaRPr lang="en-AU" dirty="0"/>
          </a:p>
        </p:txBody>
      </p:sp>
    </p:spTree>
    <p:extLst>
      <p:ext uri="{BB962C8B-B14F-4D97-AF65-F5344CB8AC3E}">
        <p14:creationId xmlns:p14="http://schemas.microsoft.com/office/powerpoint/2010/main" val="373422626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Other applications for Chat GPT and similar technologies.</a:t>
            </a:r>
          </a:p>
        </p:txBody>
      </p:sp>
      <p:sp>
        <p:nvSpPr>
          <p:cNvPr id="3" name="Slide Number Placeholder 2"/>
          <p:cNvSpPr>
            <a:spLocks noGrp="1"/>
          </p:cNvSpPr>
          <p:nvPr>
            <p:ph type="sldNum" sz="quarter" idx="2"/>
          </p:nvPr>
        </p:nvSpPr>
        <p:spPr/>
        <p:txBody>
          <a:bodyPr/>
          <a:lstStyle/>
          <a:p>
            <a:fld id="{86CB4B4D-7CA3-9044-876B-883B54F8677D}" type="slidenum">
              <a:rPr lang="en-AU" smtClean="0"/>
              <a:t>18</a:t>
            </a:fld>
            <a:endParaRPr lang="en-AU" dirty="0"/>
          </a:p>
        </p:txBody>
      </p:sp>
      <p:sp>
        <p:nvSpPr>
          <p:cNvPr id="6" name="Text Placeholder 5">
            <a:extLst>
              <a:ext uri="{FF2B5EF4-FFF2-40B4-BE49-F238E27FC236}">
                <a16:creationId xmlns:a16="http://schemas.microsoft.com/office/drawing/2014/main" id="{2B378513-E3FC-84CC-92AE-B33D969F50C7}"/>
              </a:ext>
            </a:extLst>
          </p:cNvPr>
          <p:cNvSpPr>
            <a:spLocks noGrp="1"/>
          </p:cNvSpPr>
          <p:nvPr>
            <p:ph type="body" sz="quarter" idx="13"/>
          </p:nvPr>
        </p:nvSpPr>
        <p:spPr>
          <a:xfrm>
            <a:off x="1117600" y="3106738"/>
            <a:ext cx="11001424" cy="5910263"/>
          </a:xfrm>
        </p:spPr>
        <p:txBody>
          <a:bodyPr>
            <a:normAutofit/>
          </a:bodyPr>
          <a:lstStyle/>
          <a:p>
            <a:pPr marL="457200" indent="-457200" hangingPunct="1">
              <a:buFont typeface="Arial" panose="020B0604020202020204" pitchFamily="34" charset="0"/>
              <a:buChar char="•"/>
            </a:pPr>
            <a:r>
              <a:rPr lang="en-AU" dirty="0"/>
              <a:t>This technology can also be used to describe photos and scenes, in much more detail than we’ve had access to previously.</a:t>
            </a:r>
          </a:p>
          <a:p>
            <a:pPr marL="457200" indent="-457200" hangingPunct="1">
              <a:buFont typeface="Arial" panose="020B0604020202020204" pitchFamily="34" charset="0"/>
              <a:buChar char="•"/>
            </a:pPr>
            <a:r>
              <a:rPr lang="en-AU" dirty="0"/>
              <a:t>This is because we can ask specific questions about the picture, in order to get the specific information we want.</a:t>
            </a:r>
          </a:p>
          <a:p>
            <a:pPr marL="457200" indent="-457200" hangingPunct="1">
              <a:buFont typeface="Arial" panose="020B0604020202020204" pitchFamily="34" charset="0"/>
              <a:buChar char="•"/>
            </a:pPr>
            <a:r>
              <a:rPr lang="en-AU" dirty="0"/>
              <a:t>On getting a description of a room, for example, I could then ask, “tell me about the furniture” or “describe the posters on the wall.”</a:t>
            </a:r>
          </a:p>
          <a:p>
            <a:endParaRPr lang="en-AU" dirty="0"/>
          </a:p>
        </p:txBody>
      </p:sp>
    </p:spTree>
    <p:extLst>
      <p:ext uri="{BB962C8B-B14F-4D97-AF65-F5344CB8AC3E}">
        <p14:creationId xmlns:p14="http://schemas.microsoft.com/office/powerpoint/2010/main" val="112630803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Conclusion</a:t>
            </a:r>
          </a:p>
        </p:txBody>
      </p:sp>
      <p:sp>
        <p:nvSpPr>
          <p:cNvPr id="3" name="Slide Number Placeholder 2"/>
          <p:cNvSpPr>
            <a:spLocks noGrp="1"/>
          </p:cNvSpPr>
          <p:nvPr>
            <p:ph type="sldNum" sz="quarter" idx="2"/>
          </p:nvPr>
        </p:nvSpPr>
        <p:spPr/>
        <p:txBody>
          <a:bodyPr/>
          <a:lstStyle/>
          <a:p>
            <a:fld id="{86CB4B4D-7CA3-9044-876B-883B54F8677D}" type="slidenum">
              <a:rPr lang="en-AU" smtClean="0"/>
              <a:t>19</a:t>
            </a:fld>
            <a:endParaRPr lang="en-AU" dirty="0"/>
          </a:p>
        </p:txBody>
      </p:sp>
      <p:sp>
        <p:nvSpPr>
          <p:cNvPr id="6" name="Text Placeholder 5">
            <a:extLst>
              <a:ext uri="{FF2B5EF4-FFF2-40B4-BE49-F238E27FC236}">
                <a16:creationId xmlns:a16="http://schemas.microsoft.com/office/drawing/2014/main" id="{2B378513-E3FC-84CC-92AE-B33D969F50C7}"/>
              </a:ext>
            </a:extLst>
          </p:cNvPr>
          <p:cNvSpPr>
            <a:spLocks noGrp="1"/>
          </p:cNvSpPr>
          <p:nvPr>
            <p:ph type="body" sz="quarter" idx="13"/>
          </p:nvPr>
        </p:nvSpPr>
        <p:spPr>
          <a:xfrm>
            <a:off x="1117600" y="2716561"/>
            <a:ext cx="10857408" cy="6336704"/>
          </a:xfrm>
        </p:spPr>
        <p:txBody>
          <a:bodyPr>
            <a:normAutofit/>
          </a:bodyPr>
          <a:lstStyle/>
          <a:p>
            <a:pPr marL="457200" indent="-457200">
              <a:buFont typeface="Arial" panose="020B0604020202020204" pitchFamily="34" charset="0"/>
              <a:buChar char="•"/>
            </a:pPr>
            <a:r>
              <a:rPr lang="en-AU" dirty="0"/>
              <a:t>If we look at all of the technologies I’ve talked about today, it is clear that they all have the potential to give us greater access to information.</a:t>
            </a:r>
          </a:p>
          <a:p>
            <a:pPr marL="457200" indent="-457200">
              <a:buFont typeface="Arial" panose="020B0604020202020204" pitchFamily="34" charset="0"/>
              <a:buChar char="•"/>
            </a:pPr>
            <a:r>
              <a:rPr lang="en-AU" dirty="0"/>
              <a:t>From tactile graphics and textbooks through to on-the-fly information about the visual environment, this potentially means greater opportunity for work and study, and greater mobility through increased awareness of our environment and surroundings.</a:t>
            </a:r>
          </a:p>
          <a:p>
            <a:pPr marL="457200" indent="-457200">
              <a:buFont typeface="Arial" panose="020B0604020202020204" pitchFamily="34" charset="0"/>
              <a:buChar char="•"/>
            </a:pPr>
            <a:r>
              <a:rPr lang="en-AU" dirty="0"/>
              <a:t>While some of this builds on technology we already have, some of it is very new, and the range of possibilities it offers is still being explored, however, anything which gives us greater access and greater opportunities is clearly an exciting development.</a:t>
            </a:r>
          </a:p>
        </p:txBody>
      </p:sp>
    </p:spTree>
    <p:extLst>
      <p:ext uri="{BB962C8B-B14F-4D97-AF65-F5344CB8AC3E}">
        <p14:creationId xmlns:p14="http://schemas.microsoft.com/office/powerpoint/2010/main" val="321737400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endParaRPr lang="en-AU" dirty="0"/>
          </a:p>
        </p:txBody>
      </p:sp>
      <p:sp>
        <p:nvSpPr>
          <p:cNvPr id="3" name="Slide Number Placeholder 2"/>
          <p:cNvSpPr>
            <a:spLocks noGrp="1"/>
          </p:cNvSpPr>
          <p:nvPr>
            <p:ph type="sldNum" sz="quarter" idx="2"/>
          </p:nvPr>
        </p:nvSpPr>
        <p:spPr/>
        <p:txBody>
          <a:bodyPr/>
          <a:lstStyle/>
          <a:p>
            <a:fld id="{86CB4B4D-7CA3-9044-876B-883B54F8677D}" type="slidenum">
              <a:rPr lang="en-AU" smtClean="0"/>
              <a:t>2</a:t>
            </a:fld>
            <a:endParaRPr lang="en-AU" dirty="0"/>
          </a:p>
        </p:txBody>
      </p:sp>
      <p:sp>
        <p:nvSpPr>
          <p:cNvPr id="5" name="Text Placeholder 4"/>
          <p:cNvSpPr>
            <a:spLocks noGrp="1"/>
          </p:cNvSpPr>
          <p:nvPr>
            <p:ph type="body" sz="quarter" idx="13"/>
          </p:nvPr>
        </p:nvSpPr>
        <p:spPr>
          <a:xfrm>
            <a:off x="1117600" y="2428528"/>
            <a:ext cx="11195660" cy="5874518"/>
          </a:xfrm>
        </p:spPr>
        <p:txBody>
          <a:bodyPr>
            <a:normAutofit lnSpcReduction="10000"/>
          </a:bodyPr>
          <a:lstStyle/>
          <a:p>
            <a:pPr lvl="1"/>
            <a:endParaRPr lang="en-AU" dirty="0"/>
          </a:p>
          <a:p>
            <a:pPr marL="457200" indent="-457200">
              <a:buFont typeface="Arial" panose="020B0604020202020204" pitchFamily="34" charset="0"/>
              <a:buChar char="•"/>
            </a:pPr>
            <a:r>
              <a:rPr lang="en-AU" dirty="0"/>
              <a:t>I am blind from birth, and began using Assistive Technology around 40 years ago;</a:t>
            </a:r>
          </a:p>
          <a:p>
            <a:pPr marL="457200" indent="-457200">
              <a:buFont typeface="Arial" panose="020B0604020202020204" pitchFamily="34" charset="0"/>
              <a:buChar char="•"/>
            </a:pPr>
            <a:r>
              <a:rPr lang="en-AU" dirty="0"/>
              <a:t>I have 16 years experience working in the AT field, and have spent almost all of my working life in either the AT or IT field;</a:t>
            </a:r>
          </a:p>
          <a:p>
            <a:pPr marL="457200" indent="-457200">
              <a:buFont typeface="Arial" panose="020B0604020202020204" pitchFamily="34" charset="0"/>
              <a:buChar char="•"/>
            </a:pPr>
            <a:r>
              <a:rPr lang="en-AU" dirty="0"/>
              <a:t>I have worked with people of all ages, in homes, communities, schools and workplaces;</a:t>
            </a:r>
          </a:p>
          <a:p>
            <a:pPr marL="457200" indent="-457200">
              <a:buFont typeface="Arial" panose="020B0604020202020204" pitchFamily="34" charset="0"/>
              <a:buChar char="•"/>
            </a:pPr>
            <a:r>
              <a:rPr lang="en-AU" dirty="0"/>
              <a:t>I am a very strong advocate for Braille, and am extremely interested in the ways in which technology, and access to information can be used to enhance our daily lives, as well as our work and education opportunities.</a:t>
            </a:r>
          </a:p>
          <a:p>
            <a:pPr marL="457200" indent="-457200">
              <a:buFont typeface="Arial" panose="020B0604020202020204" pitchFamily="34" charset="0"/>
              <a:buChar char="•"/>
            </a:pPr>
            <a:endParaRPr lang="en-AU" dirty="0"/>
          </a:p>
        </p:txBody>
      </p:sp>
    </p:spTree>
    <p:extLst>
      <p:ext uri="{BB962C8B-B14F-4D97-AF65-F5344CB8AC3E}">
        <p14:creationId xmlns:p14="http://schemas.microsoft.com/office/powerpoint/2010/main" val="79068166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8BCD-CD17-A12C-74B0-9DC69B54E1BA}"/>
              </a:ext>
            </a:extLst>
          </p:cNvPr>
          <p:cNvSpPr>
            <a:spLocks noGrp="1"/>
          </p:cNvSpPr>
          <p:nvPr>
            <p:ph type="title"/>
          </p:nvPr>
        </p:nvSpPr>
        <p:spPr/>
        <p:txBody>
          <a:bodyPr/>
          <a:lstStyle/>
          <a:p>
            <a:r>
              <a:rPr lang="en-AU" dirty="0"/>
              <a:t>Contact Details.</a:t>
            </a:r>
          </a:p>
        </p:txBody>
      </p:sp>
      <p:sp>
        <p:nvSpPr>
          <p:cNvPr id="3" name="Slide Number Placeholder 2">
            <a:extLst>
              <a:ext uri="{FF2B5EF4-FFF2-40B4-BE49-F238E27FC236}">
                <a16:creationId xmlns:a16="http://schemas.microsoft.com/office/drawing/2014/main" id="{4DD6FC11-76AE-AD4D-623A-A3CEB53A6702}"/>
              </a:ext>
            </a:extLst>
          </p:cNvPr>
          <p:cNvSpPr>
            <a:spLocks noGrp="1"/>
          </p:cNvSpPr>
          <p:nvPr>
            <p:ph type="sldNum" sz="quarter" idx="2"/>
          </p:nvPr>
        </p:nvSpPr>
        <p:spPr/>
        <p:txBody>
          <a:bodyPr/>
          <a:lstStyle/>
          <a:p>
            <a:fld id="{86CB4B4D-7CA3-9044-876B-883B54F8677D}" type="slidenum">
              <a:rPr lang="en-AU" smtClean="0"/>
              <a:t>20</a:t>
            </a:fld>
            <a:endParaRPr lang="en-AU" dirty="0"/>
          </a:p>
        </p:txBody>
      </p:sp>
      <p:sp>
        <p:nvSpPr>
          <p:cNvPr id="4" name="Text Placeholder 3">
            <a:extLst>
              <a:ext uri="{FF2B5EF4-FFF2-40B4-BE49-F238E27FC236}">
                <a16:creationId xmlns:a16="http://schemas.microsoft.com/office/drawing/2014/main" id="{513612FE-CCCF-3B8D-6B1E-80B85064510A}"/>
              </a:ext>
            </a:extLst>
          </p:cNvPr>
          <p:cNvSpPr>
            <a:spLocks noGrp="1"/>
          </p:cNvSpPr>
          <p:nvPr>
            <p:ph type="body" sz="quarter" idx="1"/>
          </p:nvPr>
        </p:nvSpPr>
        <p:spPr>
          <a:xfrm>
            <a:off x="1117600" y="3652664"/>
            <a:ext cx="10785400" cy="5040560"/>
          </a:xfrm>
        </p:spPr>
        <p:txBody>
          <a:bodyPr>
            <a:normAutofit/>
          </a:bodyPr>
          <a:lstStyle/>
          <a:p>
            <a:pPr marL="457200" indent="-457200">
              <a:buFont typeface="Arial" panose="020B0604020202020204" pitchFamily="34" charset="0"/>
              <a:buChar char="•"/>
            </a:pPr>
            <a:r>
              <a:rPr lang="en-AU" dirty="0"/>
              <a:t>Damian (Damo) McMorrow</a:t>
            </a:r>
          </a:p>
          <a:p>
            <a:pPr marL="457200" indent="-457200">
              <a:buFont typeface="Arial" panose="020B0604020202020204" pitchFamily="34" charset="0"/>
              <a:buChar char="•"/>
            </a:pPr>
            <a:r>
              <a:rPr lang="en-AU" dirty="0"/>
              <a:t>National Access Technology Manager – Vision Australia</a:t>
            </a:r>
          </a:p>
          <a:p>
            <a:pPr marL="457200" indent="-457200">
              <a:buFont typeface="Arial" panose="020B0604020202020204" pitchFamily="34" charset="0"/>
              <a:buChar char="•"/>
            </a:pPr>
            <a:r>
              <a:rPr lang="en-AU" dirty="0"/>
              <a:t>Email: </a:t>
            </a:r>
            <a:r>
              <a:rPr lang="en-AU" dirty="0">
                <a:hlinkClick r:id="rId3"/>
              </a:rPr>
              <a:t>damian.mcmorrow@visionaustralia.org</a:t>
            </a:r>
            <a:endParaRPr lang="en-AU" dirty="0"/>
          </a:p>
          <a:p>
            <a:pPr marL="457200" indent="-457200">
              <a:buFont typeface="Arial" panose="020B0604020202020204" pitchFamily="34" charset="0"/>
              <a:buChar char="•"/>
            </a:pPr>
            <a:r>
              <a:rPr lang="en-AU" dirty="0"/>
              <a:t>Phone: 0429 937 459.</a:t>
            </a:r>
          </a:p>
        </p:txBody>
      </p:sp>
    </p:spTree>
    <p:extLst>
      <p:ext uri="{BB962C8B-B14F-4D97-AF65-F5344CB8AC3E}">
        <p14:creationId xmlns:p14="http://schemas.microsoft.com/office/powerpoint/2010/main" val="97299727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 today</a:t>
            </a:r>
            <a:endParaRPr lang="en-AU" dirty="0"/>
          </a:p>
        </p:txBody>
      </p:sp>
      <p:sp>
        <p:nvSpPr>
          <p:cNvPr id="3" name="Slide Number Placeholder 2"/>
          <p:cNvSpPr>
            <a:spLocks noGrp="1"/>
          </p:cNvSpPr>
          <p:nvPr>
            <p:ph type="sldNum" sz="quarter" idx="2"/>
          </p:nvPr>
        </p:nvSpPr>
        <p:spPr/>
        <p:txBody>
          <a:bodyPr/>
          <a:lstStyle/>
          <a:p>
            <a:fld id="{86CB4B4D-7CA3-9044-876B-883B54F8677D}" type="slidenum">
              <a:rPr lang="en-AU" smtClean="0"/>
              <a:t>3</a:t>
            </a:fld>
            <a:endParaRPr lang="en-AU" dirty="0"/>
          </a:p>
        </p:txBody>
      </p:sp>
      <p:sp>
        <p:nvSpPr>
          <p:cNvPr id="5" name="Text Placeholder 4"/>
          <p:cNvSpPr>
            <a:spLocks noGrp="1"/>
          </p:cNvSpPr>
          <p:nvPr>
            <p:ph type="body" sz="quarter" idx="13"/>
          </p:nvPr>
        </p:nvSpPr>
        <p:spPr>
          <a:xfrm>
            <a:off x="1117600" y="2428528"/>
            <a:ext cx="11195660" cy="5874518"/>
          </a:xfrm>
        </p:spPr>
        <p:txBody>
          <a:bodyPr>
            <a:normAutofit/>
          </a:bodyPr>
          <a:lstStyle/>
          <a:p>
            <a:pPr lvl="1"/>
            <a:endParaRPr lang="en-AU" dirty="0"/>
          </a:p>
          <a:p>
            <a:pPr marL="457200" indent="-457200">
              <a:buFont typeface="Arial" panose="020B0604020202020204" pitchFamily="34" charset="0"/>
              <a:buChar char="•"/>
            </a:pPr>
            <a:r>
              <a:rPr lang="en-AU" dirty="0"/>
              <a:t>Advancements in Braille technology, particularly tactile tablet devices;</a:t>
            </a:r>
          </a:p>
          <a:p>
            <a:pPr marL="457200" indent="-457200">
              <a:buFont typeface="Arial" panose="020B0604020202020204" pitchFamily="34" charset="0"/>
              <a:buChar char="•"/>
            </a:pPr>
            <a:r>
              <a:rPr lang="en-AU" dirty="0"/>
              <a:t>Wearable technology, and how this technology is used in conjunction with AI to recognise objects, people, and text;</a:t>
            </a:r>
          </a:p>
          <a:p>
            <a:pPr marL="457200" indent="-457200">
              <a:buFont typeface="Arial" panose="020B0604020202020204" pitchFamily="34" charset="0"/>
              <a:buChar char="•"/>
            </a:pPr>
            <a:r>
              <a:rPr lang="en-AU" dirty="0"/>
              <a:t>Integration of technologies such as Chat GPT, into wearable devices;</a:t>
            </a:r>
          </a:p>
          <a:p>
            <a:pPr marL="457200" indent="-457200">
              <a:buFont typeface="Arial" panose="020B0604020202020204" pitchFamily="34" charset="0"/>
              <a:buChar char="•"/>
            </a:pPr>
            <a:r>
              <a:rPr lang="en-AU" dirty="0"/>
              <a:t>How these devices will be game changers over the next couple of years.</a:t>
            </a:r>
          </a:p>
        </p:txBody>
      </p:sp>
    </p:spTree>
    <p:extLst>
      <p:ext uri="{BB962C8B-B14F-4D97-AF65-F5344CB8AC3E}">
        <p14:creationId xmlns:p14="http://schemas.microsoft.com/office/powerpoint/2010/main" val="23411644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Advances in Braille devices</a:t>
            </a:r>
          </a:p>
        </p:txBody>
      </p:sp>
      <p:sp>
        <p:nvSpPr>
          <p:cNvPr id="3" name="Slide Number Placeholder 2"/>
          <p:cNvSpPr>
            <a:spLocks noGrp="1"/>
          </p:cNvSpPr>
          <p:nvPr>
            <p:ph type="sldNum" sz="quarter" idx="2"/>
          </p:nvPr>
        </p:nvSpPr>
        <p:spPr/>
        <p:txBody>
          <a:bodyPr/>
          <a:lstStyle/>
          <a:p>
            <a:fld id="{86CB4B4D-7CA3-9044-876B-883B54F8677D}" type="slidenum">
              <a:rPr lang="en-AU" smtClean="0"/>
              <a:t>4</a:t>
            </a:fld>
            <a:endParaRPr lang="en-AU" dirty="0"/>
          </a:p>
        </p:txBody>
      </p:sp>
      <p:sp>
        <p:nvSpPr>
          <p:cNvPr id="5" name="Text Placeholder 4"/>
          <p:cNvSpPr>
            <a:spLocks noGrp="1"/>
          </p:cNvSpPr>
          <p:nvPr>
            <p:ph type="body" sz="quarter" idx="13"/>
          </p:nvPr>
        </p:nvSpPr>
        <p:spPr>
          <a:xfrm>
            <a:off x="1117600" y="2889374"/>
            <a:ext cx="11195660" cy="6091881"/>
          </a:xfrm>
        </p:spPr>
        <p:txBody>
          <a:bodyPr>
            <a:normAutofit/>
          </a:bodyPr>
          <a:lstStyle/>
          <a:p>
            <a:pPr marL="457200" indent="-457200">
              <a:buFont typeface="Arial" panose="020B0604020202020204" pitchFamily="34" charset="0"/>
              <a:buChar char="•"/>
            </a:pPr>
            <a:r>
              <a:rPr lang="en-AU" dirty="0"/>
              <a:t>In the last twelve months, we have seen a number of prototype Braille tablet devices, either entering the market or promising to do so in the next few months.</a:t>
            </a:r>
          </a:p>
          <a:p>
            <a:pPr marL="457200" indent="-457200">
              <a:buFont typeface="Arial" panose="020B0604020202020204" pitchFamily="34" charset="0"/>
              <a:buChar char="•"/>
            </a:pPr>
            <a:r>
              <a:rPr lang="en-AU" dirty="0"/>
              <a:t>These devices are a change from the previous single-line displays in that they can produce either multiple lines of text, or a line of text as well as graphics.</a:t>
            </a:r>
          </a:p>
          <a:p>
            <a:pPr marL="457200" indent="-457200">
              <a:buFont typeface="Arial" panose="020B0604020202020204" pitchFamily="34" charset="0"/>
              <a:buChar char="•"/>
            </a:pPr>
            <a:r>
              <a:rPr lang="en-AU" dirty="0"/>
              <a:t>Devices of this type include the Dot Pad from Korean company Dot Inc, and the Monarch, which is being developed as a collaboration between Humanware and American Printing House for the Blind (APH)</a:t>
            </a:r>
          </a:p>
        </p:txBody>
      </p:sp>
    </p:spTree>
    <p:extLst>
      <p:ext uri="{BB962C8B-B14F-4D97-AF65-F5344CB8AC3E}">
        <p14:creationId xmlns:p14="http://schemas.microsoft.com/office/powerpoint/2010/main" val="21791388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Monarch</a:t>
            </a:r>
          </a:p>
        </p:txBody>
      </p:sp>
      <p:sp>
        <p:nvSpPr>
          <p:cNvPr id="3" name="Slide Number Placeholder 2"/>
          <p:cNvSpPr>
            <a:spLocks noGrp="1"/>
          </p:cNvSpPr>
          <p:nvPr>
            <p:ph type="sldNum" sz="quarter" idx="2"/>
          </p:nvPr>
        </p:nvSpPr>
        <p:spPr/>
        <p:txBody>
          <a:bodyPr/>
          <a:lstStyle/>
          <a:p>
            <a:fld id="{86CB4B4D-7CA3-9044-876B-883B54F8677D}" type="slidenum">
              <a:rPr lang="en-AU" smtClean="0"/>
              <a:t>5</a:t>
            </a:fld>
            <a:endParaRPr lang="en-AU" dirty="0"/>
          </a:p>
        </p:txBody>
      </p:sp>
      <p:sp>
        <p:nvSpPr>
          <p:cNvPr id="5" name="Text Placeholder 4"/>
          <p:cNvSpPr>
            <a:spLocks noGrp="1"/>
          </p:cNvSpPr>
          <p:nvPr>
            <p:ph type="body" sz="quarter" idx="13"/>
          </p:nvPr>
        </p:nvSpPr>
        <p:spPr>
          <a:xfrm>
            <a:off x="1117600" y="2386657"/>
            <a:ext cx="7007177" cy="6883019"/>
          </a:xfrm>
        </p:spPr>
        <p:txBody>
          <a:bodyPr>
            <a:normAutofit/>
          </a:bodyPr>
          <a:lstStyle/>
          <a:p>
            <a:r>
              <a:rPr lang="en-AU" dirty="0"/>
              <a:t>The Monarch is a collaboration between Humanware and APH.  The device is approximately the size of a 15” laptop, and can produce 10 lines of Braille.</a:t>
            </a:r>
          </a:p>
          <a:p>
            <a:r>
              <a:rPr lang="en-AU" dirty="0"/>
              <a:t>The key difference between this, and most other current Braille technology is that the pins are not placed in the traditional six dot cell pattern, which means that lines can effectively be drawn in any direction making it possible to produce graphs and diagrams.</a:t>
            </a:r>
          </a:p>
        </p:txBody>
      </p:sp>
      <p:pic>
        <p:nvPicPr>
          <p:cNvPr id="6" name="Picture 5" descr="Image of a Monarch.  Image shows the graphical Braille display above a Perkins style keyboard.">
            <a:extLst>
              <a:ext uri="{FF2B5EF4-FFF2-40B4-BE49-F238E27FC236}">
                <a16:creationId xmlns:a16="http://schemas.microsoft.com/office/drawing/2014/main" id="{E6E09BF6-FBB8-474A-B63E-B8EBE8DC8E2F}"/>
              </a:ext>
            </a:extLst>
          </p:cNvPr>
          <p:cNvPicPr>
            <a:picLocks noChangeAspect="1"/>
          </p:cNvPicPr>
          <p:nvPr/>
        </p:nvPicPr>
        <p:blipFill rotWithShape="1">
          <a:blip r:embed="rId3">
            <a:extLst>
              <a:ext uri="{28A0092B-C50C-407E-A947-70E740481C1C}">
                <a14:useLocalDpi xmlns:a14="http://schemas.microsoft.com/office/drawing/2010/main" val="0"/>
              </a:ext>
            </a:extLst>
          </a:blip>
          <a:srcRect l="15119" r="13061"/>
          <a:stretch/>
        </p:blipFill>
        <p:spPr>
          <a:xfrm>
            <a:off x="8203704" y="3580656"/>
            <a:ext cx="4824536" cy="3784266"/>
          </a:xfrm>
          <a:prstGeom prst="rect">
            <a:avLst/>
          </a:prstGeom>
        </p:spPr>
      </p:pic>
    </p:spTree>
    <p:extLst>
      <p:ext uri="{BB962C8B-B14F-4D97-AF65-F5344CB8AC3E}">
        <p14:creationId xmlns:p14="http://schemas.microsoft.com/office/powerpoint/2010/main" val="16198660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Monarch Continued</a:t>
            </a:r>
          </a:p>
        </p:txBody>
      </p:sp>
      <p:sp>
        <p:nvSpPr>
          <p:cNvPr id="3" name="Slide Number Placeholder 2"/>
          <p:cNvSpPr>
            <a:spLocks noGrp="1"/>
          </p:cNvSpPr>
          <p:nvPr>
            <p:ph type="sldNum" sz="quarter" idx="2"/>
          </p:nvPr>
        </p:nvSpPr>
        <p:spPr/>
        <p:txBody>
          <a:bodyPr/>
          <a:lstStyle/>
          <a:p>
            <a:fld id="{86CB4B4D-7CA3-9044-876B-883B54F8677D}" type="slidenum">
              <a:rPr lang="en-AU" smtClean="0"/>
              <a:t>6</a:t>
            </a:fld>
            <a:endParaRPr lang="en-AU" dirty="0"/>
          </a:p>
        </p:txBody>
      </p:sp>
      <p:sp>
        <p:nvSpPr>
          <p:cNvPr id="5" name="Text Placeholder 4"/>
          <p:cNvSpPr>
            <a:spLocks noGrp="1"/>
          </p:cNvSpPr>
          <p:nvPr>
            <p:ph type="body" sz="quarter" idx="13"/>
          </p:nvPr>
        </p:nvSpPr>
        <p:spPr>
          <a:xfrm>
            <a:off x="1117600" y="2386658"/>
            <a:ext cx="11195660" cy="5874518"/>
          </a:xfrm>
        </p:spPr>
        <p:txBody>
          <a:bodyPr>
            <a:normAutofit lnSpcReduction="10000"/>
          </a:bodyPr>
          <a:lstStyle/>
          <a:p>
            <a:pPr lvl="1"/>
            <a:endParaRPr lang="en-AU" dirty="0"/>
          </a:p>
          <a:p>
            <a:pPr marL="457200" indent="-457200">
              <a:buFont typeface="Arial" panose="020B0604020202020204" pitchFamily="34" charset="0"/>
              <a:buChar char="•"/>
            </a:pPr>
            <a:r>
              <a:rPr lang="en-AU" dirty="0"/>
              <a:t>Humanware, APH, the DAISY Consortium, and others have combined to develop a new file format called EBRF, which will enable graphics, and other elements commonly found in textbooks to be displayed on the Monarch. </a:t>
            </a:r>
          </a:p>
          <a:p>
            <a:pPr marL="457200" indent="-457200">
              <a:buFont typeface="Arial" panose="020B0604020202020204" pitchFamily="34" charset="0"/>
              <a:buChar char="•"/>
            </a:pPr>
            <a:r>
              <a:rPr lang="en-AU" dirty="0"/>
              <a:t>The advantage of this approach is that conversion of material to EBRF format should be faster and easier than the current process of manual conversion and embossing, which could provide earlier access to material.</a:t>
            </a:r>
          </a:p>
          <a:p>
            <a:pPr marL="457200" indent="-457200">
              <a:buFont typeface="Arial" panose="020B0604020202020204" pitchFamily="34" charset="0"/>
              <a:buChar char="•"/>
            </a:pPr>
            <a:r>
              <a:rPr lang="en-AU" dirty="0"/>
              <a:t>It may also be possible to display images or shapes drawn in real time, which will be helpful for early learning of shapes and simple visual concepts.</a:t>
            </a:r>
          </a:p>
        </p:txBody>
      </p:sp>
    </p:spTree>
    <p:extLst>
      <p:ext uri="{BB962C8B-B14F-4D97-AF65-F5344CB8AC3E}">
        <p14:creationId xmlns:p14="http://schemas.microsoft.com/office/powerpoint/2010/main" val="33092055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Monarch Continued</a:t>
            </a:r>
          </a:p>
        </p:txBody>
      </p:sp>
      <p:sp>
        <p:nvSpPr>
          <p:cNvPr id="3" name="Slide Number Placeholder 2"/>
          <p:cNvSpPr>
            <a:spLocks noGrp="1"/>
          </p:cNvSpPr>
          <p:nvPr>
            <p:ph type="sldNum" sz="quarter" idx="2"/>
          </p:nvPr>
        </p:nvSpPr>
        <p:spPr/>
        <p:txBody>
          <a:bodyPr/>
          <a:lstStyle/>
          <a:p>
            <a:fld id="{86CB4B4D-7CA3-9044-876B-883B54F8677D}" type="slidenum">
              <a:rPr lang="en-AU" smtClean="0"/>
              <a:t>7</a:t>
            </a:fld>
            <a:endParaRPr lang="en-AU" dirty="0"/>
          </a:p>
        </p:txBody>
      </p:sp>
      <p:sp>
        <p:nvSpPr>
          <p:cNvPr id="5" name="Text Placeholder 4"/>
          <p:cNvSpPr>
            <a:spLocks noGrp="1"/>
          </p:cNvSpPr>
          <p:nvPr>
            <p:ph type="body" sz="quarter" idx="13"/>
          </p:nvPr>
        </p:nvSpPr>
        <p:spPr>
          <a:xfrm>
            <a:off x="1139388" y="2386658"/>
            <a:ext cx="11195660" cy="5874518"/>
          </a:xfrm>
        </p:spPr>
        <p:txBody>
          <a:bodyPr>
            <a:normAutofit/>
          </a:bodyPr>
          <a:lstStyle/>
          <a:p>
            <a:pPr marL="457200" lvl="1" indent="-457200">
              <a:buFont typeface="Arial" panose="020B0604020202020204" pitchFamily="34" charset="0"/>
              <a:buChar char="•"/>
            </a:pPr>
            <a:r>
              <a:rPr lang="en-AU" dirty="0"/>
              <a:t>The challenges with this approach are that some people, particularly those who have never had vision, sometimes struggle with interpreting diagrams, and pictures such as those of animals and buildings.</a:t>
            </a:r>
          </a:p>
          <a:p>
            <a:pPr marL="457200" lvl="1" indent="-457200">
              <a:buFont typeface="Arial" panose="020B0604020202020204" pitchFamily="34" charset="0"/>
              <a:buChar char="•"/>
            </a:pPr>
            <a:r>
              <a:rPr lang="en-AU" dirty="0"/>
              <a:t>The anticipated high cost of this device at time of launch is likely to place it out-of-reach of many consumers, so it may fall to education authorities to fund this type of device.</a:t>
            </a:r>
          </a:p>
          <a:p>
            <a:pPr marL="457200" lvl="1" indent="-457200">
              <a:buFont typeface="Arial" panose="020B0604020202020204" pitchFamily="34" charset="0"/>
              <a:buChar char="•"/>
            </a:pPr>
            <a:r>
              <a:rPr lang="en-AU" dirty="0"/>
              <a:t>Despite this, the potential this device is likely to offer, particularly in the education space, and the way this changes Braille display technology are extremely exciting.</a:t>
            </a:r>
          </a:p>
          <a:p>
            <a:pPr lvl="1"/>
            <a:endParaRPr lang="en-AU" dirty="0"/>
          </a:p>
        </p:txBody>
      </p:sp>
    </p:spTree>
    <p:extLst>
      <p:ext uri="{BB962C8B-B14F-4D97-AF65-F5344CB8AC3E}">
        <p14:creationId xmlns:p14="http://schemas.microsoft.com/office/powerpoint/2010/main" val="110939227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Dot Pad</a:t>
            </a:r>
          </a:p>
        </p:txBody>
      </p:sp>
      <p:sp>
        <p:nvSpPr>
          <p:cNvPr id="3" name="Slide Number Placeholder 2"/>
          <p:cNvSpPr>
            <a:spLocks noGrp="1"/>
          </p:cNvSpPr>
          <p:nvPr>
            <p:ph type="sldNum" sz="quarter" idx="2"/>
          </p:nvPr>
        </p:nvSpPr>
        <p:spPr/>
        <p:txBody>
          <a:bodyPr/>
          <a:lstStyle/>
          <a:p>
            <a:fld id="{86CB4B4D-7CA3-9044-876B-883B54F8677D}" type="slidenum">
              <a:rPr lang="en-AU" smtClean="0"/>
              <a:t>8</a:t>
            </a:fld>
            <a:endParaRPr lang="en-AU" dirty="0"/>
          </a:p>
        </p:txBody>
      </p:sp>
      <p:sp>
        <p:nvSpPr>
          <p:cNvPr id="5" name="Text Placeholder 4"/>
          <p:cNvSpPr>
            <a:spLocks noGrp="1"/>
          </p:cNvSpPr>
          <p:nvPr>
            <p:ph type="body" sz="quarter" idx="13"/>
          </p:nvPr>
        </p:nvSpPr>
        <p:spPr>
          <a:xfrm>
            <a:off x="813768" y="2386658"/>
            <a:ext cx="5763991" cy="6522590"/>
          </a:xfrm>
        </p:spPr>
        <p:txBody>
          <a:bodyPr>
            <a:normAutofit/>
          </a:bodyPr>
          <a:lstStyle/>
          <a:p>
            <a:pPr lvl="1"/>
            <a:endParaRPr lang="en-AU" dirty="0"/>
          </a:p>
          <a:p>
            <a:pPr marL="457200" indent="-457200">
              <a:buFont typeface="Arial" panose="020B0604020202020204" pitchFamily="34" charset="0"/>
              <a:buChar char="•"/>
            </a:pPr>
            <a:r>
              <a:rPr lang="en-AU" dirty="0"/>
              <a:t>The Dot Pad, from Korean company Dot Inc, is a little different in that it has two distinct tactile surfaces;</a:t>
            </a:r>
          </a:p>
          <a:p>
            <a:pPr marL="457200" indent="-457200">
              <a:buFont typeface="Arial" panose="020B0604020202020204" pitchFamily="34" charset="0"/>
              <a:buChar char="•"/>
            </a:pPr>
            <a:r>
              <a:rPr lang="en-AU" dirty="0"/>
              <a:t>There is a 20 cell Braille display for text, as well as a 10X30 cell area for displaying graphics.</a:t>
            </a:r>
          </a:p>
          <a:p>
            <a:pPr marL="457200" indent="-457200">
              <a:buFont typeface="Arial" panose="020B0604020202020204" pitchFamily="34" charset="0"/>
              <a:buChar char="•"/>
            </a:pPr>
            <a:r>
              <a:rPr lang="en-AU" dirty="0"/>
              <a:t>The device is designed primarily to connect to an iPad with Voiceover running.</a:t>
            </a:r>
          </a:p>
          <a:p>
            <a:endParaRPr lang="en-AU" dirty="0"/>
          </a:p>
        </p:txBody>
      </p:sp>
      <p:pic>
        <p:nvPicPr>
          <p:cNvPr id="7" name="Picture 6" descr="Image of a Dot Pad, with text display towards bottom of device and graphical display in top two thirds of the device.&#10;">
            <a:extLst>
              <a:ext uri="{FF2B5EF4-FFF2-40B4-BE49-F238E27FC236}">
                <a16:creationId xmlns:a16="http://schemas.microsoft.com/office/drawing/2014/main" id="{3DEE6E12-276D-4A27-AC58-B007CA4379A6}"/>
              </a:ext>
            </a:extLst>
          </p:cNvPr>
          <p:cNvPicPr>
            <a:picLocks noChangeAspect="1"/>
          </p:cNvPicPr>
          <p:nvPr/>
        </p:nvPicPr>
        <p:blipFill>
          <a:blip r:embed="rId3"/>
          <a:stretch>
            <a:fillRect/>
          </a:stretch>
        </p:blipFill>
        <p:spPr>
          <a:xfrm>
            <a:off x="7006456" y="3220615"/>
            <a:ext cx="5763991" cy="4765759"/>
          </a:xfrm>
          <a:prstGeom prst="rect">
            <a:avLst/>
          </a:prstGeom>
        </p:spPr>
      </p:pic>
    </p:spTree>
    <p:extLst>
      <p:ext uri="{BB962C8B-B14F-4D97-AF65-F5344CB8AC3E}">
        <p14:creationId xmlns:p14="http://schemas.microsoft.com/office/powerpoint/2010/main" val="312692213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Dot Pad continued</a:t>
            </a:r>
          </a:p>
        </p:txBody>
      </p:sp>
      <p:sp>
        <p:nvSpPr>
          <p:cNvPr id="3" name="Slide Number Placeholder 2"/>
          <p:cNvSpPr>
            <a:spLocks noGrp="1"/>
          </p:cNvSpPr>
          <p:nvPr>
            <p:ph type="sldNum" sz="quarter" idx="2"/>
          </p:nvPr>
        </p:nvSpPr>
        <p:spPr/>
        <p:txBody>
          <a:bodyPr/>
          <a:lstStyle/>
          <a:p>
            <a:fld id="{86CB4B4D-7CA3-9044-876B-883B54F8677D}" type="slidenum">
              <a:rPr lang="en-AU" smtClean="0"/>
              <a:t>9</a:t>
            </a:fld>
            <a:endParaRPr lang="en-AU" dirty="0"/>
          </a:p>
        </p:txBody>
      </p:sp>
      <p:sp>
        <p:nvSpPr>
          <p:cNvPr id="5" name="Text Placeholder 4"/>
          <p:cNvSpPr>
            <a:spLocks noGrp="1"/>
          </p:cNvSpPr>
          <p:nvPr>
            <p:ph type="body" sz="quarter" idx="13"/>
          </p:nvPr>
        </p:nvSpPr>
        <p:spPr>
          <a:xfrm>
            <a:off x="1117600" y="2386657"/>
            <a:ext cx="11195660" cy="6504401"/>
          </a:xfrm>
        </p:spPr>
        <p:txBody>
          <a:bodyPr>
            <a:normAutofit/>
          </a:bodyPr>
          <a:lstStyle/>
          <a:p>
            <a:pPr marL="457200" indent="-457200">
              <a:buFont typeface="Arial" panose="020B0604020202020204" pitchFamily="34" charset="0"/>
              <a:buChar char="•"/>
            </a:pPr>
            <a:r>
              <a:rPr lang="en-AU" dirty="0"/>
              <a:t>The text spoken by Voiceover is displayed on the text section of the Dot Pad, while shapes, such as the visual icons on the screen are displayed on the graphics section;</a:t>
            </a:r>
          </a:p>
          <a:p>
            <a:pPr marL="457200" indent="-457200">
              <a:buFont typeface="Arial" panose="020B0604020202020204" pitchFamily="34" charset="0"/>
              <a:buChar char="•"/>
            </a:pPr>
            <a:r>
              <a:rPr lang="en-AU" dirty="0"/>
              <a:t>Shapes can also be drawn and instantly displayed using the Canvas app, and visual content from maps, and other applications can also be shown.</a:t>
            </a:r>
          </a:p>
          <a:p>
            <a:pPr marL="457200" indent="-457200">
              <a:buFont typeface="Arial" panose="020B0604020202020204" pitchFamily="34" charset="0"/>
              <a:buChar char="•"/>
            </a:pPr>
            <a:r>
              <a:rPr lang="en-AU" dirty="0"/>
              <a:t>The Dot Pad, is quite a bit cheaper than the Monarch, however, since it does not currently support formats like EBRF, its main benefit will be in the ability to quickly produce tactile graphics and drawings.</a:t>
            </a:r>
          </a:p>
          <a:p>
            <a:pPr marL="457200" indent="-457200">
              <a:buFont typeface="Arial" panose="020B0604020202020204" pitchFamily="34" charset="0"/>
              <a:buChar char="•"/>
            </a:pPr>
            <a:r>
              <a:rPr lang="en-AU" dirty="0"/>
              <a:t>It also appears to currently only support IOS, though this may change in the future.</a:t>
            </a:r>
          </a:p>
        </p:txBody>
      </p:sp>
    </p:spTree>
    <p:extLst>
      <p:ext uri="{BB962C8B-B14F-4D97-AF65-F5344CB8AC3E}">
        <p14:creationId xmlns:p14="http://schemas.microsoft.com/office/powerpoint/2010/main" val="2619149422"/>
      </p:ext>
    </p:extLst>
  </p:cSld>
  <p:clrMapOvr>
    <a:masterClrMapping/>
  </p:clrMapOvr>
  <p:transition spd="med"/>
</p:sld>
</file>

<file path=ppt/theme/theme1.xml><?xml version="1.0" encoding="utf-8"?>
<a:theme xmlns:a="http://schemas.openxmlformats.org/drawingml/2006/main" name="Vision Australia Template D2">
  <a:themeElements>
    <a:clrScheme name="Vision Australia Template D2">
      <a:dk1>
        <a:srgbClr val="000000"/>
      </a:dk1>
      <a:lt1>
        <a:srgbClr val="192A67"/>
      </a:lt1>
      <a:dk2>
        <a:srgbClr val="A7A7A7"/>
      </a:dk2>
      <a:lt2>
        <a:srgbClr val="535353"/>
      </a:lt2>
      <a:accent1>
        <a:srgbClr val="71B237"/>
      </a:accent1>
      <a:accent2>
        <a:srgbClr val="502681"/>
      </a:accent2>
      <a:accent3>
        <a:srgbClr val="192A67"/>
      </a:accent3>
      <a:accent4>
        <a:srgbClr val="FAFF00"/>
      </a:accent4>
      <a:accent5>
        <a:srgbClr val="3F641F"/>
      </a:accent5>
      <a:accent6>
        <a:srgbClr val="2D1548"/>
      </a:accent6>
      <a:hlink>
        <a:srgbClr val="0000FF"/>
      </a:hlink>
      <a:folHlink>
        <a:srgbClr val="FF00FF"/>
      </a:folHlink>
    </a:clrScheme>
    <a:fontScheme name="Vision Australia Template D2">
      <a:majorFont>
        <a:latin typeface="Helvetica"/>
        <a:ea typeface="Helvetica"/>
        <a:cs typeface="Helvetica"/>
      </a:majorFont>
      <a:minorFont>
        <a:latin typeface="Calibri"/>
        <a:ea typeface="Calibri"/>
        <a:cs typeface="Calibri"/>
      </a:minorFont>
    </a:fontScheme>
    <a:fmtScheme name="Vision Australia Template D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Vision Australia Template D2">
  <a:themeElements>
    <a:clrScheme name="Vision Australia Template D2">
      <a:dk1>
        <a:srgbClr val="000000"/>
      </a:dk1>
      <a:lt1>
        <a:srgbClr val="FFFFFF"/>
      </a:lt1>
      <a:dk2>
        <a:srgbClr val="A7A7A7"/>
      </a:dk2>
      <a:lt2>
        <a:srgbClr val="535353"/>
      </a:lt2>
      <a:accent1>
        <a:srgbClr val="71B237"/>
      </a:accent1>
      <a:accent2>
        <a:srgbClr val="502681"/>
      </a:accent2>
      <a:accent3>
        <a:srgbClr val="192A67"/>
      </a:accent3>
      <a:accent4>
        <a:srgbClr val="FAFF00"/>
      </a:accent4>
      <a:accent5>
        <a:srgbClr val="3F641F"/>
      </a:accent5>
      <a:accent6>
        <a:srgbClr val="2D1548"/>
      </a:accent6>
      <a:hlink>
        <a:srgbClr val="0000FF"/>
      </a:hlink>
      <a:folHlink>
        <a:srgbClr val="FF00FF"/>
      </a:folHlink>
    </a:clrScheme>
    <a:fontScheme name="Vision Australia Template D2">
      <a:majorFont>
        <a:latin typeface="Helvetica"/>
        <a:ea typeface="Helvetica"/>
        <a:cs typeface="Helvetica"/>
      </a:majorFont>
      <a:minorFont>
        <a:latin typeface="Calibri"/>
        <a:ea typeface="Calibri"/>
        <a:cs typeface="Calibri"/>
      </a:minorFont>
    </a:fontScheme>
    <a:fmtScheme name="Vision Australia Template D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DDAFE7DFC62649A42ABC6F7681B529" ma:contentTypeVersion="68" ma:contentTypeDescription="Create a new document." ma:contentTypeScope="" ma:versionID="451899d0d9771d07db872e049f6e5c27">
  <xsd:schema xmlns:xsd="http://www.w3.org/2001/XMLSchema" xmlns:xs="http://www.w3.org/2001/XMLSchema" xmlns:p="http://schemas.microsoft.com/office/2006/metadata/properties" xmlns:ns1="http://schemas.microsoft.com/sharepoint/v3" xmlns:ns3="42db98e4-af0d-4f6d-9233-280573619fc0" xmlns:ns4="6172223a-8a94-4446-98cc-b9e7452ae012" targetNamespace="http://schemas.microsoft.com/office/2006/metadata/properties" ma:root="true" ma:fieldsID="bdc7f5c3c9e57a397b2709916d66f2e8" ns1:_="" ns3:_="" ns4:_="">
    <xsd:import namespace="http://schemas.microsoft.com/sharepoint/v3"/>
    <xsd:import namespace="42db98e4-af0d-4f6d-9233-280573619fc0"/>
    <xsd:import namespace="6172223a-8a94-4446-98cc-b9e7452ae012"/>
    <xsd:element name="properties">
      <xsd:complexType>
        <xsd:sequence>
          <xsd:element name="documentManagement">
            <xsd:complexType>
              <xsd:all>
                <xsd:element ref="ns3:SharedWithUsers" minOccurs="0"/>
                <xsd:element ref="ns3:SharedWithDetails" minOccurs="0"/>
                <xsd:element ref="ns3:SharingHintHash" minOccurs="0"/>
                <xsd:element ref="ns4:Item_x0020_Type" minOccurs="0"/>
                <xsd:element ref="ns4:Date_x0020_Accessed" minOccurs="0"/>
                <xsd:element ref="ns4:Perceived_x0020_Type" minOccurs="0"/>
                <xsd:element ref="ns4:Kind" minOccurs="0"/>
                <xsd:element ref="ns4:Rating" minOccurs="0"/>
                <xsd:element ref="ns4:Total_x0020_Size" minOccurs="0"/>
                <xsd:element ref="ns4:Computer" minOccurs="0"/>
                <xsd:element ref="ns4:Filename" minOccurs="0"/>
                <xsd:element ref="ns4:Space_x0020_Free" minOccurs="0"/>
                <xsd:element ref="ns4:Folder_x0020_Name" minOccurs="0"/>
                <xsd:element ref="ns4:Folder_x0020_Path" minOccurs="0"/>
                <xsd:element ref="ns4:Folder" minOccurs="0"/>
                <xsd:element ref="ns4:File_x0020_System_x0020_Path" minOccurs="0"/>
                <xsd:element ref="ns4:Link_x0020_Status" minOccurs="0"/>
                <xsd:element ref="ns4:Space_x0020_Used" minOccurs="0"/>
                <xsd:element ref="ns4:File_x0020_Author" minOccurs="0"/>
                <xsd:element ref="ns4:Company" minOccurs="0"/>
                <xsd:element ref="ns4:Program_x0020_Name" minOccurs="0"/>
                <xsd:element ref="ns4:Content_x0020_Created" minOccurs="0"/>
                <xsd:element ref="ns4:Last_x0020_Printed" minOccurs="0"/>
                <xsd:element ref="ns4:Date_x0020_Last_x0020_Saved" minOccurs="0"/>
                <xsd:element ref="ns4:Pages0" minOccurs="0"/>
                <xsd:element ref="ns4:Total_x0020_Editing_x0020_Time" minOccurs="0"/>
                <xsd:element ref="ns4:Word_x0020_Count" minOccurs="0"/>
                <xsd:element ref="ns4:MediaServiceMetadata" minOccurs="0"/>
                <xsd:element ref="ns4:MediaServiceFastMetadata" minOccurs="0"/>
                <xsd:element ref="ns4:Dimensions" minOccurs="0"/>
                <xsd:element ref="ns4:Bit_x0020_Depth" minOccurs="0"/>
                <xsd:element ref="ns4:Horizontal_x0020_Resolution" minOccurs="0"/>
                <xsd:element ref="ns4:Width" minOccurs="0"/>
                <xsd:element ref="ns4:Vertical_x0020_Resolution" minOccurs="0"/>
                <xsd:element ref="ns4:Height" minOccurs="0"/>
                <xsd:element ref="ns4:Tags" minOccurs="0"/>
                <xsd:element ref="ns4:Date_x0020_Taken" minOccurs="0"/>
                <xsd:element ref="ns4:Camera_x0020_Model" minOccurs="0"/>
                <xsd:element ref="ns4:Camera_x0020_Maker" minOccurs="0"/>
                <xsd:element ref="ns4:EXIF_x0020_Version" minOccurs="0"/>
                <xsd:element ref="ns4:Exposure_x0020_Bias" minOccurs="0"/>
                <xsd:element ref="ns4:Exposure_x0020_Program" minOccurs="0"/>
                <xsd:element ref="ns4:Exposure_x0020_Time" minOccurs="0"/>
                <xsd:element ref="ns4:F_x002d_Stop" minOccurs="0"/>
                <xsd:element ref="ns4:Flash_x0020_Mode" minOccurs="0"/>
                <xsd:element ref="ns4:Focal_x0020_Length" minOccurs="0"/>
                <xsd:element ref="ns4:_x0033_5mm_x0020_Focal_x0020_Length" minOccurs="0"/>
                <xsd:element ref="ns4:ISO_x0020_Speed" minOccurs="0"/>
                <xsd:element ref="ns4:Metering_x0020_Mode" minOccurs="0"/>
                <xsd:element ref="ns4:Orientation" minOccurs="0"/>
                <xsd:element ref="ns4:Program_x0020_Mode" minOccurs="0"/>
                <xsd:element ref="ns4:White_x0020_Balance" minOccurs="0"/>
                <xsd:element ref="ns4:Comments" minOccurs="0"/>
                <xsd:element ref="ns4:Link_x0020_Target" minOccurs="0"/>
                <xsd:element ref="ns4:URL" minOccurs="0"/>
                <xsd:element ref="ns4:Full_x0020_Name" minOccurs="0"/>
                <xsd:element ref="ns4:MediaServiceDateTaken" minOccurs="0"/>
                <xsd:element ref="ns4:MediaServiceAutoTags" minOccurs="0"/>
                <xsd:element ref="ns4:MediaServiceLocation" minOccurs="0"/>
                <xsd:element ref="ns1:_ip_UnifiedCompliancePolicyProperties" minOccurs="0"/>
                <xsd:element ref="ns1:_ip_UnifiedCompliancePolicyUIAction" minOccurs="0"/>
                <xsd:element ref="ns4:MediaServiceEventHashCode" minOccurs="0"/>
                <xsd:element ref="ns4:MediaServiceGenerationTime" minOccurs="0"/>
                <xsd:element ref="ns4:MediaServiceOCR"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68" nillable="true" ma:displayName="Unified Compliance Policy Properties" ma:description="" ma:hidden="true" ma:internalName="_ip_UnifiedCompliancePolicyProperties">
      <xsd:simpleType>
        <xsd:restriction base="dms:Note"/>
      </xsd:simpleType>
    </xsd:element>
    <xsd:element name="_ip_UnifiedCompliancePolicyUIAction" ma:index="6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db98e4-af0d-4f6d-9233-280573619fc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72223a-8a94-4446-98cc-b9e7452ae012" elementFormDefault="qualified">
    <xsd:import namespace="http://schemas.microsoft.com/office/2006/documentManagement/types"/>
    <xsd:import namespace="http://schemas.microsoft.com/office/infopath/2007/PartnerControls"/>
    <xsd:element name="Item_x0020_Type" ma:index="11" nillable="true" ma:displayName="Item Type" ma:description="" ma:internalName="Item_x0020_Type">
      <xsd:simpleType>
        <xsd:restriction base="dms:Text">
          <xsd:maxLength value="255"/>
        </xsd:restriction>
      </xsd:simpleType>
    </xsd:element>
    <xsd:element name="Date_x0020_Accessed" ma:index="12" nillable="true" ma:displayName="Date Accessed" ma:default="" ma:description="" ma:format="DateTime" ma:internalName="Date_x0020_Accessed">
      <xsd:simpleType>
        <xsd:restriction base="dms:DateTime"/>
      </xsd:simpleType>
    </xsd:element>
    <xsd:element name="Perceived_x0020_Type" ma:index="13" nillable="true" ma:displayName="Perceived Type" ma:description="" ma:internalName="Perceived_x0020_Type">
      <xsd:simpleType>
        <xsd:restriction base="dms:Text">
          <xsd:maxLength value="255"/>
        </xsd:restriction>
      </xsd:simpleType>
    </xsd:element>
    <xsd:element name="Kind" ma:index="14" nillable="true" ma:displayName="Kind" ma:description="" ma:internalName="Kind">
      <xsd:simpleType>
        <xsd:restriction base="dms:Text">
          <xsd:maxLength value="255"/>
        </xsd:restriction>
      </xsd:simpleType>
    </xsd:element>
    <xsd:element name="Rating" ma:index="15" nillable="true" ma:displayName="Rating" ma:description="" ma:internalName="Rating">
      <xsd:simpleType>
        <xsd:restriction base="dms:Text">
          <xsd:maxLength value="255"/>
        </xsd:restriction>
      </xsd:simpleType>
    </xsd:element>
    <xsd:element name="Total_x0020_Size" ma:index="16" nillable="true" ma:displayName="Total Size" ma:description="" ma:internalName="Total_x0020_Size">
      <xsd:simpleType>
        <xsd:restriction base="dms:Text">
          <xsd:maxLength value="255"/>
        </xsd:restriction>
      </xsd:simpleType>
    </xsd:element>
    <xsd:element name="Computer" ma:index="17" nillable="true" ma:displayName="Computer" ma:description="" ma:internalName="Computer">
      <xsd:simpleType>
        <xsd:restriction base="dms:Text">
          <xsd:maxLength value="255"/>
        </xsd:restriction>
      </xsd:simpleType>
    </xsd:element>
    <xsd:element name="Filename" ma:index="18" nillable="true" ma:displayName="Filename" ma:description="" ma:internalName="Filename">
      <xsd:simpleType>
        <xsd:restriction base="dms:Text">
          <xsd:maxLength value="255"/>
        </xsd:restriction>
      </xsd:simpleType>
    </xsd:element>
    <xsd:element name="Space_x0020_Free" ma:index="19" nillable="true" ma:displayName="Space Free" ma:description="" ma:internalName="Space_x0020_Free">
      <xsd:simpleType>
        <xsd:restriction base="dms:Text">
          <xsd:maxLength value="255"/>
        </xsd:restriction>
      </xsd:simpleType>
    </xsd:element>
    <xsd:element name="Folder_x0020_Name" ma:index="20" nillable="true" ma:displayName="Folder Name" ma:description="" ma:internalName="Folder_x0020_Name">
      <xsd:simpleType>
        <xsd:restriction base="dms:Text">
          <xsd:maxLength value="255"/>
        </xsd:restriction>
      </xsd:simpleType>
    </xsd:element>
    <xsd:element name="Folder_x0020_Path" ma:index="21" nillable="true" ma:displayName="Folder Path" ma:description="" ma:internalName="Folder_x0020_Path">
      <xsd:simpleType>
        <xsd:restriction base="dms:Text">
          <xsd:maxLength value="255"/>
        </xsd:restriction>
      </xsd:simpleType>
    </xsd:element>
    <xsd:element name="Folder" ma:index="22" nillable="true" ma:displayName="Folder" ma:description="" ma:internalName="Folder">
      <xsd:simpleType>
        <xsd:restriction base="dms:Text">
          <xsd:maxLength value="255"/>
        </xsd:restriction>
      </xsd:simpleType>
    </xsd:element>
    <xsd:element name="File_x0020_System_x0020_Path" ma:index="23" nillable="true" ma:displayName="File System Path" ma:description="" ma:internalName="File_x0020_System_x0020_Path">
      <xsd:simpleType>
        <xsd:restriction base="dms:Text">
          <xsd:maxLength value="255"/>
        </xsd:restriction>
      </xsd:simpleType>
    </xsd:element>
    <xsd:element name="Link_x0020_Status" ma:index="24" nillable="true" ma:displayName="Link Status" ma:description="" ma:internalName="Link_x0020_Status">
      <xsd:simpleType>
        <xsd:restriction base="dms:Text">
          <xsd:maxLength value="255"/>
        </xsd:restriction>
      </xsd:simpleType>
    </xsd:element>
    <xsd:element name="Space_x0020_Used" ma:index="25" nillable="true" ma:displayName="Space Used" ma:description="" ma:internalName="Space_x0020_Used">
      <xsd:simpleType>
        <xsd:restriction base="dms:Text">
          <xsd:maxLength value="255"/>
        </xsd:restriction>
      </xsd:simpleType>
    </xsd:element>
    <xsd:element name="File_x0020_Author" ma:index="26" nillable="true" ma:displayName="File Author" ma:description="" ma:internalName="File_x0020_Author">
      <xsd:simpleType>
        <xsd:restriction base="dms:Text">
          <xsd:maxLength value="255"/>
        </xsd:restriction>
      </xsd:simpleType>
    </xsd:element>
    <xsd:element name="Company" ma:index="27" nillable="true" ma:displayName="Company" ma:description="" ma:internalName="Company">
      <xsd:simpleType>
        <xsd:restriction base="dms:Text">
          <xsd:maxLength value="255"/>
        </xsd:restriction>
      </xsd:simpleType>
    </xsd:element>
    <xsd:element name="Program_x0020_Name" ma:index="28" nillable="true" ma:displayName="Program Name" ma:description="" ma:internalName="Program_x0020_Name">
      <xsd:simpleType>
        <xsd:restriction base="dms:Text">
          <xsd:maxLength value="255"/>
        </xsd:restriction>
      </xsd:simpleType>
    </xsd:element>
    <xsd:element name="Content_x0020_Created" ma:index="29" nillable="true" ma:displayName="Content Created" ma:default="" ma:description="" ma:format="DateTime" ma:internalName="Content_x0020_Created">
      <xsd:simpleType>
        <xsd:restriction base="dms:DateTime"/>
      </xsd:simpleType>
    </xsd:element>
    <xsd:element name="Last_x0020_Printed" ma:index="30" nillable="true" ma:displayName="Last Printed" ma:description="" ma:internalName="Last_x0020_Printed">
      <xsd:simpleType>
        <xsd:restriction base="dms:Text">
          <xsd:maxLength value="255"/>
        </xsd:restriction>
      </xsd:simpleType>
    </xsd:element>
    <xsd:element name="Date_x0020_Last_x0020_Saved" ma:index="31" nillable="true" ma:displayName="Date Last Saved" ma:default="" ma:description="" ma:format="DateTime" ma:internalName="Date_x0020_Last_x0020_Saved">
      <xsd:simpleType>
        <xsd:restriction base="dms:DateTime"/>
      </xsd:simpleType>
    </xsd:element>
    <xsd:element name="Pages0" ma:index="32" nillable="true" ma:displayName="Pages" ma:description="" ma:internalName="Pages0">
      <xsd:simpleType>
        <xsd:restriction base="dms:Text">
          <xsd:maxLength value="255"/>
        </xsd:restriction>
      </xsd:simpleType>
    </xsd:element>
    <xsd:element name="Total_x0020_Editing_x0020_Time" ma:index="33" nillable="true" ma:displayName="Total Editing Time" ma:description="" ma:internalName="Total_x0020_Editing_x0020_Time">
      <xsd:simpleType>
        <xsd:restriction base="dms:Text">
          <xsd:maxLength value="255"/>
        </xsd:restriction>
      </xsd:simpleType>
    </xsd:element>
    <xsd:element name="Word_x0020_Count" ma:index="34" nillable="true" ma:displayName="Word Count" ma:description="" ma:internalName="Word_x0020_Count">
      <xsd:simpleType>
        <xsd:restriction base="dms:Text">
          <xsd:maxLength value="255"/>
        </xsd:restriction>
      </xsd:simpleType>
    </xsd:element>
    <xsd:element name="MediaServiceMetadata" ma:index="35" nillable="true" ma:displayName="MediaServiceMetadata" ma:description="" ma:hidden="true" ma:internalName="MediaServiceMetadata" ma:readOnly="true">
      <xsd:simpleType>
        <xsd:restriction base="dms:Note"/>
      </xsd:simpleType>
    </xsd:element>
    <xsd:element name="MediaServiceFastMetadata" ma:index="36" nillable="true" ma:displayName="MediaServiceFastMetadata" ma:description="" ma:hidden="true" ma:internalName="MediaServiceFastMetadata" ma:readOnly="true">
      <xsd:simpleType>
        <xsd:restriction base="dms:Note"/>
      </xsd:simpleType>
    </xsd:element>
    <xsd:element name="Dimensions" ma:index="37" nillable="true" ma:displayName="Dimensions" ma:description="" ma:internalName="Dimensions">
      <xsd:simpleType>
        <xsd:restriction base="dms:Text">
          <xsd:maxLength value="255"/>
        </xsd:restriction>
      </xsd:simpleType>
    </xsd:element>
    <xsd:element name="Bit_x0020_Depth" ma:index="38" nillable="true" ma:displayName="Bit Depth" ma:description="" ma:internalName="Bit_x0020_Depth">
      <xsd:simpleType>
        <xsd:restriction base="dms:Text">
          <xsd:maxLength value="255"/>
        </xsd:restriction>
      </xsd:simpleType>
    </xsd:element>
    <xsd:element name="Horizontal_x0020_Resolution" ma:index="39" nillable="true" ma:displayName="Horizontal Resolution" ma:description="" ma:internalName="Horizontal_x0020_Resolution">
      <xsd:simpleType>
        <xsd:restriction base="dms:Text">
          <xsd:maxLength value="255"/>
        </xsd:restriction>
      </xsd:simpleType>
    </xsd:element>
    <xsd:element name="Width" ma:index="40" nillable="true" ma:displayName="Width" ma:description="" ma:internalName="Width">
      <xsd:simpleType>
        <xsd:restriction base="dms:Text">
          <xsd:maxLength value="255"/>
        </xsd:restriction>
      </xsd:simpleType>
    </xsd:element>
    <xsd:element name="Vertical_x0020_Resolution" ma:index="41" nillable="true" ma:displayName="Vertical Resolution" ma:description="" ma:internalName="Vertical_x0020_Resolution">
      <xsd:simpleType>
        <xsd:restriction base="dms:Text">
          <xsd:maxLength value="255"/>
        </xsd:restriction>
      </xsd:simpleType>
    </xsd:element>
    <xsd:element name="Height" ma:index="42" nillable="true" ma:displayName="Height" ma:description="" ma:internalName="Height">
      <xsd:simpleType>
        <xsd:restriction base="dms:Text">
          <xsd:maxLength value="255"/>
        </xsd:restriction>
      </xsd:simpleType>
    </xsd:element>
    <xsd:element name="Tags" ma:index="43" nillable="true" ma:displayName="Tags" ma:description="" ma:internalName="Tags">
      <xsd:simpleType>
        <xsd:restriction base="dms:Text">
          <xsd:maxLength value="255"/>
        </xsd:restriction>
      </xsd:simpleType>
    </xsd:element>
    <xsd:element name="Date_x0020_Taken" ma:index="45" nillable="true" ma:displayName="Date Taken" ma:description="" ma:internalName="Date_x0020_Taken">
      <xsd:simpleType>
        <xsd:restriction base="dms:Text">
          <xsd:maxLength value="255"/>
        </xsd:restriction>
      </xsd:simpleType>
    </xsd:element>
    <xsd:element name="Camera_x0020_Model" ma:index="46" nillable="true" ma:displayName="Camera Model" ma:description="" ma:internalName="Camera_x0020_Model">
      <xsd:simpleType>
        <xsd:restriction base="dms:Text">
          <xsd:maxLength value="255"/>
        </xsd:restriction>
      </xsd:simpleType>
    </xsd:element>
    <xsd:element name="Camera_x0020_Maker" ma:index="47" nillable="true" ma:displayName="Camera Maker" ma:description="" ma:internalName="Camera_x0020_Maker">
      <xsd:simpleType>
        <xsd:restriction base="dms:Text">
          <xsd:maxLength value="255"/>
        </xsd:restriction>
      </xsd:simpleType>
    </xsd:element>
    <xsd:element name="EXIF_x0020_Version" ma:index="48" nillable="true" ma:displayName="EXIF Version" ma:description="" ma:internalName="EXIF_x0020_Version">
      <xsd:simpleType>
        <xsd:restriction base="dms:Text">
          <xsd:maxLength value="255"/>
        </xsd:restriction>
      </xsd:simpleType>
    </xsd:element>
    <xsd:element name="Exposure_x0020_Bias" ma:index="49" nillable="true" ma:displayName="Exposure Bias" ma:description="" ma:internalName="Exposure_x0020_Bias">
      <xsd:simpleType>
        <xsd:restriction base="dms:Text">
          <xsd:maxLength value="255"/>
        </xsd:restriction>
      </xsd:simpleType>
    </xsd:element>
    <xsd:element name="Exposure_x0020_Program" ma:index="50" nillable="true" ma:displayName="Exposure Program" ma:description="" ma:internalName="Exposure_x0020_Program">
      <xsd:simpleType>
        <xsd:restriction base="dms:Text">
          <xsd:maxLength value="255"/>
        </xsd:restriction>
      </xsd:simpleType>
    </xsd:element>
    <xsd:element name="Exposure_x0020_Time" ma:index="51" nillable="true" ma:displayName="Exposure Time" ma:description="" ma:internalName="Exposure_x0020_Time">
      <xsd:simpleType>
        <xsd:restriction base="dms:Text">
          <xsd:maxLength value="255"/>
        </xsd:restriction>
      </xsd:simpleType>
    </xsd:element>
    <xsd:element name="F_x002d_Stop" ma:index="52" nillable="true" ma:displayName="F-Stop" ma:description="" ma:internalName="F_x002d_Stop">
      <xsd:simpleType>
        <xsd:restriction base="dms:Text">
          <xsd:maxLength value="255"/>
        </xsd:restriction>
      </xsd:simpleType>
    </xsd:element>
    <xsd:element name="Flash_x0020_Mode" ma:index="53" nillable="true" ma:displayName="Flash Mode" ma:description="" ma:internalName="Flash_x0020_Mode">
      <xsd:simpleType>
        <xsd:restriction base="dms:Text">
          <xsd:maxLength value="255"/>
        </xsd:restriction>
      </xsd:simpleType>
    </xsd:element>
    <xsd:element name="Focal_x0020_Length" ma:index="54" nillable="true" ma:displayName="Focal Length" ma:description="" ma:internalName="Focal_x0020_Length">
      <xsd:simpleType>
        <xsd:restriction base="dms:Text">
          <xsd:maxLength value="255"/>
        </xsd:restriction>
      </xsd:simpleType>
    </xsd:element>
    <xsd:element name="_x0033_5mm_x0020_Focal_x0020_Length" ma:index="55" nillable="true" ma:displayName="35mm Focal Length" ma:description="" ma:internalName="_x0033_5mm_x0020_Focal_x0020_Length">
      <xsd:simpleType>
        <xsd:restriction base="dms:Text">
          <xsd:maxLength value="255"/>
        </xsd:restriction>
      </xsd:simpleType>
    </xsd:element>
    <xsd:element name="ISO_x0020_Speed" ma:index="56" nillable="true" ma:displayName="ISO Speed" ma:description="" ma:internalName="ISO_x0020_Speed">
      <xsd:simpleType>
        <xsd:restriction base="dms:Text">
          <xsd:maxLength value="255"/>
        </xsd:restriction>
      </xsd:simpleType>
    </xsd:element>
    <xsd:element name="Metering_x0020_Mode" ma:index="57" nillable="true" ma:displayName="Metering Mode" ma:description="" ma:internalName="Metering_x0020_Mode">
      <xsd:simpleType>
        <xsd:restriction base="dms:Text">
          <xsd:maxLength value="255"/>
        </xsd:restriction>
      </xsd:simpleType>
    </xsd:element>
    <xsd:element name="Orientation" ma:index="58" nillable="true" ma:displayName="Orientation" ma:description="" ma:internalName="Orientation">
      <xsd:simpleType>
        <xsd:restriction base="dms:Text">
          <xsd:maxLength value="255"/>
        </xsd:restriction>
      </xsd:simpleType>
    </xsd:element>
    <xsd:element name="Program_x0020_Mode" ma:index="59" nillable="true" ma:displayName="Program Mode" ma:description="" ma:internalName="Program_x0020_Mode">
      <xsd:simpleType>
        <xsd:restriction base="dms:Text">
          <xsd:maxLength value="255"/>
        </xsd:restriction>
      </xsd:simpleType>
    </xsd:element>
    <xsd:element name="White_x0020_Balance" ma:index="60" nillable="true" ma:displayName="White Balance" ma:description="" ma:internalName="White_x0020_Balance">
      <xsd:simpleType>
        <xsd:restriction base="dms:Text">
          <xsd:maxLength value="255"/>
        </xsd:restriction>
      </xsd:simpleType>
    </xsd:element>
    <xsd:element name="Comments" ma:index="61" nillable="true" ma:displayName="Comments" ma:description="" ma:internalName="Comments">
      <xsd:simpleType>
        <xsd:restriction base="dms:Text">
          <xsd:maxLength value="255"/>
        </xsd:restriction>
      </xsd:simpleType>
    </xsd:element>
    <xsd:element name="Link_x0020_Target" ma:index="62" nillable="true" ma:displayName="Link Target" ma:description="" ma:internalName="Link_x0020_Target">
      <xsd:simpleType>
        <xsd:restriction base="dms:Text">
          <xsd:maxLength value="255"/>
        </xsd:restriction>
      </xsd:simpleType>
    </xsd:element>
    <xsd:element name="URL" ma:index="63" nillable="true" ma:displayName="URL" ma:description="" ma:internalName="URL">
      <xsd:simpleType>
        <xsd:restriction base="dms:Text">
          <xsd:maxLength value="255"/>
        </xsd:restriction>
      </xsd:simpleType>
    </xsd:element>
    <xsd:element name="Full_x0020_Name" ma:index="64" nillable="true" ma:displayName="Full Name" ma:description="" ma:internalName="Full_x0020_Name">
      <xsd:simpleType>
        <xsd:restriction base="dms:Text">
          <xsd:maxLength value="255"/>
        </xsd:restriction>
      </xsd:simpleType>
    </xsd:element>
    <xsd:element name="MediaServiceDateTaken" ma:index="65" nillable="true" ma:displayName="MediaServiceDateTaken" ma:description="" ma:hidden="true" ma:internalName="MediaServiceDateTaken" ma:readOnly="true">
      <xsd:simpleType>
        <xsd:restriction base="dms:Text"/>
      </xsd:simpleType>
    </xsd:element>
    <xsd:element name="MediaServiceAutoTags" ma:index="66" nillable="true" ma:displayName="MediaServiceAutoTags" ma:description="" ma:internalName="MediaServiceAutoTags" ma:readOnly="true">
      <xsd:simpleType>
        <xsd:restriction base="dms:Text"/>
      </xsd:simpleType>
    </xsd:element>
    <xsd:element name="MediaServiceLocation" ma:index="67" nillable="true" ma:displayName="MediaServiceLocation" ma:description="" ma:internalName="MediaServiceLocation" ma:readOnly="true">
      <xsd:simpleType>
        <xsd:restriction base="dms:Text"/>
      </xsd:simpleType>
    </xsd:element>
    <xsd:element name="MediaServiceEventHashCode" ma:index="70" nillable="true" ma:displayName="MediaServiceEventHashCode" ma:hidden="true" ma:internalName="MediaServiceEventHashCode" ma:readOnly="true">
      <xsd:simpleType>
        <xsd:restriction base="dms:Text"/>
      </xsd:simpleType>
    </xsd:element>
    <xsd:element name="MediaServiceGenerationTime" ma:index="71" nillable="true" ma:displayName="MediaServiceGenerationTime" ma:hidden="true" ma:internalName="MediaServiceGenerationTime" ma:readOnly="true">
      <xsd:simpleType>
        <xsd:restriction base="dms:Text"/>
      </xsd:simpleType>
    </xsd:element>
    <xsd:element name="MediaServiceOCR" ma:index="72" nillable="true" ma:displayName="Extracted Text" ma:internalName="MediaServiceOCR" ma:readOnly="true">
      <xsd:simpleType>
        <xsd:restriction base="dms:Note">
          <xsd:maxLength value="255"/>
        </xsd:restriction>
      </xsd:simpleType>
    </xsd:element>
    <xsd:element name="MediaServiceAutoKeyPoints" ma:index="73" nillable="true" ma:displayName="MediaServiceAutoKeyPoints" ma:hidden="true" ma:internalName="MediaServiceAutoKeyPoints" ma:readOnly="true">
      <xsd:simpleType>
        <xsd:restriction base="dms:Note"/>
      </xsd:simpleType>
    </xsd:element>
    <xsd:element name="MediaServiceKeyPoints" ma:index="74" nillable="true" ma:displayName="KeyPoints" ma:internalName="MediaServiceKeyPoints" ma:readOnly="true">
      <xsd:simpleType>
        <xsd:restriction base="dms:Note">
          <xsd:maxLength value="255"/>
        </xsd:restriction>
      </xsd:simpleType>
    </xsd:element>
    <xsd:element name="MediaLengthInSeconds" ma:index="7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4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erceived_x0020_Type xmlns="6172223a-8a94-4446-98cc-b9e7452ae012" xsi:nil="true"/>
    <Filename xmlns="6172223a-8a94-4446-98cc-b9e7452ae012" xsi:nil="true"/>
    <Space_x0020_Free xmlns="6172223a-8a94-4446-98cc-b9e7452ae012" xsi:nil="true"/>
    <Pages0 xmlns="6172223a-8a94-4446-98cc-b9e7452ae012" xsi:nil="true"/>
    <Exposure_x0020_Bias xmlns="6172223a-8a94-4446-98cc-b9e7452ae012" xsi:nil="true"/>
    <_ip_UnifiedCompliancePolicyUIAction xmlns="http://schemas.microsoft.com/sharepoint/v3" xsi:nil="true"/>
    <Vertical_x0020_Resolution xmlns="6172223a-8a94-4446-98cc-b9e7452ae012" xsi:nil="true"/>
    <Kind xmlns="6172223a-8a94-4446-98cc-b9e7452ae012" xsi:nil="true"/>
    <File_x0020_System_x0020_Path xmlns="6172223a-8a94-4446-98cc-b9e7452ae012" xsi:nil="true"/>
    <Full_x0020_Name xmlns="6172223a-8a94-4446-98cc-b9e7452ae012" xsi:nil="true"/>
    <Space_x0020_Used xmlns="6172223a-8a94-4446-98cc-b9e7452ae012" xsi:nil="true"/>
    <File_x0020_Author xmlns="6172223a-8a94-4446-98cc-b9e7452ae012" xsi:nil="true"/>
    <Program_x0020_Name xmlns="6172223a-8a94-4446-98cc-b9e7452ae012" xsi:nil="true"/>
    <Focal_x0020_Length xmlns="6172223a-8a94-4446-98cc-b9e7452ae012" xsi:nil="true"/>
    <Comments xmlns="6172223a-8a94-4446-98cc-b9e7452ae012" xsi:nil="true"/>
    <Flash_x0020_Mode xmlns="6172223a-8a94-4446-98cc-b9e7452ae012" xsi:nil="true"/>
    <Orientation xmlns="6172223a-8a94-4446-98cc-b9e7452ae012" xsi:nil="true"/>
    <Total_x0020_Size xmlns="6172223a-8a94-4446-98cc-b9e7452ae012" xsi:nil="true"/>
    <URL xmlns="6172223a-8a94-4446-98cc-b9e7452ae012" xsi:nil="true"/>
    <Rating xmlns="6172223a-8a94-4446-98cc-b9e7452ae012" xsi:nil="true"/>
    <Folder_x0020_Path xmlns="6172223a-8a94-4446-98cc-b9e7452ae012" xsi:nil="true"/>
    <Dimensions xmlns="6172223a-8a94-4446-98cc-b9e7452ae012" xsi:nil="true"/>
    <Date_x0020_Accessed xmlns="6172223a-8a94-4446-98cc-b9e7452ae012" xsi:nil="true"/>
    <Total_x0020_Editing_x0020_Time xmlns="6172223a-8a94-4446-98cc-b9e7452ae012" xsi:nil="true"/>
    <_ip_UnifiedCompliancePolicyProperties xmlns="http://schemas.microsoft.com/sharepoint/v3" xsi:nil="true"/>
    <Computer xmlns="6172223a-8a94-4446-98cc-b9e7452ae012" xsi:nil="true"/>
    <Content_x0020_Created xmlns="6172223a-8a94-4446-98cc-b9e7452ae012" xsi:nil="true"/>
    <Camera_x0020_Maker xmlns="6172223a-8a94-4446-98cc-b9e7452ae012" xsi:nil="true"/>
    <Exposure_x0020_Program xmlns="6172223a-8a94-4446-98cc-b9e7452ae012" xsi:nil="true"/>
    <Exposure_x0020_Time xmlns="6172223a-8a94-4446-98cc-b9e7452ae012" xsi:nil="true"/>
    <Link_x0020_Target xmlns="6172223a-8a94-4446-98cc-b9e7452ae012" xsi:nil="true"/>
    <Horizontal_x0020_Resolution xmlns="6172223a-8a94-4446-98cc-b9e7452ae012" xsi:nil="true"/>
    <Height xmlns="6172223a-8a94-4446-98cc-b9e7452ae012" xsi:nil="true"/>
    <Last_x0020_Printed xmlns="6172223a-8a94-4446-98cc-b9e7452ae012" xsi:nil="true"/>
    <Folder xmlns="6172223a-8a94-4446-98cc-b9e7452ae012" xsi:nil="true"/>
    <Link_x0020_Status xmlns="6172223a-8a94-4446-98cc-b9e7452ae012" xsi:nil="true"/>
    <Width xmlns="6172223a-8a94-4446-98cc-b9e7452ae012" xsi:nil="true"/>
    <EXIF_x0020_Version xmlns="6172223a-8a94-4446-98cc-b9e7452ae012" xsi:nil="true"/>
    <Item_x0020_Type xmlns="6172223a-8a94-4446-98cc-b9e7452ae012" xsi:nil="true"/>
    <Date_x0020_Last_x0020_Saved xmlns="6172223a-8a94-4446-98cc-b9e7452ae012" xsi:nil="true"/>
    <F_x002d_Stop xmlns="6172223a-8a94-4446-98cc-b9e7452ae012" xsi:nil="true"/>
    <White_x0020_Balance xmlns="6172223a-8a94-4446-98cc-b9e7452ae012" xsi:nil="true"/>
    <Folder_x0020_Name xmlns="6172223a-8a94-4446-98cc-b9e7452ae012" xsi:nil="true"/>
    <Metering_x0020_Mode xmlns="6172223a-8a94-4446-98cc-b9e7452ae012" xsi:nil="true"/>
    <Program_x0020_Mode xmlns="6172223a-8a94-4446-98cc-b9e7452ae012" xsi:nil="true"/>
    <Camera_x0020_Model xmlns="6172223a-8a94-4446-98cc-b9e7452ae012" xsi:nil="true"/>
    <ISO_x0020_Speed xmlns="6172223a-8a94-4446-98cc-b9e7452ae012" xsi:nil="true"/>
    <Tags xmlns="6172223a-8a94-4446-98cc-b9e7452ae012" xsi:nil="true"/>
    <Company xmlns="6172223a-8a94-4446-98cc-b9e7452ae012" xsi:nil="true"/>
    <Word_x0020_Count xmlns="6172223a-8a94-4446-98cc-b9e7452ae012" xsi:nil="true"/>
    <Bit_x0020_Depth xmlns="6172223a-8a94-4446-98cc-b9e7452ae012" xsi:nil="true"/>
    <Date_x0020_Taken xmlns="6172223a-8a94-4446-98cc-b9e7452ae012" xsi:nil="true"/>
    <_x0033_5mm_x0020_Focal_x0020_Length xmlns="6172223a-8a94-4446-98cc-b9e7452ae012" xsi:nil="true"/>
  </documentManagement>
</p:properties>
</file>

<file path=customXml/itemProps1.xml><?xml version="1.0" encoding="utf-8"?>
<ds:datastoreItem xmlns:ds="http://schemas.openxmlformats.org/officeDocument/2006/customXml" ds:itemID="{2C72D5F2-81A5-4B8A-A08B-5AD23A9511D9}">
  <ds:schemaRefs>
    <ds:schemaRef ds:uri="http://schemas.microsoft.com/sharepoint/v3/contenttype/forms"/>
  </ds:schemaRefs>
</ds:datastoreItem>
</file>

<file path=customXml/itemProps2.xml><?xml version="1.0" encoding="utf-8"?>
<ds:datastoreItem xmlns:ds="http://schemas.openxmlformats.org/officeDocument/2006/customXml" ds:itemID="{9F2D9C32-6ED4-42E4-8575-4BD4E2C56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db98e4-af0d-4f6d-9233-280573619fc0"/>
    <ds:schemaRef ds:uri="6172223a-8a94-4446-98cc-b9e7452ae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6622EB-89C7-4BCD-99F3-3388A00809AB}">
  <ds:schemaRefs>
    <ds:schemaRef ds:uri="http://schemas.microsoft.com/office/infopath/2007/PartnerControls"/>
    <ds:schemaRef ds:uri="42db98e4-af0d-4f6d-9233-280573619fc0"/>
    <ds:schemaRef ds:uri="http://purl.org/dc/dcmitype/"/>
    <ds:schemaRef ds:uri="http://www.w3.org/XML/1998/namespace"/>
    <ds:schemaRef ds:uri="http://schemas.microsoft.com/sharepoint/v3"/>
    <ds:schemaRef ds:uri="http://schemas.microsoft.com/office/2006/documentManagement/types"/>
    <ds:schemaRef ds:uri="http://purl.org/dc/elements/1.1/"/>
    <ds:schemaRef ds:uri="http://schemas.openxmlformats.org/package/2006/metadata/core-properties"/>
    <ds:schemaRef ds:uri="6172223a-8a94-4446-98cc-b9e7452ae012"/>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2183</TotalTime>
  <Words>1722</Words>
  <Application>Microsoft Office PowerPoint</Application>
  <PresentationFormat>Custom</PresentationFormat>
  <Paragraphs>105</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Vision Australia Template D2</vt:lpstr>
      <vt:lpstr>PowerPoint Presentation</vt:lpstr>
      <vt:lpstr>About Me.</vt:lpstr>
      <vt:lpstr>What we will cover today</vt:lpstr>
      <vt:lpstr>Advances in Braille devices</vt:lpstr>
      <vt:lpstr>The Monarch</vt:lpstr>
      <vt:lpstr>The Monarch Continued</vt:lpstr>
      <vt:lpstr>The Monarch Continued</vt:lpstr>
      <vt:lpstr>The Dot Pad</vt:lpstr>
      <vt:lpstr>The Dot Pad continued</vt:lpstr>
      <vt:lpstr>Wearable devices</vt:lpstr>
      <vt:lpstr>ARXVision</vt:lpstr>
      <vt:lpstr>ARXVision continued</vt:lpstr>
      <vt:lpstr>Envision Glasses</vt:lpstr>
      <vt:lpstr>Envision glasses continued</vt:lpstr>
      <vt:lpstr>IOS Devices</vt:lpstr>
      <vt:lpstr>Chat GPT and Wearable Devices</vt:lpstr>
      <vt:lpstr>Chat GPT and Wearable Devices continued</vt:lpstr>
      <vt:lpstr>Other applications for Chat GPT and similar technologies.</vt:lpstr>
      <vt:lpstr>Conclusion</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Graeme Craig</dc:creator>
  <cp:lastModifiedBy>Damian McMorrow</cp:lastModifiedBy>
  <cp:revision>99</cp:revision>
  <dcterms:modified xsi:type="dcterms:W3CDTF">2023-04-21T02:53:13Z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0x0101001BDDAFE7DFC62649A42ABC6F7681B529</vt:lpwstr>
  </property>
</Properties>
</file>