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0" r:id="rId3"/>
    <p:sldId id="277" r:id="rId4"/>
    <p:sldId id="259" r:id="rId5"/>
    <p:sldId id="280" r:id="rId6"/>
    <p:sldId id="258" r:id="rId7"/>
    <p:sldId id="270" r:id="rId8"/>
    <p:sldId id="261" r:id="rId9"/>
    <p:sldId id="265" r:id="rId10"/>
    <p:sldId id="266" r:id="rId11"/>
    <p:sldId id="269" r:id="rId12"/>
    <p:sldId id="271" r:id="rId13"/>
    <p:sldId id="273" r:id="rId14"/>
    <p:sldId id="279" r:id="rId15"/>
    <p:sldId id="275" r:id="rId16"/>
    <p:sldId id="272" r:id="rId17"/>
    <p:sldId id="274" r:id="rId18"/>
    <p:sldId id="268"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p:restoredTop sz="94749"/>
  </p:normalViewPr>
  <p:slideViewPr>
    <p:cSldViewPr snapToGrid="0">
      <p:cViewPr>
        <p:scale>
          <a:sx n="127" d="100"/>
          <a:sy n="127" d="100"/>
        </p:scale>
        <p:origin x="416" y="4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A3832-E882-C746-A31B-3538D1A60942}" type="datetimeFigureOut">
              <a:rPr lang="en-US" smtClean="0"/>
              <a:t>5/1/23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DA3CD-E8FD-BC42-AA96-FB4FCBC3C658}" type="slidenum">
              <a:rPr lang="en-US" smtClean="0"/>
              <a:t>‹#›</a:t>
            </a:fld>
            <a:endParaRPr lang="en-US"/>
          </a:p>
        </p:txBody>
      </p:sp>
    </p:spTree>
    <p:extLst>
      <p:ext uri="{BB962C8B-B14F-4D97-AF65-F5344CB8AC3E}">
        <p14:creationId xmlns:p14="http://schemas.microsoft.com/office/powerpoint/2010/main" val="297369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of the project</a:t>
            </a:r>
          </a:p>
          <a:p>
            <a:r>
              <a:rPr lang="en-US" dirty="0"/>
              <a:t>Authors</a:t>
            </a:r>
          </a:p>
        </p:txBody>
      </p:sp>
      <p:sp>
        <p:nvSpPr>
          <p:cNvPr id="4" name="Slide Number Placeholder 3"/>
          <p:cNvSpPr>
            <a:spLocks noGrp="1"/>
          </p:cNvSpPr>
          <p:nvPr>
            <p:ph type="sldNum" sz="quarter" idx="5"/>
          </p:nvPr>
        </p:nvSpPr>
        <p:spPr/>
        <p:txBody>
          <a:bodyPr/>
          <a:lstStyle/>
          <a:p>
            <a:fld id="{A04DA3CD-E8FD-BC42-AA96-FB4FCBC3C658}" type="slidenum">
              <a:rPr lang="en-US" smtClean="0"/>
              <a:t>1</a:t>
            </a:fld>
            <a:endParaRPr lang="en-US"/>
          </a:p>
        </p:txBody>
      </p:sp>
    </p:spTree>
    <p:extLst>
      <p:ext uri="{BB962C8B-B14F-4D97-AF65-F5344CB8AC3E}">
        <p14:creationId xmlns:p14="http://schemas.microsoft.com/office/powerpoint/2010/main" val="1049619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effectLst/>
                <a:latin typeface="Arial" panose="020B0604020202020204" pitchFamily="34" charset="0"/>
              </a:rPr>
              <a:t>Numerous studies have demonstrated the advantages of involving users in the development process, including but not limited to, generating superior ideas, shortening the development cycle, and increasing user satisfaction [ 27 , 58 , 86]</a:t>
            </a:r>
            <a:endParaRPr lang="en-AU" dirty="0"/>
          </a:p>
        </p:txBody>
      </p:sp>
      <p:sp>
        <p:nvSpPr>
          <p:cNvPr id="4" name="Slide Number Placeholder 3"/>
          <p:cNvSpPr>
            <a:spLocks noGrp="1"/>
          </p:cNvSpPr>
          <p:nvPr>
            <p:ph type="sldNum" sz="quarter" idx="5"/>
          </p:nvPr>
        </p:nvSpPr>
        <p:spPr/>
        <p:txBody>
          <a:bodyPr/>
          <a:lstStyle/>
          <a:p>
            <a:fld id="{A04DA3CD-E8FD-BC42-AA96-FB4FCBC3C658}" type="slidenum">
              <a:rPr lang="en-US" smtClean="0"/>
              <a:t>18</a:t>
            </a:fld>
            <a:endParaRPr lang="en-US"/>
          </a:p>
        </p:txBody>
      </p:sp>
    </p:spTree>
    <p:extLst>
      <p:ext uri="{BB962C8B-B14F-4D97-AF65-F5344CB8AC3E}">
        <p14:creationId xmlns:p14="http://schemas.microsoft.com/office/powerpoint/2010/main" val="428320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04DA3CD-E8FD-BC42-AA96-FB4FCBC3C658}" type="slidenum">
              <a:rPr lang="en-US" smtClean="0"/>
              <a:t>7</a:t>
            </a:fld>
            <a:endParaRPr lang="en-US"/>
          </a:p>
        </p:txBody>
      </p:sp>
    </p:spTree>
    <p:extLst>
      <p:ext uri="{BB962C8B-B14F-4D97-AF65-F5344CB8AC3E}">
        <p14:creationId xmlns:p14="http://schemas.microsoft.com/office/powerpoint/2010/main" val="190792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three main levels</a:t>
            </a:r>
          </a:p>
        </p:txBody>
      </p:sp>
      <p:sp>
        <p:nvSpPr>
          <p:cNvPr id="4" name="Slide Number Placeholder 3"/>
          <p:cNvSpPr>
            <a:spLocks noGrp="1"/>
          </p:cNvSpPr>
          <p:nvPr>
            <p:ph type="sldNum" sz="quarter" idx="5"/>
          </p:nvPr>
        </p:nvSpPr>
        <p:spPr/>
        <p:txBody>
          <a:bodyPr/>
          <a:lstStyle/>
          <a:p>
            <a:fld id="{A04DA3CD-E8FD-BC42-AA96-FB4FCBC3C658}" type="slidenum">
              <a:rPr lang="en-US" smtClean="0"/>
              <a:t>8</a:t>
            </a:fld>
            <a:endParaRPr lang="en-US"/>
          </a:p>
        </p:txBody>
      </p:sp>
    </p:spTree>
    <p:extLst>
      <p:ext uri="{BB962C8B-B14F-4D97-AF65-F5344CB8AC3E}">
        <p14:creationId xmlns:p14="http://schemas.microsoft.com/office/powerpoint/2010/main" val="60625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the review was done</a:t>
            </a:r>
          </a:p>
        </p:txBody>
      </p:sp>
      <p:sp>
        <p:nvSpPr>
          <p:cNvPr id="4" name="Slide Number Placeholder 3"/>
          <p:cNvSpPr>
            <a:spLocks noGrp="1"/>
          </p:cNvSpPr>
          <p:nvPr>
            <p:ph type="sldNum" sz="quarter" idx="5"/>
          </p:nvPr>
        </p:nvSpPr>
        <p:spPr/>
        <p:txBody>
          <a:bodyPr/>
          <a:lstStyle/>
          <a:p>
            <a:fld id="{A04DA3CD-E8FD-BC42-AA96-FB4FCBC3C658}" type="slidenum">
              <a:rPr lang="en-US" smtClean="0"/>
              <a:t>9</a:t>
            </a:fld>
            <a:endParaRPr lang="en-US"/>
          </a:p>
        </p:txBody>
      </p:sp>
    </p:spTree>
    <p:extLst>
      <p:ext uri="{BB962C8B-B14F-4D97-AF65-F5344CB8AC3E}">
        <p14:creationId xmlns:p14="http://schemas.microsoft.com/office/powerpoint/2010/main" val="39340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the interviews were done</a:t>
            </a:r>
          </a:p>
        </p:txBody>
      </p:sp>
      <p:sp>
        <p:nvSpPr>
          <p:cNvPr id="4" name="Slide Number Placeholder 3"/>
          <p:cNvSpPr>
            <a:spLocks noGrp="1"/>
          </p:cNvSpPr>
          <p:nvPr>
            <p:ph type="sldNum" sz="quarter" idx="5"/>
          </p:nvPr>
        </p:nvSpPr>
        <p:spPr/>
        <p:txBody>
          <a:bodyPr/>
          <a:lstStyle/>
          <a:p>
            <a:fld id="{A04DA3CD-E8FD-BC42-AA96-FB4FCBC3C658}" type="slidenum">
              <a:rPr lang="en-US" smtClean="0"/>
              <a:t>10</a:t>
            </a:fld>
            <a:endParaRPr lang="en-US"/>
          </a:p>
        </p:txBody>
      </p:sp>
    </p:spTree>
    <p:extLst>
      <p:ext uri="{BB962C8B-B14F-4D97-AF65-F5344CB8AC3E}">
        <p14:creationId xmlns:p14="http://schemas.microsoft.com/office/powerpoint/2010/main" val="307226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on to the comparison and discussions</a:t>
            </a:r>
          </a:p>
          <a:p>
            <a:endParaRPr lang="en-US" dirty="0"/>
          </a:p>
        </p:txBody>
      </p:sp>
      <p:sp>
        <p:nvSpPr>
          <p:cNvPr id="4" name="Slide Number Placeholder 3"/>
          <p:cNvSpPr>
            <a:spLocks noGrp="1"/>
          </p:cNvSpPr>
          <p:nvPr>
            <p:ph type="sldNum" sz="quarter" idx="5"/>
          </p:nvPr>
        </p:nvSpPr>
        <p:spPr/>
        <p:txBody>
          <a:bodyPr/>
          <a:lstStyle/>
          <a:p>
            <a:fld id="{A04DA3CD-E8FD-BC42-AA96-FB4FCBC3C658}" type="slidenum">
              <a:rPr lang="en-US" smtClean="0"/>
              <a:t>11</a:t>
            </a:fld>
            <a:endParaRPr lang="en-US"/>
          </a:p>
        </p:txBody>
      </p:sp>
    </p:spTree>
    <p:extLst>
      <p:ext uri="{BB962C8B-B14F-4D97-AF65-F5344CB8AC3E}">
        <p14:creationId xmlns:p14="http://schemas.microsoft.com/office/powerpoint/2010/main" val="85669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04DA3CD-E8FD-BC42-AA96-FB4FCBC3C658}" type="slidenum">
              <a:rPr lang="en-US" smtClean="0"/>
              <a:t>12</a:t>
            </a:fld>
            <a:endParaRPr lang="en-US"/>
          </a:p>
        </p:txBody>
      </p:sp>
    </p:spTree>
    <p:extLst>
      <p:ext uri="{BB962C8B-B14F-4D97-AF65-F5344CB8AC3E}">
        <p14:creationId xmlns:p14="http://schemas.microsoft.com/office/powerpoint/2010/main" val="307758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Discuss about AIRA or BE MY EYES</a:t>
            </a:r>
          </a:p>
        </p:txBody>
      </p:sp>
      <p:sp>
        <p:nvSpPr>
          <p:cNvPr id="4" name="Slide Number Placeholder 3"/>
          <p:cNvSpPr>
            <a:spLocks noGrp="1"/>
          </p:cNvSpPr>
          <p:nvPr>
            <p:ph type="sldNum" sz="quarter" idx="5"/>
          </p:nvPr>
        </p:nvSpPr>
        <p:spPr/>
        <p:txBody>
          <a:bodyPr/>
          <a:lstStyle/>
          <a:p>
            <a:fld id="{A04DA3CD-E8FD-BC42-AA96-FB4FCBC3C658}" type="slidenum">
              <a:rPr lang="en-US" smtClean="0"/>
              <a:t>13</a:t>
            </a:fld>
            <a:endParaRPr lang="en-US"/>
          </a:p>
        </p:txBody>
      </p:sp>
    </p:spTree>
    <p:extLst>
      <p:ext uri="{BB962C8B-B14F-4D97-AF65-F5344CB8AC3E}">
        <p14:creationId xmlns:p14="http://schemas.microsoft.com/office/powerpoint/2010/main" val="173012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Verdana" panose="020B0604030504040204" pitchFamily="34" charset="0"/>
                <a:cs typeface="Arial" panose="020B0604020202020204" pitchFamily="34" charset="0"/>
              </a:rPr>
              <a:t>Participants mentioned</a:t>
            </a:r>
            <a:r>
              <a:rPr lang="en-AU" sz="1200" dirty="0">
                <a:latin typeface="Arial" panose="020B0604020202020204" pitchFamily="34" charset="0"/>
                <a:ea typeface="Verdana" panose="020B0604030504040204" pitchFamily="34" charset="0"/>
                <a:cs typeface="Arial" panose="020B0604020202020204" pitchFamily="34" charset="0"/>
              </a:rPr>
              <a:t> that they want to avoid relying on their 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ea typeface="Verdana" panose="020B0604030504040204" pitchFamily="34" charset="0"/>
                <a:cs typeface="Arial" panose="020B0604020202020204" pitchFamily="34" charset="0"/>
              </a:rPr>
              <a:t>Study found that </a:t>
            </a:r>
            <a:r>
              <a:rPr lang="en-AU" b="0" i="0" dirty="0">
                <a:effectLst/>
                <a:latin typeface="Arial" panose="020B0604020202020204" pitchFamily="34" charset="0"/>
              </a:rPr>
              <a:t>that the visual feedback was more distracting due to</a:t>
            </a:r>
            <a:br>
              <a:rPr lang="en-AU" dirty="0"/>
            </a:br>
            <a:r>
              <a:rPr lang="en-AU" b="0" i="0" dirty="0">
                <a:effectLst/>
                <a:latin typeface="Arial" panose="020B0604020202020204" pitchFamily="34" charset="0"/>
              </a:rPr>
              <a:t>the extra effort required to perceive and understand the visual content, compared to following audio instructions.</a:t>
            </a:r>
            <a:endParaRPr lang="en-US" sz="1200" dirty="0">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04DA3CD-E8FD-BC42-AA96-FB4FCBC3C658}" type="slidenum">
              <a:rPr lang="en-US" smtClean="0"/>
              <a:t>17</a:t>
            </a:fld>
            <a:endParaRPr lang="en-US"/>
          </a:p>
        </p:txBody>
      </p:sp>
    </p:spTree>
    <p:extLst>
      <p:ext uri="{BB962C8B-B14F-4D97-AF65-F5344CB8AC3E}">
        <p14:creationId xmlns:p14="http://schemas.microsoft.com/office/powerpoint/2010/main" val="298703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66D6-1EB2-DBC0-F30E-2EA68F54E97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4C2E2CD-DA3B-5864-6A7D-5DFE46858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F5B6B7E-A8B8-797B-E6A3-9CD4002E4680}"/>
              </a:ext>
            </a:extLst>
          </p:cNvPr>
          <p:cNvSpPr>
            <a:spLocks noGrp="1"/>
          </p:cNvSpPr>
          <p:nvPr>
            <p:ph type="dt" sz="half" idx="10"/>
          </p:nvPr>
        </p:nvSpPr>
        <p:spPr/>
        <p:txBody>
          <a:bodyPr/>
          <a:lstStyle/>
          <a:p>
            <a:fld id="{E074E8DC-BB76-D644-9729-C50492F20CAB}" type="datetimeFigureOut">
              <a:rPr lang="en-US" smtClean="0"/>
              <a:t>5/1/23</a:t>
            </a:fld>
            <a:endParaRPr lang="en-US"/>
          </a:p>
        </p:txBody>
      </p:sp>
      <p:sp>
        <p:nvSpPr>
          <p:cNvPr id="5" name="Footer Placeholder 4">
            <a:extLst>
              <a:ext uri="{FF2B5EF4-FFF2-40B4-BE49-F238E27FC236}">
                <a16:creationId xmlns:a16="http://schemas.microsoft.com/office/drawing/2014/main" id="{3231ABE0-C2F2-6C68-EDD2-00A0B4603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DA666-1A7B-4A06-C30C-003F998FE774}"/>
              </a:ext>
            </a:extLst>
          </p:cNvPr>
          <p:cNvSpPr>
            <a:spLocks noGrp="1"/>
          </p:cNvSpPr>
          <p:nvPr>
            <p:ph type="sldNum" sz="quarter" idx="12"/>
          </p:nvPr>
        </p:nvSpPr>
        <p:spPr/>
        <p:txBody>
          <a:bodyPr/>
          <a:lstStyle/>
          <a:p>
            <a:fld id="{E246980A-A7E7-2345-916D-2CF33A4C1DCC}" type="slidenum">
              <a:rPr lang="en-US" smtClean="0"/>
              <a:t>‹#›</a:t>
            </a:fld>
            <a:endParaRPr lang="en-US"/>
          </a:p>
        </p:txBody>
      </p:sp>
    </p:spTree>
    <p:extLst>
      <p:ext uri="{BB962C8B-B14F-4D97-AF65-F5344CB8AC3E}">
        <p14:creationId xmlns:p14="http://schemas.microsoft.com/office/powerpoint/2010/main" val="273451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8475-DBF1-25E0-CB2D-D440F80CE15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DC10ED3-A2E3-CB68-C820-30542F15AE8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A774AF-D8A4-D99F-0C41-BEF05C3AE497}"/>
              </a:ext>
            </a:extLst>
          </p:cNvPr>
          <p:cNvSpPr>
            <a:spLocks noGrp="1"/>
          </p:cNvSpPr>
          <p:nvPr>
            <p:ph type="dt" sz="half" idx="10"/>
          </p:nvPr>
        </p:nvSpPr>
        <p:spPr/>
        <p:txBody>
          <a:bodyPr/>
          <a:lstStyle/>
          <a:p>
            <a:fld id="{E074E8DC-BB76-D644-9729-C50492F20CAB}" type="datetimeFigureOut">
              <a:rPr lang="en-US" smtClean="0"/>
              <a:t>5/1/23</a:t>
            </a:fld>
            <a:endParaRPr lang="en-US"/>
          </a:p>
        </p:txBody>
      </p:sp>
      <p:sp>
        <p:nvSpPr>
          <p:cNvPr id="5" name="Footer Placeholder 4">
            <a:extLst>
              <a:ext uri="{FF2B5EF4-FFF2-40B4-BE49-F238E27FC236}">
                <a16:creationId xmlns:a16="http://schemas.microsoft.com/office/drawing/2014/main" id="{3D1EEC0B-211D-AC84-85AC-DB1F5520F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01298-E9F1-FB9E-86BD-343D01CA637B}"/>
              </a:ext>
            </a:extLst>
          </p:cNvPr>
          <p:cNvSpPr>
            <a:spLocks noGrp="1"/>
          </p:cNvSpPr>
          <p:nvPr>
            <p:ph type="sldNum" sz="quarter" idx="12"/>
          </p:nvPr>
        </p:nvSpPr>
        <p:spPr/>
        <p:txBody>
          <a:bodyPr/>
          <a:lstStyle/>
          <a:p>
            <a:fld id="{E246980A-A7E7-2345-916D-2CF33A4C1DCC}" type="slidenum">
              <a:rPr lang="en-US" smtClean="0"/>
              <a:t>‹#›</a:t>
            </a:fld>
            <a:endParaRPr lang="en-US"/>
          </a:p>
        </p:txBody>
      </p:sp>
    </p:spTree>
    <p:extLst>
      <p:ext uri="{BB962C8B-B14F-4D97-AF65-F5344CB8AC3E}">
        <p14:creationId xmlns:p14="http://schemas.microsoft.com/office/powerpoint/2010/main" val="177687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4DACB2-B1F9-70EA-AA1F-97A9DF39598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956189-CA60-5B93-0BC6-89CE9F8CBA0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54BB3C-8DA3-60C2-B333-A0982FBD77D7}"/>
              </a:ext>
            </a:extLst>
          </p:cNvPr>
          <p:cNvSpPr>
            <a:spLocks noGrp="1"/>
          </p:cNvSpPr>
          <p:nvPr>
            <p:ph type="dt" sz="half" idx="10"/>
          </p:nvPr>
        </p:nvSpPr>
        <p:spPr/>
        <p:txBody>
          <a:bodyPr/>
          <a:lstStyle/>
          <a:p>
            <a:fld id="{E074E8DC-BB76-D644-9729-C50492F20CAB}" type="datetimeFigureOut">
              <a:rPr lang="en-US" smtClean="0"/>
              <a:t>5/1/23</a:t>
            </a:fld>
            <a:endParaRPr lang="en-US"/>
          </a:p>
        </p:txBody>
      </p:sp>
      <p:sp>
        <p:nvSpPr>
          <p:cNvPr id="5" name="Footer Placeholder 4">
            <a:extLst>
              <a:ext uri="{FF2B5EF4-FFF2-40B4-BE49-F238E27FC236}">
                <a16:creationId xmlns:a16="http://schemas.microsoft.com/office/drawing/2014/main" id="{9EDD3ED1-6C9E-55AD-99AD-20F41B379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05B0F-E13B-146A-FF0D-3E68A6BFDA2F}"/>
              </a:ext>
            </a:extLst>
          </p:cNvPr>
          <p:cNvSpPr>
            <a:spLocks noGrp="1"/>
          </p:cNvSpPr>
          <p:nvPr>
            <p:ph type="sldNum" sz="quarter" idx="12"/>
          </p:nvPr>
        </p:nvSpPr>
        <p:spPr/>
        <p:txBody>
          <a:bodyPr/>
          <a:lstStyle/>
          <a:p>
            <a:fld id="{E246980A-A7E7-2345-916D-2CF33A4C1DCC}" type="slidenum">
              <a:rPr lang="en-US" smtClean="0"/>
              <a:t>‹#›</a:t>
            </a:fld>
            <a:endParaRPr lang="en-US"/>
          </a:p>
        </p:txBody>
      </p:sp>
    </p:spTree>
    <p:extLst>
      <p:ext uri="{BB962C8B-B14F-4D97-AF65-F5344CB8AC3E}">
        <p14:creationId xmlns:p14="http://schemas.microsoft.com/office/powerpoint/2010/main" val="23767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B78F-FC45-48EF-0FCF-EA2AC91915D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CE00BA-8C29-A37A-1C46-4EF2B07AD0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E52240-C64F-CB2B-2056-ABF9F4DDC918}"/>
              </a:ext>
            </a:extLst>
          </p:cNvPr>
          <p:cNvSpPr>
            <a:spLocks noGrp="1"/>
          </p:cNvSpPr>
          <p:nvPr>
            <p:ph type="dt" sz="half" idx="10"/>
          </p:nvPr>
        </p:nvSpPr>
        <p:spPr/>
        <p:txBody>
          <a:bodyPr/>
          <a:lstStyle/>
          <a:p>
            <a:fld id="{E074E8DC-BB76-D644-9729-C50492F20CAB}" type="datetimeFigureOut">
              <a:rPr lang="en-US" smtClean="0"/>
              <a:t>5/1/23</a:t>
            </a:fld>
            <a:endParaRPr lang="en-US"/>
          </a:p>
        </p:txBody>
      </p:sp>
      <p:sp>
        <p:nvSpPr>
          <p:cNvPr id="5" name="Footer Placeholder 4">
            <a:extLst>
              <a:ext uri="{FF2B5EF4-FFF2-40B4-BE49-F238E27FC236}">
                <a16:creationId xmlns:a16="http://schemas.microsoft.com/office/drawing/2014/main" id="{EFB7A2D1-B7FD-5430-D1CE-720841948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85413-587C-0AE9-5D00-8003D6CE99FC}"/>
              </a:ext>
            </a:extLst>
          </p:cNvPr>
          <p:cNvSpPr>
            <a:spLocks noGrp="1"/>
          </p:cNvSpPr>
          <p:nvPr>
            <p:ph type="sldNum" sz="quarter" idx="12"/>
          </p:nvPr>
        </p:nvSpPr>
        <p:spPr/>
        <p:txBody>
          <a:bodyPr/>
          <a:lstStyle/>
          <a:p>
            <a:fld id="{E246980A-A7E7-2345-916D-2CF33A4C1DCC}" type="slidenum">
              <a:rPr lang="en-US" smtClean="0"/>
              <a:t>‹#›</a:t>
            </a:fld>
            <a:endParaRPr lang="en-US"/>
          </a:p>
        </p:txBody>
      </p:sp>
    </p:spTree>
    <p:extLst>
      <p:ext uri="{BB962C8B-B14F-4D97-AF65-F5344CB8AC3E}">
        <p14:creationId xmlns:p14="http://schemas.microsoft.com/office/powerpoint/2010/main" val="411558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6CCFD-DB5A-97BD-A376-1BBE264E69B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54EFB46-F946-00A4-CE39-39BAC116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52AB0C-A4A3-73BB-14FD-22D95442CABC}"/>
              </a:ext>
            </a:extLst>
          </p:cNvPr>
          <p:cNvSpPr>
            <a:spLocks noGrp="1"/>
          </p:cNvSpPr>
          <p:nvPr>
            <p:ph type="dt" sz="half" idx="10"/>
          </p:nvPr>
        </p:nvSpPr>
        <p:spPr/>
        <p:txBody>
          <a:bodyPr/>
          <a:lstStyle/>
          <a:p>
            <a:fld id="{E074E8DC-BB76-D644-9729-C50492F20CAB}" type="datetimeFigureOut">
              <a:rPr lang="en-US" smtClean="0"/>
              <a:t>5/1/23</a:t>
            </a:fld>
            <a:endParaRPr lang="en-US"/>
          </a:p>
        </p:txBody>
      </p:sp>
      <p:sp>
        <p:nvSpPr>
          <p:cNvPr id="5" name="Footer Placeholder 4">
            <a:extLst>
              <a:ext uri="{FF2B5EF4-FFF2-40B4-BE49-F238E27FC236}">
                <a16:creationId xmlns:a16="http://schemas.microsoft.com/office/drawing/2014/main" id="{A3433617-8216-98F6-6A89-5BA7358F0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4818E-645B-FDFF-1D19-56289BEBAE18}"/>
              </a:ext>
            </a:extLst>
          </p:cNvPr>
          <p:cNvSpPr>
            <a:spLocks noGrp="1"/>
          </p:cNvSpPr>
          <p:nvPr>
            <p:ph type="sldNum" sz="quarter" idx="12"/>
          </p:nvPr>
        </p:nvSpPr>
        <p:spPr/>
        <p:txBody>
          <a:bodyPr/>
          <a:lstStyle/>
          <a:p>
            <a:fld id="{E246980A-A7E7-2345-916D-2CF33A4C1DCC}" type="slidenum">
              <a:rPr lang="en-US" smtClean="0"/>
              <a:t>‹#›</a:t>
            </a:fld>
            <a:endParaRPr lang="en-US"/>
          </a:p>
        </p:txBody>
      </p:sp>
    </p:spTree>
    <p:extLst>
      <p:ext uri="{BB962C8B-B14F-4D97-AF65-F5344CB8AC3E}">
        <p14:creationId xmlns:p14="http://schemas.microsoft.com/office/powerpoint/2010/main" val="365993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BC809-0148-DF51-8642-7633B29EFCB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4FC4C55-FD0F-02A3-60D9-0933A9A4158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D65941-5511-08BB-06A6-87E1534F0B2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E35ACC-3B51-0BB8-30E6-826772FCEC4A}"/>
              </a:ext>
            </a:extLst>
          </p:cNvPr>
          <p:cNvSpPr>
            <a:spLocks noGrp="1"/>
          </p:cNvSpPr>
          <p:nvPr>
            <p:ph type="dt" sz="half" idx="10"/>
          </p:nvPr>
        </p:nvSpPr>
        <p:spPr/>
        <p:txBody>
          <a:bodyPr/>
          <a:lstStyle/>
          <a:p>
            <a:fld id="{E074E8DC-BB76-D644-9729-C50492F20CAB}" type="datetimeFigureOut">
              <a:rPr lang="en-US" smtClean="0"/>
              <a:t>5/1/23</a:t>
            </a:fld>
            <a:endParaRPr lang="en-US"/>
          </a:p>
        </p:txBody>
      </p:sp>
      <p:sp>
        <p:nvSpPr>
          <p:cNvPr id="6" name="Footer Placeholder 5">
            <a:extLst>
              <a:ext uri="{FF2B5EF4-FFF2-40B4-BE49-F238E27FC236}">
                <a16:creationId xmlns:a16="http://schemas.microsoft.com/office/drawing/2014/main" id="{888B94EC-D135-0D00-3485-C8520E11D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552BB9-CAC9-2DAA-8BA9-773EDA9841A1}"/>
              </a:ext>
            </a:extLst>
          </p:cNvPr>
          <p:cNvSpPr>
            <a:spLocks noGrp="1"/>
          </p:cNvSpPr>
          <p:nvPr>
            <p:ph type="sldNum" sz="quarter" idx="12"/>
          </p:nvPr>
        </p:nvSpPr>
        <p:spPr/>
        <p:txBody>
          <a:bodyPr/>
          <a:lstStyle/>
          <a:p>
            <a:fld id="{E246980A-A7E7-2345-916D-2CF33A4C1DCC}" type="slidenum">
              <a:rPr lang="en-US" smtClean="0"/>
              <a:t>‹#›</a:t>
            </a:fld>
            <a:endParaRPr lang="en-US"/>
          </a:p>
        </p:txBody>
      </p:sp>
    </p:spTree>
    <p:extLst>
      <p:ext uri="{BB962C8B-B14F-4D97-AF65-F5344CB8AC3E}">
        <p14:creationId xmlns:p14="http://schemas.microsoft.com/office/powerpoint/2010/main" val="377757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E594-5F85-B75A-89E0-7BDA96A9BBB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84D9F7-A86A-EC21-8B09-ED8D13058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0B5E1C-8F24-9513-7064-EF6315B8D96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B31887-239E-2D4A-E591-4398B55A5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5F6EC0C-C91B-1AAA-28E2-960AA8B5E15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FEE6BF4-6098-A303-0B1D-2329A9836741}"/>
              </a:ext>
            </a:extLst>
          </p:cNvPr>
          <p:cNvSpPr>
            <a:spLocks noGrp="1"/>
          </p:cNvSpPr>
          <p:nvPr>
            <p:ph type="dt" sz="half" idx="10"/>
          </p:nvPr>
        </p:nvSpPr>
        <p:spPr/>
        <p:txBody>
          <a:bodyPr/>
          <a:lstStyle/>
          <a:p>
            <a:fld id="{E074E8DC-BB76-D644-9729-C50492F20CAB}" type="datetimeFigureOut">
              <a:rPr lang="en-US" smtClean="0"/>
              <a:t>5/1/23</a:t>
            </a:fld>
            <a:endParaRPr lang="en-US"/>
          </a:p>
        </p:txBody>
      </p:sp>
      <p:sp>
        <p:nvSpPr>
          <p:cNvPr id="8" name="Footer Placeholder 7">
            <a:extLst>
              <a:ext uri="{FF2B5EF4-FFF2-40B4-BE49-F238E27FC236}">
                <a16:creationId xmlns:a16="http://schemas.microsoft.com/office/drawing/2014/main" id="{7BF75EBA-0329-B92A-4F6F-2C4D3A6B2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965999-DC78-915B-D506-360DF0D92D03}"/>
              </a:ext>
            </a:extLst>
          </p:cNvPr>
          <p:cNvSpPr>
            <a:spLocks noGrp="1"/>
          </p:cNvSpPr>
          <p:nvPr>
            <p:ph type="sldNum" sz="quarter" idx="12"/>
          </p:nvPr>
        </p:nvSpPr>
        <p:spPr/>
        <p:txBody>
          <a:bodyPr/>
          <a:lstStyle/>
          <a:p>
            <a:fld id="{E246980A-A7E7-2345-916D-2CF33A4C1DCC}" type="slidenum">
              <a:rPr lang="en-US" smtClean="0"/>
              <a:t>‹#›</a:t>
            </a:fld>
            <a:endParaRPr lang="en-US"/>
          </a:p>
        </p:txBody>
      </p:sp>
    </p:spTree>
    <p:extLst>
      <p:ext uri="{BB962C8B-B14F-4D97-AF65-F5344CB8AC3E}">
        <p14:creationId xmlns:p14="http://schemas.microsoft.com/office/powerpoint/2010/main" val="409396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E160-C153-0C6E-505D-F27D90D88C8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9394282-DF19-5B1C-638C-77FE4FE4C79A}"/>
              </a:ext>
            </a:extLst>
          </p:cNvPr>
          <p:cNvSpPr>
            <a:spLocks noGrp="1"/>
          </p:cNvSpPr>
          <p:nvPr>
            <p:ph type="dt" sz="half" idx="10"/>
          </p:nvPr>
        </p:nvSpPr>
        <p:spPr/>
        <p:txBody>
          <a:bodyPr/>
          <a:lstStyle/>
          <a:p>
            <a:fld id="{E074E8DC-BB76-D644-9729-C50492F20CAB}" type="datetimeFigureOut">
              <a:rPr lang="en-US" smtClean="0"/>
              <a:t>5/1/23</a:t>
            </a:fld>
            <a:endParaRPr lang="en-US"/>
          </a:p>
        </p:txBody>
      </p:sp>
      <p:sp>
        <p:nvSpPr>
          <p:cNvPr id="4" name="Footer Placeholder 3">
            <a:extLst>
              <a:ext uri="{FF2B5EF4-FFF2-40B4-BE49-F238E27FC236}">
                <a16:creationId xmlns:a16="http://schemas.microsoft.com/office/drawing/2014/main" id="{30FBF7C2-DFCD-3D19-1AD6-6E8751AE73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51A1F8-3587-16CC-3B03-9E11E2090F04}"/>
              </a:ext>
            </a:extLst>
          </p:cNvPr>
          <p:cNvSpPr>
            <a:spLocks noGrp="1"/>
          </p:cNvSpPr>
          <p:nvPr>
            <p:ph type="sldNum" sz="quarter" idx="12"/>
          </p:nvPr>
        </p:nvSpPr>
        <p:spPr/>
        <p:txBody>
          <a:bodyPr/>
          <a:lstStyle/>
          <a:p>
            <a:fld id="{E246980A-A7E7-2345-916D-2CF33A4C1DCC}" type="slidenum">
              <a:rPr lang="en-US" smtClean="0"/>
              <a:t>‹#›</a:t>
            </a:fld>
            <a:endParaRPr lang="en-US"/>
          </a:p>
        </p:txBody>
      </p:sp>
    </p:spTree>
    <p:extLst>
      <p:ext uri="{BB962C8B-B14F-4D97-AF65-F5344CB8AC3E}">
        <p14:creationId xmlns:p14="http://schemas.microsoft.com/office/powerpoint/2010/main" val="218258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49A0C4-151F-A2A9-7E71-0694EFC4A24A}"/>
              </a:ext>
            </a:extLst>
          </p:cNvPr>
          <p:cNvSpPr>
            <a:spLocks noGrp="1"/>
          </p:cNvSpPr>
          <p:nvPr>
            <p:ph type="dt" sz="half" idx="10"/>
          </p:nvPr>
        </p:nvSpPr>
        <p:spPr/>
        <p:txBody>
          <a:bodyPr/>
          <a:lstStyle/>
          <a:p>
            <a:fld id="{E074E8DC-BB76-D644-9729-C50492F20CAB}" type="datetimeFigureOut">
              <a:rPr lang="en-US" smtClean="0"/>
              <a:t>5/1/23</a:t>
            </a:fld>
            <a:endParaRPr lang="en-US"/>
          </a:p>
        </p:txBody>
      </p:sp>
      <p:sp>
        <p:nvSpPr>
          <p:cNvPr id="3" name="Footer Placeholder 2">
            <a:extLst>
              <a:ext uri="{FF2B5EF4-FFF2-40B4-BE49-F238E27FC236}">
                <a16:creationId xmlns:a16="http://schemas.microsoft.com/office/drawing/2014/main" id="{2640116A-88B9-9869-67BE-7610021288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6C8FCC-D891-DB4C-9F22-80CCD5B5DECB}"/>
              </a:ext>
            </a:extLst>
          </p:cNvPr>
          <p:cNvSpPr>
            <a:spLocks noGrp="1"/>
          </p:cNvSpPr>
          <p:nvPr>
            <p:ph type="sldNum" sz="quarter" idx="12"/>
          </p:nvPr>
        </p:nvSpPr>
        <p:spPr/>
        <p:txBody>
          <a:bodyPr/>
          <a:lstStyle/>
          <a:p>
            <a:fld id="{E246980A-A7E7-2345-916D-2CF33A4C1DCC}" type="slidenum">
              <a:rPr lang="en-US" smtClean="0"/>
              <a:t>‹#›</a:t>
            </a:fld>
            <a:endParaRPr lang="en-US"/>
          </a:p>
        </p:txBody>
      </p:sp>
    </p:spTree>
    <p:extLst>
      <p:ext uri="{BB962C8B-B14F-4D97-AF65-F5344CB8AC3E}">
        <p14:creationId xmlns:p14="http://schemas.microsoft.com/office/powerpoint/2010/main" val="201437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1EAE-F8AB-CA21-2C45-A8400CEB61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1468BB2-5B27-5BD0-A993-3A144F919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EB8600E-CD97-FACD-E842-9102A9B1C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EFDADB-0128-1C37-CA5C-83EBE0594BCE}"/>
              </a:ext>
            </a:extLst>
          </p:cNvPr>
          <p:cNvSpPr>
            <a:spLocks noGrp="1"/>
          </p:cNvSpPr>
          <p:nvPr>
            <p:ph type="dt" sz="half" idx="10"/>
          </p:nvPr>
        </p:nvSpPr>
        <p:spPr/>
        <p:txBody>
          <a:bodyPr/>
          <a:lstStyle/>
          <a:p>
            <a:fld id="{E074E8DC-BB76-D644-9729-C50492F20CAB}" type="datetimeFigureOut">
              <a:rPr lang="en-US" smtClean="0"/>
              <a:t>5/1/23</a:t>
            </a:fld>
            <a:endParaRPr lang="en-US"/>
          </a:p>
        </p:txBody>
      </p:sp>
      <p:sp>
        <p:nvSpPr>
          <p:cNvPr id="6" name="Footer Placeholder 5">
            <a:extLst>
              <a:ext uri="{FF2B5EF4-FFF2-40B4-BE49-F238E27FC236}">
                <a16:creationId xmlns:a16="http://schemas.microsoft.com/office/drawing/2014/main" id="{00166CA0-BD74-17B6-0ABA-D1C7535F0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A0643-38EF-7BCC-54FD-659E07B01E90}"/>
              </a:ext>
            </a:extLst>
          </p:cNvPr>
          <p:cNvSpPr>
            <a:spLocks noGrp="1"/>
          </p:cNvSpPr>
          <p:nvPr>
            <p:ph type="sldNum" sz="quarter" idx="12"/>
          </p:nvPr>
        </p:nvSpPr>
        <p:spPr/>
        <p:txBody>
          <a:bodyPr/>
          <a:lstStyle/>
          <a:p>
            <a:fld id="{E246980A-A7E7-2345-916D-2CF33A4C1DCC}" type="slidenum">
              <a:rPr lang="en-US" smtClean="0"/>
              <a:t>‹#›</a:t>
            </a:fld>
            <a:endParaRPr lang="en-US"/>
          </a:p>
        </p:txBody>
      </p:sp>
    </p:spTree>
    <p:extLst>
      <p:ext uri="{BB962C8B-B14F-4D97-AF65-F5344CB8AC3E}">
        <p14:creationId xmlns:p14="http://schemas.microsoft.com/office/powerpoint/2010/main" val="73991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90A4-D4D0-EFBC-433C-2A8F7F8374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8B47366-41C6-7A8C-2BB2-2CA99A1B8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2351DC-A8FE-02AF-5524-F35C83FDD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0BFA51-EEC5-FB05-ED93-265B98BD81B9}"/>
              </a:ext>
            </a:extLst>
          </p:cNvPr>
          <p:cNvSpPr>
            <a:spLocks noGrp="1"/>
          </p:cNvSpPr>
          <p:nvPr>
            <p:ph type="dt" sz="half" idx="10"/>
          </p:nvPr>
        </p:nvSpPr>
        <p:spPr/>
        <p:txBody>
          <a:bodyPr/>
          <a:lstStyle/>
          <a:p>
            <a:fld id="{E074E8DC-BB76-D644-9729-C50492F20CAB}" type="datetimeFigureOut">
              <a:rPr lang="en-US" smtClean="0"/>
              <a:t>5/1/23</a:t>
            </a:fld>
            <a:endParaRPr lang="en-US"/>
          </a:p>
        </p:txBody>
      </p:sp>
      <p:sp>
        <p:nvSpPr>
          <p:cNvPr id="6" name="Footer Placeholder 5">
            <a:extLst>
              <a:ext uri="{FF2B5EF4-FFF2-40B4-BE49-F238E27FC236}">
                <a16:creationId xmlns:a16="http://schemas.microsoft.com/office/drawing/2014/main" id="{54CF180F-5E77-563D-50EA-D4EA41C7E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45639-0492-0745-B325-EB69B6951DBA}"/>
              </a:ext>
            </a:extLst>
          </p:cNvPr>
          <p:cNvSpPr>
            <a:spLocks noGrp="1"/>
          </p:cNvSpPr>
          <p:nvPr>
            <p:ph type="sldNum" sz="quarter" idx="12"/>
          </p:nvPr>
        </p:nvSpPr>
        <p:spPr/>
        <p:txBody>
          <a:bodyPr/>
          <a:lstStyle/>
          <a:p>
            <a:fld id="{E246980A-A7E7-2345-916D-2CF33A4C1DCC}" type="slidenum">
              <a:rPr lang="en-US" smtClean="0"/>
              <a:t>‹#›</a:t>
            </a:fld>
            <a:endParaRPr lang="en-US"/>
          </a:p>
        </p:txBody>
      </p:sp>
    </p:spTree>
    <p:extLst>
      <p:ext uri="{BB962C8B-B14F-4D97-AF65-F5344CB8AC3E}">
        <p14:creationId xmlns:p14="http://schemas.microsoft.com/office/powerpoint/2010/main" val="96687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03679-CF21-7224-380F-C04E41BC81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386771-3A5F-9789-0B07-E8F3431F4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A7C11B-5282-FA6C-9ECF-862B9A09A2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4E8DC-BB76-D644-9729-C50492F20CAB}" type="datetimeFigureOut">
              <a:rPr lang="en-US" smtClean="0"/>
              <a:t>5/1/23</a:t>
            </a:fld>
            <a:endParaRPr lang="en-US"/>
          </a:p>
        </p:txBody>
      </p:sp>
      <p:sp>
        <p:nvSpPr>
          <p:cNvPr id="5" name="Footer Placeholder 4">
            <a:extLst>
              <a:ext uri="{FF2B5EF4-FFF2-40B4-BE49-F238E27FC236}">
                <a16:creationId xmlns:a16="http://schemas.microsoft.com/office/drawing/2014/main" id="{D4E3A545-C1F9-CE55-676C-6D98E92E5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8FE719-234D-5C1D-36D3-731448F7E4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6980A-A7E7-2345-916D-2CF33A4C1DCC}" type="slidenum">
              <a:rPr lang="en-US" smtClean="0"/>
              <a:t>‹#›</a:t>
            </a:fld>
            <a:endParaRPr lang="en-US"/>
          </a:p>
        </p:txBody>
      </p:sp>
    </p:spTree>
    <p:extLst>
      <p:ext uri="{BB962C8B-B14F-4D97-AF65-F5344CB8AC3E}">
        <p14:creationId xmlns:p14="http://schemas.microsoft.com/office/powerpoint/2010/main" val="2584963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5F62-D66A-FDA2-F370-F16C7FF167B1}"/>
              </a:ext>
            </a:extLst>
          </p:cNvPr>
          <p:cNvSpPr>
            <a:spLocks noGrp="1"/>
          </p:cNvSpPr>
          <p:nvPr>
            <p:ph type="ctrTitle"/>
          </p:nvPr>
        </p:nvSpPr>
        <p:spPr>
          <a:xfrm>
            <a:off x="429768" y="182738"/>
            <a:ext cx="11265408" cy="2101736"/>
          </a:xfrm>
        </p:spPr>
        <p:txBody>
          <a:bodyPr>
            <a:noAutofit/>
          </a:bodyPr>
          <a:lstStyle/>
          <a:p>
            <a:r>
              <a:rPr lang="en-US" sz="4800" dirty="0">
                <a:latin typeface="Arial" panose="020B0604020202020204" pitchFamily="34" charset="0"/>
                <a:ea typeface="Verdana" panose="020B0604030504040204" pitchFamily="34" charset="0"/>
                <a:cs typeface="Arial" panose="020B0604020202020204" pitchFamily="34" charset="0"/>
              </a:rPr>
              <a:t>What do Blind and Low Vision people really want from </a:t>
            </a:r>
            <a:r>
              <a:rPr lang="en-US" sz="4800" b="1" dirty="0">
                <a:latin typeface="Arial" panose="020B0604020202020204" pitchFamily="34" charset="0"/>
                <a:ea typeface="Verdana" panose="020B0604030504040204" pitchFamily="34" charset="0"/>
                <a:cs typeface="Arial" panose="020B0604020202020204" pitchFamily="34" charset="0"/>
              </a:rPr>
              <a:t>smart devices</a:t>
            </a:r>
            <a:r>
              <a:rPr lang="en-US" sz="4800" dirty="0">
                <a:latin typeface="Arial" panose="020B0604020202020204" pitchFamily="34" charset="0"/>
                <a:ea typeface="Verdana" panose="020B0604030504040204" pitchFamily="34" charset="0"/>
                <a:cs typeface="Arial" panose="020B0604020202020204" pitchFamily="34" charset="0"/>
              </a:rPr>
              <a:t>?</a:t>
            </a:r>
          </a:p>
        </p:txBody>
      </p:sp>
      <p:pic>
        <p:nvPicPr>
          <p:cNvPr id="5" name="Picture 4" descr="A person in a blue shirt&#10;&#10;Description automatically generated with medium confidence">
            <a:extLst>
              <a:ext uri="{FF2B5EF4-FFF2-40B4-BE49-F238E27FC236}">
                <a16:creationId xmlns:a16="http://schemas.microsoft.com/office/drawing/2014/main" id="{DC6596C2-254C-6BDF-E517-4A330B91AF15}"/>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1000" contrast="-26000"/>
                    </a14:imgEffect>
                  </a14:imgLayer>
                </a14:imgProps>
              </a:ext>
            </a:extLst>
          </a:blip>
          <a:stretch>
            <a:fillRect/>
          </a:stretch>
        </p:blipFill>
        <p:spPr>
          <a:xfrm>
            <a:off x="1703577" y="3288279"/>
            <a:ext cx="1331333" cy="1331333"/>
          </a:xfrm>
          <a:prstGeom prst="ellipse">
            <a:avLst/>
          </a:prstGeom>
        </p:spPr>
      </p:pic>
      <p:pic>
        <p:nvPicPr>
          <p:cNvPr id="8" name="Picture 7" descr="A person wearing a white shirt&#10;&#10;Description automatically generated with medium confidence">
            <a:extLst>
              <a:ext uri="{FF2B5EF4-FFF2-40B4-BE49-F238E27FC236}">
                <a16:creationId xmlns:a16="http://schemas.microsoft.com/office/drawing/2014/main" id="{D6DAE247-4129-3100-CA86-44C3796485CF}"/>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t="-1208" b="30838"/>
          <a:stretch/>
        </p:blipFill>
        <p:spPr>
          <a:xfrm>
            <a:off x="3508375" y="3287125"/>
            <a:ext cx="1332487" cy="1332487"/>
          </a:xfrm>
          <a:prstGeom prst="ellipse">
            <a:avLst/>
          </a:prstGeom>
        </p:spPr>
      </p:pic>
      <p:pic>
        <p:nvPicPr>
          <p:cNvPr id="10" name="Picture 9" descr="A person wearing glasses&#10;&#10;Description automatically generated with medium confidence">
            <a:extLst>
              <a:ext uri="{FF2B5EF4-FFF2-40B4-BE49-F238E27FC236}">
                <a16:creationId xmlns:a16="http://schemas.microsoft.com/office/drawing/2014/main" id="{C4369D92-55D9-CDD5-B9FE-0645BD0ABC8A}"/>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t="4577" b="29017"/>
          <a:stretch/>
        </p:blipFill>
        <p:spPr>
          <a:xfrm>
            <a:off x="5314327" y="3285969"/>
            <a:ext cx="1333643" cy="1333643"/>
          </a:xfrm>
          <a:prstGeom prst="ellipse">
            <a:avLst/>
          </a:prstGeom>
        </p:spPr>
      </p:pic>
      <p:pic>
        <p:nvPicPr>
          <p:cNvPr id="18" name="Picture 17" descr="A person with a beard and glasses&#10;&#10;Description automatically generated with medium confidence">
            <a:extLst>
              <a:ext uri="{FF2B5EF4-FFF2-40B4-BE49-F238E27FC236}">
                <a16:creationId xmlns:a16="http://schemas.microsoft.com/office/drawing/2014/main" id="{1C85AF7F-3A73-1438-CEF2-8B1655AE29DD}"/>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Lst>
          </a:blip>
          <a:srcRect l="19094" r="17842"/>
          <a:stretch/>
        </p:blipFill>
        <p:spPr>
          <a:xfrm>
            <a:off x="7121435" y="3285969"/>
            <a:ext cx="1333644" cy="1333644"/>
          </a:xfrm>
          <a:prstGeom prst="ellipse">
            <a:avLst/>
          </a:prstGeom>
        </p:spPr>
      </p:pic>
      <p:sp>
        <p:nvSpPr>
          <p:cNvPr id="19" name="TextBox 18">
            <a:extLst>
              <a:ext uri="{FF2B5EF4-FFF2-40B4-BE49-F238E27FC236}">
                <a16:creationId xmlns:a16="http://schemas.microsoft.com/office/drawing/2014/main" id="{DF0E3A63-BEE2-9E40-2325-BE36BA13D0D8}"/>
              </a:ext>
            </a:extLst>
          </p:cNvPr>
          <p:cNvSpPr txBox="1"/>
          <p:nvPr/>
        </p:nvSpPr>
        <p:spPr>
          <a:xfrm>
            <a:off x="1444371" y="4696699"/>
            <a:ext cx="1849744" cy="584775"/>
          </a:xfrm>
          <a:prstGeom prst="rect">
            <a:avLst/>
          </a:prstGeom>
          <a:noFill/>
        </p:spPr>
        <p:txBody>
          <a:bodyPr wrap="square" rtlCol="0">
            <a:spAutoFit/>
          </a:bodyPr>
          <a:lstStyle/>
          <a:p>
            <a:pPr algn="ctr"/>
            <a:r>
              <a:rPr lang="en-US" sz="1600" dirty="0" err="1">
                <a:latin typeface="Arial" panose="020B0604020202020204" pitchFamily="34" charset="0"/>
                <a:cs typeface="Arial" panose="020B0604020202020204" pitchFamily="34" charset="0"/>
              </a:rPr>
              <a:t>Bhanuka</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Gamage*</a:t>
            </a:r>
          </a:p>
        </p:txBody>
      </p:sp>
      <p:sp>
        <p:nvSpPr>
          <p:cNvPr id="20" name="TextBox 19">
            <a:extLst>
              <a:ext uri="{FF2B5EF4-FFF2-40B4-BE49-F238E27FC236}">
                <a16:creationId xmlns:a16="http://schemas.microsoft.com/office/drawing/2014/main" id="{7A21338A-7E1B-4535-D3EB-515F0BADDDCD}"/>
              </a:ext>
            </a:extLst>
          </p:cNvPr>
          <p:cNvSpPr txBox="1"/>
          <p:nvPr/>
        </p:nvSpPr>
        <p:spPr>
          <a:xfrm>
            <a:off x="3703372" y="4707957"/>
            <a:ext cx="942491" cy="584775"/>
          </a:xfrm>
          <a:prstGeom prst="rect">
            <a:avLst/>
          </a:prstGeom>
          <a:noFill/>
        </p:spPr>
        <p:txBody>
          <a:bodyPr wrap="square" rtlCol="0">
            <a:spAutoFit/>
          </a:bodyPr>
          <a:lstStyle/>
          <a:p>
            <a:pPr algn="ctr"/>
            <a:r>
              <a:rPr lang="en-US" sz="1600" dirty="0" err="1">
                <a:latin typeface="Arial" panose="020B0604020202020204" pitchFamily="34" charset="0"/>
                <a:cs typeface="Arial" panose="020B0604020202020204" pitchFamily="34" charset="0"/>
              </a:rPr>
              <a:t>Toan</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Do</a:t>
            </a:r>
          </a:p>
        </p:txBody>
      </p:sp>
      <p:sp>
        <p:nvSpPr>
          <p:cNvPr id="21" name="TextBox 20">
            <a:extLst>
              <a:ext uri="{FF2B5EF4-FFF2-40B4-BE49-F238E27FC236}">
                <a16:creationId xmlns:a16="http://schemas.microsoft.com/office/drawing/2014/main" id="{68B04AEB-8F29-0DB9-4EDB-09CE7E377448}"/>
              </a:ext>
            </a:extLst>
          </p:cNvPr>
          <p:cNvSpPr txBox="1"/>
          <p:nvPr/>
        </p:nvSpPr>
        <p:spPr>
          <a:xfrm>
            <a:off x="5238861" y="4701417"/>
            <a:ext cx="1484574"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Nicholas </a:t>
            </a:r>
            <a:r>
              <a:rPr lang="en-US" sz="1600" b="1" dirty="0">
                <a:latin typeface="Arial" panose="020B0604020202020204" pitchFamily="34" charset="0"/>
                <a:cs typeface="Arial" panose="020B0604020202020204" pitchFamily="34" charset="0"/>
              </a:rPr>
              <a:t>Price</a:t>
            </a:r>
          </a:p>
        </p:txBody>
      </p:sp>
      <p:sp>
        <p:nvSpPr>
          <p:cNvPr id="22" name="TextBox 21">
            <a:extLst>
              <a:ext uri="{FF2B5EF4-FFF2-40B4-BE49-F238E27FC236}">
                <a16:creationId xmlns:a16="http://schemas.microsoft.com/office/drawing/2014/main" id="{10DA8DCF-083E-B4D7-A6E9-0CE6F8735F32}"/>
              </a:ext>
            </a:extLst>
          </p:cNvPr>
          <p:cNvSpPr txBox="1"/>
          <p:nvPr/>
        </p:nvSpPr>
        <p:spPr>
          <a:xfrm>
            <a:off x="7045970" y="4706802"/>
            <a:ext cx="1484574"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Arthur </a:t>
            </a:r>
            <a:r>
              <a:rPr lang="en-US" sz="1600" b="1" dirty="0">
                <a:latin typeface="Arial" panose="020B0604020202020204" pitchFamily="34" charset="0"/>
                <a:cs typeface="Arial" panose="020B0604020202020204" pitchFamily="34" charset="0"/>
              </a:rPr>
              <a:t>Lowery</a:t>
            </a:r>
          </a:p>
        </p:txBody>
      </p:sp>
      <p:sp>
        <p:nvSpPr>
          <p:cNvPr id="23" name="TextBox 22">
            <a:extLst>
              <a:ext uri="{FF2B5EF4-FFF2-40B4-BE49-F238E27FC236}">
                <a16:creationId xmlns:a16="http://schemas.microsoft.com/office/drawing/2014/main" id="{51E6D821-A660-B7DF-0B92-C838319446C9}"/>
              </a:ext>
            </a:extLst>
          </p:cNvPr>
          <p:cNvSpPr txBox="1"/>
          <p:nvPr/>
        </p:nvSpPr>
        <p:spPr>
          <a:xfrm>
            <a:off x="8926901" y="4711520"/>
            <a:ext cx="1333644"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Kim </a:t>
            </a:r>
            <a:r>
              <a:rPr lang="en-US" sz="1600" b="1" dirty="0">
                <a:latin typeface="Arial" panose="020B0604020202020204" pitchFamily="34" charset="0"/>
                <a:cs typeface="Arial" panose="020B0604020202020204" pitchFamily="34" charset="0"/>
              </a:rPr>
              <a:t>Marriott</a:t>
            </a:r>
          </a:p>
        </p:txBody>
      </p:sp>
      <p:pic>
        <p:nvPicPr>
          <p:cNvPr id="28" name="Picture 27" descr="Monash University and Monash Information Technology Logo">
            <a:extLst>
              <a:ext uri="{FF2B5EF4-FFF2-40B4-BE49-F238E27FC236}">
                <a16:creationId xmlns:a16="http://schemas.microsoft.com/office/drawing/2014/main" id="{D0DB16DB-DC1B-E125-D564-E9D52F9745BE}"/>
              </a:ext>
            </a:extLst>
          </p:cNvPr>
          <p:cNvPicPr>
            <a:picLocks noChangeAspect="1"/>
          </p:cNvPicPr>
          <p:nvPr/>
        </p:nvPicPr>
        <p:blipFill rotWithShape="1">
          <a:blip r:embed="rId11"/>
          <a:srcRect t="23898" r="24467"/>
          <a:stretch/>
        </p:blipFill>
        <p:spPr>
          <a:xfrm>
            <a:off x="3820061" y="5680817"/>
            <a:ext cx="3666744" cy="696676"/>
          </a:xfrm>
          <a:prstGeom prst="rect">
            <a:avLst/>
          </a:prstGeom>
        </p:spPr>
      </p:pic>
      <p:pic>
        <p:nvPicPr>
          <p:cNvPr id="30" name="Picture 29" descr="Monash Data Futures Institute Logo">
            <a:extLst>
              <a:ext uri="{FF2B5EF4-FFF2-40B4-BE49-F238E27FC236}">
                <a16:creationId xmlns:a16="http://schemas.microsoft.com/office/drawing/2014/main" id="{4932295B-419F-DD9A-6046-5DC34ED3985B}"/>
              </a:ext>
            </a:extLst>
          </p:cNvPr>
          <p:cNvPicPr>
            <a:picLocks noChangeAspect="1"/>
          </p:cNvPicPr>
          <p:nvPr/>
        </p:nvPicPr>
        <p:blipFill>
          <a:blip r:embed="rId12"/>
          <a:stretch>
            <a:fillRect/>
          </a:stretch>
        </p:blipFill>
        <p:spPr>
          <a:xfrm>
            <a:off x="7611378" y="5680817"/>
            <a:ext cx="696676" cy="696676"/>
          </a:xfrm>
          <a:prstGeom prst="rect">
            <a:avLst/>
          </a:prstGeom>
        </p:spPr>
      </p:pic>
      <p:pic>
        <p:nvPicPr>
          <p:cNvPr id="33" name="Picture 32" descr="A picture containing text, person, person, holding&#10;&#10;Description automatically generated">
            <a:extLst>
              <a:ext uri="{FF2B5EF4-FFF2-40B4-BE49-F238E27FC236}">
                <a16:creationId xmlns:a16="http://schemas.microsoft.com/office/drawing/2014/main" id="{35B12A71-B9E8-B114-6894-B9A1C45B60B0}"/>
              </a:ext>
            </a:extLst>
          </p:cNvPr>
          <p:cNvPicPr>
            <a:picLocks noChangeAspect="1"/>
          </p:cNvPicPr>
          <p:nvPr/>
        </p:nvPicPr>
        <p:blipFill rotWithShape="1">
          <a:blip r:embed="rId13"/>
          <a:srcRect/>
          <a:stretch/>
        </p:blipFill>
        <p:spPr>
          <a:xfrm>
            <a:off x="8928545" y="3287612"/>
            <a:ext cx="1332000" cy="1332000"/>
          </a:xfrm>
          <a:prstGeom prst="ellipse">
            <a:avLst/>
          </a:prstGeom>
        </p:spPr>
      </p:pic>
      <p:sp>
        <p:nvSpPr>
          <p:cNvPr id="35" name="TextBox 34">
            <a:extLst>
              <a:ext uri="{FF2B5EF4-FFF2-40B4-BE49-F238E27FC236}">
                <a16:creationId xmlns:a16="http://schemas.microsoft.com/office/drawing/2014/main" id="{E49765FA-0D05-E422-177A-A64C528A38F6}"/>
              </a:ext>
            </a:extLst>
          </p:cNvPr>
          <p:cNvSpPr txBox="1"/>
          <p:nvPr/>
        </p:nvSpPr>
        <p:spPr>
          <a:xfrm>
            <a:off x="2547747" y="2207331"/>
            <a:ext cx="7029450" cy="461665"/>
          </a:xfrm>
          <a:prstGeom prst="rect">
            <a:avLst/>
          </a:prstGeom>
          <a:noFill/>
        </p:spPr>
        <p:txBody>
          <a:bodyPr wrap="square">
            <a:spAutoFit/>
          </a:bodyPr>
          <a:lstStyle/>
          <a:p>
            <a:r>
              <a:rPr lang="en-AU" sz="2400" b="0" i="0" dirty="0">
                <a:solidFill>
                  <a:schemeClr val="bg1">
                    <a:lumMod val="50000"/>
                  </a:schemeClr>
                </a:solidFill>
                <a:effectLst/>
                <a:latin typeface="Arial" panose="020B0604020202020204" pitchFamily="34" charset="0"/>
              </a:rPr>
              <a:t>A Comparison of the Literature with a Focus Study</a:t>
            </a:r>
            <a:endParaRPr lang="en-AU" sz="2400" dirty="0">
              <a:solidFill>
                <a:schemeClr val="bg1">
                  <a:lumMod val="50000"/>
                </a:schemeClr>
              </a:solidFill>
            </a:endParaRPr>
          </a:p>
        </p:txBody>
      </p:sp>
    </p:spTree>
    <p:extLst>
      <p:ext uri="{BB962C8B-B14F-4D97-AF65-F5344CB8AC3E}">
        <p14:creationId xmlns:p14="http://schemas.microsoft.com/office/powerpoint/2010/main" val="349080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image contains three boxes with labels Study 1 - Researcher Focus, Study 2 - Community Needs &amp; Comparison and Discussion.&#10;Study 1 and Comparison and Discussion are greyed out showing the focus is on Study 2.&#10;&#10;Inside the Study 2 box, there are 6 stages each showcasing the questions that were asked in the interviews and an arrow going along the boxes to show case the order of the questions were one after the other.&#10;&#10;At the top of the 6 stages, there are two emojis of a man and a woman wit labels 24 participants, 14 blind + 10 low vision.&#10;&#10;The first questions were the opening questions which are indicated in a box labelled Opening Questions.&#10;&#10;Next, question is &quot;Do you use any smart devices to perceive your surroundings&quot;&#10;&#10;Next, question is Have you used apps like &quot;AIRA&quot; or &quot;BE MY EYES&quot; that connect you to sighted helpers via video call.&#10;&#10;Next, &quot;What are the 3-5 main tasks you would want these smart devices to do&quot;&#10;&#10;Next, &quot;Rank the importance of these tasks researchers are working on in order of importance&quot;&#10;&#10;Finally, &quot;Any concerns regarding these smart devices&quot;&#10;">
            <a:extLst>
              <a:ext uri="{FF2B5EF4-FFF2-40B4-BE49-F238E27FC236}">
                <a16:creationId xmlns:a16="http://schemas.microsoft.com/office/drawing/2014/main" id="{4BBCB5FE-33B6-1BD3-4F0A-C0CFDDE28388}"/>
              </a:ext>
            </a:extLst>
          </p:cNvPr>
          <p:cNvPicPr>
            <a:picLocks noChangeAspect="1"/>
          </p:cNvPicPr>
          <p:nvPr/>
        </p:nvPicPr>
        <p:blipFill>
          <a:blip r:embed="rId3"/>
          <a:stretch>
            <a:fillRect/>
          </a:stretch>
        </p:blipFill>
        <p:spPr>
          <a:xfrm>
            <a:off x="1941729" y="142407"/>
            <a:ext cx="8308542" cy="6858000"/>
          </a:xfrm>
          <a:prstGeom prst="rect">
            <a:avLst/>
          </a:prstGeom>
        </p:spPr>
      </p:pic>
    </p:spTree>
    <p:extLst>
      <p:ext uri="{BB962C8B-B14F-4D97-AF65-F5344CB8AC3E}">
        <p14:creationId xmlns:p14="http://schemas.microsoft.com/office/powerpoint/2010/main" val="350066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mage contains three boxes with labels Study 1 - Researcher Focus, Study 2 - Community Needs &amp; Comparison and Discussion, same as the previous slides.&#10;But with all the boxes not grayed out. (Alt text for each section in the previous slides)">
            <a:extLst>
              <a:ext uri="{FF2B5EF4-FFF2-40B4-BE49-F238E27FC236}">
                <a16:creationId xmlns:a16="http://schemas.microsoft.com/office/drawing/2014/main" id="{705DFBE9-AAA4-CDC6-3946-884EE7FB6820}"/>
              </a:ext>
            </a:extLst>
          </p:cNvPr>
          <p:cNvPicPr>
            <a:picLocks noChangeAspect="1"/>
          </p:cNvPicPr>
          <p:nvPr/>
        </p:nvPicPr>
        <p:blipFill>
          <a:blip r:embed="rId3"/>
          <a:stretch>
            <a:fillRect/>
          </a:stretch>
        </p:blipFill>
        <p:spPr>
          <a:xfrm>
            <a:off x="1941729" y="142406"/>
            <a:ext cx="8308542" cy="6858000"/>
          </a:xfrm>
          <a:prstGeom prst="rect">
            <a:avLst/>
          </a:prstGeom>
        </p:spPr>
      </p:pic>
    </p:spTree>
    <p:extLst>
      <p:ext uri="{BB962C8B-B14F-4D97-AF65-F5344CB8AC3E}">
        <p14:creationId xmlns:p14="http://schemas.microsoft.com/office/powerpoint/2010/main" val="342983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2802-6E72-C855-16C6-7C2DC5BDB5FD}"/>
              </a:ext>
            </a:extLst>
          </p:cNvPr>
          <p:cNvSpPr>
            <a:spLocks noGrp="1"/>
          </p:cNvSpPr>
          <p:nvPr>
            <p:ph type="title"/>
          </p:nvPr>
        </p:nvSpPr>
        <p:spPr>
          <a:xfrm>
            <a:off x="838200" y="1346981"/>
            <a:ext cx="10515600" cy="661701"/>
          </a:xfrm>
        </p:spPr>
        <p:txBody>
          <a:bodyPr>
            <a:normAutofit/>
          </a:bodyPr>
          <a:lstStyle/>
          <a:p>
            <a:r>
              <a:rPr lang="en-US" sz="4000" dirty="0">
                <a:latin typeface="Arial" panose="020B0604020202020204" pitchFamily="34" charset="0"/>
                <a:ea typeface="Verdana" panose="020B0604030504040204" pitchFamily="34" charset="0"/>
                <a:cs typeface="Arial" panose="020B0604020202020204" pitchFamily="34" charset="0"/>
              </a:rPr>
              <a:t>What’s in our presentation?</a:t>
            </a:r>
          </a:p>
        </p:txBody>
      </p:sp>
      <p:sp>
        <p:nvSpPr>
          <p:cNvPr id="3" name="Content Placeholder 2" descr="Same overview slide as before:&#10;However, The context for the study and Overview of the Study are grayed out indicating that What were the main lessons and the implications of this study is the main focus.&#13;&#10;&#13;&#10;">
            <a:extLst>
              <a:ext uri="{FF2B5EF4-FFF2-40B4-BE49-F238E27FC236}">
                <a16:creationId xmlns:a16="http://schemas.microsoft.com/office/drawing/2014/main" id="{91241C33-1998-7C76-13E0-3F733F27470D}"/>
              </a:ext>
            </a:extLst>
          </p:cNvPr>
          <p:cNvSpPr>
            <a:spLocks noGrp="1"/>
          </p:cNvSpPr>
          <p:nvPr>
            <p:ph idx="1"/>
          </p:nvPr>
        </p:nvSpPr>
        <p:spPr>
          <a:xfrm>
            <a:off x="838200" y="2555824"/>
            <a:ext cx="10515600" cy="2533338"/>
          </a:xfrm>
        </p:spPr>
        <p:txBody>
          <a:bodyPr>
            <a:normAutofit/>
          </a:bodyPr>
          <a:lstStyle/>
          <a:p>
            <a:r>
              <a:rPr lang="en-US" sz="2400" dirty="0">
                <a:solidFill>
                  <a:srgbClr val="DBDBDB"/>
                </a:solidFill>
                <a:latin typeface="Arial" panose="020B0604020202020204" pitchFamily="34" charset="0"/>
                <a:ea typeface="Verdana" panose="020B0604030504040204" pitchFamily="34" charset="0"/>
                <a:cs typeface="Arial" panose="020B0604020202020204" pitchFamily="34" charset="0"/>
              </a:rPr>
              <a:t>The Context for the Study</a:t>
            </a:r>
          </a:p>
          <a:p>
            <a:r>
              <a:rPr lang="en-US" sz="2400" dirty="0">
                <a:solidFill>
                  <a:srgbClr val="DBDBDB"/>
                </a:solidFill>
                <a:latin typeface="Arial" panose="020B0604020202020204" pitchFamily="34" charset="0"/>
                <a:ea typeface="Verdana" panose="020B0604030504040204" pitchFamily="34" charset="0"/>
                <a:cs typeface="Arial" panose="020B0604020202020204" pitchFamily="34" charset="0"/>
              </a:rPr>
              <a:t>Overview of the Study</a:t>
            </a:r>
          </a:p>
          <a:p>
            <a:pPr lvl="1"/>
            <a:r>
              <a:rPr lang="en-US" sz="2000" dirty="0">
                <a:solidFill>
                  <a:srgbClr val="DBDBDB"/>
                </a:solidFill>
                <a:latin typeface="Arial" panose="020B0604020202020204" pitchFamily="34" charset="0"/>
                <a:ea typeface="Verdana" panose="020B0604030504040204" pitchFamily="34" charset="0"/>
                <a:cs typeface="Arial" panose="020B0604020202020204" pitchFamily="34" charset="0"/>
              </a:rPr>
              <a:t>Study 1 - What have </a:t>
            </a:r>
            <a:r>
              <a:rPr lang="en-US" sz="2000" b="1" dirty="0">
                <a:solidFill>
                  <a:srgbClr val="DBDBDB"/>
                </a:solidFill>
                <a:latin typeface="Arial" panose="020B0604020202020204" pitchFamily="34" charset="0"/>
                <a:ea typeface="Verdana" panose="020B0604030504040204" pitchFamily="34" charset="0"/>
                <a:cs typeface="Arial" panose="020B0604020202020204" pitchFamily="34" charset="0"/>
              </a:rPr>
              <a:t>Researchers focused on</a:t>
            </a:r>
            <a:r>
              <a:rPr lang="en-US" sz="2000" dirty="0">
                <a:solidFill>
                  <a:srgbClr val="DBDBDB"/>
                </a:solidFill>
                <a:latin typeface="Arial" panose="020B0604020202020204" pitchFamily="34" charset="0"/>
                <a:ea typeface="Verdana" panose="020B0604030504040204" pitchFamily="34" charset="0"/>
                <a:cs typeface="Arial" panose="020B0604020202020204" pitchFamily="34" charset="0"/>
              </a:rPr>
              <a:t>?</a:t>
            </a:r>
          </a:p>
          <a:p>
            <a:pPr lvl="1"/>
            <a:r>
              <a:rPr lang="en-US" sz="2000" dirty="0">
                <a:solidFill>
                  <a:srgbClr val="DBDBDB"/>
                </a:solidFill>
                <a:latin typeface="Arial" panose="020B0604020202020204" pitchFamily="34" charset="0"/>
                <a:ea typeface="Verdana" panose="020B0604030504040204" pitchFamily="34" charset="0"/>
                <a:cs typeface="Arial" panose="020B0604020202020204" pitchFamily="34" charset="0"/>
              </a:rPr>
              <a:t>Study 2 - What are the </a:t>
            </a:r>
            <a:r>
              <a:rPr lang="en-US" sz="2000" b="1" dirty="0">
                <a:solidFill>
                  <a:srgbClr val="DBDBDB"/>
                </a:solidFill>
                <a:latin typeface="Arial" panose="020B0604020202020204" pitchFamily="34" charset="0"/>
                <a:ea typeface="Verdana" panose="020B0604030504040204" pitchFamily="34" charset="0"/>
                <a:cs typeface="Arial" panose="020B0604020202020204" pitchFamily="34" charset="0"/>
              </a:rPr>
              <a:t>needs of the BLV community</a:t>
            </a:r>
            <a:r>
              <a:rPr lang="en-US" sz="2000" dirty="0">
                <a:solidFill>
                  <a:srgbClr val="DBDBDB"/>
                </a:solidFill>
                <a:latin typeface="Arial" panose="020B0604020202020204" pitchFamily="34" charset="0"/>
                <a:ea typeface="Verdana" panose="020B0604030504040204" pitchFamily="34" charset="0"/>
                <a:cs typeface="Arial" panose="020B0604020202020204" pitchFamily="34" charset="0"/>
              </a:rPr>
              <a:t>?</a:t>
            </a:r>
          </a:p>
          <a:p>
            <a:r>
              <a:rPr lang="en-US" sz="2400" dirty="0">
                <a:latin typeface="Arial" panose="020B0604020202020204" pitchFamily="34" charset="0"/>
                <a:ea typeface="Verdana" panose="020B0604030504040204" pitchFamily="34" charset="0"/>
                <a:cs typeface="Arial" panose="020B0604020202020204" pitchFamily="34" charset="0"/>
              </a:rPr>
              <a:t>What were the main </a:t>
            </a:r>
            <a:r>
              <a:rPr lang="en-US" sz="2400" b="1" dirty="0">
                <a:latin typeface="Arial" panose="020B0604020202020204" pitchFamily="34" charset="0"/>
                <a:ea typeface="Verdana" panose="020B0604030504040204" pitchFamily="34" charset="0"/>
                <a:cs typeface="Arial" panose="020B0604020202020204" pitchFamily="34" charset="0"/>
              </a:rPr>
              <a:t>lessons and implications</a:t>
            </a:r>
            <a:r>
              <a:rPr lang="en-US" sz="2400" dirty="0">
                <a:latin typeface="Arial" panose="020B0604020202020204" pitchFamily="34" charset="0"/>
                <a:ea typeface="Verdana" panose="020B0604030504040204" pitchFamily="34" charset="0"/>
                <a:cs typeface="Arial" panose="020B0604020202020204" pitchFamily="34" charset="0"/>
              </a:rPr>
              <a:t> of this study?</a:t>
            </a:r>
          </a:p>
          <a:p>
            <a:endParaRPr lang="en-US"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9505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2802-6E72-C855-16C6-7C2DC5BDB5FD}"/>
              </a:ext>
            </a:extLst>
          </p:cNvPr>
          <p:cNvSpPr>
            <a:spLocks noGrp="1"/>
          </p:cNvSpPr>
          <p:nvPr>
            <p:ph type="title"/>
          </p:nvPr>
        </p:nvSpPr>
        <p:spPr>
          <a:xfrm>
            <a:off x="838200" y="587830"/>
            <a:ext cx="10515600" cy="1072864"/>
          </a:xfrm>
        </p:spPr>
        <p:txBody>
          <a:bodyPr>
            <a:normAutofit/>
          </a:bodyPr>
          <a:lstStyle/>
          <a:p>
            <a:r>
              <a:rPr lang="en-US" sz="3200" dirty="0">
                <a:latin typeface="Arial" panose="020B0604020202020204" pitchFamily="34" charset="0"/>
                <a:ea typeface="Verdana" panose="020B0604030504040204" pitchFamily="34" charset="0"/>
                <a:cs typeface="Arial" panose="020B0604020202020204" pitchFamily="34" charset="0"/>
              </a:rPr>
              <a:t>What are the potential tasks and devices that could be explored?</a:t>
            </a:r>
          </a:p>
        </p:txBody>
      </p:sp>
      <p:graphicFrame>
        <p:nvGraphicFramePr>
          <p:cNvPr id="6" name="Table 6">
            <a:extLst>
              <a:ext uri="{FF2B5EF4-FFF2-40B4-BE49-F238E27FC236}">
                <a16:creationId xmlns:a16="http://schemas.microsoft.com/office/drawing/2014/main" id="{FD99625E-5CA5-14AE-AB4E-7C94D87E7222}"/>
              </a:ext>
            </a:extLst>
          </p:cNvPr>
          <p:cNvGraphicFramePr>
            <a:graphicFrameLocks noGrp="1"/>
          </p:cNvGraphicFramePr>
          <p:nvPr>
            <p:extLst>
              <p:ext uri="{D42A27DB-BD31-4B8C-83A1-F6EECF244321}">
                <p14:modId xmlns:p14="http://schemas.microsoft.com/office/powerpoint/2010/main" val="2022902949"/>
              </p:ext>
            </p:extLst>
          </p:nvPr>
        </p:nvGraphicFramePr>
        <p:xfrm>
          <a:off x="899745" y="1997120"/>
          <a:ext cx="10663605" cy="3965529"/>
        </p:xfrm>
        <a:graphic>
          <a:graphicData uri="http://schemas.openxmlformats.org/drawingml/2006/table">
            <a:tbl>
              <a:tblPr firstRow="1" bandRow="1">
                <a:tableStyleId>{5940675A-B579-460E-94D1-54222C63F5DA}</a:tableStyleId>
              </a:tblPr>
              <a:tblGrid>
                <a:gridCol w="1667684">
                  <a:extLst>
                    <a:ext uri="{9D8B030D-6E8A-4147-A177-3AD203B41FA5}">
                      <a16:colId xmlns:a16="http://schemas.microsoft.com/office/drawing/2014/main" val="296528403"/>
                    </a:ext>
                  </a:extLst>
                </a:gridCol>
                <a:gridCol w="4897863">
                  <a:extLst>
                    <a:ext uri="{9D8B030D-6E8A-4147-A177-3AD203B41FA5}">
                      <a16:colId xmlns:a16="http://schemas.microsoft.com/office/drawing/2014/main" val="1242629385"/>
                    </a:ext>
                  </a:extLst>
                </a:gridCol>
                <a:gridCol w="4098058">
                  <a:extLst>
                    <a:ext uri="{9D8B030D-6E8A-4147-A177-3AD203B41FA5}">
                      <a16:colId xmlns:a16="http://schemas.microsoft.com/office/drawing/2014/main" val="3943882896"/>
                    </a:ext>
                  </a:extLst>
                </a:gridCol>
              </a:tblGrid>
              <a:tr h="486527">
                <a:tc>
                  <a:txBody>
                    <a:bodyPr/>
                    <a:lstStyle/>
                    <a:p>
                      <a:endParaRPr lang="en-US" sz="2300" dirty="0"/>
                    </a:p>
                  </a:txBody>
                  <a:tcPr marL="119965" marR="119965" marT="59983" marB="59983"/>
                </a:tc>
                <a:tc>
                  <a:txBody>
                    <a:bodyPr/>
                    <a:lstStyle/>
                    <a:p>
                      <a:r>
                        <a:rPr lang="en-US" sz="2300" b="1" dirty="0"/>
                        <a:t>Emphasize on</a:t>
                      </a:r>
                    </a:p>
                  </a:txBody>
                  <a:tcPr marL="119965" marR="119965" marT="59983" marB="59983"/>
                </a:tc>
                <a:tc>
                  <a:txBody>
                    <a:bodyPr/>
                    <a:lstStyle/>
                    <a:p>
                      <a:r>
                        <a:rPr lang="en-US" sz="2300" b="1" dirty="0"/>
                        <a:t>New</a:t>
                      </a:r>
                    </a:p>
                  </a:txBody>
                  <a:tcPr marL="119965" marR="119965" marT="59983" marB="59983"/>
                </a:tc>
                <a:extLst>
                  <a:ext uri="{0D108BD9-81ED-4DB2-BD59-A6C34878D82A}">
                    <a16:rowId xmlns:a16="http://schemas.microsoft.com/office/drawing/2014/main" val="2973923443"/>
                  </a:ext>
                </a:extLst>
              </a:tr>
              <a:tr h="2639242">
                <a:tc>
                  <a:txBody>
                    <a:bodyPr/>
                    <a:lstStyle/>
                    <a:p>
                      <a:r>
                        <a:rPr lang="en-US" sz="2300" b="1" dirty="0"/>
                        <a:t>Tasks</a:t>
                      </a:r>
                    </a:p>
                  </a:txBody>
                  <a:tcPr marL="119965" marR="119965" marT="59983" marB="59983"/>
                </a:tc>
                <a:tc>
                  <a:txBody>
                    <a:bodyPr/>
                    <a:lstStyle/>
                    <a:p>
                      <a:r>
                        <a:rPr lang="en-US" sz="2300" dirty="0"/>
                        <a:t>Fill paper forms</a:t>
                      </a:r>
                    </a:p>
                    <a:p>
                      <a:r>
                        <a:rPr lang="en-AU" sz="2300" noProof="0" dirty="0"/>
                        <a:t>Aerial</a:t>
                      </a:r>
                      <a:r>
                        <a:rPr lang="en-US" sz="2300" dirty="0"/>
                        <a:t> Obstacle Detection</a:t>
                      </a:r>
                    </a:p>
                    <a:p>
                      <a:r>
                        <a:rPr lang="en-US" sz="2300" dirty="0"/>
                        <a:t>Shop Recognition</a:t>
                      </a:r>
                    </a:p>
                    <a:p>
                      <a:r>
                        <a:rPr lang="en-US" sz="2300" dirty="0"/>
                        <a:t>Safe Navigation Space Detection</a:t>
                      </a:r>
                    </a:p>
                    <a:p>
                      <a:r>
                        <a:rPr lang="en-US" sz="2300" dirty="0"/>
                        <a:t>Bus door detection</a:t>
                      </a:r>
                    </a:p>
                    <a:p>
                      <a:r>
                        <a:rPr lang="en-US" sz="2300" dirty="0"/>
                        <a:t>Thermal Hazard Detection</a:t>
                      </a:r>
                    </a:p>
                  </a:txBody>
                  <a:tcPr marL="119965" marR="119965" marT="59983" marB="59983"/>
                </a:tc>
                <a:tc>
                  <a:txBody>
                    <a:bodyPr/>
                    <a:lstStyle/>
                    <a:p>
                      <a:r>
                        <a:rPr lang="en-US" sz="2300" dirty="0"/>
                        <a:t>Empty Seat Detection</a:t>
                      </a:r>
                    </a:p>
                    <a:p>
                      <a:r>
                        <a:rPr lang="en-US" sz="2300" dirty="0"/>
                        <a:t>Sorting and Organizing Items</a:t>
                      </a:r>
                    </a:p>
                    <a:p>
                      <a:r>
                        <a:rPr lang="en-US" sz="2300" dirty="0"/>
                        <a:t>Checking the appearance</a:t>
                      </a:r>
                    </a:p>
                    <a:p>
                      <a:r>
                        <a:rPr lang="en-US" sz="2300" dirty="0"/>
                        <a:t>Noise Detection</a:t>
                      </a:r>
                    </a:p>
                  </a:txBody>
                  <a:tcPr marL="119965" marR="119965" marT="59983" marB="59983"/>
                </a:tc>
                <a:extLst>
                  <a:ext uri="{0D108BD9-81ED-4DB2-BD59-A6C34878D82A}">
                    <a16:rowId xmlns:a16="http://schemas.microsoft.com/office/drawing/2014/main" val="2447511860"/>
                  </a:ext>
                </a:extLst>
              </a:tr>
              <a:tr h="839760">
                <a:tc>
                  <a:txBody>
                    <a:bodyPr/>
                    <a:lstStyle/>
                    <a:p>
                      <a:r>
                        <a:rPr lang="en-US" sz="2300" b="1" dirty="0"/>
                        <a:t>Wearables</a:t>
                      </a:r>
                    </a:p>
                  </a:txBody>
                  <a:tcPr marL="119965" marR="119965" marT="59983" marB="59983"/>
                </a:tc>
                <a:tc>
                  <a:txBody>
                    <a:bodyPr/>
                    <a:lstStyle/>
                    <a:p>
                      <a:r>
                        <a:rPr lang="en-US" sz="2300" dirty="0"/>
                        <a:t>Head-mounted devices</a:t>
                      </a:r>
                    </a:p>
                  </a:txBody>
                  <a:tcPr marL="119965" marR="119965" marT="59983" marB="59983"/>
                </a:tc>
                <a:tc>
                  <a:txBody>
                    <a:bodyPr/>
                    <a:lstStyle/>
                    <a:p>
                      <a:r>
                        <a:rPr lang="en-US" sz="2300" dirty="0"/>
                        <a:t>Guide dog mounted devices</a:t>
                      </a:r>
                    </a:p>
                  </a:txBody>
                  <a:tcPr marL="119965" marR="119965" marT="59983" marB="59983"/>
                </a:tc>
                <a:extLst>
                  <a:ext uri="{0D108BD9-81ED-4DB2-BD59-A6C34878D82A}">
                    <a16:rowId xmlns:a16="http://schemas.microsoft.com/office/drawing/2014/main" val="2604245805"/>
                  </a:ext>
                </a:extLst>
              </a:tr>
            </a:tbl>
          </a:graphicData>
        </a:graphic>
      </p:graphicFrame>
    </p:spTree>
    <p:extLst>
      <p:ext uri="{BB962C8B-B14F-4D97-AF65-F5344CB8AC3E}">
        <p14:creationId xmlns:p14="http://schemas.microsoft.com/office/powerpoint/2010/main" val="310756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2802-6E72-C855-16C6-7C2DC5BDB5FD}"/>
              </a:ext>
            </a:extLst>
          </p:cNvPr>
          <p:cNvSpPr>
            <a:spLocks noGrp="1"/>
          </p:cNvSpPr>
          <p:nvPr>
            <p:ph type="title"/>
          </p:nvPr>
        </p:nvSpPr>
        <p:spPr>
          <a:xfrm>
            <a:off x="838200" y="587830"/>
            <a:ext cx="10515600" cy="1482270"/>
          </a:xfrm>
        </p:spPr>
        <p:txBody>
          <a:bodyPr>
            <a:normAutofit/>
          </a:bodyPr>
          <a:lstStyle/>
          <a:p>
            <a:r>
              <a:rPr lang="en-US" sz="3200" dirty="0">
                <a:latin typeface="Arial" panose="020B0604020202020204" pitchFamily="34" charset="0"/>
                <a:ea typeface="Verdana" panose="020B0604030504040204" pitchFamily="34" charset="0"/>
                <a:cs typeface="Arial" panose="020B0604020202020204" pitchFamily="34" charset="0"/>
              </a:rPr>
              <a:t>The type of wearable device preferred by BLV users depends on the environment and type of task being performed</a:t>
            </a:r>
          </a:p>
        </p:txBody>
      </p:sp>
      <p:sp>
        <p:nvSpPr>
          <p:cNvPr id="4" name="TextBox 3">
            <a:extLst>
              <a:ext uri="{FF2B5EF4-FFF2-40B4-BE49-F238E27FC236}">
                <a16:creationId xmlns:a16="http://schemas.microsoft.com/office/drawing/2014/main" id="{A5D36D98-DD32-7C51-F821-233B3C8A2C00}"/>
              </a:ext>
            </a:extLst>
          </p:cNvPr>
          <p:cNvSpPr txBox="1"/>
          <p:nvPr/>
        </p:nvSpPr>
        <p:spPr>
          <a:xfrm>
            <a:off x="1414280" y="3013501"/>
            <a:ext cx="8844198" cy="830997"/>
          </a:xfrm>
          <a:prstGeom prst="rect">
            <a:avLst/>
          </a:prstGeom>
          <a:noFill/>
        </p:spPr>
        <p:txBody>
          <a:bodyPr wrap="square">
            <a:spAutoFit/>
          </a:bodyPr>
          <a:lstStyle/>
          <a:p>
            <a:r>
              <a:rPr lang="en-AU" sz="2400" b="0" i="1" dirty="0">
                <a:latin typeface="Arial" panose="020B0604020202020204" pitchFamily="34" charset="0"/>
                <a:cs typeface="Arial" panose="020B0604020202020204" pitchFamily="34" charset="0"/>
              </a:rPr>
              <a:t>“ </a:t>
            </a:r>
            <a:r>
              <a:rPr lang="en-AU" sz="2400" b="0" i="1" dirty="0">
                <a:effectLst/>
                <a:latin typeface="Arial" panose="020B0604020202020204" pitchFamily="34" charset="0"/>
              </a:rPr>
              <a:t>I have a guide dog that I’m out and about with, so that means that one of my hands is always busy with the dog</a:t>
            </a:r>
            <a:r>
              <a:rPr lang="en-AU" sz="2400" i="1" dirty="0">
                <a:latin typeface="Arial" panose="020B0604020202020204" pitchFamily="34" charset="0"/>
                <a:cs typeface="Arial" panose="020B0604020202020204" pitchFamily="34" charset="0"/>
              </a:rPr>
              <a:t>”</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4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2802-6E72-C855-16C6-7C2DC5BDB5FD}"/>
              </a:ext>
            </a:extLst>
          </p:cNvPr>
          <p:cNvSpPr>
            <a:spLocks noGrp="1"/>
          </p:cNvSpPr>
          <p:nvPr>
            <p:ph type="title"/>
          </p:nvPr>
        </p:nvSpPr>
        <p:spPr>
          <a:xfrm>
            <a:off x="838200" y="835168"/>
            <a:ext cx="10515600" cy="1072864"/>
          </a:xfrm>
        </p:spPr>
        <p:txBody>
          <a:bodyPr>
            <a:normAutofit/>
          </a:bodyPr>
          <a:lstStyle/>
          <a:p>
            <a:r>
              <a:rPr lang="en-US" sz="3200" dirty="0">
                <a:latin typeface="Arial" panose="020B0604020202020204" pitchFamily="34" charset="0"/>
                <a:ea typeface="Verdana" panose="020B0604030504040204" pitchFamily="34" charset="0"/>
                <a:cs typeface="Arial" panose="020B0604020202020204" pitchFamily="34" charset="0"/>
              </a:rPr>
              <a:t>There is a need for designing a Universal Device or platform for smart assistive devices</a:t>
            </a:r>
          </a:p>
        </p:txBody>
      </p:sp>
      <p:sp>
        <p:nvSpPr>
          <p:cNvPr id="6" name="TextBox 5">
            <a:extLst>
              <a:ext uri="{FF2B5EF4-FFF2-40B4-BE49-F238E27FC236}">
                <a16:creationId xmlns:a16="http://schemas.microsoft.com/office/drawing/2014/main" id="{CEC7EF13-5E9B-DC68-B7B9-2BB9E6432705}"/>
              </a:ext>
            </a:extLst>
          </p:cNvPr>
          <p:cNvSpPr txBox="1"/>
          <p:nvPr/>
        </p:nvSpPr>
        <p:spPr>
          <a:xfrm>
            <a:off x="1401580" y="2948757"/>
            <a:ext cx="8844198" cy="1569660"/>
          </a:xfrm>
          <a:prstGeom prst="rect">
            <a:avLst/>
          </a:prstGeom>
          <a:noFill/>
        </p:spPr>
        <p:txBody>
          <a:bodyPr wrap="square">
            <a:spAutoFit/>
          </a:bodyPr>
          <a:lstStyle/>
          <a:p>
            <a:r>
              <a:rPr lang="en-AU" sz="2400" i="1" dirty="0">
                <a:effectLst/>
                <a:latin typeface="Arial" panose="020B0604020202020204" pitchFamily="34" charset="0"/>
                <a:cs typeface="Arial" panose="020B0604020202020204" pitchFamily="34" charset="0"/>
              </a:rPr>
              <a:t>“We already have existing smart devices, so </a:t>
            </a:r>
            <a:r>
              <a:rPr lang="en-AU" sz="2400" b="1" i="1" dirty="0">
                <a:effectLst/>
                <a:latin typeface="Arial" panose="020B0604020202020204" pitchFamily="34" charset="0"/>
                <a:cs typeface="Arial" panose="020B0604020202020204" pitchFamily="34" charset="0"/>
              </a:rPr>
              <a:t>let’s reduce the design for all these new devices</a:t>
            </a:r>
            <a:r>
              <a:rPr lang="en-AU" sz="2400" i="1" dirty="0">
                <a:effectLst/>
                <a:latin typeface="Arial" panose="020B0604020202020204" pitchFamily="34" charset="0"/>
                <a:cs typeface="Arial" panose="020B0604020202020204" pitchFamily="34" charset="0"/>
              </a:rPr>
              <a:t> that are ridiculously priced, people can’t afford, and we end up walking around which so much stuff hanging off us</a:t>
            </a:r>
            <a:r>
              <a:rPr lang="en-AU" sz="2400" i="1" dirty="0">
                <a:latin typeface="Arial" panose="020B0604020202020204" pitchFamily="34" charset="0"/>
                <a:cs typeface="Arial" panose="020B0604020202020204" pitchFamily="34" charset="0"/>
              </a:rPr>
              <a:t>”</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682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2802-6E72-C855-16C6-7C2DC5BDB5FD}"/>
              </a:ext>
            </a:extLst>
          </p:cNvPr>
          <p:cNvSpPr>
            <a:spLocks noGrp="1"/>
          </p:cNvSpPr>
          <p:nvPr>
            <p:ph type="title"/>
          </p:nvPr>
        </p:nvSpPr>
        <p:spPr>
          <a:xfrm>
            <a:off x="838200" y="587830"/>
            <a:ext cx="10515600" cy="1072864"/>
          </a:xfrm>
        </p:spPr>
        <p:txBody>
          <a:bodyPr>
            <a:normAutofit/>
          </a:bodyPr>
          <a:lstStyle/>
          <a:p>
            <a:r>
              <a:rPr lang="en-US" sz="3200" dirty="0">
                <a:latin typeface="Arial" panose="020B0604020202020204" pitchFamily="34" charset="0"/>
                <a:ea typeface="Verdana" panose="020B0604030504040204" pitchFamily="34" charset="0"/>
                <a:cs typeface="Arial" panose="020B0604020202020204" pitchFamily="34" charset="0"/>
              </a:rPr>
              <a:t>BLV individuals prefer conversational interaction models in smart devices</a:t>
            </a:r>
          </a:p>
        </p:txBody>
      </p:sp>
      <p:sp>
        <p:nvSpPr>
          <p:cNvPr id="3" name="Content Placeholder 2">
            <a:extLst>
              <a:ext uri="{FF2B5EF4-FFF2-40B4-BE49-F238E27FC236}">
                <a16:creationId xmlns:a16="http://schemas.microsoft.com/office/drawing/2014/main" id="{0267B881-378C-9893-A12B-F844BCAAD0FF}"/>
              </a:ext>
            </a:extLst>
          </p:cNvPr>
          <p:cNvSpPr>
            <a:spLocks noGrp="1"/>
          </p:cNvSpPr>
          <p:nvPr>
            <p:ph idx="1"/>
          </p:nvPr>
        </p:nvSpPr>
        <p:spPr>
          <a:xfrm>
            <a:off x="838200" y="2152650"/>
            <a:ext cx="10515600" cy="3714750"/>
          </a:xfrm>
        </p:spPr>
        <p:txBody>
          <a:bodyPr>
            <a:normAutofit/>
          </a:bodyPr>
          <a:lstStyle/>
          <a:p>
            <a:r>
              <a:rPr lang="en-US" sz="2400" dirty="0">
                <a:latin typeface="Arial" panose="020B0604020202020204" pitchFamily="34" charset="0"/>
                <a:ea typeface="Verdana" panose="020B0604030504040204" pitchFamily="34" charset="0"/>
                <a:cs typeface="Arial" panose="020B0604020202020204" pitchFamily="34" charset="0"/>
              </a:rPr>
              <a:t>All 24 participants expressed a preference for conversational agent-type interaction</a:t>
            </a:r>
          </a:p>
          <a:p>
            <a:r>
              <a:rPr lang="en-US" sz="2400" dirty="0">
                <a:latin typeface="Arial" panose="020B0604020202020204" pitchFamily="34" charset="0"/>
                <a:ea typeface="Verdana" panose="020B0604030504040204" pitchFamily="34" charset="0"/>
                <a:cs typeface="Arial" panose="020B0604020202020204" pitchFamily="34" charset="0"/>
              </a:rPr>
              <a:t>“Scene Query” was the second most requested task from the participants</a:t>
            </a:r>
          </a:p>
          <a:p>
            <a:r>
              <a:rPr lang="en-US" sz="2400" dirty="0">
                <a:latin typeface="Arial" panose="020B0604020202020204" pitchFamily="34" charset="0"/>
                <a:ea typeface="Verdana" panose="020B0604030504040204" pitchFamily="34" charset="0"/>
                <a:cs typeface="Arial" panose="020B0604020202020204" pitchFamily="34" charset="0"/>
              </a:rPr>
              <a:t>One participant (P8) expressed the desire for them to be able to present a menu at a restaurant and be able to ask questions about it.</a:t>
            </a:r>
          </a:p>
          <a:p>
            <a:r>
              <a:rPr lang="en-US" sz="2400" b="1" dirty="0">
                <a:latin typeface="Arial" panose="020B0604020202020204" pitchFamily="34" charset="0"/>
                <a:ea typeface="Verdana" panose="020B0604030504040204" pitchFamily="34" charset="0"/>
                <a:cs typeface="Arial" panose="020B0604020202020204" pitchFamily="34" charset="0"/>
              </a:rPr>
              <a:t>”Ask Envision” and “Virtual Volunteer” </a:t>
            </a:r>
            <a:r>
              <a:rPr lang="en-US" sz="2400" dirty="0">
                <a:latin typeface="Arial" panose="020B0604020202020204" pitchFamily="34" charset="0"/>
                <a:ea typeface="Verdana" panose="020B0604030504040204" pitchFamily="34" charset="0"/>
                <a:cs typeface="Arial" panose="020B0604020202020204" pitchFamily="34" charset="0"/>
              </a:rPr>
              <a:t>were announced recently, showcasing this!</a:t>
            </a:r>
          </a:p>
        </p:txBody>
      </p:sp>
    </p:spTree>
    <p:extLst>
      <p:ext uri="{BB962C8B-B14F-4D97-AF65-F5344CB8AC3E}">
        <p14:creationId xmlns:p14="http://schemas.microsoft.com/office/powerpoint/2010/main" val="289378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2802-6E72-C855-16C6-7C2DC5BDB5FD}"/>
              </a:ext>
            </a:extLst>
          </p:cNvPr>
          <p:cNvSpPr>
            <a:spLocks noGrp="1"/>
          </p:cNvSpPr>
          <p:nvPr>
            <p:ph type="title"/>
          </p:nvPr>
        </p:nvSpPr>
        <p:spPr>
          <a:xfrm>
            <a:off x="838200" y="775207"/>
            <a:ext cx="10515600" cy="1072864"/>
          </a:xfrm>
        </p:spPr>
        <p:txBody>
          <a:bodyPr>
            <a:normAutofit/>
          </a:bodyPr>
          <a:lstStyle/>
          <a:p>
            <a:r>
              <a:rPr lang="en-US" sz="3200" dirty="0">
                <a:latin typeface="Arial" panose="020B0604020202020204" pitchFamily="34" charset="0"/>
                <a:ea typeface="Verdana" panose="020B0604030504040204" pitchFamily="34" charset="0"/>
                <a:cs typeface="Arial" panose="020B0604020202020204" pitchFamily="34" charset="0"/>
              </a:rPr>
              <a:t>How important is the visual modality for low vision individuals?</a:t>
            </a:r>
          </a:p>
        </p:txBody>
      </p:sp>
      <p:sp>
        <p:nvSpPr>
          <p:cNvPr id="5" name="Content Placeholder 2">
            <a:extLst>
              <a:ext uri="{FF2B5EF4-FFF2-40B4-BE49-F238E27FC236}">
                <a16:creationId xmlns:a16="http://schemas.microsoft.com/office/drawing/2014/main" id="{E9F0D721-32F4-23E5-08B1-2031A367A0C3}"/>
              </a:ext>
            </a:extLst>
          </p:cNvPr>
          <p:cNvSpPr>
            <a:spLocks noGrp="1"/>
          </p:cNvSpPr>
          <p:nvPr>
            <p:ph idx="1"/>
          </p:nvPr>
        </p:nvSpPr>
        <p:spPr>
          <a:xfrm>
            <a:off x="838200" y="2743200"/>
            <a:ext cx="10515600" cy="3124200"/>
          </a:xfrm>
        </p:spPr>
        <p:txBody>
          <a:bodyPr>
            <a:normAutofit/>
          </a:bodyPr>
          <a:lstStyle/>
          <a:p>
            <a:r>
              <a:rPr lang="en-US" sz="2400" dirty="0">
                <a:latin typeface="Arial" panose="020B0604020202020204" pitchFamily="34" charset="0"/>
                <a:ea typeface="Verdana" panose="020B0604030504040204" pitchFamily="34" charset="0"/>
                <a:cs typeface="Arial" panose="020B0604020202020204" pitchFamily="34" charset="0"/>
              </a:rPr>
              <a:t>Many studies focused on visual modality as an output</a:t>
            </a:r>
          </a:p>
          <a:p>
            <a:r>
              <a:rPr lang="en-US" sz="2400" dirty="0">
                <a:latin typeface="Arial" panose="020B0604020202020204" pitchFamily="34" charset="0"/>
                <a:ea typeface="Verdana" panose="020B0604030504040204" pitchFamily="34" charset="0"/>
                <a:cs typeface="Arial" panose="020B0604020202020204" pitchFamily="34" charset="0"/>
              </a:rPr>
              <a:t>Only </a:t>
            </a:r>
            <a:r>
              <a:rPr lang="en-US" sz="2400" b="1" dirty="0">
                <a:latin typeface="Arial" panose="020B0604020202020204" pitchFamily="34" charset="0"/>
                <a:ea typeface="Verdana" panose="020B0604030504040204" pitchFamily="34" charset="0"/>
                <a:cs typeface="Arial" panose="020B0604020202020204" pitchFamily="34" charset="0"/>
              </a:rPr>
              <a:t>2 out of 10 low-vision participants </a:t>
            </a:r>
            <a:r>
              <a:rPr lang="en-US" sz="2400" dirty="0">
                <a:latin typeface="Arial" panose="020B0604020202020204" pitchFamily="34" charset="0"/>
                <a:ea typeface="Verdana" panose="020B0604030504040204" pitchFamily="34" charset="0"/>
                <a:cs typeface="Arial" panose="020B0604020202020204" pitchFamily="34" charset="0"/>
              </a:rPr>
              <a:t>preferred visual output</a:t>
            </a:r>
          </a:p>
          <a:p>
            <a:r>
              <a:rPr lang="en-US" sz="2400" dirty="0">
                <a:latin typeface="Arial" panose="020B0604020202020204" pitchFamily="34" charset="0"/>
                <a:ea typeface="Verdana" panose="020B0604030504040204" pitchFamily="34" charset="0"/>
                <a:cs typeface="Arial" panose="020B0604020202020204" pitchFamily="34" charset="0"/>
              </a:rPr>
              <a:t>But we believe other factors such as </a:t>
            </a:r>
            <a:r>
              <a:rPr lang="en-US" sz="2400" b="1" dirty="0">
                <a:latin typeface="Arial" panose="020B0604020202020204" pitchFamily="34" charset="0"/>
                <a:ea typeface="Verdana" panose="020B0604030504040204" pitchFamily="34" charset="0"/>
                <a:cs typeface="Arial" panose="020B0604020202020204" pitchFamily="34" charset="0"/>
              </a:rPr>
              <a:t>environment (crowded, calm), amount of information, and the specific visual condition</a:t>
            </a:r>
            <a:r>
              <a:rPr lang="en-US" sz="2400" dirty="0">
                <a:latin typeface="Arial" panose="020B0604020202020204" pitchFamily="34" charset="0"/>
                <a:ea typeface="Verdana" panose="020B0604030504040204" pitchFamily="34" charset="0"/>
                <a:cs typeface="Arial" panose="020B0604020202020204" pitchFamily="34" charset="0"/>
              </a:rPr>
              <a:t>, also have an impact on preference.</a:t>
            </a:r>
          </a:p>
        </p:txBody>
      </p:sp>
    </p:spTree>
    <p:extLst>
      <p:ext uri="{BB962C8B-B14F-4D97-AF65-F5344CB8AC3E}">
        <p14:creationId xmlns:p14="http://schemas.microsoft.com/office/powerpoint/2010/main" val="105706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2802-6E72-C855-16C6-7C2DC5BDB5FD}"/>
              </a:ext>
            </a:extLst>
          </p:cNvPr>
          <p:cNvSpPr>
            <a:spLocks noGrp="1"/>
          </p:cNvSpPr>
          <p:nvPr>
            <p:ph type="title"/>
          </p:nvPr>
        </p:nvSpPr>
        <p:spPr>
          <a:xfrm>
            <a:off x="838200" y="313726"/>
            <a:ext cx="10515600" cy="1072864"/>
          </a:xfrm>
        </p:spPr>
        <p:txBody>
          <a:bodyPr>
            <a:normAutofit/>
          </a:bodyPr>
          <a:lstStyle/>
          <a:p>
            <a:r>
              <a:rPr lang="en-US" sz="3200" dirty="0">
                <a:latin typeface="Arial" panose="020B0604020202020204" pitchFamily="34" charset="0"/>
                <a:ea typeface="Verdana" panose="020B0604030504040204" pitchFamily="34" charset="0"/>
                <a:cs typeface="Arial" panose="020B0604020202020204" pitchFamily="34" charset="0"/>
              </a:rPr>
              <a:t>Involving BLV individuals in the initial design stage of AI smart devices is important</a:t>
            </a:r>
          </a:p>
        </p:txBody>
      </p:sp>
      <p:pic>
        <p:nvPicPr>
          <p:cNvPr id="4" name="Picture 3" descr="This figure has two stacked bar charts, showcasing the distribution of papers in the literature with their BLV involvement. &#10;The one on the right expands from the &quot;Yes&quot; section on the left.&#10;&#10;The stacked bar chart on the left has 5 items.&#10;No (80.9%), Yes (17%), Blindfolded Sighted participants (1.29%), Sighted participants (0.65%) and Plan to run user-study (0.16%)&#10;&#10;The stacked chart on the right is expanding from the &quot;yes&quot; group on the left indicating that the values are a subset of the &quot;Yes&quot; group.&#10;It has three groups, Design (15.4%), Both (21.2%), and Evaluation (63.5%)">
            <a:extLst>
              <a:ext uri="{FF2B5EF4-FFF2-40B4-BE49-F238E27FC236}">
                <a16:creationId xmlns:a16="http://schemas.microsoft.com/office/drawing/2014/main" id="{611BA4A1-DD4F-A37D-CB52-397AA84AD4F5}"/>
              </a:ext>
            </a:extLst>
          </p:cNvPr>
          <p:cNvPicPr>
            <a:picLocks noChangeAspect="1"/>
          </p:cNvPicPr>
          <p:nvPr/>
        </p:nvPicPr>
        <p:blipFill>
          <a:blip r:embed="rId3"/>
          <a:stretch>
            <a:fillRect/>
          </a:stretch>
        </p:blipFill>
        <p:spPr>
          <a:xfrm>
            <a:off x="3651476" y="1680774"/>
            <a:ext cx="4019324" cy="4671641"/>
          </a:xfrm>
          <a:prstGeom prst="rect">
            <a:avLst/>
          </a:prstGeom>
        </p:spPr>
      </p:pic>
    </p:spTree>
    <p:extLst>
      <p:ext uri="{BB962C8B-B14F-4D97-AF65-F5344CB8AC3E}">
        <p14:creationId xmlns:p14="http://schemas.microsoft.com/office/powerpoint/2010/main" val="1853006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B05690E-EC4D-745B-2921-8358B68677D6}"/>
              </a:ext>
            </a:extLst>
          </p:cNvPr>
          <p:cNvSpPr txBox="1">
            <a:spLocks/>
          </p:cNvSpPr>
          <p:nvPr/>
        </p:nvSpPr>
        <p:spPr>
          <a:xfrm>
            <a:off x="858046" y="2058598"/>
            <a:ext cx="9884280" cy="837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atin typeface="Arial" panose="020B0604020202020204" pitchFamily="34" charset="0"/>
                <a:ea typeface="Verdana" panose="020B0604030504040204" pitchFamily="34" charset="0"/>
                <a:cs typeface="Arial" panose="020B0604020202020204" pitchFamily="34" charset="0"/>
              </a:rPr>
              <a:t>Thank </a:t>
            </a:r>
            <a:r>
              <a:rPr lang="en-US" sz="5400" b="1" dirty="0">
                <a:latin typeface="Arial" panose="020B0604020202020204" pitchFamily="34" charset="0"/>
                <a:ea typeface="Verdana" panose="020B0604030504040204" pitchFamily="34" charset="0"/>
                <a:cs typeface="Arial" panose="020B0604020202020204" pitchFamily="34" charset="0"/>
              </a:rPr>
              <a:t>You!</a:t>
            </a:r>
          </a:p>
        </p:txBody>
      </p:sp>
      <p:sp>
        <p:nvSpPr>
          <p:cNvPr id="6" name="Title 1">
            <a:extLst>
              <a:ext uri="{FF2B5EF4-FFF2-40B4-BE49-F238E27FC236}">
                <a16:creationId xmlns:a16="http://schemas.microsoft.com/office/drawing/2014/main" id="{1D8DDE53-0D04-D3A3-795E-034F7945AF0C}"/>
              </a:ext>
            </a:extLst>
          </p:cNvPr>
          <p:cNvSpPr>
            <a:spLocks noGrp="1"/>
          </p:cNvSpPr>
          <p:nvPr>
            <p:ph type="title"/>
          </p:nvPr>
        </p:nvSpPr>
        <p:spPr>
          <a:xfrm>
            <a:off x="1308546" y="3264311"/>
            <a:ext cx="4573249" cy="498423"/>
          </a:xfrm>
        </p:spPr>
        <p:txBody>
          <a:bodyPr>
            <a:normAutofit/>
          </a:bodyPr>
          <a:lstStyle/>
          <a:p>
            <a:r>
              <a:rPr lang="en-US" sz="2400" dirty="0">
                <a:latin typeface="Arial" panose="020B0604020202020204" pitchFamily="34" charset="0"/>
                <a:ea typeface="Verdana" panose="020B0604030504040204" pitchFamily="34" charset="0"/>
                <a:cs typeface="Arial" panose="020B0604020202020204" pitchFamily="34" charset="0"/>
              </a:rPr>
              <a:t>bhanuka.gamage@monash.edu</a:t>
            </a:r>
          </a:p>
        </p:txBody>
      </p:sp>
      <p:pic>
        <p:nvPicPr>
          <p:cNvPr id="8" name="Picture 7" descr="Email Icon">
            <a:extLst>
              <a:ext uri="{FF2B5EF4-FFF2-40B4-BE49-F238E27FC236}">
                <a16:creationId xmlns:a16="http://schemas.microsoft.com/office/drawing/2014/main" id="{69B9556D-44B5-AE9E-D0D3-7EFE724FEA63}"/>
              </a:ext>
            </a:extLst>
          </p:cNvPr>
          <p:cNvPicPr>
            <a:picLocks noChangeAspect="1"/>
          </p:cNvPicPr>
          <p:nvPr/>
        </p:nvPicPr>
        <p:blipFill>
          <a:blip r:embed="rId2"/>
          <a:stretch>
            <a:fillRect/>
          </a:stretch>
        </p:blipFill>
        <p:spPr>
          <a:xfrm>
            <a:off x="858046" y="3382456"/>
            <a:ext cx="290858" cy="290858"/>
          </a:xfrm>
          <a:prstGeom prst="rect">
            <a:avLst/>
          </a:prstGeom>
        </p:spPr>
      </p:pic>
      <p:pic>
        <p:nvPicPr>
          <p:cNvPr id="11" name="Picture 10" descr="Monash University and Monash Information Technology Logo">
            <a:extLst>
              <a:ext uri="{FF2B5EF4-FFF2-40B4-BE49-F238E27FC236}">
                <a16:creationId xmlns:a16="http://schemas.microsoft.com/office/drawing/2014/main" id="{238942B1-0B96-16DA-C112-61A140F1E08E}"/>
              </a:ext>
            </a:extLst>
          </p:cNvPr>
          <p:cNvPicPr>
            <a:picLocks noChangeAspect="1"/>
          </p:cNvPicPr>
          <p:nvPr/>
        </p:nvPicPr>
        <p:blipFill rotWithShape="1">
          <a:blip r:embed="rId3"/>
          <a:srcRect t="23898" r="24467"/>
          <a:stretch/>
        </p:blipFill>
        <p:spPr>
          <a:xfrm>
            <a:off x="858046" y="5630685"/>
            <a:ext cx="3666744" cy="696676"/>
          </a:xfrm>
          <a:prstGeom prst="rect">
            <a:avLst/>
          </a:prstGeom>
        </p:spPr>
      </p:pic>
      <p:pic>
        <p:nvPicPr>
          <p:cNvPr id="12" name="Picture 11" descr="Monash Data Futures Institute Logo">
            <a:extLst>
              <a:ext uri="{FF2B5EF4-FFF2-40B4-BE49-F238E27FC236}">
                <a16:creationId xmlns:a16="http://schemas.microsoft.com/office/drawing/2014/main" id="{ED976C13-60EE-BAC2-A21F-624F9BB1F9D4}"/>
              </a:ext>
            </a:extLst>
          </p:cNvPr>
          <p:cNvPicPr>
            <a:picLocks noChangeAspect="1"/>
          </p:cNvPicPr>
          <p:nvPr/>
        </p:nvPicPr>
        <p:blipFill>
          <a:blip r:embed="rId4"/>
          <a:stretch>
            <a:fillRect/>
          </a:stretch>
        </p:blipFill>
        <p:spPr>
          <a:xfrm>
            <a:off x="4649363" y="5630685"/>
            <a:ext cx="696676" cy="696676"/>
          </a:xfrm>
          <a:prstGeom prst="rect">
            <a:avLst/>
          </a:prstGeom>
        </p:spPr>
      </p:pic>
      <p:sp>
        <p:nvSpPr>
          <p:cNvPr id="13" name="Title 1">
            <a:extLst>
              <a:ext uri="{FF2B5EF4-FFF2-40B4-BE49-F238E27FC236}">
                <a16:creationId xmlns:a16="http://schemas.microsoft.com/office/drawing/2014/main" id="{7B8AE8DF-AB29-CCCC-6CB1-C96450CF575E}"/>
              </a:ext>
            </a:extLst>
          </p:cNvPr>
          <p:cNvSpPr txBox="1">
            <a:spLocks/>
          </p:cNvSpPr>
          <p:nvPr/>
        </p:nvSpPr>
        <p:spPr>
          <a:xfrm>
            <a:off x="1308545" y="3767625"/>
            <a:ext cx="4573249" cy="4984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latin typeface="Arial" panose="020B0604020202020204" pitchFamily="34" charset="0"/>
                <a:ea typeface="Verdana" panose="020B0604030504040204" pitchFamily="34" charset="0"/>
                <a:cs typeface="Arial" panose="020B0604020202020204" pitchFamily="34" charset="0"/>
              </a:rPr>
              <a:t>BhanukaManesha</a:t>
            </a:r>
            <a:endParaRPr lang="en-US" sz="2400" dirty="0">
              <a:latin typeface="Arial" panose="020B0604020202020204" pitchFamily="34" charset="0"/>
              <a:ea typeface="Verdana" panose="020B0604030504040204" pitchFamily="34" charset="0"/>
              <a:cs typeface="Arial" panose="020B0604020202020204" pitchFamily="34" charset="0"/>
            </a:endParaRPr>
          </a:p>
        </p:txBody>
      </p:sp>
      <p:pic>
        <p:nvPicPr>
          <p:cNvPr id="15" name="Picture 14" descr="LinkedIn Icon">
            <a:extLst>
              <a:ext uri="{FF2B5EF4-FFF2-40B4-BE49-F238E27FC236}">
                <a16:creationId xmlns:a16="http://schemas.microsoft.com/office/drawing/2014/main" id="{865390FC-4BA3-EC40-3E2A-8F7DDB3C544A}"/>
              </a:ext>
            </a:extLst>
          </p:cNvPr>
          <p:cNvPicPr>
            <a:picLocks noChangeAspect="1"/>
          </p:cNvPicPr>
          <p:nvPr/>
        </p:nvPicPr>
        <p:blipFill>
          <a:blip r:embed="rId5"/>
          <a:stretch>
            <a:fillRect/>
          </a:stretch>
        </p:blipFill>
        <p:spPr>
          <a:xfrm>
            <a:off x="858046" y="4388558"/>
            <a:ext cx="290858" cy="290858"/>
          </a:xfrm>
          <a:prstGeom prst="rect">
            <a:avLst/>
          </a:prstGeom>
        </p:spPr>
      </p:pic>
      <p:sp>
        <p:nvSpPr>
          <p:cNvPr id="16" name="Title 1">
            <a:extLst>
              <a:ext uri="{FF2B5EF4-FFF2-40B4-BE49-F238E27FC236}">
                <a16:creationId xmlns:a16="http://schemas.microsoft.com/office/drawing/2014/main" id="{94106FF2-CA8D-DBFB-7832-C47767F110FC}"/>
              </a:ext>
            </a:extLst>
          </p:cNvPr>
          <p:cNvSpPr txBox="1">
            <a:spLocks/>
          </p:cNvSpPr>
          <p:nvPr/>
        </p:nvSpPr>
        <p:spPr>
          <a:xfrm>
            <a:off x="1308544" y="4266048"/>
            <a:ext cx="4573249" cy="4984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latin typeface="Arial" panose="020B0604020202020204" pitchFamily="34" charset="0"/>
                <a:ea typeface="Verdana" panose="020B0604030504040204" pitchFamily="34" charset="0"/>
                <a:cs typeface="Arial" panose="020B0604020202020204" pitchFamily="34" charset="0"/>
              </a:rPr>
              <a:t>bhanuka-gamage</a:t>
            </a:r>
            <a:endParaRPr lang="en-US" sz="2400" dirty="0">
              <a:latin typeface="Arial" panose="020B0604020202020204" pitchFamily="34" charset="0"/>
              <a:ea typeface="Verdana" panose="020B0604030504040204" pitchFamily="34" charset="0"/>
              <a:cs typeface="Arial" panose="020B0604020202020204" pitchFamily="34" charset="0"/>
            </a:endParaRPr>
          </a:p>
        </p:txBody>
      </p:sp>
      <p:pic>
        <p:nvPicPr>
          <p:cNvPr id="18" name="Picture 17" descr="Twitter Icon">
            <a:extLst>
              <a:ext uri="{FF2B5EF4-FFF2-40B4-BE49-F238E27FC236}">
                <a16:creationId xmlns:a16="http://schemas.microsoft.com/office/drawing/2014/main" id="{A842409B-A724-A8BC-BEAC-8E881B28607B}"/>
              </a:ext>
            </a:extLst>
          </p:cNvPr>
          <p:cNvPicPr>
            <a:picLocks noChangeAspect="1"/>
          </p:cNvPicPr>
          <p:nvPr/>
        </p:nvPicPr>
        <p:blipFill>
          <a:blip r:embed="rId6"/>
          <a:stretch>
            <a:fillRect/>
          </a:stretch>
        </p:blipFill>
        <p:spPr>
          <a:xfrm>
            <a:off x="858046" y="3896236"/>
            <a:ext cx="290858" cy="241199"/>
          </a:xfrm>
          <a:prstGeom prst="rect">
            <a:avLst/>
          </a:prstGeom>
        </p:spPr>
      </p:pic>
    </p:spTree>
    <p:extLst>
      <p:ext uri="{BB962C8B-B14F-4D97-AF65-F5344CB8AC3E}">
        <p14:creationId xmlns:p14="http://schemas.microsoft.com/office/powerpoint/2010/main" val="217931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2802-6E72-C855-16C6-7C2DC5BDB5FD}"/>
              </a:ext>
            </a:extLst>
          </p:cNvPr>
          <p:cNvSpPr>
            <a:spLocks noGrp="1"/>
          </p:cNvSpPr>
          <p:nvPr>
            <p:ph type="title"/>
          </p:nvPr>
        </p:nvSpPr>
        <p:spPr>
          <a:xfrm>
            <a:off x="838200" y="1346981"/>
            <a:ext cx="10515600" cy="661701"/>
          </a:xfrm>
        </p:spPr>
        <p:txBody>
          <a:bodyPr>
            <a:normAutofit/>
          </a:bodyPr>
          <a:lstStyle/>
          <a:p>
            <a:r>
              <a:rPr lang="en-US" sz="4000" dirty="0">
                <a:latin typeface="Arial" panose="020B0604020202020204" pitchFamily="34" charset="0"/>
                <a:ea typeface="Verdana" panose="020B0604030504040204" pitchFamily="34" charset="0"/>
                <a:cs typeface="Arial" panose="020B0604020202020204" pitchFamily="34" charset="0"/>
              </a:rPr>
              <a:t>What’s in our presentation?</a:t>
            </a:r>
          </a:p>
        </p:txBody>
      </p:sp>
      <p:sp>
        <p:nvSpPr>
          <p:cNvPr id="3" name="Content Placeholder 2">
            <a:extLst>
              <a:ext uri="{FF2B5EF4-FFF2-40B4-BE49-F238E27FC236}">
                <a16:creationId xmlns:a16="http://schemas.microsoft.com/office/drawing/2014/main" id="{91241C33-1998-7C76-13E0-3F733F27470D}"/>
              </a:ext>
            </a:extLst>
          </p:cNvPr>
          <p:cNvSpPr>
            <a:spLocks noGrp="1"/>
          </p:cNvSpPr>
          <p:nvPr>
            <p:ph idx="1"/>
          </p:nvPr>
        </p:nvSpPr>
        <p:spPr>
          <a:xfrm>
            <a:off x="838200" y="2555824"/>
            <a:ext cx="10515600" cy="2533338"/>
          </a:xfrm>
        </p:spPr>
        <p:txBody>
          <a:bodyPr>
            <a:normAutofit/>
          </a:bodyPr>
          <a:lstStyle/>
          <a:p>
            <a:r>
              <a:rPr lang="en-US" sz="2400" dirty="0">
                <a:latin typeface="Arial" panose="020B0604020202020204" pitchFamily="34" charset="0"/>
                <a:ea typeface="Verdana" panose="020B0604030504040204" pitchFamily="34" charset="0"/>
                <a:cs typeface="Arial" panose="020B0604020202020204" pitchFamily="34" charset="0"/>
              </a:rPr>
              <a:t>The Context for the Study</a:t>
            </a:r>
          </a:p>
          <a:p>
            <a:r>
              <a:rPr lang="en-US" sz="2400" dirty="0">
                <a:latin typeface="Arial" panose="020B0604020202020204" pitchFamily="34" charset="0"/>
                <a:ea typeface="Verdana" panose="020B0604030504040204" pitchFamily="34" charset="0"/>
                <a:cs typeface="Arial" panose="020B0604020202020204" pitchFamily="34" charset="0"/>
              </a:rPr>
              <a:t>Overview of the Study</a:t>
            </a:r>
          </a:p>
          <a:p>
            <a:pPr lvl="1"/>
            <a:r>
              <a:rPr lang="en-US" sz="2000" dirty="0">
                <a:latin typeface="Arial" panose="020B0604020202020204" pitchFamily="34" charset="0"/>
                <a:ea typeface="Verdana" panose="020B0604030504040204" pitchFamily="34" charset="0"/>
                <a:cs typeface="Arial" panose="020B0604020202020204" pitchFamily="34" charset="0"/>
              </a:rPr>
              <a:t>Study 1 - What have </a:t>
            </a:r>
            <a:r>
              <a:rPr lang="en-US" sz="2000" b="1" dirty="0">
                <a:latin typeface="Arial" panose="020B0604020202020204" pitchFamily="34" charset="0"/>
                <a:ea typeface="Verdana" panose="020B0604030504040204" pitchFamily="34" charset="0"/>
                <a:cs typeface="Arial" panose="020B0604020202020204" pitchFamily="34" charset="0"/>
              </a:rPr>
              <a:t>Researchers focused on</a:t>
            </a:r>
            <a:r>
              <a:rPr lang="en-US" sz="2000" dirty="0">
                <a:latin typeface="Arial" panose="020B0604020202020204" pitchFamily="34" charset="0"/>
                <a:ea typeface="Verdana" panose="020B0604030504040204" pitchFamily="34" charset="0"/>
                <a:cs typeface="Arial" panose="020B0604020202020204" pitchFamily="34" charset="0"/>
              </a:rPr>
              <a:t>?</a:t>
            </a:r>
          </a:p>
          <a:p>
            <a:pPr lvl="1"/>
            <a:r>
              <a:rPr lang="en-US" sz="2000" dirty="0">
                <a:latin typeface="Arial" panose="020B0604020202020204" pitchFamily="34" charset="0"/>
                <a:ea typeface="Verdana" panose="020B0604030504040204" pitchFamily="34" charset="0"/>
                <a:cs typeface="Arial" panose="020B0604020202020204" pitchFamily="34" charset="0"/>
              </a:rPr>
              <a:t>Study 2 - What are the </a:t>
            </a:r>
            <a:r>
              <a:rPr lang="en-US" sz="2000" b="1" dirty="0">
                <a:latin typeface="Arial" panose="020B0604020202020204" pitchFamily="34" charset="0"/>
                <a:ea typeface="Verdana" panose="020B0604030504040204" pitchFamily="34" charset="0"/>
                <a:cs typeface="Arial" panose="020B0604020202020204" pitchFamily="34" charset="0"/>
              </a:rPr>
              <a:t>needs of the BLV community</a:t>
            </a:r>
            <a:r>
              <a:rPr lang="en-US" sz="2000" dirty="0">
                <a:latin typeface="Arial" panose="020B0604020202020204" pitchFamily="34" charset="0"/>
                <a:ea typeface="Verdana" panose="020B0604030504040204" pitchFamily="34" charset="0"/>
                <a:cs typeface="Arial" panose="020B0604020202020204" pitchFamily="34" charset="0"/>
              </a:rPr>
              <a:t>?</a:t>
            </a:r>
          </a:p>
          <a:p>
            <a:r>
              <a:rPr lang="en-US" sz="2400" dirty="0">
                <a:latin typeface="Arial" panose="020B0604020202020204" pitchFamily="34" charset="0"/>
                <a:ea typeface="Verdana" panose="020B0604030504040204" pitchFamily="34" charset="0"/>
                <a:cs typeface="Arial" panose="020B0604020202020204" pitchFamily="34" charset="0"/>
              </a:rPr>
              <a:t>What were the main </a:t>
            </a:r>
            <a:r>
              <a:rPr lang="en-US" sz="2400" b="1" dirty="0">
                <a:latin typeface="Arial" panose="020B0604020202020204" pitchFamily="34" charset="0"/>
                <a:ea typeface="Verdana" panose="020B0604030504040204" pitchFamily="34" charset="0"/>
                <a:cs typeface="Arial" panose="020B0604020202020204" pitchFamily="34" charset="0"/>
              </a:rPr>
              <a:t>lessons and implications</a:t>
            </a:r>
            <a:r>
              <a:rPr lang="en-US" sz="2400" dirty="0">
                <a:latin typeface="Arial" panose="020B0604020202020204" pitchFamily="34" charset="0"/>
                <a:ea typeface="Verdana" panose="020B0604030504040204" pitchFamily="34" charset="0"/>
                <a:cs typeface="Arial" panose="020B0604020202020204" pitchFamily="34" charset="0"/>
              </a:rPr>
              <a:t> of this study?</a:t>
            </a:r>
          </a:p>
          <a:p>
            <a:endParaRPr lang="en-US"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87388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2802-6E72-C855-16C6-7C2DC5BDB5FD}"/>
              </a:ext>
            </a:extLst>
          </p:cNvPr>
          <p:cNvSpPr>
            <a:spLocks noGrp="1"/>
          </p:cNvSpPr>
          <p:nvPr>
            <p:ph type="title"/>
          </p:nvPr>
        </p:nvSpPr>
        <p:spPr>
          <a:xfrm>
            <a:off x="838200" y="1346981"/>
            <a:ext cx="10515600" cy="661701"/>
          </a:xfrm>
        </p:spPr>
        <p:txBody>
          <a:bodyPr>
            <a:normAutofit/>
          </a:bodyPr>
          <a:lstStyle/>
          <a:p>
            <a:r>
              <a:rPr lang="en-US" sz="4000" dirty="0">
                <a:latin typeface="Arial" panose="020B0604020202020204" pitchFamily="34" charset="0"/>
                <a:ea typeface="Verdana" panose="020B0604030504040204" pitchFamily="34" charset="0"/>
                <a:cs typeface="Arial" panose="020B0604020202020204" pitchFamily="34" charset="0"/>
              </a:rPr>
              <a:t>What’s in our presentation?</a:t>
            </a:r>
          </a:p>
        </p:txBody>
      </p:sp>
      <p:sp>
        <p:nvSpPr>
          <p:cNvPr id="3" name="Content Placeholder 2" descr="Same overview slide as before:&#10;However,  Overview of the Study, What were the main lessons and implications of this study are grayed out indicating that the context of the study is the main focus.&#13;&#10;&#13;&#10;">
            <a:extLst>
              <a:ext uri="{FF2B5EF4-FFF2-40B4-BE49-F238E27FC236}">
                <a16:creationId xmlns:a16="http://schemas.microsoft.com/office/drawing/2014/main" id="{91241C33-1998-7C76-13E0-3F733F27470D}"/>
              </a:ext>
            </a:extLst>
          </p:cNvPr>
          <p:cNvSpPr>
            <a:spLocks noGrp="1"/>
          </p:cNvSpPr>
          <p:nvPr>
            <p:ph idx="1"/>
          </p:nvPr>
        </p:nvSpPr>
        <p:spPr>
          <a:xfrm>
            <a:off x="838200" y="2555824"/>
            <a:ext cx="10515600" cy="2533338"/>
          </a:xfrm>
        </p:spPr>
        <p:txBody>
          <a:bodyPr>
            <a:normAutofit/>
          </a:bodyPr>
          <a:lstStyle/>
          <a:p>
            <a:r>
              <a:rPr lang="en-US" sz="2400" dirty="0">
                <a:latin typeface="Arial" panose="020B0604020202020204" pitchFamily="34" charset="0"/>
                <a:ea typeface="Verdana" panose="020B0604030504040204" pitchFamily="34" charset="0"/>
                <a:cs typeface="Arial" panose="020B0604020202020204" pitchFamily="34" charset="0"/>
              </a:rPr>
              <a:t>The Context for the Study</a:t>
            </a:r>
          </a:p>
          <a:p>
            <a:r>
              <a:rPr lang="en-US" sz="2400" dirty="0">
                <a:solidFill>
                  <a:srgbClr val="DBDBDB"/>
                </a:solidFill>
                <a:latin typeface="Arial" panose="020B0604020202020204" pitchFamily="34" charset="0"/>
                <a:ea typeface="Verdana" panose="020B0604030504040204" pitchFamily="34" charset="0"/>
                <a:cs typeface="Arial" panose="020B0604020202020204" pitchFamily="34" charset="0"/>
              </a:rPr>
              <a:t>Overview of the Study</a:t>
            </a:r>
          </a:p>
          <a:p>
            <a:pPr lvl="1"/>
            <a:r>
              <a:rPr lang="en-US" sz="2000" dirty="0">
                <a:solidFill>
                  <a:srgbClr val="DBDBDB"/>
                </a:solidFill>
                <a:latin typeface="Arial" panose="020B0604020202020204" pitchFamily="34" charset="0"/>
                <a:ea typeface="Verdana" panose="020B0604030504040204" pitchFamily="34" charset="0"/>
                <a:cs typeface="Arial" panose="020B0604020202020204" pitchFamily="34" charset="0"/>
              </a:rPr>
              <a:t>Study 1 - What have </a:t>
            </a:r>
            <a:r>
              <a:rPr lang="en-US" sz="2000" b="1" dirty="0">
                <a:solidFill>
                  <a:srgbClr val="DBDBDB"/>
                </a:solidFill>
                <a:latin typeface="Arial" panose="020B0604020202020204" pitchFamily="34" charset="0"/>
                <a:ea typeface="Verdana" panose="020B0604030504040204" pitchFamily="34" charset="0"/>
                <a:cs typeface="Arial" panose="020B0604020202020204" pitchFamily="34" charset="0"/>
              </a:rPr>
              <a:t>Researchers focused on</a:t>
            </a:r>
            <a:r>
              <a:rPr lang="en-US" sz="2000" dirty="0">
                <a:solidFill>
                  <a:srgbClr val="DBDBDB"/>
                </a:solidFill>
                <a:latin typeface="Arial" panose="020B0604020202020204" pitchFamily="34" charset="0"/>
                <a:ea typeface="Verdana" panose="020B0604030504040204" pitchFamily="34" charset="0"/>
                <a:cs typeface="Arial" panose="020B0604020202020204" pitchFamily="34" charset="0"/>
              </a:rPr>
              <a:t>?</a:t>
            </a:r>
          </a:p>
          <a:p>
            <a:pPr lvl="1"/>
            <a:r>
              <a:rPr lang="en-US" sz="2000" dirty="0">
                <a:solidFill>
                  <a:srgbClr val="DBDBDB"/>
                </a:solidFill>
                <a:latin typeface="Arial" panose="020B0604020202020204" pitchFamily="34" charset="0"/>
                <a:ea typeface="Verdana" panose="020B0604030504040204" pitchFamily="34" charset="0"/>
                <a:cs typeface="Arial" panose="020B0604020202020204" pitchFamily="34" charset="0"/>
              </a:rPr>
              <a:t>Study 2 - What are the </a:t>
            </a:r>
            <a:r>
              <a:rPr lang="en-US" sz="2000" b="1" dirty="0">
                <a:solidFill>
                  <a:srgbClr val="DBDBDB"/>
                </a:solidFill>
                <a:latin typeface="Arial" panose="020B0604020202020204" pitchFamily="34" charset="0"/>
                <a:ea typeface="Verdana" panose="020B0604030504040204" pitchFamily="34" charset="0"/>
                <a:cs typeface="Arial" panose="020B0604020202020204" pitchFamily="34" charset="0"/>
              </a:rPr>
              <a:t>needs of the BLV community</a:t>
            </a:r>
            <a:r>
              <a:rPr lang="en-US" sz="2000" dirty="0">
                <a:solidFill>
                  <a:srgbClr val="DBDBDB"/>
                </a:solidFill>
                <a:latin typeface="Arial" panose="020B0604020202020204" pitchFamily="34" charset="0"/>
                <a:ea typeface="Verdana" panose="020B0604030504040204" pitchFamily="34" charset="0"/>
                <a:cs typeface="Arial" panose="020B0604020202020204" pitchFamily="34" charset="0"/>
              </a:rPr>
              <a:t>?</a:t>
            </a:r>
          </a:p>
          <a:p>
            <a:r>
              <a:rPr lang="en-US" sz="2400" dirty="0">
                <a:solidFill>
                  <a:srgbClr val="DBDBDB"/>
                </a:solidFill>
                <a:latin typeface="Arial" panose="020B0604020202020204" pitchFamily="34" charset="0"/>
                <a:ea typeface="Verdana" panose="020B0604030504040204" pitchFamily="34" charset="0"/>
                <a:cs typeface="Arial" panose="020B0604020202020204" pitchFamily="34" charset="0"/>
              </a:rPr>
              <a:t>What were the main </a:t>
            </a:r>
            <a:r>
              <a:rPr lang="en-US" sz="2400" b="1" dirty="0">
                <a:solidFill>
                  <a:srgbClr val="DBDBDB"/>
                </a:solidFill>
                <a:latin typeface="Arial" panose="020B0604020202020204" pitchFamily="34" charset="0"/>
                <a:ea typeface="Verdana" panose="020B0604030504040204" pitchFamily="34" charset="0"/>
                <a:cs typeface="Arial" panose="020B0604020202020204" pitchFamily="34" charset="0"/>
              </a:rPr>
              <a:t>lessons and implications</a:t>
            </a:r>
            <a:r>
              <a:rPr lang="en-US" sz="2400" dirty="0">
                <a:solidFill>
                  <a:srgbClr val="DBDBDB"/>
                </a:solidFill>
                <a:latin typeface="Arial" panose="020B0604020202020204" pitchFamily="34" charset="0"/>
                <a:ea typeface="Verdana" panose="020B0604030504040204" pitchFamily="34" charset="0"/>
                <a:cs typeface="Arial" panose="020B0604020202020204" pitchFamily="34" charset="0"/>
              </a:rPr>
              <a:t> of this study?</a:t>
            </a:r>
          </a:p>
          <a:p>
            <a:endParaRPr lang="en-US"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1058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2802-6E72-C855-16C6-7C2DC5BDB5FD}"/>
              </a:ext>
            </a:extLst>
          </p:cNvPr>
          <p:cNvSpPr>
            <a:spLocks noGrp="1"/>
          </p:cNvSpPr>
          <p:nvPr>
            <p:ph type="title"/>
          </p:nvPr>
        </p:nvSpPr>
        <p:spPr>
          <a:xfrm>
            <a:off x="838200" y="990600"/>
            <a:ext cx="10515600" cy="661701"/>
          </a:xfrm>
        </p:spPr>
        <p:txBody>
          <a:bodyPr>
            <a:normAutofit/>
          </a:bodyPr>
          <a:lstStyle/>
          <a:p>
            <a:r>
              <a:rPr lang="en-US" sz="3200" dirty="0">
                <a:latin typeface="Arial" panose="020B0604020202020204" pitchFamily="34" charset="0"/>
                <a:ea typeface="Verdana" panose="020B0604030504040204" pitchFamily="34" charset="0"/>
                <a:cs typeface="Arial" panose="020B0604020202020204" pitchFamily="34" charset="0"/>
              </a:rPr>
              <a:t>The Context of the study</a:t>
            </a:r>
          </a:p>
        </p:txBody>
      </p:sp>
      <p:sp>
        <p:nvSpPr>
          <p:cNvPr id="3" name="Content Placeholder 2">
            <a:extLst>
              <a:ext uri="{FF2B5EF4-FFF2-40B4-BE49-F238E27FC236}">
                <a16:creationId xmlns:a16="http://schemas.microsoft.com/office/drawing/2014/main" id="{91241C33-1998-7C76-13E0-3F733F27470D}"/>
              </a:ext>
            </a:extLst>
          </p:cNvPr>
          <p:cNvSpPr>
            <a:spLocks noGrp="1"/>
          </p:cNvSpPr>
          <p:nvPr>
            <p:ph idx="1"/>
          </p:nvPr>
        </p:nvSpPr>
        <p:spPr>
          <a:xfrm>
            <a:off x="838200" y="2152650"/>
            <a:ext cx="10515600" cy="3714750"/>
          </a:xfrm>
        </p:spPr>
        <p:txBody>
          <a:bodyPr>
            <a:normAutofit/>
          </a:bodyPr>
          <a:lstStyle/>
          <a:p>
            <a:r>
              <a:rPr lang="en-US" sz="2400" b="1" dirty="0">
                <a:latin typeface="Arial" panose="020B0604020202020204" pitchFamily="34" charset="0"/>
                <a:ea typeface="Verdana" panose="020B0604030504040204" pitchFamily="34" charset="0"/>
                <a:cs typeface="Arial" panose="020B0604020202020204" pitchFamily="34" charset="0"/>
              </a:rPr>
              <a:t>Smart Devices - </a:t>
            </a:r>
            <a:r>
              <a:rPr lang="en-US" sz="2400" dirty="0">
                <a:latin typeface="Arial" panose="020B0604020202020204" pitchFamily="34" charset="0"/>
                <a:ea typeface="Verdana" panose="020B0604030504040204" pitchFamily="34" charset="0"/>
                <a:cs typeface="Arial" panose="020B0604020202020204" pitchFamily="34" charset="0"/>
              </a:rPr>
              <a:t>Assistive technologies that uses machine learning (computer vision and/or NLP) with a camera or microphone to understand the surroundings.</a:t>
            </a:r>
          </a:p>
          <a:p>
            <a:endParaRPr lang="en-US" sz="2400" dirty="0">
              <a:latin typeface="Arial" panose="020B0604020202020204" pitchFamily="34" charset="0"/>
              <a:ea typeface="Verdana" panose="020B0604030504040204" pitchFamily="34" charset="0"/>
              <a:cs typeface="Arial" panose="020B0604020202020204" pitchFamily="34" charset="0"/>
            </a:endParaRPr>
          </a:p>
          <a:p>
            <a:r>
              <a:rPr lang="en-US" sz="2400" b="1" dirty="0">
                <a:latin typeface="Arial" panose="020B0604020202020204" pitchFamily="34" charset="0"/>
                <a:ea typeface="Verdana" panose="020B0604030504040204" pitchFamily="34" charset="0"/>
                <a:cs typeface="Arial" panose="020B0604020202020204" pitchFamily="34" charset="0"/>
              </a:rPr>
              <a:t>Tasks - </a:t>
            </a:r>
            <a:r>
              <a:rPr lang="en-US" sz="2400" dirty="0">
                <a:latin typeface="Arial" panose="020B0604020202020204" pitchFamily="34" charset="0"/>
                <a:ea typeface="Verdana" panose="020B0604030504040204" pitchFamily="34" charset="0"/>
                <a:cs typeface="Arial" panose="020B0604020202020204" pitchFamily="34" charset="0"/>
              </a:rPr>
              <a:t>defined as various forms of actions these smart devices can do to help BLV users.</a:t>
            </a:r>
          </a:p>
          <a:p>
            <a:endParaRPr lang="en-US" sz="2400" dirty="0">
              <a:latin typeface="Arial" panose="020B0604020202020204" pitchFamily="34" charset="0"/>
              <a:ea typeface="Verdana" panose="020B0604030504040204" pitchFamily="34" charset="0"/>
              <a:cs typeface="Arial" panose="020B0604020202020204" pitchFamily="34" charset="0"/>
            </a:endParaRPr>
          </a:p>
          <a:p>
            <a:r>
              <a:rPr lang="en-US" sz="2400" b="1" dirty="0">
                <a:latin typeface="Arial" panose="020B0604020202020204" pitchFamily="34" charset="0"/>
                <a:ea typeface="Verdana" panose="020B0604030504040204" pitchFamily="34" charset="0"/>
                <a:cs typeface="Arial" panose="020B0604020202020204" pitchFamily="34" charset="0"/>
              </a:rPr>
              <a:t>Device type - </a:t>
            </a:r>
            <a:r>
              <a:rPr lang="en-US" sz="2400" dirty="0">
                <a:latin typeface="Arial" panose="020B0604020202020204" pitchFamily="34" charset="0"/>
                <a:ea typeface="Verdana" panose="020B0604030504040204" pitchFamily="34" charset="0"/>
                <a:cs typeface="Arial" panose="020B0604020202020204" pitchFamily="34" charset="0"/>
              </a:rPr>
              <a:t>smartphone applications, stand-alone devices (hand-held, head-mounted) or wearables (belts, caps).</a:t>
            </a:r>
          </a:p>
        </p:txBody>
      </p:sp>
    </p:spTree>
    <p:extLst>
      <p:ext uri="{BB962C8B-B14F-4D97-AF65-F5344CB8AC3E}">
        <p14:creationId xmlns:p14="http://schemas.microsoft.com/office/powerpoint/2010/main" val="31539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2802-6E72-C855-16C6-7C2DC5BDB5FD}"/>
              </a:ext>
            </a:extLst>
          </p:cNvPr>
          <p:cNvSpPr>
            <a:spLocks noGrp="1"/>
          </p:cNvSpPr>
          <p:nvPr>
            <p:ph type="title"/>
          </p:nvPr>
        </p:nvSpPr>
        <p:spPr>
          <a:xfrm>
            <a:off x="838200" y="990600"/>
            <a:ext cx="10515600" cy="661701"/>
          </a:xfrm>
        </p:spPr>
        <p:txBody>
          <a:bodyPr>
            <a:normAutofit/>
          </a:bodyPr>
          <a:lstStyle/>
          <a:p>
            <a:r>
              <a:rPr lang="en-US" sz="3200" dirty="0">
                <a:latin typeface="Arial" panose="020B0604020202020204" pitchFamily="34" charset="0"/>
                <a:ea typeface="Verdana" panose="020B0604030504040204" pitchFamily="34" charset="0"/>
                <a:cs typeface="Arial" panose="020B0604020202020204" pitchFamily="34" charset="0"/>
              </a:rPr>
              <a:t>The Context of the study</a:t>
            </a:r>
          </a:p>
        </p:txBody>
      </p:sp>
      <p:sp>
        <p:nvSpPr>
          <p:cNvPr id="3" name="Content Placeholder 2">
            <a:extLst>
              <a:ext uri="{FF2B5EF4-FFF2-40B4-BE49-F238E27FC236}">
                <a16:creationId xmlns:a16="http://schemas.microsoft.com/office/drawing/2014/main" id="{91241C33-1998-7C76-13E0-3F733F27470D}"/>
              </a:ext>
            </a:extLst>
          </p:cNvPr>
          <p:cNvSpPr>
            <a:spLocks noGrp="1"/>
          </p:cNvSpPr>
          <p:nvPr>
            <p:ph idx="1"/>
          </p:nvPr>
        </p:nvSpPr>
        <p:spPr>
          <a:xfrm>
            <a:off x="838200" y="2152650"/>
            <a:ext cx="10515600" cy="3714750"/>
          </a:xfrm>
        </p:spPr>
        <p:txBody>
          <a:bodyPr>
            <a:normAutofit lnSpcReduction="10000"/>
          </a:bodyPr>
          <a:lstStyle/>
          <a:p>
            <a:r>
              <a:rPr lang="en-US" sz="2400" dirty="0">
                <a:latin typeface="Arial" panose="020B0604020202020204" pitchFamily="34" charset="0"/>
                <a:ea typeface="Verdana" panose="020B0604030504040204" pitchFamily="34" charset="0"/>
                <a:cs typeface="Arial" panose="020B0604020202020204" pitchFamily="34" charset="0"/>
              </a:rPr>
              <a:t>Paul S. Duckett and Rebekah Pratt. (2001) conducted a study to investigate the </a:t>
            </a:r>
            <a:r>
              <a:rPr lang="en-US" sz="2400" b="1" dirty="0">
                <a:latin typeface="Arial" panose="020B0604020202020204" pitchFamily="34" charset="0"/>
                <a:ea typeface="Verdana" panose="020B0604030504040204" pitchFamily="34" charset="0"/>
                <a:cs typeface="Arial" panose="020B0604020202020204" pitchFamily="34" charset="0"/>
              </a:rPr>
              <a:t>opinions of the visually impaired community regarding research on visual impairment</a:t>
            </a:r>
            <a:r>
              <a:rPr lang="en-US" sz="2400" dirty="0">
                <a:latin typeface="Arial" panose="020B0604020202020204" pitchFamily="34" charset="0"/>
                <a:ea typeface="Verdana" panose="020B0604030504040204" pitchFamily="34" charset="0"/>
                <a:cs typeface="Arial" panose="020B0604020202020204" pitchFamily="34" charset="0"/>
              </a:rPr>
              <a:t>.</a:t>
            </a:r>
          </a:p>
          <a:p>
            <a:endParaRPr lang="en-US" sz="2400" dirty="0">
              <a:latin typeface="Arial" panose="020B0604020202020204" pitchFamily="34" charset="0"/>
              <a:ea typeface="Verdana" panose="020B0604030504040204" pitchFamily="34" charset="0"/>
              <a:cs typeface="Arial" panose="020B0604020202020204" pitchFamily="34" charset="0"/>
            </a:endParaRPr>
          </a:p>
          <a:p>
            <a:r>
              <a:rPr lang="en-US" sz="2400" dirty="0">
                <a:latin typeface="Arial" panose="020B0604020202020204" pitchFamily="34" charset="0"/>
                <a:ea typeface="Verdana" panose="020B0604030504040204" pitchFamily="34" charset="0"/>
                <a:cs typeface="Arial" panose="020B0604020202020204" pitchFamily="34" charset="0"/>
              </a:rPr>
              <a:t>Darius </a:t>
            </a:r>
            <a:r>
              <a:rPr lang="en-US" sz="2400" dirty="0" err="1">
                <a:latin typeface="Arial" panose="020B0604020202020204" pitchFamily="34" charset="0"/>
                <a:ea typeface="Verdana" panose="020B0604030504040204" pitchFamily="34" charset="0"/>
                <a:cs typeface="Arial" panose="020B0604020202020204" pitchFamily="34" charset="0"/>
              </a:rPr>
              <a:t>Plikynas</a:t>
            </a:r>
            <a:r>
              <a:rPr lang="en-US" sz="2400" dirty="0">
                <a:latin typeface="Arial" panose="020B0604020202020204" pitchFamily="34" charset="0"/>
                <a:ea typeface="Verdana" panose="020B0604030504040204" pitchFamily="34" charset="0"/>
                <a:cs typeface="Arial" panose="020B0604020202020204" pitchFamily="34" charset="0"/>
              </a:rPr>
              <a:t> et al. (2020) explored </a:t>
            </a:r>
            <a:r>
              <a:rPr lang="en-US" sz="2400" b="1" dirty="0">
                <a:latin typeface="Arial" panose="020B0604020202020204" pitchFamily="34" charset="0"/>
                <a:ea typeface="Verdana" panose="020B0604030504040204" pitchFamily="34" charset="0"/>
                <a:cs typeface="Arial" panose="020B0604020202020204" pitchFamily="34" charset="0"/>
              </a:rPr>
              <a:t>how existing features of indoor navigation systems are mapped to the needs of the users</a:t>
            </a:r>
            <a:r>
              <a:rPr lang="en-US" sz="2400" dirty="0">
                <a:latin typeface="Arial" panose="020B0604020202020204" pitchFamily="34" charset="0"/>
                <a:ea typeface="Verdana" panose="020B0604030504040204" pitchFamily="34" charset="0"/>
                <a:cs typeface="Arial" panose="020B0604020202020204" pitchFamily="34" charset="0"/>
              </a:rPr>
              <a:t>.</a:t>
            </a:r>
          </a:p>
          <a:p>
            <a:endParaRPr lang="en-US" sz="2400" dirty="0">
              <a:latin typeface="Arial" panose="020B0604020202020204" pitchFamily="34" charset="0"/>
              <a:ea typeface="Verdana" panose="020B0604030504040204" pitchFamily="34" charset="0"/>
              <a:cs typeface="Arial" panose="020B0604020202020204" pitchFamily="34" charset="0"/>
            </a:endParaRPr>
          </a:p>
          <a:p>
            <a:r>
              <a:rPr lang="en-US" sz="2400" dirty="0">
                <a:latin typeface="Arial" panose="020B0604020202020204" pitchFamily="34" charset="0"/>
                <a:ea typeface="Verdana" panose="020B0604030504040204" pitchFamily="34" charset="0"/>
                <a:cs typeface="Arial" panose="020B0604020202020204" pitchFamily="34" charset="0"/>
              </a:rPr>
              <a:t>Eugenie </a:t>
            </a:r>
            <a:r>
              <a:rPr lang="en-US" sz="2400" dirty="0" err="1">
                <a:latin typeface="Arial" panose="020B0604020202020204" pitchFamily="34" charset="0"/>
                <a:ea typeface="Verdana" panose="020B0604030504040204" pitchFamily="34" charset="0"/>
                <a:cs typeface="Arial" panose="020B0604020202020204" pitchFamily="34" charset="0"/>
              </a:rPr>
              <a:t>Golubova</a:t>
            </a:r>
            <a:r>
              <a:rPr lang="en-US" sz="2400" dirty="0">
                <a:latin typeface="Arial" panose="020B0604020202020204" pitchFamily="34" charset="0"/>
                <a:ea typeface="Verdana" panose="020B0604030504040204" pitchFamily="34" charset="0"/>
                <a:cs typeface="Arial" panose="020B0604020202020204" pitchFamily="34" charset="0"/>
              </a:rPr>
              <a:t> et al. (2021) examined </a:t>
            </a:r>
            <a:r>
              <a:rPr lang="en-US" sz="2400" b="1" dirty="0">
                <a:latin typeface="Arial" panose="020B0604020202020204" pitchFamily="34" charset="0"/>
                <a:ea typeface="Verdana" panose="020B0604030504040204" pitchFamily="34" charset="0"/>
                <a:cs typeface="Arial" panose="020B0604020202020204" pitchFamily="34" charset="0"/>
              </a:rPr>
              <a:t>general tasks with the actual needs of low-vision participants</a:t>
            </a:r>
            <a:r>
              <a:rPr lang="en-US" sz="2400" dirty="0">
                <a:latin typeface="Arial" panose="020B0604020202020204" pitchFamily="34" charset="0"/>
                <a:ea typeface="Verdana" panose="020B0604030504040204" pitchFamily="34" charset="0"/>
                <a:cs typeface="Arial" panose="020B0604020202020204" pitchFamily="34" charset="0"/>
              </a:rPr>
              <a:t> by asking them to record the instances followed by interviews.</a:t>
            </a:r>
          </a:p>
        </p:txBody>
      </p:sp>
    </p:spTree>
    <p:extLst>
      <p:ext uri="{BB962C8B-B14F-4D97-AF65-F5344CB8AC3E}">
        <p14:creationId xmlns:p14="http://schemas.microsoft.com/office/powerpoint/2010/main" val="56787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2802-6E72-C855-16C6-7C2DC5BDB5FD}"/>
              </a:ext>
            </a:extLst>
          </p:cNvPr>
          <p:cNvSpPr>
            <a:spLocks noGrp="1"/>
          </p:cNvSpPr>
          <p:nvPr>
            <p:ph type="title"/>
          </p:nvPr>
        </p:nvSpPr>
        <p:spPr>
          <a:xfrm>
            <a:off x="838200" y="2309826"/>
            <a:ext cx="10515600" cy="2238348"/>
          </a:xfrm>
        </p:spPr>
        <p:txBody>
          <a:bodyPr>
            <a:noAutofit/>
          </a:bodyPr>
          <a:lstStyle/>
          <a:p>
            <a:r>
              <a:rPr lang="en-AU" sz="3200" dirty="0">
                <a:effectLst/>
                <a:latin typeface="Arial" panose="020B0604020202020204" pitchFamily="34" charset="0"/>
                <a:ea typeface="Verdana" panose="020B0604030504040204" pitchFamily="34" charset="0"/>
                <a:cs typeface="Arial" panose="020B0604020202020204" pitchFamily="34" charset="0"/>
              </a:rPr>
              <a:t>Does current research in smart assistive technologies address the needs of the BLV users, and if not, what needs should researchers address?</a:t>
            </a:r>
            <a:endParaRPr lang="en-US" sz="32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0946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2802-6E72-C855-16C6-7C2DC5BDB5FD}"/>
              </a:ext>
            </a:extLst>
          </p:cNvPr>
          <p:cNvSpPr>
            <a:spLocks noGrp="1"/>
          </p:cNvSpPr>
          <p:nvPr>
            <p:ph type="title"/>
          </p:nvPr>
        </p:nvSpPr>
        <p:spPr>
          <a:xfrm>
            <a:off x="838200" y="1346981"/>
            <a:ext cx="10515600" cy="661701"/>
          </a:xfrm>
        </p:spPr>
        <p:txBody>
          <a:bodyPr>
            <a:normAutofit/>
          </a:bodyPr>
          <a:lstStyle/>
          <a:p>
            <a:r>
              <a:rPr lang="en-US" sz="4000" dirty="0">
                <a:latin typeface="Arial" panose="020B0604020202020204" pitchFamily="34" charset="0"/>
                <a:ea typeface="Verdana" panose="020B0604030504040204" pitchFamily="34" charset="0"/>
                <a:cs typeface="Arial" panose="020B0604020202020204" pitchFamily="34" charset="0"/>
              </a:rPr>
              <a:t>What’s in our presentation?</a:t>
            </a:r>
          </a:p>
        </p:txBody>
      </p:sp>
      <p:sp>
        <p:nvSpPr>
          <p:cNvPr id="3" name="Content Placeholder 2" descr="Same overview slide as before:&#10;However,  The context for the study, What were the main lessons and the implications of this study are grayed out indicating that Overview of the Study is the main focus.&#13;&#10;&#13;&#10;">
            <a:extLst>
              <a:ext uri="{FF2B5EF4-FFF2-40B4-BE49-F238E27FC236}">
                <a16:creationId xmlns:a16="http://schemas.microsoft.com/office/drawing/2014/main" id="{91241C33-1998-7C76-13E0-3F733F27470D}"/>
              </a:ext>
            </a:extLst>
          </p:cNvPr>
          <p:cNvSpPr>
            <a:spLocks noGrp="1"/>
          </p:cNvSpPr>
          <p:nvPr>
            <p:ph idx="1"/>
          </p:nvPr>
        </p:nvSpPr>
        <p:spPr>
          <a:xfrm>
            <a:off x="838200" y="2555824"/>
            <a:ext cx="10515600" cy="2533338"/>
          </a:xfrm>
        </p:spPr>
        <p:txBody>
          <a:bodyPr>
            <a:normAutofit/>
          </a:bodyPr>
          <a:lstStyle/>
          <a:p>
            <a:r>
              <a:rPr lang="en-US" sz="2400" dirty="0">
                <a:solidFill>
                  <a:srgbClr val="DBDBDB"/>
                </a:solidFill>
                <a:latin typeface="Arial" panose="020B0604020202020204" pitchFamily="34" charset="0"/>
                <a:ea typeface="Verdana" panose="020B0604030504040204" pitchFamily="34" charset="0"/>
                <a:cs typeface="Arial" panose="020B0604020202020204" pitchFamily="34" charset="0"/>
              </a:rPr>
              <a:t>The Context for the Study</a:t>
            </a:r>
          </a:p>
          <a:p>
            <a:r>
              <a:rPr lang="en-US" sz="2400" dirty="0">
                <a:latin typeface="Arial" panose="020B0604020202020204" pitchFamily="34" charset="0"/>
                <a:ea typeface="Verdana" panose="020B0604030504040204" pitchFamily="34" charset="0"/>
                <a:cs typeface="Arial" panose="020B0604020202020204" pitchFamily="34" charset="0"/>
              </a:rPr>
              <a:t>Overview of the Study</a:t>
            </a:r>
          </a:p>
          <a:p>
            <a:pPr lvl="1"/>
            <a:r>
              <a:rPr lang="en-US" sz="2000" dirty="0">
                <a:latin typeface="Arial" panose="020B0604020202020204" pitchFamily="34" charset="0"/>
                <a:ea typeface="Verdana" panose="020B0604030504040204" pitchFamily="34" charset="0"/>
                <a:cs typeface="Arial" panose="020B0604020202020204" pitchFamily="34" charset="0"/>
              </a:rPr>
              <a:t>Study 1 - What have </a:t>
            </a:r>
            <a:r>
              <a:rPr lang="en-US" sz="2000" b="1" dirty="0">
                <a:latin typeface="Arial" panose="020B0604020202020204" pitchFamily="34" charset="0"/>
                <a:ea typeface="Verdana" panose="020B0604030504040204" pitchFamily="34" charset="0"/>
                <a:cs typeface="Arial" panose="020B0604020202020204" pitchFamily="34" charset="0"/>
              </a:rPr>
              <a:t>Researchers focused on</a:t>
            </a:r>
            <a:r>
              <a:rPr lang="en-US" sz="2000" dirty="0">
                <a:latin typeface="Arial" panose="020B0604020202020204" pitchFamily="34" charset="0"/>
                <a:ea typeface="Verdana" panose="020B0604030504040204" pitchFamily="34" charset="0"/>
                <a:cs typeface="Arial" panose="020B0604020202020204" pitchFamily="34" charset="0"/>
              </a:rPr>
              <a:t>?</a:t>
            </a:r>
          </a:p>
          <a:p>
            <a:pPr lvl="1"/>
            <a:r>
              <a:rPr lang="en-US" sz="2000" dirty="0">
                <a:latin typeface="Arial" panose="020B0604020202020204" pitchFamily="34" charset="0"/>
                <a:ea typeface="Verdana" panose="020B0604030504040204" pitchFamily="34" charset="0"/>
                <a:cs typeface="Arial" panose="020B0604020202020204" pitchFamily="34" charset="0"/>
              </a:rPr>
              <a:t>Study 2 - What are the </a:t>
            </a:r>
            <a:r>
              <a:rPr lang="en-US" sz="2000" b="1" dirty="0">
                <a:latin typeface="Arial" panose="020B0604020202020204" pitchFamily="34" charset="0"/>
                <a:ea typeface="Verdana" panose="020B0604030504040204" pitchFamily="34" charset="0"/>
                <a:cs typeface="Arial" panose="020B0604020202020204" pitchFamily="34" charset="0"/>
              </a:rPr>
              <a:t>needs of the BLV community</a:t>
            </a:r>
            <a:r>
              <a:rPr lang="en-US" sz="2000" dirty="0">
                <a:latin typeface="Arial" panose="020B0604020202020204" pitchFamily="34" charset="0"/>
                <a:ea typeface="Verdana" panose="020B0604030504040204" pitchFamily="34" charset="0"/>
                <a:cs typeface="Arial" panose="020B0604020202020204" pitchFamily="34" charset="0"/>
              </a:rPr>
              <a:t>?</a:t>
            </a:r>
          </a:p>
          <a:p>
            <a:r>
              <a:rPr lang="en-US" sz="2400" dirty="0">
                <a:solidFill>
                  <a:srgbClr val="DBDBDB"/>
                </a:solidFill>
                <a:latin typeface="Arial" panose="020B0604020202020204" pitchFamily="34" charset="0"/>
                <a:ea typeface="Verdana" panose="020B0604030504040204" pitchFamily="34" charset="0"/>
                <a:cs typeface="Arial" panose="020B0604020202020204" pitchFamily="34" charset="0"/>
              </a:rPr>
              <a:t>What were the main </a:t>
            </a:r>
            <a:r>
              <a:rPr lang="en-US" sz="2400" b="1" dirty="0">
                <a:solidFill>
                  <a:srgbClr val="DBDBDB"/>
                </a:solidFill>
                <a:latin typeface="Arial" panose="020B0604020202020204" pitchFamily="34" charset="0"/>
                <a:ea typeface="Verdana" panose="020B0604030504040204" pitchFamily="34" charset="0"/>
                <a:cs typeface="Arial" panose="020B0604020202020204" pitchFamily="34" charset="0"/>
              </a:rPr>
              <a:t>lessons and implications</a:t>
            </a:r>
            <a:r>
              <a:rPr lang="en-US" sz="2400" dirty="0">
                <a:solidFill>
                  <a:srgbClr val="DBDBDB"/>
                </a:solidFill>
                <a:latin typeface="Arial" panose="020B0604020202020204" pitchFamily="34" charset="0"/>
                <a:ea typeface="Verdana" panose="020B0604030504040204" pitchFamily="34" charset="0"/>
                <a:cs typeface="Arial" panose="020B0604020202020204" pitchFamily="34" charset="0"/>
              </a:rPr>
              <a:t> of this study?</a:t>
            </a:r>
          </a:p>
          <a:p>
            <a:endParaRPr lang="en-US"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3949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is image contains three boxes with labels Study 1 - Researcher Focus, Study 2 - Community Needs &amp; Comparison and Discussion.&#10;There is an arrow showing that Study 1 leads to Study 2.&#10;There are also arrows from Study 1 and Study 2 to Comparison and Discussion showing that data gathered from both were used in it.">
            <a:extLst>
              <a:ext uri="{FF2B5EF4-FFF2-40B4-BE49-F238E27FC236}">
                <a16:creationId xmlns:a16="http://schemas.microsoft.com/office/drawing/2014/main" id="{732ADAA5-6B3B-A123-9F8A-A8186583A1CE}"/>
              </a:ext>
            </a:extLst>
          </p:cNvPr>
          <p:cNvPicPr>
            <a:picLocks noChangeAspect="1"/>
          </p:cNvPicPr>
          <p:nvPr/>
        </p:nvPicPr>
        <p:blipFill>
          <a:blip r:embed="rId3"/>
          <a:stretch>
            <a:fillRect/>
          </a:stretch>
        </p:blipFill>
        <p:spPr>
          <a:xfrm>
            <a:off x="1723800" y="-359764"/>
            <a:ext cx="8744400" cy="7217764"/>
          </a:xfrm>
          <a:prstGeom prst="rect">
            <a:avLst/>
          </a:prstGeom>
        </p:spPr>
      </p:pic>
    </p:spTree>
    <p:extLst>
      <p:ext uri="{BB962C8B-B14F-4D97-AF65-F5344CB8AC3E}">
        <p14:creationId xmlns:p14="http://schemas.microsoft.com/office/powerpoint/2010/main" val="24474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mage contains three boxes with labels Study 1 - Researcher Focus, Study 2 - Community Needs &amp; Comparison and Discussion.&#10;Study 2 and Comparison and Discussion are greyed out showing the focus is on Study 1.&#10;&#10;Inside the Study 1 box, there are 5 stages each showcasing the number of papers that were extracted.&#10;It starts with an Initial Keyword Search that showcases that the search was done in two separate stages (Google Scholar 15670 papers and Scopus, Web of Science, PubMed 264 papers)&#10;&#10;Next Abstract and Title Screening was done which shows that the papers from the earlier two groups had reduced from 15670 to 668 for Google Scholar and 264 to 194 for Scorpus, Web of Science and PubMed.&#10;&#10;The third stage Merge, shows that the two streams of Google Scholar and Scopus, Web of Science and PubMed papers were merged to a count of 782 papers.&#10;&#10;Next, full-text review was done and the paper count has reduced to 617 papers.&#10;&#10;Finally, data extraction was done on the 617 papers with smaller boxes indicating that the task, wearable, BLV involvement and more.. were extracted.">
            <a:extLst>
              <a:ext uri="{FF2B5EF4-FFF2-40B4-BE49-F238E27FC236}">
                <a16:creationId xmlns:a16="http://schemas.microsoft.com/office/drawing/2014/main" id="{6B290606-F345-B282-24D4-292578990FDA}"/>
              </a:ext>
            </a:extLst>
          </p:cNvPr>
          <p:cNvPicPr>
            <a:picLocks noChangeAspect="1"/>
          </p:cNvPicPr>
          <p:nvPr/>
        </p:nvPicPr>
        <p:blipFill>
          <a:blip r:embed="rId3"/>
          <a:stretch>
            <a:fillRect/>
          </a:stretch>
        </p:blipFill>
        <p:spPr>
          <a:xfrm>
            <a:off x="1941729" y="142407"/>
            <a:ext cx="8308542" cy="6858000"/>
          </a:xfrm>
          <a:prstGeom prst="rect">
            <a:avLst/>
          </a:prstGeom>
        </p:spPr>
      </p:pic>
    </p:spTree>
    <p:extLst>
      <p:ext uri="{BB962C8B-B14F-4D97-AF65-F5344CB8AC3E}">
        <p14:creationId xmlns:p14="http://schemas.microsoft.com/office/powerpoint/2010/main" val="1327693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847</Words>
  <Application>Microsoft Macintosh PowerPoint</Application>
  <PresentationFormat>Widescreen</PresentationFormat>
  <Paragraphs>99</Paragraphs>
  <Slides>19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What do Blind and Low Vision people really want from smart devices?</vt:lpstr>
      <vt:lpstr>What’s in our presentation?</vt:lpstr>
      <vt:lpstr>What’s in our presentation?</vt:lpstr>
      <vt:lpstr>The Context of the study</vt:lpstr>
      <vt:lpstr>The Context of the study</vt:lpstr>
      <vt:lpstr>Does current research in smart assistive technologies address the needs of the BLV users, and if not, what needs should researchers address?</vt:lpstr>
      <vt:lpstr>What’s in our presentation?</vt:lpstr>
      <vt:lpstr>PowerPoint Presentation</vt:lpstr>
      <vt:lpstr>PowerPoint Presentation</vt:lpstr>
      <vt:lpstr>PowerPoint Presentation</vt:lpstr>
      <vt:lpstr>PowerPoint Presentation</vt:lpstr>
      <vt:lpstr>What’s in our presentation?</vt:lpstr>
      <vt:lpstr>What are the potential tasks and devices that could be explored?</vt:lpstr>
      <vt:lpstr>The type of wearable device preferred by BLV users depends on the environment and type of task being performed</vt:lpstr>
      <vt:lpstr>There is a need for designing a Universal Device or platform for smart assistive devices</vt:lpstr>
      <vt:lpstr>BLV individuals prefer conversational interaction models in smart devices</vt:lpstr>
      <vt:lpstr>How important is the visual modality for low vision individuals?</vt:lpstr>
      <vt:lpstr>Involving BLV individuals in the initial design stage of AI smart devices is important</vt:lpstr>
      <vt:lpstr>bhanuka.gamage@monash.edu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Blind and Low Vision people really want from smart devices?</dc:title>
  <dc:creator>Bhanuka Samarasekara Vitharana Gamage</dc:creator>
  <cp:lastModifiedBy>Bhanuka Samarasekara Vitharana Gamage</cp:lastModifiedBy>
  <cp:revision>41</cp:revision>
  <dcterms:created xsi:type="dcterms:W3CDTF">2023-04-30T17:09:54Z</dcterms:created>
  <dcterms:modified xsi:type="dcterms:W3CDTF">2023-05-02T01:54:19Z</dcterms:modified>
</cp:coreProperties>
</file>