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9" r:id="rId1"/>
    <p:sldMasterId id="2147483683" r:id="rId2"/>
  </p:sldMasterIdLst>
  <p:notesMasterIdLst>
    <p:notesMasterId r:id="rId13"/>
  </p:notesMasterIdLst>
  <p:handoutMasterIdLst>
    <p:handoutMasterId r:id="rId14"/>
  </p:handoutMasterIdLst>
  <p:sldIdLst>
    <p:sldId id="256" r:id="rId3"/>
    <p:sldId id="337" r:id="rId4"/>
    <p:sldId id="319" r:id="rId5"/>
    <p:sldId id="330" r:id="rId6"/>
    <p:sldId id="338" r:id="rId7"/>
    <p:sldId id="331" r:id="rId8"/>
    <p:sldId id="332" r:id="rId9"/>
    <p:sldId id="334" r:id="rId10"/>
    <p:sldId id="339" r:id="rId11"/>
    <p:sldId id="329" r:id="rId12"/>
  </p:sldIdLst>
  <p:sldSz cx="12192000" cy="6858000"/>
  <p:notesSz cx="6669088" cy="9926638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A12"/>
    <a:srgbClr val="EFE9E5"/>
    <a:srgbClr val="ACA095"/>
    <a:srgbClr val="0090BA"/>
    <a:srgbClr val="F58220"/>
    <a:srgbClr val="63A945"/>
    <a:srgbClr val="768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781088-3894-47A3-8639-716079BA1373}" v="6" dt="2023-04-28T11:21:52.879"/>
  </p1510:revLst>
</p1510:revInfo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69" autoAdjust="0"/>
    <p:restoredTop sz="57333" autoAdjust="0"/>
  </p:normalViewPr>
  <p:slideViewPr>
    <p:cSldViewPr snapToGrid="0" showGuides="1">
      <p:cViewPr varScale="1">
        <p:scale>
          <a:sx n="65" d="100"/>
          <a:sy n="65" d="100"/>
        </p:scale>
        <p:origin x="1326" y="72"/>
      </p:cViewPr>
      <p:guideLst>
        <p:guide orient="horz" pos="2160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22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F781B-5929-4CFE-BA73-77DB6AF5443C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521A78AE-B711-488C-98BA-168F5099574A}">
      <dgm:prSet custT="1"/>
      <dgm:spPr/>
      <dgm:t>
        <a:bodyPr/>
        <a:lstStyle/>
        <a:p>
          <a:pPr>
            <a:defRPr b="1"/>
          </a:pPr>
          <a:r>
            <a:rPr lang="en-AU" sz="2400" dirty="0">
              <a:latin typeface="Arial" panose="020B0604020202020204" pitchFamily="34" charset="0"/>
              <a:cs typeface="Arial" panose="020B0604020202020204" pitchFamily="34" charset="0"/>
            </a:rPr>
            <a:t>Preparation for transition to employment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1A6B5E-9962-4E03-8B7F-56C56771133B}" type="parTrans" cxnId="{CB31F177-6FD4-4790-BE5B-6B32EA9915C4}">
      <dgm:prSet/>
      <dgm:spPr/>
      <dgm:t>
        <a:bodyPr/>
        <a:lstStyle/>
        <a:p>
          <a:endParaRPr lang="en-US"/>
        </a:p>
      </dgm:t>
    </dgm:pt>
    <dgm:pt modelId="{B9DCD980-CF82-45F5-A578-2B1E25F1E2B4}" type="sibTrans" cxnId="{CB31F177-6FD4-4790-BE5B-6B32EA9915C4}">
      <dgm:prSet/>
      <dgm:spPr/>
      <dgm:t>
        <a:bodyPr/>
        <a:lstStyle/>
        <a:p>
          <a:endParaRPr lang="en-US"/>
        </a:p>
      </dgm:t>
    </dgm:pt>
    <dgm:pt modelId="{7672167B-C03A-4189-9DD9-BBC15FEAB7B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AU" sz="2400" dirty="0">
              <a:latin typeface="Arial" panose="020B0604020202020204" pitchFamily="34" charset="0"/>
              <a:cs typeface="Arial" panose="020B0604020202020204" pitchFamily="34" charset="0"/>
            </a:rPr>
            <a:t>Practicing work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Practicing work&#10;Access technology skills&#10;O&amp;M &#10;"/>
        </a:ext>
      </dgm:extLst>
    </dgm:pt>
    <dgm:pt modelId="{D07C7EC4-6557-47F7-A236-19A438431D3B}" type="parTrans" cxnId="{9170774A-2A85-41B8-A807-B634D1AAE539}">
      <dgm:prSet/>
      <dgm:spPr/>
      <dgm:t>
        <a:bodyPr/>
        <a:lstStyle/>
        <a:p>
          <a:endParaRPr lang="en-US"/>
        </a:p>
      </dgm:t>
    </dgm:pt>
    <dgm:pt modelId="{66145550-3F68-4FCC-8429-D0F90E2FE99C}" type="sibTrans" cxnId="{9170774A-2A85-41B8-A807-B634D1AAE539}">
      <dgm:prSet/>
      <dgm:spPr/>
      <dgm:t>
        <a:bodyPr/>
        <a:lstStyle/>
        <a:p>
          <a:endParaRPr lang="en-US"/>
        </a:p>
      </dgm:t>
    </dgm:pt>
    <dgm:pt modelId="{0CF9048B-AF79-4A64-9956-B7DC2907694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AU" sz="2400" dirty="0">
              <a:latin typeface="Arial" panose="020B0604020202020204" pitchFamily="34" charset="0"/>
              <a:cs typeface="Arial" panose="020B0604020202020204" pitchFamily="34" charset="0"/>
            </a:rPr>
            <a:t>Access technology skills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0D901C-E454-4C9B-BF2B-F23766792E34}" type="parTrans" cxnId="{57E67BAB-6379-43EC-AF2C-3124AA004110}">
      <dgm:prSet/>
      <dgm:spPr/>
      <dgm:t>
        <a:bodyPr/>
        <a:lstStyle/>
        <a:p>
          <a:endParaRPr lang="en-US"/>
        </a:p>
      </dgm:t>
    </dgm:pt>
    <dgm:pt modelId="{5514DB9E-CD5A-465A-B1D4-EC5604E4BB9A}" type="sibTrans" cxnId="{57E67BAB-6379-43EC-AF2C-3124AA004110}">
      <dgm:prSet/>
      <dgm:spPr/>
      <dgm:t>
        <a:bodyPr/>
        <a:lstStyle/>
        <a:p>
          <a:endParaRPr lang="en-US"/>
        </a:p>
      </dgm:t>
    </dgm:pt>
    <dgm:pt modelId="{47D07C25-1CE4-474D-B2E2-0CC1A6EB94A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AU" sz="2400" dirty="0">
              <a:latin typeface="Arial" panose="020B0604020202020204" pitchFamily="34" charset="0"/>
              <a:cs typeface="Arial" panose="020B0604020202020204" pitchFamily="34" charset="0"/>
            </a:rPr>
            <a:t>O&amp;M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101379-1127-4765-861D-B04145614E43}" type="parTrans" cxnId="{8D83C30E-88A0-49FB-9921-B0DE026F14AF}">
      <dgm:prSet/>
      <dgm:spPr/>
      <dgm:t>
        <a:bodyPr/>
        <a:lstStyle/>
        <a:p>
          <a:endParaRPr lang="en-US"/>
        </a:p>
      </dgm:t>
    </dgm:pt>
    <dgm:pt modelId="{8E66B4FC-2483-41B9-8636-CE5C18F01DA1}" type="sibTrans" cxnId="{8D83C30E-88A0-49FB-9921-B0DE026F14AF}">
      <dgm:prSet/>
      <dgm:spPr/>
      <dgm:t>
        <a:bodyPr/>
        <a:lstStyle/>
        <a:p>
          <a:endParaRPr lang="en-US"/>
        </a:p>
      </dgm:t>
    </dgm:pt>
    <dgm:pt modelId="{CF9FF0F2-AC71-4F61-BD73-845950779CD9}">
      <dgm:prSet custT="1"/>
      <dgm:spPr/>
      <dgm:t>
        <a:bodyPr/>
        <a:lstStyle/>
        <a:p>
          <a:pPr>
            <a:defRPr b="1"/>
          </a:pPr>
          <a:r>
            <a:rPr lang="en-AU" sz="2400" dirty="0">
              <a:latin typeface="Arial" panose="020B0604020202020204" pitchFamily="34" charset="0"/>
              <a:cs typeface="Arial" panose="020B0604020202020204" pitchFamily="34" charset="0"/>
            </a:rPr>
            <a:t>Changes over time </a:t>
          </a:r>
        </a:p>
        <a:p>
          <a:pPr>
            <a:defRPr b="1"/>
          </a:pPr>
          <a:endParaRPr lang="en-AU" sz="24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defRPr b="1"/>
          </a:pPr>
          <a:r>
            <a:rPr lang="en-AU" sz="2400" b="0" dirty="0">
              <a:latin typeface="Arial" panose="020B0604020202020204" pitchFamily="34" charset="0"/>
              <a:cs typeface="Arial" panose="020B0604020202020204" pitchFamily="34" charset="0"/>
            </a:rPr>
            <a:t>Assistive technology </a:t>
          </a:r>
        </a:p>
        <a:p>
          <a:pPr>
            <a:defRPr b="1"/>
          </a:pPr>
          <a:r>
            <a:rPr lang="en-AU" sz="2400" b="0" dirty="0">
              <a:latin typeface="Arial" panose="020B0604020202020204" pitchFamily="34" charset="0"/>
              <a:cs typeface="Arial" panose="020B0604020202020204" pitchFamily="34" charset="0"/>
            </a:rPr>
            <a:t>Support in education</a:t>
          </a:r>
          <a:endParaRPr lang="en-US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Preparation for transition to employment &#10;Practicing work&#10;Access technology skills&#10;O&amp;M &#10;&#10;&#10;Changes over time &#10;Assistive technology &#10;Support in education&#10;"/>
        </a:ext>
      </dgm:extLst>
    </dgm:pt>
    <dgm:pt modelId="{54CA9B37-0257-49D9-AEF9-45B46CB28C78}" type="parTrans" cxnId="{9A394386-618C-4FB3-B1A5-B5393F7F568B}">
      <dgm:prSet/>
      <dgm:spPr/>
      <dgm:t>
        <a:bodyPr/>
        <a:lstStyle/>
        <a:p>
          <a:endParaRPr lang="en-US"/>
        </a:p>
      </dgm:t>
    </dgm:pt>
    <dgm:pt modelId="{2A9DDA10-810D-492E-BD80-8F074DE05FEE}" type="sibTrans" cxnId="{9A394386-618C-4FB3-B1A5-B5393F7F568B}">
      <dgm:prSet/>
      <dgm:spPr/>
      <dgm:t>
        <a:bodyPr/>
        <a:lstStyle/>
        <a:p>
          <a:endParaRPr lang="en-US"/>
        </a:p>
      </dgm:t>
    </dgm:pt>
    <dgm:pt modelId="{7BD22869-67BE-436F-AC79-9FE662C9283A}" type="pres">
      <dgm:prSet presAssocID="{63FF781B-5929-4CFE-BA73-77DB6AF5443C}" presName="root" presStyleCnt="0">
        <dgm:presLayoutVars>
          <dgm:dir/>
          <dgm:resizeHandles val="exact"/>
        </dgm:presLayoutVars>
      </dgm:prSet>
      <dgm:spPr/>
    </dgm:pt>
    <dgm:pt modelId="{F7375138-0D99-489C-A3AE-0033AC6BE07E}" type="pres">
      <dgm:prSet presAssocID="{521A78AE-B711-488C-98BA-168F5099574A}" presName="compNode" presStyleCnt="0"/>
      <dgm:spPr/>
    </dgm:pt>
    <dgm:pt modelId="{5FD38CC4-E0A9-4F5D-B2F3-FAA131909F9E}" type="pres">
      <dgm:prSet presAssocID="{521A78AE-B711-488C-98BA-168F5099574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A70E84AB-E146-4DB2-9DBB-28AD41D835CD}" type="pres">
      <dgm:prSet presAssocID="{521A78AE-B711-488C-98BA-168F5099574A}" presName="iconSpace" presStyleCnt="0"/>
      <dgm:spPr/>
    </dgm:pt>
    <dgm:pt modelId="{A470B996-92BA-45CE-986D-B697826ABA2B}" type="pres">
      <dgm:prSet presAssocID="{521A78AE-B711-488C-98BA-168F5099574A}" presName="parTx" presStyleLbl="revTx" presStyleIdx="0" presStyleCnt="4">
        <dgm:presLayoutVars>
          <dgm:chMax val="0"/>
          <dgm:chPref val="0"/>
        </dgm:presLayoutVars>
      </dgm:prSet>
      <dgm:spPr/>
    </dgm:pt>
    <dgm:pt modelId="{2624A4E8-256B-41A7-BADF-5B932158C7CD}" type="pres">
      <dgm:prSet presAssocID="{521A78AE-B711-488C-98BA-168F5099574A}" presName="txSpace" presStyleCnt="0"/>
      <dgm:spPr/>
    </dgm:pt>
    <dgm:pt modelId="{DB1AF37A-BA29-49A3-94E7-D0F9384380EE}" type="pres">
      <dgm:prSet presAssocID="{521A78AE-B711-488C-98BA-168F5099574A}" presName="desTx" presStyleLbl="revTx" presStyleIdx="1" presStyleCnt="4" custLinFactNeighborX="-1370" custLinFactNeighborY="-45373">
        <dgm:presLayoutVars/>
      </dgm:prSet>
      <dgm:spPr/>
    </dgm:pt>
    <dgm:pt modelId="{920305FC-9A8B-44A0-A936-57F3A2EF0A21}" type="pres">
      <dgm:prSet presAssocID="{B9DCD980-CF82-45F5-A578-2B1E25F1E2B4}" presName="sibTrans" presStyleCnt="0"/>
      <dgm:spPr/>
    </dgm:pt>
    <dgm:pt modelId="{9AFC37D7-32CB-4E9A-9E6E-26A145F3CDF0}" type="pres">
      <dgm:prSet presAssocID="{CF9FF0F2-AC71-4F61-BD73-845950779CD9}" presName="compNode" presStyleCnt="0"/>
      <dgm:spPr/>
    </dgm:pt>
    <dgm:pt modelId="{AA97BD0D-0A75-47D1-9B37-C87BD6498432}" type="pres">
      <dgm:prSet presAssocID="{CF9FF0F2-AC71-4F61-BD73-845950779CD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BAD016F-5F5A-4305-89D3-A26665CA2AA6}" type="pres">
      <dgm:prSet presAssocID="{CF9FF0F2-AC71-4F61-BD73-845950779CD9}" presName="iconSpace" presStyleCnt="0"/>
      <dgm:spPr/>
    </dgm:pt>
    <dgm:pt modelId="{30071345-4CB4-4380-A332-DE7A4C3CEEA1}" type="pres">
      <dgm:prSet presAssocID="{CF9FF0F2-AC71-4F61-BD73-845950779CD9}" presName="parTx" presStyleLbl="revTx" presStyleIdx="2" presStyleCnt="4" custLinFactNeighborX="684" custLinFactNeighborY="15110">
        <dgm:presLayoutVars>
          <dgm:chMax val="0"/>
          <dgm:chPref val="0"/>
        </dgm:presLayoutVars>
      </dgm:prSet>
      <dgm:spPr/>
    </dgm:pt>
    <dgm:pt modelId="{CD49B440-949E-408E-95BA-F3028B086323}" type="pres">
      <dgm:prSet presAssocID="{CF9FF0F2-AC71-4F61-BD73-845950779CD9}" presName="txSpace" presStyleCnt="0"/>
      <dgm:spPr/>
    </dgm:pt>
    <dgm:pt modelId="{1C518814-2452-4866-B616-9A1B226B86F2}" type="pres">
      <dgm:prSet presAssocID="{CF9FF0F2-AC71-4F61-BD73-845950779CD9}" presName="desTx" presStyleLbl="revTx" presStyleIdx="3" presStyleCnt="4">
        <dgm:presLayoutVars/>
      </dgm:prSet>
      <dgm:spPr/>
    </dgm:pt>
  </dgm:ptLst>
  <dgm:cxnLst>
    <dgm:cxn modelId="{8D83C30E-88A0-49FB-9921-B0DE026F14AF}" srcId="{521A78AE-B711-488C-98BA-168F5099574A}" destId="{47D07C25-1CE4-474D-B2E2-0CC1A6EB94A5}" srcOrd="2" destOrd="0" parTransId="{03101379-1127-4765-861D-B04145614E43}" sibTransId="{8E66B4FC-2483-41B9-8636-CE5C18F01DA1}"/>
    <dgm:cxn modelId="{7A853519-1D6A-4171-8010-BD9C3F438D21}" type="presOf" srcId="{0CF9048B-AF79-4A64-9956-B7DC29076946}" destId="{DB1AF37A-BA29-49A3-94E7-D0F9384380EE}" srcOrd="0" destOrd="1" presId="urn:microsoft.com/office/officeart/2018/2/layout/IconLabelDescriptionList"/>
    <dgm:cxn modelId="{460D5C63-282E-4372-BF7E-7E02B0B89A50}" type="presOf" srcId="{CF9FF0F2-AC71-4F61-BD73-845950779CD9}" destId="{30071345-4CB4-4380-A332-DE7A4C3CEEA1}" srcOrd="0" destOrd="0" presId="urn:microsoft.com/office/officeart/2018/2/layout/IconLabelDescriptionList"/>
    <dgm:cxn modelId="{9170774A-2A85-41B8-A807-B634D1AAE539}" srcId="{521A78AE-B711-488C-98BA-168F5099574A}" destId="{7672167B-C03A-4189-9DD9-BBC15FEAB7B7}" srcOrd="0" destOrd="0" parTransId="{D07C7EC4-6557-47F7-A236-19A438431D3B}" sibTransId="{66145550-3F68-4FCC-8429-D0F90E2FE99C}"/>
    <dgm:cxn modelId="{8B67566F-78DF-4626-B8D4-7BFF3B4FD8B2}" type="presOf" srcId="{63FF781B-5929-4CFE-BA73-77DB6AF5443C}" destId="{7BD22869-67BE-436F-AC79-9FE662C9283A}" srcOrd="0" destOrd="0" presId="urn:microsoft.com/office/officeart/2018/2/layout/IconLabelDescriptionList"/>
    <dgm:cxn modelId="{CB31F177-6FD4-4790-BE5B-6B32EA9915C4}" srcId="{63FF781B-5929-4CFE-BA73-77DB6AF5443C}" destId="{521A78AE-B711-488C-98BA-168F5099574A}" srcOrd="0" destOrd="0" parTransId="{F61A6B5E-9962-4E03-8B7F-56C56771133B}" sibTransId="{B9DCD980-CF82-45F5-A578-2B1E25F1E2B4}"/>
    <dgm:cxn modelId="{01177478-5154-4FCD-95BD-8E0F409BC74F}" type="presOf" srcId="{7672167B-C03A-4189-9DD9-BBC15FEAB7B7}" destId="{DB1AF37A-BA29-49A3-94E7-D0F9384380EE}" srcOrd="0" destOrd="0" presId="urn:microsoft.com/office/officeart/2018/2/layout/IconLabelDescriptionList"/>
    <dgm:cxn modelId="{9A394386-618C-4FB3-B1A5-B5393F7F568B}" srcId="{63FF781B-5929-4CFE-BA73-77DB6AF5443C}" destId="{CF9FF0F2-AC71-4F61-BD73-845950779CD9}" srcOrd="1" destOrd="0" parTransId="{54CA9B37-0257-49D9-AEF9-45B46CB28C78}" sibTransId="{2A9DDA10-810D-492E-BD80-8F074DE05FEE}"/>
    <dgm:cxn modelId="{04A8E68D-75D5-401C-B470-8C40CFC748CD}" type="presOf" srcId="{47D07C25-1CE4-474D-B2E2-0CC1A6EB94A5}" destId="{DB1AF37A-BA29-49A3-94E7-D0F9384380EE}" srcOrd="0" destOrd="2" presId="urn:microsoft.com/office/officeart/2018/2/layout/IconLabelDescriptionList"/>
    <dgm:cxn modelId="{BD017E93-1744-41D8-9A68-998AAC80DCE9}" type="presOf" srcId="{521A78AE-B711-488C-98BA-168F5099574A}" destId="{A470B996-92BA-45CE-986D-B697826ABA2B}" srcOrd="0" destOrd="0" presId="urn:microsoft.com/office/officeart/2018/2/layout/IconLabelDescriptionList"/>
    <dgm:cxn modelId="{57E67BAB-6379-43EC-AF2C-3124AA004110}" srcId="{521A78AE-B711-488C-98BA-168F5099574A}" destId="{0CF9048B-AF79-4A64-9956-B7DC29076946}" srcOrd="1" destOrd="0" parTransId="{630D901C-E454-4C9B-BF2B-F23766792E34}" sibTransId="{5514DB9E-CD5A-465A-B1D4-EC5604E4BB9A}"/>
    <dgm:cxn modelId="{01DCE8CE-7B77-4762-84AB-A3FFC33084C6}" type="presParOf" srcId="{7BD22869-67BE-436F-AC79-9FE662C9283A}" destId="{F7375138-0D99-489C-A3AE-0033AC6BE07E}" srcOrd="0" destOrd="0" presId="urn:microsoft.com/office/officeart/2018/2/layout/IconLabelDescriptionList"/>
    <dgm:cxn modelId="{71C34A0D-B2E3-4660-A5CE-3ABB4E89ED39}" type="presParOf" srcId="{F7375138-0D99-489C-A3AE-0033AC6BE07E}" destId="{5FD38CC4-E0A9-4F5D-B2F3-FAA131909F9E}" srcOrd="0" destOrd="0" presId="urn:microsoft.com/office/officeart/2018/2/layout/IconLabelDescriptionList"/>
    <dgm:cxn modelId="{E08E5913-56AF-4A54-826C-F7AA86518009}" type="presParOf" srcId="{F7375138-0D99-489C-A3AE-0033AC6BE07E}" destId="{A70E84AB-E146-4DB2-9DBB-28AD41D835CD}" srcOrd="1" destOrd="0" presId="urn:microsoft.com/office/officeart/2018/2/layout/IconLabelDescriptionList"/>
    <dgm:cxn modelId="{9700D05E-A561-4121-9F9A-D22AC8D851A8}" type="presParOf" srcId="{F7375138-0D99-489C-A3AE-0033AC6BE07E}" destId="{A470B996-92BA-45CE-986D-B697826ABA2B}" srcOrd="2" destOrd="0" presId="urn:microsoft.com/office/officeart/2018/2/layout/IconLabelDescriptionList"/>
    <dgm:cxn modelId="{196DCE13-F9B0-4820-8485-127E0553543C}" type="presParOf" srcId="{F7375138-0D99-489C-A3AE-0033AC6BE07E}" destId="{2624A4E8-256B-41A7-BADF-5B932158C7CD}" srcOrd="3" destOrd="0" presId="urn:microsoft.com/office/officeart/2018/2/layout/IconLabelDescriptionList"/>
    <dgm:cxn modelId="{897FEFE4-FFC9-40FC-B9AC-44EF50EA0EFB}" type="presParOf" srcId="{F7375138-0D99-489C-A3AE-0033AC6BE07E}" destId="{DB1AF37A-BA29-49A3-94E7-D0F9384380EE}" srcOrd="4" destOrd="0" presId="urn:microsoft.com/office/officeart/2018/2/layout/IconLabelDescriptionList"/>
    <dgm:cxn modelId="{14BF865F-8DB3-43D5-9A83-4AAD04AEA09C}" type="presParOf" srcId="{7BD22869-67BE-436F-AC79-9FE662C9283A}" destId="{920305FC-9A8B-44A0-A936-57F3A2EF0A21}" srcOrd="1" destOrd="0" presId="urn:microsoft.com/office/officeart/2018/2/layout/IconLabelDescriptionList"/>
    <dgm:cxn modelId="{F4E047DC-F3A8-4E03-A595-FDFC492AA4B6}" type="presParOf" srcId="{7BD22869-67BE-436F-AC79-9FE662C9283A}" destId="{9AFC37D7-32CB-4E9A-9E6E-26A145F3CDF0}" srcOrd="2" destOrd="0" presId="urn:microsoft.com/office/officeart/2018/2/layout/IconLabelDescriptionList"/>
    <dgm:cxn modelId="{81AA3065-E183-4E6A-BFEC-665EB7DD85A3}" type="presParOf" srcId="{9AFC37D7-32CB-4E9A-9E6E-26A145F3CDF0}" destId="{AA97BD0D-0A75-47D1-9B37-C87BD6498432}" srcOrd="0" destOrd="0" presId="urn:microsoft.com/office/officeart/2018/2/layout/IconLabelDescriptionList"/>
    <dgm:cxn modelId="{64816B50-6453-483E-BD09-BBE320D1C40E}" type="presParOf" srcId="{9AFC37D7-32CB-4E9A-9E6E-26A145F3CDF0}" destId="{8BAD016F-5F5A-4305-89D3-A26665CA2AA6}" srcOrd="1" destOrd="0" presId="urn:microsoft.com/office/officeart/2018/2/layout/IconLabelDescriptionList"/>
    <dgm:cxn modelId="{3C114F47-8DE4-4A5D-B00A-CAD74E71F8D1}" type="presParOf" srcId="{9AFC37D7-32CB-4E9A-9E6E-26A145F3CDF0}" destId="{30071345-4CB4-4380-A332-DE7A4C3CEEA1}" srcOrd="2" destOrd="0" presId="urn:microsoft.com/office/officeart/2018/2/layout/IconLabelDescriptionList"/>
    <dgm:cxn modelId="{FF641D98-656B-4EAE-AD7D-81FEEE1FBD48}" type="presParOf" srcId="{9AFC37D7-32CB-4E9A-9E6E-26A145F3CDF0}" destId="{CD49B440-949E-408E-95BA-F3028B086323}" srcOrd="3" destOrd="0" presId="urn:microsoft.com/office/officeart/2018/2/layout/IconLabelDescriptionList"/>
    <dgm:cxn modelId="{836AC4C3-05FB-411E-9565-E38C691C8351}" type="presParOf" srcId="{9AFC37D7-32CB-4E9A-9E6E-26A145F3CDF0}" destId="{1C518814-2452-4866-B616-9A1B226B86F2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38CC4-E0A9-4F5D-B2F3-FAA131909F9E}">
      <dsp:nvSpPr>
        <dsp:cNvPr id="0" name=""/>
        <dsp:cNvSpPr/>
      </dsp:nvSpPr>
      <dsp:spPr>
        <a:xfrm>
          <a:off x="568971" y="0"/>
          <a:ext cx="1509048" cy="14095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0B996-92BA-45CE-986D-B697826ABA2B}">
      <dsp:nvSpPr>
        <dsp:cNvPr id="0" name=""/>
        <dsp:cNvSpPr/>
      </dsp:nvSpPr>
      <dsp:spPr>
        <a:xfrm>
          <a:off x="568971" y="1584167"/>
          <a:ext cx="4311566" cy="1549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AU" sz="2400" kern="1200" dirty="0">
              <a:latin typeface="Arial" panose="020B0604020202020204" pitchFamily="34" charset="0"/>
              <a:cs typeface="Arial" panose="020B0604020202020204" pitchFamily="34" charset="0"/>
            </a:rPr>
            <a:t>Preparation for transition to employment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8971" y="1584167"/>
        <a:ext cx="4311566" cy="1549470"/>
      </dsp:txXfrm>
    </dsp:sp>
    <dsp:sp modelId="{DB1AF37A-BA29-49A3-94E7-D0F9384380EE}">
      <dsp:nvSpPr>
        <dsp:cNvPr id="0" name=""/>
        <dsp:cNvSpPr/>
      </dsp:nvSpPr>
      <dsp:spPr>
        <a:xfrm>
          <a:off x="509902" y="2698669"/>
          <a:ext cx="4311566" cy="1137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2400" kern="1200" dirty="0">
              <a:latin typeface="Arial" panose="020B0604020202020204" pitchFamily="34" charset="0"/>
              <a:cs typeface="Arial" panose="020B0604020202020204" pitchFamily="34" charset="0"/>
            </a:rPr>
            <a:t>Practicing work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2400" kern="1200" dirty="0">
              <a:latin typeface="Arial" panose="020B0604020202020204" pitchFamily="34" charset="0"/>
              <a:cs typeface="Arial" panose="020B0604020202020204" pitchFamily="34" charset="0"/>
            </a:rPr>
            <a:t>Access technology skills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2400" kern="1200" dirty="0">
              <a:latin typeface="Arial" panose="020B0604020202020204" pitchFamily="34" charset="0"/>
              <a:cs typeface="Arial" panose="020B0604020202020204" pitchFamily="34" charset="0"/>
            </a:rPr>
            <a:t>O&amp;M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9902" y="2698669"/>
        <a:ext cx="4311566" cy="1137676"/>
      </dsp:txXfrm>
    </dsp:sp>
    <dsp:sp modelId="{AA97BD0D-0A75-47D1-9B37-C87BD6498432}">
      <dsp:nvSpPr>
        <dsp:cNvPr id="0" name=""/>
        <dsp:cNvSpPr/>
      </dsp:nvSpPr>
      <dsp:spPr>
        <a:xfrm>
          <a:off x="5635062" y="0"/>
          <a:ext cx="1509048" cy="14095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71345-4CB4-4380-A332-DE7A4C3CEEA1}">
      <dsp:nvSpPr>
        <dsp:cNvPr id="0" name=""/>
        <dsp:cNvSpPr/>
      </dsp:nvSpPr>
      <dsp:spPr>
        <a:xfrm>
          <a:off x="5664553" y="1818292"/>
          <a:ext cx="4311566" cy="1549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AU" sz="2400" kern="1200" dirty="0">
              <a:latin typeface="Arial" panose="020B0604020202020204" pitchFamily="34" charset="0"/>
              <a:cs typeface="Arial" panose="020B0604020202020204" pitchFamily="34" charset="0"/>
            </a:rPr>
            <a:t>Changes over time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AU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AU" sz="2400" b="0" kern="1200" dirty="0">
              <a:latin typeface="Arial" panose="020B0604020202020204" pitchFamily="34" charset="0"/>
              <a:cs typeface="Arial" panose="020B0604020202020204" pitchFamily="34" charset="0"/>
            </a:rPr>
            <a:t>Assistive technology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AU" sz="2400" b="0" kern="1200" dirty="0">
              <a:latin typeface="Arial" panose="020B0604020202020204" pitchFamily="34" charset="0"/>
              <a:cs typeface="Arial" panose="020B0604020202020204" pitchFamily="34" charset="0"/>
            </a:rPr>
            <a:t>Support in education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64553" y="1818292"/>
        <a:ext cx="4311566" cy="1549470"/>
      </dsp:txXfrm>
    </dsp:sp>
    <dsp:sp modelId="{1C518814-2452-4866-B616-9A1B226B86F2}">
      <dsp:nvSpPr>
        <dsp:cNvPr id="0" name=""/>
        <dsp:cNvSpPr/>
      </dsp:nvSpPr>
      <dsp:spPr>
        <a:xfrm>
          <a:off x="5635062" y="3214867"/>
          <a:ext cx="4311566" cy="1137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36955-9B83-4BEB-8ED3-CF1F6763782F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D1060-9E8A-4BCD-9A83-EEFA84EF2D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918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CAB00-78F1-4109-890C-E2C0C26622B6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EB527-BFC5-4743-9F8C-D09B2F6A70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71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EB527-BFC5-4743-9F8C-D09B2F6A70D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769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Included for accessibility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EB527-BFC5-4743-9F8C-D09B2F6A70DA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237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EB527-BFC5-4743-9F8C-D09B2F6A70D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919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EB527-BFC5-4743-9F8C-D09B2F6A70D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3394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28700" indent="-5715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cognitive components 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employment, such as literacy, numeracy, and technology skills, along with critical thinking</a:t>
            </a:r>
            <a:endParaRPr lang="en-A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28700" indent="-5715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intrapersonal skills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such as work ethic, attitude, and self-regulation, and</a:t>
            </a:r>
            <a:endParaRPr lang="en-A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28700" indent="-571500" algn="just"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interpersonal skills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such as communication and the ability to work in a team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EB527-BFC5-4743-9F8C-D09B2F6A70D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691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EB527-BFC5-4743-9F8C-D09B2F6A70D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0587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0" lvl="1" algn="just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AU" sz="2800" dirty="0"/>
              <a:t>	</a:t>
            </a:r>
            <a:endParaRPr lang="en-A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AU" sz="3200" dirty="0">
                <a:latin typeface="+mn-lt"/>
              </a:rPr>
              <a:t>Image: Employability skills specific to students with blindness and low vision – learning about work 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endParaRPr lang="en-A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A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Participation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 for transition to employment &amp; meaningful participation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1800" b="1" dirty="0">
                <a:effectLst/>
              </a:rPr>
              <a:t>Model to promote inclusion of students with blindness and low vision in mainstream education and transition to employment </a:t>
            </a:r>
            <a:r>
              <a:rPr lang="en-AU" sz="1800" dirty="0">
                <a:effectLst/>
              </a:rPr>
              <a:t>-</a:t>
            </a:r>
            <a:r>
              <a:rPr lang="en-AU" sz="1800" b="1" dirty="0">
                <a:effectLst/>
              </a:rPr>
              <a:t> </a:t>
            </a:r>
            <a:r>
              <a:rPr lang="en-AU" sz="1800" dirty="0">
                <a:effectLst/>
              </a:rPr>
              <a:t>Based on the Expanded Core Curriculum (Hatlen, 1996)</a:t>
            </a:r>
            <a:r>
              <a:rPr lang="en-AU" dirty="0">
                <a:effectLst/>
              </a:rPr>
              <a:t>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Participate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Compensatory skills</a:t>
            </a:r>
          </a:p>
          <a:p>
            <a:pPr marL="342900" lvl="0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Assistive technology</a:t>
            </a:r>
          </a:p>
          <a:p>
            <a:pPr marL="342900" lvl="0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Sensory efficiency</a:t>
            </a: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Career information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u="none" strike="noStrike" dirty="0">
                <a:noFill/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skills to Participate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Skills</a:t>
            </a:r>
          </a:p>
          <a:p>
            <a:pPr marL="342900" lvl="0" indent="-342900" algn="l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 &amp; Mobility skills</a:t>
            </a:r>
          </a:p>
          <a:p>
            <a:pPr marL="342900" lvl="0" indent="-342900" algn="l">
              <a:lnSpc>
                <a:spcPct val="2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Self-determination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Wellbeing to Participate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Living</a:t>
            </a: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Recreation &amp; Leisure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effectLst/>
              </a:rPr>
              <a:t>  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AU" dirty="0">
                <a:effectLst/>
              </a:rPr>
            </a:br>
            <a:r>
              <a:rPr lang="en-AU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from: Fanshawe, M. (2021) Barriers and Enablers for Students with Blindness and Low Vision in Australian Mainstream Senior Secondary Schools; a Bioecological Systems perspective, University of Southern Queensland]. </a:t>
            </a:r>
            <a:endParaRPr lang="en-AU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EB527-BFC5-4743-9F8C-D09B2F6A70D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081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Preparation for transition to employment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Practicing work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Access technology skills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O&amp;M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Changes over time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 b="1"/>
            </a:pPr>
            <a:r>
              <a:rPr lang="en-AU" sz="1200" b="0" dirty="0">
                <a:latin typeface="Arial" panose="020B0604020202020204" pitchFamily="34" charset="0"/>
                <a:cs typeface="Arial" panose="020B0604020202020204" pitchFamily="34" charset="0"/>
              </a:rPr>
              <a:t>Assistive technology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 b="1"/>
            </a:pPr>
            <a:r>
              <a:rPr lang="en-AU" sz="1200" b="0" dirty="0">
                <a:latin typeface="Arial" panose="020B0604020202020204" pitchFamily="34" charset="0"/>
                <a:cs typeface="Arial" panose="020B0604020202020204" pitchFamily="34" charset="0"/>
              </a:rPr>
              <a:t>Support in education</a:t>
            </a:r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EB527-BFC5-4743-9F8C-D09B2F6A70D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447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EB527-BFC5-4743-9F8C-D09B2F6A70D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6642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EB527-BFC5-4743-9F8C-D09B2F6A70D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569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4"/>
          <p:cNvSpPr>
            <a:spLocks noGrp="1"/>
          </p:cNvSpPr>
          <p:nvPr>
            <p:ph type="title" hasCustomPrompt="1"/>
          </p:nvPr>
        </p:nvSpPr>
        <p:spPr>
          <a:xfrm>
            <a:off x="888815" y="3675951"/>
            <a:ext cx="10411032" cy="707216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ctr">
              <a:defRPr sz="3600" b="1">
                <a:solidFill>
                  <a:srgbClr val="FDBA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AU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88815" y="4599078"/>
            <a:ext cx="10411032" cy="99926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9191625" y="6381750"/>
            <a:ext cx="272702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CRICOS QLD 00244B | NSW 02225M TEQSA: PRV12081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700" y="955984"/>
            <a:ext cx="6291262" cy="243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7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7F7E2-86FE-F1CD-EA58-B95088C3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EA2ED-1341-7AEC-3C24-DD2E55C29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A30E7-F852-4D67-E472-D60B4B88A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C2054-0D2D-9BED-42BF-2CB2E17AF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6A013-41DC-97AE-E7ED-CF288A597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89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F176-D7A3-6623-ED4C-D69D86A76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C8CCA-0815-7EBE-3B03-07CF9091D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521E6-B818-34FF-CDA5-ABAE34AD8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78617-6D6F-963E-7240-E8720F35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EFB7C-EAE9-91B3-1010-5D16B886C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C1296-B522-79CC-1F3A-10BF1551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8103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DB926-1E20-2635-6C2C-8789C83A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1A555-6319-F820-EF15-FDE81D482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59FC38-508C-3B15-0DD1-7C2B9224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F6EEF-EB45-73D7-C020-4E965BB24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10FC8F-F4E3-9335-CCDA-67FEDE6F8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74D661-5C06-6FE8-7638-86A007D24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3C168D-B5A7-E20F-FF66-E9E61B649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57BD7A-3708-D5B8-57B1-D4E4FC56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7526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E2FF-76B7-459A-7DC6-D7ABCEE07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ABA57-855C-1FCA-794D-C6A5EB8BF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55AFF7-A240-9A8E-8DE8-AA8AD111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B97C0-F31B-9FE0-841D-955CDDFF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0319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DDAFCD-5E25-F90B-F523-C0E895EA3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483E3-2AD3-6349-64CB-A92B0FE6E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43453-E91F-E8EA-9A58-D003D459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8210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559B-BA45-074B-51B9-E57E310D7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0C0DF-3446-8BD3-7DC5-CA87409A3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01BED-A8CF-7A5E-0936-1F7032DEF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56B0F-6265-C3EC-8210-86E92D404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2E987-19E2-8F64-B37B-1B5E5D60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CF089-6952-1229-5412-4960E9F6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6617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F84CE-D27D-C028-6FC2-DA51136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03B78-C17B-C528-70BA-77226E40A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5D44D-DA27-9CE0-3EBF-43C94FD30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1A704-C8E5-EC18-CCAE-4254D7F4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74A38-F34A-D59A-05EB-930D195D3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A6933-3302-A6DC-CF4E-9ADFC8C4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4061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DDC5-2DEC-D165-1FEE-0C2E2C73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4BF64-00BB-68B7-2F6C-44DA21A86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22BC8-E4B3-584D-6DCA-4D9380E5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42681-CBB5-EE0A-E7D1-582F0AB3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3EBCF-503C-E877-F4A3-3F0CDC6A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6224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02743-437D-C52B-76E1-554B52E89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70B264-0A22-F356-FCDE-8EA6BB623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5F55E-0DDC-CD22-2C27-6F65B417E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D3C90-EBFF-B851-D297-B933FF6FA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5EE40-1A9C-0162-EAF8-E110B0C49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6363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esentation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4"/>
          <p:cNvSpPr>
            <a:spLocks noGrp="1"/>
          </p:cNvSpPr>
          <p:nvPr>
            <p:ph type="title" hasCustomPrompt="1"/>
          </p:nvPr>
        </p:nvSpPr>
        <p:spPr>
          <a:xfrm>
            <a:off x="888815" y="3675951"/>
            <a:ext cx="10411032" cy="707216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ctr">
              <a:defRPr sz="3600" b="1">
                <a:solidFill>
                  <a:srgbClr val="FDBA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AU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88815" y="4599078"/>
            <a:ext cx="10411032" cy="99926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9191625" y="6381750"/>
            <a:ext cx="272702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CRICOS QLD 00244B | NSW 02225M TEQSA: PRV12081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700" y="955984"/>
            <a:ext cx="6291262" cy="243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ro Image/Testimonial Slid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98" y="495576"/>
            <a:ext cx="1642769" cy="608313"/>
          </a:xfrm>
          <a:prstGeom prst="rect">
            <a:avLst/>
          </a:prstGeom>
        </p:spPr>
      </p:pic>
      <p:sp>
        <p:nvSpPr>
          <p:cNvPr id="6" name="Title Placeholder 4"/>
          <p:cNvSpPr>
            <a:spLocks noGrp="1"/>
          </p:cNvSpPr>
          <p:nvPr>
            <p:ph type="title" hasCustomPrompt="1"/>
          </p:nvPr>
        </p:nvSpPr>
        <p:spPr>
          <a:xfrm>
            <a:off x="499298" y="2088326"/>
            <a:ext cx="4171762" cy="2011234"/>
          </a:xfrm>
          <a:prstGeom prst="rect">
            <a:avLst/>
          </a:prstGeom>
          <a:solidFill>
            <a:schemeClr val="tx1">
              <a:alpha val="70000"/>
            </a:schemeClr>
          </a:solidFill>
          <a:ln w="57150">
            <a:noFill/>
          </a:ln>
        </p:spPr>
        <p:txBody>
          <a:bodyPr vert="horz" lIns="91440" tIns="45720" rIns="91440" bIns="45720" rtlCol="0" anchor="ctr" anchorCtr="0">
            <a:normAutofit/>
          </a:bodyPr>
          <a:lstStyle>
            <a:lvl1pPr algn="ctr">
              <a:defRPr sz="2800" b="1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“Pull-out quote</a:t>
            </a:r>
            <a:br>
              <a:rPr lang="en-US" dirty="0"/>
            </a:br>
            <a:r>
              <a:rPr lang="en-US" dirty="0"/>
              <a:t>or testimonial”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7208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+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7553325" y="1748707"/>
            <a:ext cx="4291012" cy="4794967"/>
          </a:xfrm>
          <a:prstGeom prst="rect">
            <a:avLst/>
          </a:prstGeom>
        </p:spPr>
        <p:txBody>
          <a:bodyPr/>
          <a:lstStyle>
            <a:lvl1pPr marL="571500" indent="-571500">
              <a:buClr>
                <a:srgbClr val="FDBA12"/>
              </a:buClr>
              <a:buFont typeface="Wingdings" panose="05000000000000000000" pitchFamily="2" charset="2"/>
              <a:buChar char="§"/>
              <a:defRPr sz="2000" baseline="0"/>
            </a:lvl1pPr>
            <a:lvl2pPr marL="800100" indent="-342900">
              <a:buFont typeface="Wingdings" panose="05000000000000000000" pitchFamily="2" charset="2"/>
              <a:buChar char="§"/>
              <a:defRPr sz="2000" baseline="0"/>
            </a:lvl2pPr>
            <a:lvl3pPr marL="1257300" indent="-342900">
              <a:buClr>
                <a:srgbClr val="FDBA12"/>
              </a:buClr>
              <a:buFont typeface="Wingdings" panose="05000000000000000000" pitchFamily="2" charset="2"/>
              <a:buChar char="§"/>
              <a:defRPr sz="1800"/>
            </a:lvl3pPr>
            <a:lvl4pPr marL="1657350" indent="-285750">
              <a:buFont typeface="Wingdings" panose="05000000000000000000" pitchFamily="2" charset="2"/>
              <a:buChar char="§"/>
              <a:defRPr sz="1600" baseline="0"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First Level bullet point</a:t>
            </a:r>
          </a:p>
          <a:p>
            <a:pPr lvl="1"/>
            <a:r>
              <a:rPr lang="en-US" dirty="0"/>
              <a:t>Second level bullet point</a:t>
            </a:r>
          </a:p>
          <a:p>
            <a:pPr lvl="2"/>
            <a:r>
              <a:rPr lang="en-US" dirty="0"/>
              <a:t>Third level bullet point</a:t>
            </a:r>
          </a:p>
          <a:p>
            <a:pPr lvl="3"/>
            <a:r>
              <a:rPr lang="en-US" dirty="0"/>
              <a:t>Fourth level bullet point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55599" y="2522539"/>
            <a:ext cx="6739467" cy="80486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Sub-heading</a:t>
            </a:r>
          </a:p>
        </p:txBody>
      </p:sp>
      <p:sp>
        <p:nvSpPr>
          <p:cNvPr id="10" name="Title Placeholder 4"/>
          <p:cNvSpPr>
            <a:spLocks noGrp="1"/>
          </p:cNvSpPr>
          <p:nvPr>
            <p:ph type="title" hasCustomPrompt="1"/>
          </p:nvPr>
        </p:nvSpPr>
        <p:spPr>
          <a:xfrm>
            <a:off x="355600" y="1748707"/>
            <a:ext cx="6739467" cy="7738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3600">
                <a:solidFill>
                  <a:srgbClr val="FDBA12"/>
                </a:solidFill>
              </a:defRPr>
            </a:lvl1pPr>
          </a:lstStyle>
          <a:p>
            <a:r>
              <a:rPr lang="en-US" dirty="0"/>
              <a:t>Heading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99" y="498373"/>
            <a:ext cx="1642768" cy="608312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5600" y="3327400"/>
            <a:ext cx="6739466" cy="31877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DBA12"/>
              </a:buClr>
              <a:buFontTx/>
              <a:buNone/>
              <a:defRPr sz="2000" b="0" baseline="0"/>
            </a:lvl1pPr>
            <a:lvl2pPr marL="800100" indent="-342900">
              <a:buClr>
                <a:schemeClr val="tx1"/>
              </a:buClr>
              <a:buFont typeface="Wingdings" panose="05000000000000000000" pitchFamily="2" charset="2"/>
              <a:buChar char="§"/>
              <a:defRPr sz="1800"/>
            </a:lvl2pPr>
            <a:lvl3pPr marL="1257300" indent="-342900">
              <a:buClr>
                <a:srgbClr val="FDBA12"/>
              </a:buClr>
              <a:buFont typeface="Wingdings" panose="05000000000000000000" pitchFamily="2" charset="2"/>
              <a:buChar char="§"/>
              <a:defRPr sz="1600">
                <a:latin typeface="verdana (Body)"/>
              </a:defRPr>
            </a:lvl3pPr>
            <a:lvl4pPr marL="16573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600" baseline="0">
                <a:latin typeface="verdana (Body)"/>
              </a:defRPr>
            </a:lvl4pPr>
            <a:lvl5pPr>
              <a:defRPr>
                <a:latin typeface="verdana (Body)"/>
              </a:defRPr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</p:txBody>
      </p:sp>
    </p:spTree>
    <p:extLst>
      <p:ext uri="{BB962C8B-B14F-4D97-AF65-F5344CB8AC3E}">
        <p14:creationId xmlns:p14="http://schemas.microsoft.com/office/powerpoint/2010/main" val="888012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+ Her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55599" y="2522539"/>
            <a:ext cx="6739467" cy="80486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Sub-heading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5600" y="3327400"/>
            <a:ext cx="6739466" cy="31877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DBA12"/>
              </a:buClr>
              <a:buFontTx/>
              <a:buNone/>
              <a:defRPr sz="2000" b="0" baseline="0"/>
            </a:lvl1pPr>
            <a:lvl2pPr marL="800100" indent="-342900">
              <a:buClr>
                <a:schemeClr val="tx1"/>
              </a:buClr>
              <a:buFont typeface="Wingdings" panose="05000000000000000000" pitchFamily="2" charset="2"/>
              <a:buChar char="§"/>
              <a:defRPr sz="1800"/>
            </a:lvl2pPr>
            <a:lvl3pPr marL="1257300" indent="-342900">
              <a:buClr>
                <a:srgbClr val="FDBA12"/>
              </a:buClr>
              <a:buFont typeface="Wingdings" panose="05000000000000000000" pitchFamily="2" charset="2"/>
              <a:buChar char="§"/>
              <a:defRPr sz="1600">
                <a:latin typeface="verdana (Body)"/>
              </a:defRPr>
            </a:lvl3pPr>
            <a:lvl4pPr marL="16573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600" baseline="0">
                <a:latin typeface="verdana (Body)"/>
              </a:defRPr>
            </a:lvl4pPr>
            <a:lvl5pPr>
              <a:defRPr>
                <a:latin typeface="verdana (Body)"/>
              </a:defRPr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</p:txBody>
      </p:sp>
      <p:sp>
        <p:nvSpPr>
          <p:cNvPr id="6" name="Title Placeholder 4"/>
          <p:cNvSpPr>
            <a:spLocks noGrp="1"/>
          </p:cNvSpPr>
          <p:nvPr>
            <p:ph type="title" hasCustomPrompt="1"/>
          </p:nvPr>
        </p:nvSpPr>
        <p:spPr>
          <a:xfrm>
            <a:off x="355600" y="1748707"/>
            <a:ext cx="6739467" cy="7738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3600">
                <a:solidFill>
                  <a:srgbClr val="FDBA12"/>
                </a:solidFill>
              </a:defRPr>
            </a:lvl1pPr>
          </a:lstStyle>
          <a:p>
            <a:r>
              <a:rPr lang="en-US" dirty="0"/>
              <a:t>Heading</a:t>
            </a:r>
            <a:endParaRPr lang="en-AU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7553325" y="0"/>
            <a:ext cx="4638675" cy="6858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99" y="498373"/>
            <a:ext cx="1642768" cy="6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18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+ Her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55599" y="2522539"/>
            <a:ext cx="6739467" cy="80486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Sub-heading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5600" y="3327400"/>
            <a:ext cx="6739466" cy="31877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DBA12"/>
              </a:buClr>
              <a:buFontTx/>
              <a:buNone/>
              <a:defRPr sz="2000" b="0" baseline="0"/>
            </a:lvl1pPr>
            <a:lvl2pPr marL="800100" indent="-342900">
              <a:buClr>
                <a:schemeClr val="tx1"/>
              </a:buClr>
              <a:buFont typeface="Wingdings" panose="05000000000000000000" pitchFamily="2" charset="2"/>
              <a:buChar char="§"/>
              <a:defRPr sz="1800"/>
            </a:lvl2pPr>
            <a:lvl3pPr marL="1257300" indent="-342900">
              <a:buClr>
                <a:srgbClr val="FDBA12"/>
              </a:buClr>
              <a:buFont typeface="Wingdings" panose="05000000000000000000" pitchFamily="2" charset="2"/>
              <a:buChar char="§"/>
              <a:defRPr sz="1600">
                <a:latin typeface="verdana (Body)"/>
              </a:defRPr>
            </a:lvl3pPr>
            <a:lvl4pPr marL="16573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600" baseline="0">
                <a:latin typeface="verdana (Body)"/>
              </a:defRPr>
            </a:lvl4pPr>
            <a:lvl5pPr>
              <a:defRPr>
                <a:latin typeface="verdana (Body)"/>
              </a:defRPr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</p:txBody>
      </p:sp>
      <p:sp>
        <p:nvSpPr>
          <p:cNvPr id="6" name="Title Placeholder 4"/>
          <p:cNvSpPr>
            <a:spLocks noGrp="1"/>
          </p:cNvSpPr>
          <p:nvPr>
            <p:ph type="title" hasCustomPrompt="1"/>
          </p:nvPr>
        </p:nvSpPr>
        <p:spPr>
          <a:xfrm>
            <a:off x="355600" y="1748707"/>
            <a:ext cx="6739467" cy="7738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3600">
                <a:solidFill>
                  <a:srgbClr val="FDBA12"/>
                </a:solidFill>
              </a:defRPr>
            </a:lvl1pPr>
          </a:lstStyle>
          <a:p>
            <a:r>
              <a:rPr lang="en-US" dirty="0"/>
              <a:t>Heading</a:t>
            </a:r>
            <a:endParaRPr lang="en-AU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7553325" y="0"/>
            <a:ext cx="4638675" cy="6858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99" y="498373"/>
            <a:ext cx="1642768" cy="6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4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+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7553325" y="1748707"/>
            <a:ext cx="4291012" cy="4794967"/>
          </a:xfrm>
          <a:prstGeom prst="rect">
            <a:avLst/>
          </a:prstGeom>
        </p:spPr>
        <p:txBody>
          <a:bodyPr/>
          <a:lstStyle>
            <a:lvl1pPr marL="571500" indent="-571500">
              <a:buClr>
                <a:srgbClr val="FDBA12"/>
              </a:buClr>
              <a:buFont typeface="Wingdings" panose="05000000000000000000" pitchFamily="2" charset="2"/>
              <a:buChar char="§"/>
              <a:defRPr sz="2000" baseline="0"/>
            </a:lvl1pPr>
            <a:lvl2pPr marL="800100" indent="-342900">
              <a:buFont typeface="Wingdings" panose="05000000000000000000" pitchFamily="2" charset="2"/>
              <a:buChar char="§"/>
              <a:defRPr sz="2000" baseline="0"/>
            </a:lvl2pPr>
            <a:lvl3pPr marL="1257300" indent="-342900">
              <a:buClr>
                <a:srgbClr val="FDBA12"/>
              </a:buClr>
              <a:buFont typeface="Wingdings" panose="05000000000000000000" pitchFamily="2" charset="2"/>
              <a:buChar char="§"/>
              <a:defRPr sz="1800"/>
            </a:lvl3pPr>
            <a:lvl4pPr marL="1657350" indent="-285750">
              <a:buFont typeface="Wingdings" panose="05000000000000000000" pitchFamily="2" charset="2"/>
              <a:buChar char="§"/>
              <a:defRPr sz="1600" baseline="0"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First Level bullet point</a:t>
            </a:r>
          </a:p>
          <a:p>
            <a:pPr lvl="1"/>
            <a:r>
              <a:rPr lang="en-US" dirty="0"/>
              <a:t>Second level bullet point</a:t>
            </a:r>
          </a:p>
          <a:p>
            <a:pPr lvl="2"/>
            <a:r>
              <a:rPr lang="en-US" dirty="0"/>
              <a:t>Third level bullet point</a:t>
            </a:r>
          </a:p>
          <a:p>
            <a:pPr lvl="3"/>
            <a:r>
              <a:rPr lang="en-US" dirty="0"/>
              <a:t>Fourth level bullet point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55599" y="2522539"/>
            <a:ext cx="6739467" cy="80486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Sub-heading</a:t>
            </a:r>
          </a:p>
        </p:txBody>
      </p:sp>
      <p:sp>
        <p:nvSpPr>
          <p:cNvPr id="10" name="Title Placeholder 4"/>
          <p:cNvSpPr>
            <a:spLocks noGrp="1"/>
          </p:cNvSpPr>
          <p:nvPr>
            <p:ph type="title" hasCustomPrompt="1"/>
          </p:nvPr>
        </p:nvSpPr>
        <p:spPr>
          <a:xfrm>
            <a:off x="355600" y="1748707"/>
            <a:ext cx="6739467" cy="7738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3600">
                <a:solidFill>
                  <a:srgbClr val="FDBA12"/>
                </a:solidFill>
              </a:defRPr>
            </a:lvl1pPr>
          </a:lstStyle>
          <a:p>
            <a:r>
              <a:rPr lang="en-US" dirty="0"/>
              <a:t>Heading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99" y="498373"/>
            <a:ext cx="1642768" cy="608312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5600" y="3327400"/>
            <a:ext cx="6739466" cy="31877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DBA12"/>
              </a:buClr>
              <a:buFontTx/>
              <a:buNone/>
              <a:defRPr sz="2000" b="0" baseline="0"/>
            </a:lvl1pPr>
            <a:lvl2pPr marL="800100" indent="-342900">
              <a:buClr>
                <a:schemeClr val="tx1"/>
              </a:buClr>
              <a:buFont typeface="Wingdings" panose="05000000000000000000" pitchFamily="2" charset="2"/>
              <a:buChar char="§"/>
              <a:defRPr sz="1800"/>
            </a:lvl2pPr>
            <a:lvl3pPr marL="1257300" indent="-342900">
              <a:buClr>
                <a:srgbClr val="FDBA12"/>
              </a:buClr>
              <a:buFont typeface="Wingdings" panose="05000000000000000000" pitchFamily="2" charset="2"/>
              <a:buChar char="§"/>
              <a:defRPr sz="1600">
                <a:latin typeface="verdana (Body)"/>
              </a:defRPr>
            </a:lvl3pPr>
            <a:lvl4pPr marL="16573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600" baseline="0">
                <a:latin typeface="verdana (Body)"/>
              </a:defRPr>
            </a:lvl4pPr>
            <a:lvl5pPr>
              <a:defRPr>
                <a:latin typeface="verdana (Body)"/>
              </a:defRPr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</p:txBody>
      </p:sp>
    </p:spTree>
    <p:extLst>
      <p:ext uri="{BB962C8B-B14F-4D97-AF65-F5344CB8AC3E}">
        <p14:creationId xmlns:p14="http://schemas.microsoft.com/office/powerpoint/2010/main" val="373251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+ Tabl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355599" y="3791089"/>
            <a:ext cx="6739467" cy="2752586"/>
          </a:xfrm>
          <a:prstGeom prst="rect">
            <a:avLst/>
          </a:prstGeom>
          <a:noFill/>
        </p:spPr>
        <p:txBody>
          <a:bodyPr anchor="t" anchorCtr="0"/>
          <a:lstStyle/>
          <a:p>
            <a:endParaRPr lang="en-AU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7543800" y="1748707"/>
            <a:ext cx="4295775" cy="4794967"/>
          </a:xfrm>
          <a:prstGeom prst="rect">
            <a:avLst/>
          </a:prstGeom>
          <a:noFill/>
        </p:spPr>
        <p:txBody>
          <a:bodyPr/>
          <a:lstStyle/>
          <a:p>
            <a:endParaRPr lang="en-AU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55599" y="2522539"/>
            <a:ext cx="6739467" cy="80486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Sub-heading</a:t>
            </a:r>
          </a:p>
        </p:txBody>
      </p:sp>
      <p:sp>
        <p:nvSpPr>
          <p:cNvPr id="10" name="Title Placeholder 4"/>
          <p:cNvSpPr>
            <a:spLocks noGrp="1"/>
          </p:cNvSpPr>
          <p:nvPr>
            <p:ph type="title" hasCustomPrompt="1"/>
          </p:nvPr>
        </p:nvSpPr>
        <p:spPr>
          <a:xfrm>
            <a:off x="355600" y="1748707"/>
            <a:ext cx="6739467" cy="7738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3600">
                <a:solidFill>
                  <a:srgbClr val="FDBA12"/>
                </a:solidFill>
              </a:defRPr>
            </a:lvl1pPr>
          </a:lstStyle>
          <a:p>
            <a:r>
              <a:rPr lang="en-US" dirty="0"/>
              <a:t>Heading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99" y="498373"/>
            <a:ext cx="1642768" cy="6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9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- Intern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4580467"/>
            <a:ext cx="12192000" cy="22775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238" y="1220602"/>
            <a:ext cx="4745753" cy="1757336"/>
          </a:xfrm>
          <a:prstGeom prst="rect">
            <a:avLst/>
          </a:prstGeom>
        </p:spPr>
      </p:pic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73653" y="4818955"/>
            <a:ext cx="11672924" cy="171519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AU" dirty="0"/>
              <a:t>Closing Statement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9344025" y="6534150"/>
            <a:ext cx="272702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CRICOS QLD 00244B | NSW 02225M TEQSA: PRV12081</a:t>
            </a:r>
          </a:p>
        </p:txBody>
      </p:sp>
    </p:spTree>
    <p:extLst>
      <p:ext uri="{BB962C8B-B14F-4D97-AF65-F5344CB8AC3E}">
        <p14:creationId xmlns:p14="http://schemas.microsoft.com/office/powerpoint/2010/main" val="293998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- Extern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4580467"/>
            <a:ext cx="12192000" cy="22775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1375" y="4821614"/>
            <a:ext cx="3061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out more: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842" y="5963999"/>
            <a:ext cx="268082" cy="35068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41" y="5963999"/>
            <a:ext cx="303833" cy="37374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41" y="5419185"/>
            <a:ext cx="360964" cy="373742"/>
          </a:xfrm>
          <a:prstGeom prst="rect">
            <a:avLst/>
          </a:prstGeom>
        </p:spPr>
      </p:pic>
      <p:sp>
        <p:nvSpPr>
          <p:cNvPr id="2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92782" y="5963511"/>
            <a:ext cx="2383425" cy="570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endParaRPr lang="en-AU" dirty="0"/>
          </a:p>
        </p:txBody>
      </p:sp>
      <p:sp>
        <p:nvSpPr>
          <p:cNvPr id="3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3968989" y="5973445"/>
            <a:ext cx="7949665" cy="5607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endParaRPr lang="en-AU" dirty="0"/>
          </a:p>
        </p:txBody>
      </p:sp>
      <p:sp>
        <p:nvSpPr>
          <p:cNvPr id="31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2782" y="5428904"/>
            <a:ext cx="11125872" cy="3589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122149"/>
            <a:ext cx="12192000" cy="108363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AU" dirty="0"/>
              <a:t>Closing Text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9344025" y="6534150"/>
            <a:ext cx="27270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CRICOS QLD 00244B | NSW 02225M TEQSA: PRV12081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123" y="786215"/>
            <a:ext cx="4745753" cy="183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53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5283C-88F0-5B67-A79B-8452F4913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CFDB34-1216-7748-C8D4-DAFBE2776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0C78C-7CF1-FC5C-F939-4BE53EB74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6B295-F877-A649-5101-033F4C32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FFB55-1D6C-E8A5-8816-5466669C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196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8C520-EDFC-42AA-84C0-02D7F1E2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8716A-9BD7-7797-887A-4DEA1356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669BB-2C69-61A3-8CD9-B7E157AF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F6875-C8E5-690D-FD93-B428D754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C11D7-AAB3-B2A9-DD2B-DD57483ED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422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3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60" r:id="rId3"/>
    <p:sldLayoutId id="2147483662" r:id="rId4"/>
    <p:sldLayoutId id="2147483661" r:id="rId5"/>
    <p:sldLayoutId id="2147483682" r:id="rId6"/>
    <p:sldLayoutId id="214748366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FDBA1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b="1" kern="1200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5C5E9-DD32-CD55-92CB-712124B22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5AB0C-BFCA-D6A4-9A51-4DC465B4D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85232-ED55-412F-BB70-1FF84DCF4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4F74D-96FA-4AAE-9287-D85C7EE695C0}" type="datetimeFigureOut">
              <a:rPr lang="en-AU" smtClean="0"/>
              <a:t>28/04/2023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D009F-7FF9-DFFF-2478-F10D72E1C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EACA6-EFAB-2E4D-83A1-9E6172F72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03BF-6868-442E-AC09-754E2A12A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762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5" Type="http://schemas.openxmlformats.org/officeDocument/2006/relationships/image" Target="../media/image9.jpg"/><Relationship Id="rId4" Type="http://schemas.openxmlformats.org/officeDocument/2006/relationships/hyperlink" Target="https://usq.edu.au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gov.au/Training/Details/10981NA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6" Type="http://schemas.openxmlformats.org/officeDocument/2006/relationships/image" Target="../media/image9.jpg"/><Relationship Id="rId5" Type="http://schemas.openxmlformats.org/officeDocument/2006/relationships/hyperlink" Target="https://usq.edu.au/" TargetMode="External"/><Relationship Id="rId4" Type="http://schemas.openxmlformats.org/officeDocument/2006/relationships/hyperlink" Target="mailto:Melissa.Fanshawe@usq.edu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6915" y="1816250"/>
            <a:ext cx="10869561" cy="12303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Barriers and enablers for ‘preparation for employment’ for students with blindness and low </a:t>
            </a:r>
            <a:r>
              <a:rPr lang="en-A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en-A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ision in mainstream </a:t>
            </a:r>
            <a:r>
              <a:rPr lang="en-A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A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econdary </a:t>
            </a:r>
            <a:r>
              <a:rPr lang="en-A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A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chools </a:t>
            </a:r>
            <a:endParaRPr lang="en-A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5142272" y="4558456"/>
            <a:ext cx="6740011" cy="100012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Dr Melissa Fanshawe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Senior Lecturer, School of Education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Southern Queensland </a:t>
            </a:r>
          </a:p>
        </p:txBody>
      </p:sp>
      <p:pic>
        <p:nvPicPr>
          <p:cNvPr id="3" name="Picture 2" descr="University of Southern Queensland logo with a bunya leaf">
            <a:hlinkClick r:id="rId4"/>
            <a:extLst>
              <a:ext uri="{FF2B5EF4-FFF2-40B4-BE49-F238E27FC236}">
                <a16:creationId xmlns:a16="http://schemas.microsoft.com/office/drawing/2014/main" id="{9DA855B4-1B6F-12F6-DD87-CB7D0D3109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65" y="4798402"/>
            <a:ext cx="2954008" cy="1053943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7886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7A704B-C7B9-47B9-8D47-8A5F5D7F6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877" y="564676"/>
            <a:ext cx="6739467" cy="773831"/>
          </a:xfrm>
        </p:spPr>
        <p:txBody>
          <a:bodyPr/>
          <a:lstStyle/>
          <a:p>
            <a:endParaRPr lang="en-AU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1386B0A-DD61-4AE9-88BD-27C32FAA8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36143"/>
              </p:ext>
            </p:extLst>
          </p:nvPr>
        </p:nvGraphicFramePr>
        <p:xfrm>
          <a:off x="417094" y="384496"/>
          <a:ext cx="11357811" cy="559879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10917">
                  <a:extLst>
                    <a:ext uri="{9D8B030D-6E8A-4147-A177-3AD203B41FA5}">
                      <a16:colId xmlns:a16="http://schemas.microsoft.com/office/drawing/2014/main" val="2659794145"/>
                    </a:ext>
                  </a:extLst>
                </a:gridCol>
                <a:gridCol w="2029326">
                  <a:extLst>
                    <a:ext uri="{9D8B030D-6E8A-4147-A177-3AD203B41FA5}">
                      <a16:colId xmlns:a16="http://schemas.microsoft.com/office/drawing/2014/main" val="3573452153"/>
                    </a:ext>
                  </a:extLst>
                </a:gridCol>
                <a:gridCol w="2013284">
                  <a:extLst>
                    <a:ext uri="{9D8B030D-6E8A-4147-A177-3AD203B41FA5}">
                      <a16:colId xmlns:a16="http://schemas.microsoft.com/office/drawing/2014/main" val="1190247128"/>
                    </a:ext>
                  </a:extLst>
                </a:gridCol>
                <a:gridCol w="1816768">
                  <a:extLst>
                    <a:ext uri="{9D8B030D-6E8A-4147-A177-3AD203B41FA5}">
                      <a16:colId xmlns:a16="http://schemas.microsoft.com/office/drawing/2014/main" val="2300092884"/>
                    </a:ext>
                  </a:extLst>
                </a:gridCol>
                <a:gridCol w="4387516">
                  <a:extLst>
                    <a:ext uri="{9D8B030D-6E8A-4147-A177-3AD203B41FA5}">
                      <a16:colId xmlns:a16="http://schemas.microsoft.com/office/drawing/2014/main" val="35718863"/>
                    </a:ext>
                  </a:extLst>
                </a:gridCol>
              </a:tblGrid>
              <a:tr h="33994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Stakeholder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Knowledge to do the job (cognitive skills)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Personal characteristics (intrapersonal)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Social skills (interpersonal)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Disability-specific skills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extLst>
                  <a:ext uri="{0D108BD9-81ED-4DB2-BD59-A6C34878D82A}">
                    <a16:rowId xmlns:a16="http://schemas.microsoft.com/office/drawing/2014/main" val="2277807498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Students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general technology programs and skills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presentable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efficient 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happy and willing to serve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communication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teamwork 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dealing with bullies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support to creating resumes and cover letters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assistive technology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orientation and mobility (O &amp; M)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extLst>
                  <a:ext uri="{0D108BD9-81ED-4DB2-BD59-A6C34878D82A}">
                    <a16:rowId xmlns:a16="http://schemas.microsoft.com/office/drawing/2014/main" val="280498159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Teaching staff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>
                          <a:effectLst/>
                        </a:rPr>
                        <a:t>curriculum content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>
                          <a:effectLst/>
                        </a:rPr>
                        <a:t>organisation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assistive technology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extLst>
                  <a:ext uri="{0D108BD9-81ED-4DB2-BD59-A6C34878D82A}">
                    <a16:rowId xmlns:a16="http://schemas.microsoft.com/office/drawing/2014/main" val="2652688902"/>
                  </a:ext>
                </a:extLst>
              </a:tr>
              <a:tr h="67989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Advisory teachers/ therapists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>
                          <a:effectLst/>
                        </a:rPr>
                        <a:t>confidence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>
                          <a:effectLst/>
                        </a:rPr>
                        <a:t>independence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>
                          <a:effectLst/>
                        </a:rPr>
                        <a:t>make decisions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workplace structure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knowledge of types of jobs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knowledge of job requirements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opportunities for participation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assistive technology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braille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compensatory skills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extLst>
                  <a:ext uri="{0D108BD9-81ED-4DB2-BD59-A6C34878D82A}">
                    <a16:rowId xmlns:a16="http://schemas.microsoft.com/office/drawing/2014/main" val="326344632"/>
                  </a:ext>
                </a:extLst>
              </a:tr>
              <a:tr h="57791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Policy-Makers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access to work materials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independence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make decisions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>
                          <a:effectLst/>
                        </a:rPr>
                        <a:t>group activities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career counselling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participation in jobs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chores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braille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O &amp; M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assistive technology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extLst>
                  <a:ext uri="{0D108BD9-81ED-4DB2-BD59-A6C34878D82A}">
                    <a16:rowId xmlns:a16="http://schemas.microsoft.com/office/drawing/2014/main" val="3123617945"/>
                  </a:ext>
                </a:extLst>
              </a:tr>
              <a:tr h="78188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Parents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troubleshoot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make decisions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independent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time management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>
                          <a:effectLst/>
                        </a:rPr>
                        <a:t>social interactions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support to choose subjects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guidance officer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assistive technology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O &amp; M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extLst>
                  <a:ext uri="{0D108BD9-81ED-4DB2-BD59-A6C34878D82A}">
                    <a16:rowId xmlns:a16="http://schemas.microsoft.com/office/drawing/2014/main" val="2017938174"/>
                  </a:ext>
                </a:extLst>
              </a:tr>
              <a:tr h="74788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People with lived experience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>
                          <a:effectLst/>
                        </a:rPr>
                        <a:t>independent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>
                          <a:effectLst/>
                        </a:rPr>
                        <a:t>beliefs of others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social skills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access to extra curriculum activities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support systems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opportunities for participation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compensatory skills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braille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assistive technology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extLst>
                  <a:ext uri="{0D108BD9-81ED-4DB2-BD59-A6C34878D82A}">
                    <a16:rowId xmlns:a16="http://schemas.microsoft.com/office/drawing/2014/main" val="282774795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Employment consultant/ employers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knowledge to do the job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access to work materials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>
                          <a:effectLst/>
                        </a:rPr>
                        <a:t>high expectations (previously modelled by others)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>
                          <a:effectLst/>
                        </a:rPr>
                        <a:t>social interactions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opportunities for participation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access—ability to make modifications independently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assistive technology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O &amp; M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100" dirty="0">
                          <a:effectLst/>
                        </a:rPr>
                        <a:t>braille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95" marR="30595" marT="0" marB="0"/>
                </a:tc>
                <a:extLst>
                  <a:ext uri="{0D108BD9-81ED-4DB2-BD59-A6C34878D82A}">
                    <a16:rowId xmlns:a16="http://schemas.microsoft.com/office/drawing/2014/main" val="2865248808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DDF74683-F656-4AAD-A1CB-97B2F3EE8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-5675681"/>
            <a:ext cx="30692838" cy="243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1" i="0" u="none" strike="noStrike" cap="none" normalizeH="0" baseline="0" bmk="_Toc89111109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8.1	Stakeholders’ Perceptions of Factors That Influence Future Employability</a:t>
            </a:r>
            <a:r>
              <a:rPr kumimoji="0" lang="en-AU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(as per individual participants in this study) </a:t>
            </a:r>
            <a:endParaRPr kumimoji="0" lang="en-AU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AU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83A950-8128-43D6-BE3B-1BFD2F40DCEB}"/>
              </a:ext>
            </a:extLst>
          </p:cNvPr>
          <p:cNvSpPr txBox="1"/>
          <p:nvPr/>
        </p:nvSpPr>
        <p:spPr>
          <a:xfrm>
            <a:off x="417093" y="6324933"/>
            <a:ext cx="11357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Table 8.1	Stakeholders’ Perceptions of Factors That Influence Future Employability</a:t>
            </a:r>
          </a:p>
        </p:txBody>
      </p:sp>
    </p:spTree>
    <p:extLst>
      <p:ext uri="{BB962C8B-B14F-4D97-AF65-F5344CB8AC3E}">
        <p14:creationId xmlns:p14="http://schemas.microsoft.com/office/powerpoint/2010/main" val="318917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16195" y="512046"/>
            <a:ext cx="2993922" cy="54308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Aim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701845" y="713581"/>
            <a:ext cx="7698658" cy="54308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study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explored what a range of stakeholders perceived were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barriers and enablers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‘participation in learning’ and ‘future employability’ in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Australian mainstream secondary schools for students with blindness and low vision.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659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63677" y="550607"/>
            <a:ext cx="6738938" cy="773113"/>
          </a:xfrm>
        </p:spPr>
        <p:txBody>
          <a:bodyPr>
            <a:normAutofit/>
          </a:bodyPr>
          <a:lstStyle/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Findings - students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802610" y="2551471"/>
            <a:ext cx="7220513" cy="3205061"/>
          </a:xfrm>
        </p:spPr>
        <p:txBody>
          <a:bodyPr>
            <a:normAutofit/>
          </a:bodyPr>
          <a:lstStyle/>
          <a:p>
            <a:pPr marL="4572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Access to curriculum materials </a:t>
            </a:r>
          </a:p>
          <a:p>
            <a:pPr marL="4572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Assistive technology</a:t>
            </a:r>
          </a:p>
          <a:p>
            <a:pPr marL="4572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Preparedness for employment </a:t>
            </a:r>
          </a:p>
          <a:p>
            <a:pPr marL="114300" indent="0">
              <a:lnSpc>
                <a:spcPct val="150000"/>
              </a:lnSpc>
              <a:buNone/>
            </a:pPr>
            <a:endParaRPr lang="en-AU" dirty="0"/>
          </a:p>
        </p:txBody>
      </p:sp>
      <p:pic>
        <p:nvPicPr>
          <p:cNvPr id="2" name="Picture 1" descr="A person sitting at a desk with a computer and headphones&#10;&#10;Description automatically generated with medium confidence">
            <a:extLst>
              <a:ext uri="{FF2B5EF4-FFF2-40B4-BE49-F238E27FC236}">
                <a16:creationId xmlns:a16="http://schemas.microsoft.com/office/drawing/2014/main" id="{8727A73B-D344-33D0-C2B8-830C429D977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t="-6730" r="-1761" b="5513"/>
          <a:stretch/>
        </p:blipFill>
        <p:spPr>
          <a:xfrm>
            <a:off x="5978013" y="1635997"/>
            <a:ext cx="5643714" cy="358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9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56302" y="668594"/>
            <a:ext cx="10478729" cy="773113"/>
          </a:xfrm>
        </p:spPr>
        <p:txBody>
          <a:bodyPr>
            <a:normAutofit fontScale="90000"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Findings – Employability skills for all students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56302" y="1673021"/>
            <a:ext cx="9431595" cy="3739638"/>
          </a:xfrm>
        </p:spPr>
        <p:txBody>
          <a:bodyPr>
            <a:normAutofit fontScale="85000" lnSpcReduction="10000"/>
          </a:bodyPr>
          <a:lstStyle/>
          <a:p>
            <a:pPr marL="1943100" lvl="2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A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indent="-5715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cognitive components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employment</a:t>
            </a:r>
            <a:r>
              <a:rPr lang="en-A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028700" indent="-5715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intrapersonal skills</a:t>
            </a:r>
            <a:r>
              <a:rPr lang="en-A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028700" indent="-571500" algn="just"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interpersonal skills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en-AU" sz="2600" dirty="0">
                <a:latin typeface="Arial" panose="020B0604020202020204" pitchFamily="34" charset="0"/>
                <a:cs typeface="Arial" panose="020B0604020202020204" pitchFamily="34" charset="0"/>
              </a:rPr>
              <a:t>			Career readiness framework (Warner et al., 2020)</a:t>
            </a:r>
          </a:p>
          <a:p>
            <a:pPr marL="1143000" lvl="1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80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56302" y="668594"/>
            <a:ext cx="10788445" cy="1248696"/>
          </a:xfrm>
        </p:spPr>
        <p:txBody>
          <a:bodyPr>
            <a:normAutofit fontScale="90000"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Findings – Employability skills specific to students with blindness and low vision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747253" y="1917290"/>
            <a:ext cx="10255044" cy="4395020"/>
          </a:xfrm>
        </p:spPr>
        <p:txBody>
          <a:bodyPr>
            <a:normAutofit fontScale="77500" lnSpcReduction="20000"/>
          </a:bodyPr>
          <a:lstStyle/>
          <a:p>
            <a:pPr marL="1943100" lvl="2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A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0200" lvl="1" indent="-6858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AU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compensatory access </a:t>
            </a:r>
          </a:p>
          <a:p>
            <a:pPr marL="1600200" lvl="1" indent="-6858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AU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assistive technology</a:t>
            </a:r>
          </a:p>
          <a:p>
            <a:pPr marL="1600200" lvl="1" indent="-6858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AU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sensory efficiency</a:t>
            </a:r>
          </a:p>
          <a:p>
            <a:pPr marL="1600200" lvl="1" indent="-6858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AU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self-determination</a:t>
            </a:r>
          </a:p>
          <a:p>
            <a:pPr marL="1600200" lvl="1" indent="-6858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AU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orientation and mobility</a:t>
            </a:r>
          </a:p>
          <a:p>
            <a:pPr marL="1600200" lvl="1" indent="-6858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AU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learning about work </a:t>
            </a:r>
            <a:r>
              <a:rPr lang="en-AU" sz="3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709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cess to Participation &#10;Preparation for transition to employment &amp; meaningful participation &#10;Model to promote inclusion of students with blindness and low vision in mainstream education and transition to employment - Based on the Expanded Core Curriculum (Hatlen, 1996) &#10; &#10;Access to Participate&#10; &#10;Compensatory skills&#10;Assistive technology&#10;Sensory efficiency&#10;Career information&#10; &#10;Personal skills to Participate&#10; Social Skills&#10;Orientation &amp; Mobility skills&#10;Self-determination&#10;Wellbeing to Participate&#10; &#10;Independent Living&#10;Recreation &amp; Leisure&#10;   &#10;">
            <a:extLst>
              <a:ext uri="{FF2B5EF4-FFF2-40B4-BE49-F238E27FC236}">
                <a16:creationId xmlns:a16="http://schemas.microsoft.com/office/drawing/2014/main" id="{F9611815-16B4-48B0-A2AE-149877F64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02" y="211731"/>
            <a:ext cx="11017045" cy="65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4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– Impact of time </a:t>
            </a:r>
          </a:p>
        </p:txBody>
      </p:sp>
      <p:graphicFrame>
        <p:nvGraphicFramePr>
          <p:cNvPr id="7" name="Text Placeholder 4" descr="Preparation for transition to employment &#10;Practicing work&#10;Access technology skills&#10;O&amp;M &#10;&#10;&#10;Changes over time &#10;Assistive technology &#10;Support in education&#10;">
            <a:extLst>
              <a:ext uri="{FF2B5EF4-FFF2-40B4-BE49-F238E27FC236}">
                <a16:creationId xmlns:a16="http://schemas.microsoft.com/office/drawing/2014/main" id="{B7D0CA1D-50BB-EDD7-C5FE-66D4B0832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162619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694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730045" y="644013"/>
            <a:ext cx="9220200" cy="773113"/>
          </a:xfrm>
        </p:spPr>
        <p:txBody>
          <a:bodyPr>
            <a:normAutofit/>
          </a:bodyPr>
          <a:lstStyle/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r>
              <a:rPr lang="en-AU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25270" y="2179638"/>
            <a:ext cx="10239375" cy="4068762"/>
          </a:xfrm>
        </p:spPr>
        <p:txBody>
          <a:bodyPr>
            <a:normAutofit/>
          </a:bodyPr>
          <a:lstStyle/>
          <a:p>
            <a:pPr marL="5715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Recognise that all students have diverse needs</a:t>
            </a:r>
          </a:p>
          <a:p>
            <a:pPr marL="5715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Promote agency for independent access through technology</a:t>
            </a:r>
          </a:p>
          <a:p>
            <a:pPr marL="5715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 focus of</a:t>
            </a:r>
            <a:r>
              <a:rPr lang="en-A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</a:t>
            </a:r>
            <a:r>
              <a:rPr lang="en-A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mployability – all students</a:t>
            </a:r>
          </a:p>
          <a:p>
            <a:pPr marL="5715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tim</a:t>
            </a:r>
            <a:r>
              <a:rPr lang="en-A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to prepare specific skills for employment </a:t>
            </a:r>
            <a:endParaRPr lang="en-A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Certificates in Access technology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training.gov.au - 10981NAT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999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5149649" y="2006984"/>
            <a:ext cx="6740011" cy="100012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Dr Melissa Fanshawe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Senior Lecturer, School of Education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Southern Queensland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Melissa.Fanshawe@usq.edu.au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3" name="Picture 2" descr="University of Southern Queensland logo with a bunya leaf">
            <a:hlinkClick r:id="rId5"/>
            <a:extLst>
              <a:ext uri="{FF2B5EF4-FFF2-40B4-BE49-F238E27FC236}">
                <a16:creationId xmlns:a16="http://schemas.microsoft.com/office/drawing/2014/main" id="{9DA855B4-1B6F-12F6-DD87-CB7D0D3109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545" y="2623472"/>
            <a:ext cx="2954008" cy="1053943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018481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SQ Corporate Theme">
  <a:themeElements>
    <a:clrScheme name="USQ Colou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DBA12"/>
      </a:accent1>
      <a:accent2>
        <a:srgbClr val="B63393"/>
      </a:accent2>
      <a:accent3>
        <a:srgbClr val="0090BA"/>
      </a:accent3>
      <a:accent4>
        <a:srgbClr val="E63E30"/>
      </a:accent4>
      <a:accent5>
        <a:srgbClr val="63A945"/>
      </a:accent5>
      <a:accent6>
        <a:srgbClr val="003D6E"/>
      </a:accent6>
      <a:hlink>
        <a:srgbClr val="0563C1"/>
      </a:hlink>
      <a:folHlink>
        <a:srgbClr val="0070C0"/>
      </a:folHlink>
    </a:clrScheme>
    <a:fontScheme name="USQ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Q_Powerpoint_Campaign_Template_1608" id="{F78DB81F-C816-4918-9279-736C8E4837AE}" vid="{1A60C3A3-A81E-4DDE-AF34-B4FC40809E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dfbfb93-19b6-4985-ac7e-501a37938456}" enabled="0" method="" siteId="{7dfbfb93-19b6-4985-ac7e-501a3793845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3995</TotalTime>
  <Words>675</Words>
  <Application>Microsoft Office PowerPoint</Application>
  <PresentationFormat>Widescreen</PresentationFormat>
  <Paragraphs>167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Verdana</vt:lpstr>
      <vt:lpstr>verdana (Body)</vt:lpstr>
      <vt:lpstr>Wingdings</vt:lpstr>
      <vt:lpstr>USQ Corporate Theme</vt:lpstr>
      <vt:lpstr>Office Theme</vt:lpstr>
      <vt:lpstr>Barriers and enablers for ‘preparation for employment’ for students with blindness and low vision in mainstream secondary schools </vt:lpstr>
      <vt:lpstr>Aim</vt:lpstr>
      <vt:lpstr>Findings - students</vt:lpstr>
      <vt:lpstr>Findings – Employability skills for all students</vt:lpstr>
      <vt:lpstr>Findings – Employability skills specific to students with blindness and low vision </vt:lpstr>
      <vt:lpstr>PowerPoint Presentation</vt:lpstr>
      <vt:lpstr>Findings – Impact of time </vt:lpstr>
      <vt:lpstr>Recommendations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Melissa Fanshawe</cp:lastModifiedBy>
  <cp:revision>198</cp:revision>
  <cp:lastPrinted>2018-07-05T22:53:37Z</cp:lastPrinted>
  <dcterms:created xsi:type="dcterms:W3CDTF">2017-08-16T10:01:19Z</dcterms:created>
  <dcterms:modified xsi:type="dcterms:W3CDTF">2023-04-28T11:27:34Z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ACA0264D-6988-4414-B676-A9B445223602</vt:lpwstr>
  </property>
  <property fmtid="{D5CDD505-2E9C-101B-9397-08002B2CF9AE}" pid="3" name="ArticulatePath">
    <vt:lpwstr>Meet SRFD EDUCATION_OrientationS2_2018[1] 2</vt:lpwstr>
  </property>
</Properties>
</file>