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16" r:id="rId5"/>
    <p:sldId id="2616" r:id="rId6"/>
    <p:sldId id="2626" r:id="rId7"/>
    <p:sldId id="2627" r:id="rId8"/>
    <p:sldId id="2628" r:id="rId9"/>
    <p:sldId id="2629" r:id="rId10"/>
    <p:sldId id="2631" r:id="rId11"/>
    <p:sldId id="2632" r:id="rId12"/>
    <p:sldId id="2633" r:id="rId13"/>
    <p:sldId id="2622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88D3B7-53C3-035C-9A22-6EAD3FC07470}" v="1" dt="2021-09-14T18:25:04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2"/>
    <p:restoredTop sz="85887" autoAdjust="0"/>
  </p:normalViewPr>
  <p:slideViewPr>
    <p:cSldViewPr snapToGrid="0" snapToObjects="1">
      <p:cViewPr varScale="1">
        <p:scale>
          <a:sx n="55" d="100"/>
          <a:sy n="55" d="100"/>
        </p:scale>
        <p:origin x="92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BBF3A-C2F9-F941-A0DE-E416C82DADF9}" type="datetimeFigureOut">
              <a:rPr lang="nl-NL" smtClean="0"/>
              <a:t>7-5-2023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35A6D-4054-C042-A129-F26257364E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65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874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646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62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966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43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868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789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593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914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35A6D-4054-C042-A129-F26257364E0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18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op en veel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3">
            <a:extLst>
              <a:ext uri="{FF2B5EF4-FFF2-40B4-BE49-F238E27FC236}">
                <a16:creationId xmlns:a16="http://schemas.microsoft.com/office/drawing/2014/main" id="{A89BE8D6-ADFB-45F9-97E1-7D7C7AA432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94800" y="1936376"/>
            <a:ext cx="9255395" cy="43952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2600" spc="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Voer tekst in</a:t>
            </a:r>
          </a:p>
        </p:txBody>
      </p:sp>
      <p:pic>
        <p:nvPicPr>
          <p:cNvPr id="10" name="Afbeelding 9" descr="Afbeelding met kamer, scène, gokhuis&#10;&#10;Automatisch gegenereerde beschrijving">
            <a:extLst>
              <a:ext uri="{FF2B5EF4-FFF2-40B4-BE49-F238E27FC236}">
                <a16:creationId xmlns:a16="http://schemas.microsoft.com/office/drawing/2014/main" id="{659CE6EC-A246-43FF-96C8-D1245D8BB3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693272" cy="558000"/>
          </a:xfrm>
          <a:prstGeom prst="rect">
            <a:avLst/>
          </a:prstGeom>
        </p:spPr>
      </p:pic>
      <p:sp>
        <p:nvSpPr>
          <p:cNvPr id="11" name="Tijdelijke aanduiding voor tekst 13">
            <a:extLst>
              <a:ext uri="{FF2B5EF4-FFF2-40B4-BE49-F238E27FC236}">
                <a16:creationId xmlns:a16="http://schemas.microsoft.com/office/drawing/2014/main" id="{550FE4DB-F11E-43EE-BFAB-D605C2CEE1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94800" y="561283"/>
            <a:ext cx="9241308" cy="10907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7400"/>
              </a:lnSpc>
              <a:spcBef>
                <a:spcPts val="0"/>
              </a:spcBef>
              <a:buNone/>
              <a:defRPr sz="6400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/>
              <a:t>Voer een titel in</a:t>
            </a:r>
          </a:p>
        </p:txBody>
      </p:sp>
    </p:spTree>
    <p:extLst>
      <p:ext uri="{BB962C8B-B14F-4D97-AF65-F5344CB8AC3E}">
        <p14:creationId xmlns:p14="http://schemas.microsoft.com/office/powerpoint/2010/main" val="29273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vip.nl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hyperlink" Target="mailto:dlunenborg@bartimeus.nl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://www.linkedin.com/dicklunenb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vip.n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vip.n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>
            <a:extLst>
              <a:ext uri="{FF2B5EF4-FFF2-40B4-BE49-F238E27FC236}">
                <a16:creationId xmlns:a16="http://schemas.microsoft.com/office/drawing/2014/main" id="{89378A13-1303-4DBD-9F70-89AD66F7E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42" y="471463"/>
            <a:ext cx="7840265" cy="5737277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4">
            <a:alphaModFix amt="8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20454011">
            <a:off x="6603686" y="-2231574"/>
            <a:ext cx="9909924" cy="1159672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6">
            <a:alphaModFix amt="3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-3054081">
            <a:off x="8101930" y="-3625767"/>
            <a:ext cx="8180141" cy="9572505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734186EA-A36B-9298-2AE9-016AEEB64EBD}"/>
              </a:ext>
            </a:extLst>
          </p:cNvPr>
          <p:cNvSpPr/>
          <p:nvPr/>
        </p:nvSpPr>
        <p:spPr>
          <a:xfrm>
            <a:off x="633352" y="3006247"/>
            <a:ext cx="8222550" cy="2104372"/>
          </a:xfrm>
          <a:prstGeom prst="rect">
            <a:avLst/>
          </a:prstGeom>
          <a:solidFill>
            <a:srgbClr val="0082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nl-NL" sz="3600" dirty="0">
                <a:solidFill>
                  <a:schemeClr val="bg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www.eduvip.nl</a:t>
            </a:r>
            <a:r>
              <a:rPr lang="nl-NL" sz="3600" dirty="0">
                <a:solidFill>
                  <a:schemeClr val="bg2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nl-NL" sz="3600" dirty="0"/>
              <a:t>A Dutch approach to </a:t>
            </a:r>
            <a:r>
              <a:rPr lang="nl-NL" sz="3600" dirty="0" err="1"/>
              <a:t>inclusive</a:t>
            </a:r>
            <a:r>
              <a:rPr lang="nl-NL" sz="3600" dirty="0"/>
              <a:t> </a:t>
            </a:r>
            <a:r>
              <a:rPr lang="nl-NL" sz="3600" dirty="0" err="1"/>
              <a:t>education</a:t>
            </a:r>
            <a:r>
              <a:rPr lang="nl-NL" sz="3600" dirty="0"/>
              <a:t> </a:t>
            </a:r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B2195400-20D4-2918-E371-82A64B71E305}"/>
              </a:ext>
            </a:extLst>
          </p:cNvPr>
          <p:cNvSpPr txBox="1">
            <a:spLocks/>
          </p:cNvSpPr>
          <p:nvPr/>
        </p:nvSpPr>
        <p:spPr>
          <a:xfrm>
            <a:off x="7900914" y="5481891"/>
            <a:ext cx="3724329" cy="1299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l-NL" sz="2800" dirty="0">
                <a:solidFill>
                  <a:srgbClr val="008245"/>
                </a:solidFill>
              </a:rPr>
              <a:t>Dick Lunenborg</a:t>
            </a:r>
          </a:p>
          <a:p>
            <a:pPr>
              <a:lnSpc>
                <a:spcPct val="120000"/>
              </a:lnSpc>
            </a:pPr>
            <a:r>
              <a:rPr lang="nl-NL" sz="2800" dirty="0">
                <a:solidFill>
                  <a:srgbClr val="008245"/>
                </a:solidFill>
              </a:rPr>
              <a:t>Bartiméus </a:t>
            </a:r>
            <a:r>
              <a:rPr lang="nl-NL" sz="2800" dirty="0" err="1">
                <a:solidFill>
                  <a:srgbClr val="008245"/>
                </a:solidFill>
              </a:rPr>
              <a:t>Education</a:t>
            </a:r>
            <a:endParaRPr lang="nl-NL" sz="1400" dirty="0">
              <a:solidFill>
                <a:srgbClr val="0082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39886" y="2356082"/>
            <a:ext cx="9255395" cy="3855421"/>
          </a:xfrm>
        </p:spPr>
        <p:txBody>
          <a:bodyPr>
            <a:normAutofit/>
          </a:bodyPr>
          <a:lstStyle/>
          <a:p>
            <a:r>
              <a:rPr lang="nl-NL" sz="3200" dirty="0"/>
              <a:t>Dick Lunenborg</a:t>
            </a:r>
          </a:p>
          <a:p>
            <a:endParaRPr lang="nl-NL" sz="3200" dirty="0"/>
          </a:p>
          <a:p>
            <a:r>
              <a:rPr lang="nl-NL" sz="3200" dirty="0"/>
              <a:t>Email:  </a:t>
            </a:r>
            <a:r>
              <a:rPr lang="nl-NL" sz="3200" dirty="0">
                <a:hlinkClick r:id="rId3"/>
              </a:rPr>
              <a:t>dlunenborg@bartimeus.nl</a:t>
            </a:r>
            <a:endParaRPr lang="nl-NL" sz="3200" dirty="0"/>
          </a:p>
          <a:p>
            <a:endParaRPr lang="nl-NL" sz="3200" dirty="0"/>
          </a:p>
          <a:p>
            <a:r>
              <a:rPr lang="nl-NL" sz="3200" dirty="0" err="1"/>
              <a:t>Linkedin</a:t>
            </a:r>
            <a:r>
              <a:rPr lang="nl-NL" sz="3200" dirty="0"/>
              <a:t>: </a:t>
            </a:r>
            <a:r>
              <a:rPr lang="nl-NL" sz="3200" dirty="0">
                <a:hlinkClick r:id="rId4"/>
              </a:rPr>
              <a:t>http://www.linkedin.com/dicklunenborg</a:t>
            </a:r>
            <a:r>
              <a:rPr lang="nl-NL" sz="3200" dirty="0"/>
              <a:t>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9241308" cy="17747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NL" dirty="0">
                <a:solidFill>
                  <a:srgbClr val="008245"/>
                </a:solidFill>
              </a:rPr>
              <a:t>Contact: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76C5637-CF0F-BF41-8182-D4D8C7E1F831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3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700000">
            <a:off x="9008242" y="2392126"/>
            <a:ext cx="7098408" cy="83066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76FCAF-710A-8840-B6C4-48465ECF4B39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23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 rot="19317339">
            <a:off x="8296910" y="-3313202"/>
            <a:ext cx="7098408" cy="830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6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39886" y="2356082"/>
            <a:ext cx="10893020" cy="385542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Introduction and personal background</a:t>
            </a:r>
            <a:endParaRPr lang="nl-N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Role at </a:t>
            </a:r>
            <a:r>
              <a:rPr lang="en-US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Bartiméus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expertise</a:t>
            </a:r>
            <a:endParaRPr lang="nl-N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Overview of the </a:t>
            </a:r>
            <a:r>
              <a:rPr lang="en-US" sz="3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Eduvip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project</a:t>
            </a:r>
            <a:endParaRPr lang="nl-N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Goals for the presentation</a:t>
            </a:r>
            <a:endParaRPr lang="nl-N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9241308" cy="17747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NL" dirty="0" err="1">
                <a:solidFill>
                  <a:srgbClr val="008245"/>
                </a:solidFill>
              </a:rPr>
              <a:t>Introduction</a:t>
            </a:r>
            <a:r>
              <a:rPr lang="nl-NL" dirty="0">
                <a:solidFill>
                  <a:srgbClr val="00824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5394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9244" y="1945347"/>
            <a:ext cx="11193662" cy="45643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Situation in the Netherlands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Percentage of 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in inclusive education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Collaboration between </a:t>
            </a:r>
            <a:r>
              <a:rPr lang="en-US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Bartiméus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Visio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Challenges faced 20 years ago: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Workload for Ambulant Education Specialists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Lack of consistent information for regular school teachers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Inefficient distribution of knowledge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9241308" cy="177477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nl-NL" dirty="0">
                <a:solidFill>
                  <a:srgbClr val="008245"/>
                </a:solidFill>
              </a:rPr>
              <a:t>Background and </a:t>
            </a:r>
            <a:r>
              <a:rPr lang="nl-NL" dirty="0" err="1">
                <a:solidFill>
                  <a:srgbClr val="008245"/>
                </a:solidFill>
              </a:rPr>
              <a:t>Challenges</a:t>
            </a:r>
            <a:r>
              <a:rPr lang="nl-NL" dirty="0">
                <a:solidFill>
                  <a:srgbClr val="00824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99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26926" y="1960324"/>
            <a:ext cx="11193662" cy="45643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Initiation by a group of ICT specialists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Proposal for a centralized portal for information sharing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Acceptance of the proposal and symposium presentation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www.eduvip.nl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online in 2007 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eduVIP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stands for “</a:t>
            </a:r>
            <a:r>
              <a:rPr lang="en-US" sz="32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cation </a:t>
            </a:r>
            <a:r>
              <a:rPr lang="en-US" sz="32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isual </a:t>
            </a:r>
            <a:r>
              <a:rPr lang="en-US" sz="32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mpaired </a:t>
            </a:r>
            <a:r>
              <a:rPr lang="en-US" sz="32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ersons”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11193662" cy="177477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8245"/>
                </a:solidFill>
              </a:rPr>
              <a:t>Development of the </a:t>
            </a:r>
            <a:r>
              <a:rPr lang="en-US" dirty="0" err="1">
                <a:solidFill>
                  <a:srgbClr val="008245"/>
                </a:solidFill>
              </a:rPr>
              <a:t>Eduvip</a:t>
            </a:r>
            <a:r>
              <a:rPr lang="en-US" dirty="0">
                <a:solidFill>
                  <a:srgbClr val="008245"/>
                </a:solidFill>
              </a:rPr>
              <a:t> Platform</a:t>
            </a:r>
            <a:r>
              <a:rPr lang="nl-NL" dirty="0">
                <a:solidFill>
                  <a:srgbClr val="00824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512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9244" y="2161533"/>
            <a:ext cx="11193662" cy="45643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Initial challenges in implementation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Importance of enhancing ICT skills for teachers and specialists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Integration of </a:t>
            </a:r>
            <a:r>
              <a:rPr lang="en-US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Eduvip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into educational processes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Growth of content and services on the platform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11193662" cy="17747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8245"/>
                </a:solidFill>
              </a:rPr>
              <a:t>Implementation</a:t>
            </a:r>
            <a:r>
              <a:rPr lang="nl-NL" dirty="0">
                <a:solidFill>
                  <a:srgbClr val="00824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4757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9244" y="1866379"/>
            <a:ext cx="11193662" cy="45643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Subjects: Official names of subjects in primary and secondary education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Themes: Broader themes and specific topics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Schooling: Training programs for students and teachers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en-US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Webshop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Order customized learning materials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Helpdesk: Access to subject specialists for inquiries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11193662" cy="17747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8245"/>
                </a:solidFill>
              </a:rPr>
              <a:t>Content of </a:t>
            </a:r>
            <a:r>
              <a:rPr lang="en-US" dirty="0">
                <a:solidFill>
                  <a:srgbClr val="00824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www.eduvip.nl</a:t>
            </a:r>
            <a:r>
              <a:rPr lang="en-US" dirty="0">
                <a:solidFill>
                  <a:srgbClr val="008245"/>
                </a:solidFill>
              </a:rPr>
              <a:t> </a:t>
            </a:r>
            <a:r>
              <a:rPr lang="nl-NL" dirty="0">
                <a:solidFill>
                  <a:srgbClr val="00824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528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9244" y="1866379"/>
            <a:ext cx="11193662" cy="45643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Challenges in maintaining up-to-date content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Adaptation to changes in education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Efforts to address missing content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Commitment to increasing availability of relevant content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11193662" cy="17747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8245"/>
                </a:solidFill>
              </a:rPr>
              <a:t>Challenges</a:t>
            </a:r>
            <a:r>
              <a:rPr lang="nl-NL" dirty="0">
                <a:solidFill>
                  <a:srgbClr val="00824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0624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9244" y="1866379"/>
            <a:ext cx="11193662" cy="45643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Collaboration with project group and educational institutions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Discussion on dedicated time for knowledge sharing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Exploration of new possibilities and innovations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Potential implementation of artificial intelligence (AI) for personalization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11193662" cy="17747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8245"/>
                </a:solidFill>
              </a:rPr>
              <a:t>New phase of the platform</a:t>
            </a:r>
            <a:r>
              <a:rPr lang="nl-NL" dirty="0">
                <a:solidFill>
                  <a:srgbClr val="00824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0513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A55623B5-20CA-CB49-8830-1BEFD2E8CF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9244" y="1866379"/>
            <a:ext cx="11193662" cy="45643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Expression of gratitude for the audience's attention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Importance of international collaboration and knowledge sharing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Openness to further discussions and collaboration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Contact information and availability during the conference</a:t>
            </a:r>
            <a:endParaRPr lang="nl-N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FDB0AA-B9C8-554B-9CC0-7C03DBC977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39886" y="581306"/>
            <a:ext cx="11193662" cy="17747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8245"/>
                </a:solidFill>
              </a:rPr>
              <a:t>Conclusion</a:t>
            </a:r>
            <a:r>
              <a:rPr lang="nl-NL" dirty="0">
                <a:solidFill>
                  <a:srgbClr val="00824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338400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36498F40776D498F7099729CD10EEF" ma:contentTypeVersion="11" ma:contentTypeDescription="Een nieuw document maken." ma:contentTypeScope="" ma:versionID="0e1126e41648640ad2cec22df05c76a7">
  <xsd:schema xmlns:xsd="http://www.w3.org/2001/XMLSchema" xmlns:xs="http://www.w3.org/2001/XMLSchema" xmlns:p="http://schemas.microsoft.com/office/2006/metadata/properties" xmlns:ns2="e4162796-b0fe-4b8f-97f5-54b12a97755b" xmlns:ns3="fa02c452-3eae-4769-9ccd-80f22fe2b1f6" targetNamespace="http://schemas.microsoft.com/office/2006/metadata/properties" ma:root="true" ma:fieldsID="1e1205b409f301789932fe77607fe45c" ns2:_="" ns3:_="">
    <xsd:import namespace="e4162796-b0fe-4b8f-97f5-54b12a97755b"/>
    <xsd:import namespace="fa02c452-3eae-4769-9ccd-80f22fe2b1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62796-b0fe-4b8f-97f5-54b12a9775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02c452-3eae-4769-9ccd-80f22fe2b1f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C5275D-A623-4B90-B414-F25F0C7591AE}">
  <ds:schemaRefs>
    <ds:schemaRef ds:uri="e4162796-b0fe-4b8f-97f5-54b12a97755b"/>
    <ds:schemaRef ds:uri="fa02c452-3eae-4769-9ccd-80f22fe2b1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42854F1-255A-4478-971D-5571589BD57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4162796-b0fe-4b8f-97f5-54b12a97755b"/>
    <ds:schemaRef ds:uri="http://purl.org/dc/elements/1.1/"/>
    <ds:schemaRef ds:uri="http://schemas.microsoft.com/office/2006/metadata/properties"/>
    <ds:schemaRef ds:uri="fa02c452-3eae-4769-9ccd-80f22fe2b1f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6F2484-3CAB-46C5-BC1C-EED5A63ED7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364</Words>
  <Application>Microsoft Office PowerPoint</Application>
  <PresentationFormat>Breedbeeld</PresentationFormat>
  <Paragraphs>65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Dick Lunenborg</dc:creator>
  <cp:lastModifiedBy>Lunenborg, Dick</cp:lastModifiedBy>
  <cp:revision>15</cp:revision>
  <cp:lastPrinted>2021-04-06T21:12:16Z</cp:lastPrinted>
  <dcterms:created xsi:type="dcterms:W3CDTF">2021-03-31T16:22:06Z</dcterms:created>
  <dcterms:modified xsi:type="dcterms:W3CDTF">2023-05-07T14:54:23Z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0x010100E336498F40776D498F7099729CD10EEF</vt:lpwstr>
  </property>
</Properties>
</file>