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3" r:id="rId4"/>
    <p:sldId id="275" r:id="rId5"/>
    <p:sldId id="277" r:id="rId6"/>
    <p:sldId id="258" r:id="rId7"/>
    <p:sldId id="263" r:id="rId8"/>
    <p:sldId id="276" r:id="rId9"/>
    <p:sldId id="274" r:id="rId10"/>
    <p:sldId id="266" r:id="rId11"/>
    <p:sldId id="272"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0" d="100"/>
          <a:sy n="110" d="100"/>
        </p:scale>
        <p:origin x="154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8847D9C-EDE0-4587-8027-02CEDE9818CD}" type="datetimeFigureOut">
              <a:rPr lang="en-AU" smtClean="0"/>
              <a:t>6/04/2023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98E626E-8EA9-40F4-A68A-C67C59769AA7}" type="slidenum">
              <a:rPr lang="en-AU" smtClean="0"/>
              <a:t>‹#›</a:t>
            </a:fld>
            <a:endParaRPr lang="en-AU"/>
          </a:p>
        </p:txBody>
      </p:sp>
    </p:spTree>
    <p:extLst>
      <p:ext uri="{BB962C8B-B14F-4D97-AF65-F5344CB8AC3E}">
        <p14:creationId xmlns:p14="http://schemas.microsoft.com/office/powerpoint/2010/main" val="880611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847D9C-EDE0-4587-8027-02CEDE9818CD}" type="datetimeFigureOut">
              <a:rPr lang="en-AU" smtClean="0"/>
              <a:t>6/04/2023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98E626E-8EA9-40F4-A68A-C67C59769AA7}" type="slidenum">
              <a:rPr lang="en-AU" smtClean="0"/>
              <a:t>‹#›</a:t>
            </a:fld>
            <a:endParaRPr lang="en-AU"/>
          </a:p>
        </p:txBody>
      </p:sp>
    </p:spTree>
    <p:extLst>
      <p:ext uri="{BB962C8B-B14F-4D97-AF65-F5344CB8AC3E}">
        <p14:creationId xmlns:p14="http://schemas.microsoft.com/office/powerpoint/2010/main" val="270541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847D9C-EDE0-4587-8027-02CEDE9818CD}" type="datetimeFigureOut">
              <a:rPr lang="en-AU" smtClean="0"/>
              <a:t>6/04/2023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98E626E-8EA9-40F4-A68A-C67C59769AA7}" type="slidenum">
              <a:rPr lang="en-AU" smtClean="0"/>
              <a:t>‹#›</a:t>
            </a:fld>
            <a:endParaRPr lang="en-AU"/>
          </a:p>
        </p:txBody>
      </p:sp>
    </p:spTree>
    <p:extLst>
      <p:ext uri="{BB962C8B-B14F-4D97-AF65-F5344CB8AC3E}">
        <p14:creationId xmlns:p14="http://schemas.microsoft.com/office/powerpoint/2010/main" val="1901969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847D9C-EDE0-4587-8027-02CEDE9818CD}" type="datetimeFigureOut">
              <a:rPr lang="en-AU" smtClean="0"/>
              <a:t>6/04/2023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98E626E-8EA9-40F4-A68A-C67C59769AA7}" type="slidenum">
              <a:rPr lang="en-AU" smtClean="0"/>
              <a:t>‹#›</a:t>
            </a:fld>
            <a:endParaRPr lang="en-AU"/>
          </a:p>
        </p:txBody>
      </p:sp>
    </p:spTree>
    <p:extLst>
      <p:ext uri="{BB962C8B-B14F-4D97-AF65-F5344CB8AC3E}">
        <p14:creationId xmlns:p14="http://schemas.microsoft.com/office/powerpoint/2010/main" val="1968711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847D9C-EDE0-4587-8027-02CEDE9818CD}" type="datetimeFigureOut">
              <a:rPr lang="en-AU" smtClean="0"/>
              <a:t>6/04/2023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98E626E-8EA9-40F4-A68A-C67C59769AA7}" type="slidenum">
              <a:rPr lang="en-AU" smtClean="0"/>
              <a:t>‹#›</a:t>
            </a:fld>
            <a:endParaRPr lang="en-AU"/>
          </a:p>
        </p:txBody>
      </p:sp>
    </p:spTree>
    <p:extLst>
      <p:ext uri="{BB962C8B-B14F-4D97-AF65-F5344CB8AC3E}">
        <p14:creationId xmlns:p14="http://schemas.microsoft.com/office/powerpoint/2010/main" val="135349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8847D9C-EDE0-4587-8027-02CEDE9818CD}" type="datetimeFigureOut">
              <a:rPr lang="en-AU" smtClean="0"/>
              <a:t>6/04/2023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98E626E-8EA9-40F4-A68A-C67C59769AA7}" type="slidenum">
              <a:rPr lang="en-AU" smtClean="0"/>
              <a:t>‹#›</a:t>
            </a:fld>
            <a:endParaRPr lang="en-AU"/>
          </a:p>
        </p:txBody>
      </p:sp>
    </p:spTree>
    <p:extLst>
      <p:ext uri="{BB962C8B-B14F-4D97-AF65-F5344CB8AC3E}">
        <p14:creationId xmlns:p14="http://schemas.microsoft.com/office/powerpoint/2010/main" val="3471248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847D9C-EDE0-4587-8027-02CEDE9818CD}" type="datetimeFigureOut">
              <a:rPr lang="en-AU" smtClean="0"/>
              <a:t>6/04/2023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B98E626E-8EA9-40F4-A68A-C67C59769AA7}" type="slidenum">
              <a:rPr lang="en-AU" smtClean="0"/>
              <a:t>‹#›</a:t>
            </a:fld>
            <a:endParaRPr lang="en-AU"/>
          </a:p>
        </p:txBody>
      </p:sp>
    </p:spTree>
    <p:extLst>
      <p:ext uri="{BB962C8B-B14F-4D97-AF65-F5344CB8AC3E}">
        <p14:creationId xmlns:p14="http://schemas.microsoft.com/office/powerpoint/2010/main" val="1582147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847D9C-EDE0-4587-8027-02CEDE9818CD}" type="datetimeFigureOut">
              <a:rPr lang="en-AU" smtClean="0"/>
              <a:t>6/04/2023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B98E626E-8EA9-40F4-A68A-C67C59769AA7}" type="slidenum">
              <a:rPr lang="en-AU" smtClean="0"/>
              <a:t>‹#›</a:t>
            </a:fld>
            <a:endParaRPr lang="en-AU"/>
          </a:p>
        </p:txBody>
      </p:sp>
    </p:spTree>
    <p:extLst>
      <p:ext uri="{BB962C8B-B14F-4D97-AF65-F5344CB8AC3E}">
        <p14:creationId xmlns:p14="http://schemas.microsoft.com/office/powerpoint/2010/main" val="2373225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847D9C-EDE0-4587-8027-02CEDE9818CD}" type="datetimeFigureOut">
              <a:rPr lang="en-AU" smtClean="0"/>
              <a:t>6/04/2023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B98E626E-8EA9-40F4-A68A-C67C59769AA7}" type="slidenum">
              <a:rPr lang="en-AU" smtClean="0"/>
              <a:t>‹#›</a:t>
            </a:fld>
            <a:endParaRPr lang="en-AU"/>
          </a:p>
        </p:txBody>
      </p:sp>
    </p:spTree>
    <p:extLst>
      <p:ext uri="{BB962C8B-B14F-4D97-AF65-F5344CB8AC3E}">
        <p14:creationId xmlns:p14="http://schemas.microsoft.com/office/powerpoint/2010/main" val="513468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8847D9C-EDE0-4587-8027-02CEDE9818CD}" type="datetimeFigureOut">
              <a:rPr lang="en-AU" smtClean="0"/>
              <a:t>6/04/2023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98E626E-8EA9-40F4-A68A-C67C59769AA7}" type="slidenum">
              <a:rPr lang="en-AU" smtClean="0"/>
              <a:t>‹#›</a:t>
            </a:fld>
            <a:endParaRPr lang="en-AU"/>
          </a:p>
        </p:txBody>
      </p:sp>
    </p:spTree>
    <p:extLst>
      <p:ext uri="{BB962C8B-B14F-4D97-AF65-F5344CB8AC3E}">
        <p14:creationId xmlns:p14="http://schemas.microsoft.com/office/powerpoint/2010/main" val="584927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8847D9C-EDE0-4587-8027-02CEDE9818CD}" type="datetimeFigureOut">
              <a:rPr lang="en-AU" smtClean="0"/>
              <a:t>6/04/2023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98E626E-8EA9-40F4-A68A-C67C59769AA7}" type="slidenum">
              <a:rPr lang="en-AU" smtClean="0"/>
              <a:t>‹#›</a:t>
            </a:fld>
            <a:endParaRPr lang="en-AU"/>
          </a:p>
        </p:txBody>
      </p:sp>
    </p:spTree>
    <p:extLst>
      <p:ext uri="{BB962C8B-B14F-4D97-AF65-F5344CB8AC3E}">
        <p14:creationId xmlns:p14="http://schemas.microsoft.com/office/powerpoint/2010/main" val="4105904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847D9C-EDE0-4587-8027-02CEDE9818CD}" type="datetimeFigureOut">
              <a:rPr lang="en-AU" smtClean="0"/>
              <a:t>6/04/2023</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8E626E-8EA9-40F4-A68A-C67C59769AA7}" type="slidenum">
              <a:rPr lang="en-AU" smtClean="0"/>
              <a:t>‹#›</a:t>
            </a:fld>
            <a:endParaRPr lang="en-AU"/>
          </a:p>
        </p:txBody>
      </p:sp>
    </p:spTree>
    <p:extLst>
      <p:ext uri="{BB962C8B-B14F-4D97-AF65-F5344CB8AC3E}">
        <p14:creationId xmlns:p14="http://schemas.microsoft.com/office/powerpoint/2010/main" val="39918210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mailto:andrewbackhouse@qbwa.org.au" TargetMode="External"/><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6AFF0FF-0396-49F2-A048-69687A4D078C}"/>
              </a:ext>
            </a:extLst>
          </p:cNvPr>
          <p:cNvSpPr txBox="1"/>
          <p:nvPr/>
        </p:nvSpPr>
        <p:spPr>
          <a:xfrm>
            <a:off x="0" y="4012067"/>
            <a:ext cx="9143999" cy="584775"/>
          </a:xfrm>
          <a:prstGeom prst="rect">
            <a:avLst/>
          </a:prstGeom>
          <a:noFill/>
        </p:spPr>
        <p:txBody>
          <a:bodyPr wrap="square">
            <a:spAutoFit/>
          </a:bodyPr>
          <a:lstStyle/>
          <a:p>
            <a:pPr algn="ctr"/>
            <a:r>
              <a:rPr lang="en-AU" sz="3200" dirty="0">
                <a:effectLst/>
                <a:latin typeface="Calibri" panose="020F0502020204030204" pitchFamily="34" charset="0"/>
                <a:ea typeface="Calibri" panose="020F0502020204030204" pitchFamily="34" charset="0"/>
              </a:rPr>
              <a:t>“AN EQUITABLE WORLD AT YOUR FINGERTIPS</a:t>
            </a:r>
            <a:r>
              <a:rPr lang="en-AU" sz="3200" dirty="0">
                <a:solidFill>
                  <a:srgbClr val="000000"/>
                </a:solidFill>
                <a:effectLst/>
                <a:latin typeface="Calibri" panose="020F0502020204030204" pitchFamily="34" charset="0"/>
                <a:ea typeface="Calibri" panose="020F0502020204030204" pitchFamily="34" charset="0"/>
              </a:rPr>
              <a:t>”</a:t>
            </a:r>
            <a:r>
              <a:rPr lang="en-AU" sz="3200" dirty="0">
                <a:effectLst/>
                <a:latin typeface="Calibri" panose="020F0502020204030204" pitchFamily="34" charset="0"/>
                <a:ea typeface="Calibri" panose="020F0502020204030204" pitchFamily="34" charset="0"/>
              </a:rPr>
              <a:t> </a:t>
            </a:r>
            <a:endParaRPr lang="en-AU" sz="3200" dirty="0"/>
          </a:p>
        </p:txBody>
      </p:sp>
      <p:pic>
        <p:nvPicPr>
          <p:cNvPr id="3" name="Picture 2" descr="A picture containing shape&#10;&#10;Description automatically generated">
            <a:extLst>
              <a:ext uri="{FF2B5EF4-FFF2-40B4-BE49-F238E27FC236}">
                <a16:creationId xmlns:a16="http://schemas.microsoft.com/office/drawing/2014/main" id="{7296E2E8-5EAD-5859-B2FC-D16AA83A5D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2003" y="568523"/>
            <a:ext cx="4259991" cy="2723413"/>
          </a:xfrm>
          <a:prstGeom prst="rect">
            <a:avLst/>
          </a:prstGeom>
        </p:spPr>
      </p:pic>
    </p:spTree>
    <p:extLst>
      <p:ext uri="{BB962C8B-B14F-4D97-AF65-F5344CB8AC3E}">
        <p14:creationId xmlns:p14="http://schemas.microsoft.com/office/powerpoint/2010/main" val="2231427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BDBA723-B21A-4818-8703-6007D65F842F}"/>
              </a:ext>
            </a:extLst>
          </p:cNvPr>
          <p:cNvSpPr txBox="1"/>
          <p:nvPr/>
        </p:nvSpPr>
        <p:spPr>
          <a:xfrm>
            <a:off x="409302" y="1589994"/>
            <a:ext cx="8133806" cy="4524315"/>
          </a:xfrm>
          <a:prstGeom prst="rect">
            <a:avLst/>
          </a:prstGeom>
          <a:noFill/>
        </p:spPr>
        <p:txBody>
          <a:bodyPr wrap="square">
            <a:spAutoFit/>
          </a:bodyPr>
          <a:lstStyle/>
          <a:p>
            <a:pPr algn="l"/>
            <a:r>
              <a:rPr lang="en-US" b="1" i="0" dirty="0">
                <a:effectLst/>
                <a:latin typeface="Arial" panose="020B0604020202020204" pitchFamily="34" charset="0"/>
              </a:rPr>
              <a:t>Steps when </a:t>
            </a:r>
            <a:r>
              <a:rPr lang="en-US" b="1" dirty="0">
                <a:latin typeface="Arial" panose="020B0604020202020204" pitchFamily="34" charset="0"/>
              </a:rPr>
              <a:t>introducing tactile elements</a:t>
            </a:r>
            <a:r>
              <a:rPr lang="en-US" b="1" i="0" dirty="0">
                <a:effectLst/>
                <a:latin typeface="Arial" panose="020B0604020202020204" pitchFamily="34" charset="0"/>
              </a:rPr>
              <a:t>: </a:t>
            </a:r>
            <a:br>
              <a:rPr lang="en-US" b="1" i="0" dirty="0">
                <a:effectLst/>
                <a:latin typeface="Arial" panose="020B0604020202020204" pitchFamily="34" charset="0"/>
              </a:rPr>
            </a:br>
            <a:endParaRPr lang="en-US" b="1" i="0" dirty="0">
              <a:effectLst/>
              <a:latin typeface="Arial" panose="020B0604020202020204" pitchFamily="34" charset="0"/>
            </a:endParaRPr>
          </a:p>
          <a:p>
            <a:pPr algn="l">
              <a:buFont typeface="+mj-lt"/>
              <a:buAutoNum type="arabicPeriod"/>
            </a:pPr>
            <a:r>
              <a:rPr lang="en-US" b="0" i="0" dirty="0">
                <a:effectLst/>
                <a:latin typeface="Arial" panose="020B0604020202020204" pitchFamily="34" charset="0"/>
              </a:rPr>
              <a:t> What is the best age to start?</a:t>
            </a:r>
            <a:br>
              <a:rPr lang="en-US" b="0" i="0" dirty="0">
                <a:effectLst/>
                <a:latin typeface="Arial" panose="020B0604020202020204" pitchFamily="34" charset="0"/>
              </a:rPr>
            </a:br>
            <a:r>
              <a:rPr lang="en-US" b="0" i="0" dirty="0">
                <a:effectLst/>
                <a:latin typeface="Arial" panose="020B0604020202020204" pitchFamily="34" charset="0"/>
              </a:rPr>
              <a:t> </a:t>
            </a:r>
          </a:p>
          <a:p>
            <a:pPr algn="l">
              <a:buFont typeface="+mj-lt"/>
              <a:buAutoNum type="arabicPeriod"/>
            </a:pPr>
            <a:r>
              <a:rPr lang="en-US" b="0" i="0" dirty="0">
                <a:effectLst/>
                <a:latin typeface="Arial" panose="020B0604020202020204" pitchFamily="34" charset="0"/>
              </a:rPr>
              <a:t> Can I feel it? (</a:t>
            </a:r>
            <a:r>
              <a:rPr lang="en-US" b="0" i="0" dirty="0" err="1">
                <a:effectLst/>
                <a:latin typeface="Arial" panose="020B0604020202020204" pitchFamily="34" charset="0"/>
              </a:rPr>
              <a:t>eg.</a:t>
            </a:r>
            <a:r>
              <a:rPr lang="en-US" b="0" i="0" dirty="0">
                <a:effectLst/>
                <a:latin typeface="Arial" panose="020B0604020202020204" pitchFamily="34" charset="0"/>
              </a:rPr>
              <a:t> close your eyes and touch it yourself) </a:t>
            </a:r>
            <a:br>
              <a:rPr lang="en-US" b="0" i="0" dirty="0">
                <a:effectLst/>
                <a:latin typeface="Arial" panose="020B0604020202020204" pitchFamily="34" charset="0"/>
              </a:rPr>
            </a:br>
            <a:endParaRPr lang="en-US" b="0" i="0" dirty="0">
              <a:effectLst/>
              <a:latin typeface="Arial" panose="020B0604020202020204" pitchFamily="34" charset="0"/>
            </a:endParaRPr>
          </a:p>
          <a:p>
            <a:pPr algn="l">
              <a:buFont typeface="+mj-lt"/>
              <a:buAutoNum type="arabicPeriod"/>
            </a:pPr>
            <a:r>
              <a:rPr lang="en-US" b="0" i="0" dirty="0">
                <a:effectLst/>
                <a:latin typeface="Arial" panose="020B0604020202020204" pitchFamily="34" charset="0"/>
              </a:rPr>
              <a:t> Does the </a:t>
            </a:r>
            <a:r>
              <a:rPr lang="en-US" dirty="0">
                <a:latin typeface="Arial" panose="020B0604020202020204" pitchFamily="34" charset="0"/>
              </a:rPr>
              <a:t>person</a:t>
            </a:r>
            <a:r>
              <a:rPr lang="en-US" b="0" i="0" dirty="0">
                <a:effectLst/>
                <a:latin typeface="Arial" panose="020B0604020202020204" pitchFamily="34" charset="0"/>
              </a:rPr>
              <a:t> understand the concept? </a:t>
            </a:r>
            <a:br>
              <a:rPr lang="en-US" b="0" i="0" dirty="0">
                <a:effectLst/>
                <a:latin typeface="Arial" panose="020B0604020202020204" pitchFamily="34" charset="0"/>
              </a:rPr>
            </a:br>
            <a:endParaRPr lang="en-US" b="0" i="0" dirty="0">
              <a:effectLst/>
              <a:latin typeface="Arial" panose="020B0604020202020204" pitchFamily="34" charset="0"/>
            </a:endParaRPr>
          </a:p>
          <a:p>
            <a:pPr algn="l">
              <a:buFont typeface="+mj-lt"/>
              <a:buAutoNum type="arabicPeriod"/>
            </a:pPr>
            <a:r>
              <a:rPr lang="en-US" b="0" i="0" dirty="0">
                <a:effectLst/>
                <a:latin typeface="Arial" panose="020B0604020202020204" pitchFamily="34" charset="0"/>
              </a:rPr>
              <a:t> Are there pre-made graphics or tools available? </a:t>
            </a:r>
            <a:br>
              <a:rPr lang="en-US" b="0" i="0" dirty="0">
                <a:effectLst/>
                <a:latin typeface="Arial" panose="020B0604020202020204" pitchFamily="34" charset="0"/>
              </a:rPr>
            </a:br>
            <a:endParaRPr lang="en-US" b="0" i="0" dirty="0">
              <a:effectLst/>
              <a:latin typeface="Arial" panose="020B0604020202020204" pitchFamily="34" charset="0"/>
            </a:endParaRPr>
          </a:p>
          <a:p>
            <a:pPr algn="l">
              <a:buFont typeface="+mj-lt"/>
              <a:buAutoNum type="arabicPeriod"/>
            </a:pPr>
            <a:r>
              <a:rPr lang="en-US" b="0" i="0" dirty="0">
                <a:effectLst/>
                <a:latin typeface="Arial" panose="020B0604020202020204" pitchFamily="34" charset="0"/>
              </a:rPr>
              <a:t> What materials do I have available? </a:t>
            </a:r>
            <a:br>
              <a:rPr lang="en-US" b="0" i="0" dirty="0">
                <a:effectLst/>
                <a:latin typeface="Arial" panose="020B0604020202020204" pitchFamily="34" charset="0"/>
              </a:rPr>
            </a:br>
            <a:endParaRPr lang="en-US" b="0" i="0" dirty="0">
              <a:effectLst/>
              <a:latin typeface="Arial" panose="020B0604020202020204" pitchFamily="34" charset="0"/>
            </a:endParaRPr>
          </a:p>
          <a:p>
            <a:pPr algn="l">
              <a:buFont typeface="+mj-lt"/>
              <a:buAutoNum type="arabicPeriod"/>
            </a:pPr>
            <a:r>
              <a:rPr lang="en-US" b="0" i="0" dirty="0">
                <a:effectLst/>
                <a:latin typeface="Arial" panose="020B0604020202020204" pitchFamily="34" charset="0"/>
              </a:rPr>
              <a:t> How do I step it up?</a:t>
            </a:r>
          </a:p>
          <a:p>
            <a:pPr algn="l">
              <a:buFont typeface="+mj-lt"/>
              <a:buAutoNum type="arabicPeriod"/>
            </a:pPr>
            <a:endParaRPr lang="en-US" dirty="0">
              <a:latin typeface="Arial" panose="020B0604020202020204" pitchFamily="34" charset="0"/>
            </a:endParaRPr>
          </a:p>
          <a:p>
            <a:pPr algn="l">
              <a:buFont typeface="+mj-lt"/>
              <a:buAutoNum type="arabicPeriod"/>
            </a:pPr>
            <a:r>
              <a:rPr lang="en-US" b="0" i="0" dirty="0">
                <a:effectLst/>
                <a:latin typeface="Arial" panose="020B0604020202020204" pitchFamily="34" charset="0"/>
              </a:rPr>
              <a:t>When do I introduce braille dots?</a:t>
            </a:r>
            <a:br>
              <a:rPr lang="en-US" b="0" i="0" dirty="0">
                <a:effectLst/>
                <a:latin typeface="Arial" panose="020B0604020202020204" pitchFamily="34" charset="0"/>
              </a:rPr>
            </a:br>
            <a:endParaRPr lang="en-US" b="0" i="0" dirty="0">
              <a:effectLst/>
              <a:latin typeface="Arial" panose="020B0604020202020204" pitchFamily="34" charset="0"/>
            </a:endParaRPr>
          </a:p>
        </p:txBody>
      </p:sp>
      <p:sp>
        <p:nvSpPr>
          <p:cNvPr id="5" name="TextBox 4">
            <a:extLst>
              <a:ext uri="{FF2B5EF4-FFF2-40B4-BE49-F238E27FC236}">
                <a16:creationId xmlns:a16="http://schemas.microsoft.com/office/drawing/2014/main" id="{20425C6D-87E9-45B9-887B-8C93BCE5CAAF}"/>
              </a:ext>
            </a:extLst>
          </p:cNvPr>
          <p:cNvSpPr txBox="1"/>
          <p:nvPr/>
        </p:nvSpPr>
        <p:spPr>
          <a:xfrm>
            <a:off x="499292" y="466692"/>
            <a:ext cx="1578830" cy="369332"/>
          </a:xfrm>
          <a:prstGeom prst="rect">
            <a:avLst/>
          </a:prstGeom>
          <a:noFill/>
        </p:spPr>
        <p:txBody>
          <a:bodyPr wrap="none" rtlCol="0">
            <a:spAutoFit/>
          </a:bodyPr>
          <a:lstStyle/>
          <a:p>
            <a:r>
              <a:rPr lang="en-US" dirty="0"/>
              <a:t>Considerations</a:t>
            </a:r>
            <a:endParaRPr lang="en-AU" dirty="0"/>
          </a:p>
        </p:txBody>
      </p:sp>
    </p:spTree>
    <p:extLst>
      <p:ext uri="{BB962C8B-B14F-4D97-AF65-F5344CB8AC3E}">
        <p14:creationId xmlns:p14="http://schemas.microsoft.com/office/powerpoint/2010/main" val="3187609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965599C4-9375-988B-C5D6-B2B1D5C655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7404" y="5048068"/>
            <a:ext cx="2621281" cy="1809932"/>
          </a:xfrm>
          <a:prstGeom prst="rect">
            <a:avLst/>
          </a:prstGeom>
        </p:spPr>
      </p:pic>
      <p:sp>
        <p:nvSpPr>
          <p:cNvPr id="2" name="TextBox 1">
            <a:extLst>
              <a:ext uri="{FF2B5EF4-FFF2-40B4-BE49-F238E27FC236}">
                <a16:creationId xmlns:a16="http://schemas.microsoft.com/office/drawing/2014/main" id="{76F011DF-EF68-EB13-E69A-2A74FF40E31A}"/>
              </a:ext>
            </a:extLst>
          </p:cNvPr>
          <p:cNvSpPr txBox="1"/>
          <p:nvPr/>
        </p:nvSpPr>
        <p:spPr>
          <a:xfrm>
            <a:off x="731519" y="535900"/>
            <a:ext cx="7036526" cy="5047536"/>
          </a:xfrm>
          <a:prstGeom prst="rect">
            <a:avLst/>
          </a:prstGeom>
          <a:noFill/>
        </p:spPr>
        <p:txBody>
          <a:bodyPr wrap="square" rtlCol="0">
            <a:spAutoFit/>
          </a:bodyPr>
          <a:lstStyle/>
          <a:p>
            <a:r>
              <a:rPr lang="en-US" sz="3200" dirty="0"/>
              <a:t>Contact:</a:t>
            </a:r>
            <a:br>
              <a:rPr lang="en-US" sz="3200" dirty="0"/>
            </a:br>
            <a:endParaRPr lang="en-US" sz="3200" dirty="0"/>
          </a:p>
          <a:p>
            <a:r>
              <a:rPr lang="en-US" sz="3200" b="1" dirty="0"/>
              <a:t>Braille House</a:t>
            </a:r>
            <a:br>
              <a:rPr lang="en-US" sz="3200" b="1" dirty="0"/>
            </a:br>
            <a:r>
              <a:rPr lang="en-US" sz="3200" dirty="0"/>
              <a:t>Andrew Backhouse</a:t>
            </a:r>
            <a:br>
              <a:rPr lang="en-US" sz="3200" dirty="0"/>
            </a:br>
            <a:r>
              <a:rPr lang="en-US" sz="3200" dirty="0"/>
              <a:t>Marketing, PR and Communications</a:t>
            </a:r>
            <a:br>
              <a:rPr lang="en-US" sz="3200" dirty="0"/>
            </a:br>
            <a:r>
              <a:rPr lang="en-US" sz="3200" dirty="0"/>
              <a:t>Ph: 07 3848 5257</a:t>
            </a:r>
            <a:br>
              <a:rPr lang="en-US" sz="3200" dirty="0"/>
            </a:br>
            <a:r>
              <a:rPr lang="en-US" sz="3200" dirty="0"/>
              <a:t>Email: </a:t>
            </a:r>
            <a:r>
              <a:rPr lang="en-US" sz="3200" dirty="0">
                <a:hlinkClick r:id="rId3"/>
              </a:rPr>
              <a:t>andrewbackhouse@qbwa.org.au</a:t>
            </a:r>
            <a:endParaRPr lang="en-US" sz="3200" dirty="0"/>
          </a:p>
          <a:p>
            <a:endParaRPr lang="en-US" sz="3200" dirty="0"/>
          </a:p>
          <a:p>
            <a:pPr algn="ctr"/>
            <a:r>
              <a:rPr lang="en-US" sz="4800" dirty="0"/>
              <a:t>www.braillehouse.org.au</a:t>
            </a:r>
          </a:p>
          <a:p>
            <a:endParaRPr lang="en-AU" dirty="0"/>
          </a:p>
        </p:txBody>
      </p:sp>
    </p:spTree>
    <p:extLst>
      <p:ext uri="{BB962C8B-B14F-4D97-AF65-F5344CB8AC3E}">
        <p14:creationId xmlns:p14="http://schemas.microsoft.com/office/powerpoint/2010/main" val="98773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extBox 89">
            <a:extLst>
              <a:ext uri="{FF2B5EF4-FFF2-40B4-BE49-F238E27FC236}">
                <a16:creationId xmlns:a16="http://schemas.microsoft.com/office/drawing/2014/main" id="{CBEF5EC4-5678-4B77-B29B-D819BCBE6E15}"/>
              </a:ext>
            </a:extLst>
          </p:cNvPr>
          <p:cNvSpPr txBox="1"/>
          <p:nvPr/>
        </p:nvSpPr>
        <p:spPr>
          <a:xfrm>
            <a:off x="0" y="1166812"/>
            <a:ext cx="9143999" cy="3662541"/>
          </a:xfrm>
          <a:prstGeom prst="rect">
            <a:avLst/>
          </a:prstGeom>
          <a:noFill/>
        </p:spPr>
        <p:txBody>
          <a:bodyPr wrap="square">
            <a:spAutoFit/>
          </a:bodyPr>
          <a:lstStyle/>
          <a:p>
            <a:pPr algn="ctr"/>
            <a:r>
              <a:rPr lang="en-AU" sz="3200" dirty="0">
                <a:effectLst/>
                <a:latin typeface="Calibri" panose="020F0502020204030204" pitchFamily="34" charset="0"/>
                <a:ea typeface="Calibri" panose="020F0502020204030204" pitchFamily="34" charset="0"/>
                <a:cs typeface="Times New Roman" panose="02020603050405020304" pitchFamily="18" charset="0"/>
              </a:rPr>
              <a:t>What is it?</a:t>
            </a:r>
          </a:p>
          <a:p>
            <a:pPr algn="ctr"/>
            <a:br>
              <a:rPr lang="en-AU" sz="3200" dirty="0">
                <a:effectLst/>
                <a:latin typeface="Calibri" panose="020F0502020204030204" pitchFamily="34" charset="0"/>
                <a:ea typeface="Calibri" panose="020F0502020204030204" pitchFamily="34" charset="0"/>
                <a:cs typeface="Times New Roman" panose="02020603050405020304" pitchFamily="18" charset="0"/>
              </a:rPr>
            </a:br>
            <a:r>
              <a:rPr lang="en-US" sz="1200" dirty="0">
                <a:solidFill>
                  <a:srgbClr val="000000"/>
                </a:solidFill>
                <a:latin typeface="Open Sans" panose="020B0606030504020204" pitchFamily="34" charset="0"/>
                <a:ea typeface="Calibri" panose="020F0502020204030204" pitchFamily="34" charset="0"/>
                <a:cs typeface="Times New Roman" panose="02020603050405020304" pitchFamily="18" charset="0"/>
              </a:rPr>
              <a:t>S</a:t>
            </a:r>
            <a:r>
              <a:rPr lang="en-US" sz="1200" b="0" i="0" dirty="0">
                <a:solidFill>
                  <a:srgbClr val="000000"/>
                </a:solidFill>
                <a:effectLst/>
                <a:latin typeface="Open Sans" panose="020B0606030504020204" pitchFamily="34" charset="0"/>
              </a:rPr>
              <a:t>tudents with sight learn simply by observing the world around them (e.g., watching fireworks bursting or birds flying). </a:t>
            </a:r>
            <a:br>
              <a:rPr lang="en-US" sz="1200" b="0" i="0" dirty="0">
                <a:solidFill>
                  <a:srgbClr val="000000"/>
                </a:solidFill>
                <a:effectLst/>
                <a:latin typeface="Open Sans" panose="020B0606030504020204" pitchFamily="34" charset="0"/>
              </a:rPr>
            </a:br>
            <a:r>
              <a:rPr lang="en-US" sz="1200" b="0" i="0" dirty="0">
                <a:solidFill>
                  <a:srgbClr val="000000"/>
                </a:solidFill>
                <a:effectLst/>
                <a:latin typeface="Open Sans" panose="020B0606030504020204" pitchFamily="34" charset="0"/>
              </a:rPr>
              <a:t>This is known as </a:t>
            </a:r>
            <a:r>
              <a:rPr lang="en-US" sz="1200" b="0" i="1" dirty="0">
                <a:solidFill>
                  <a:srgbClr val="000000"/>
                </a:solidFill>
                <a:effectLst/>
                <a:latin typeface="Open Sans" panose="020B0606030504020204" pitchFamily="34" charset="0"/>
              </a:rPr>
              <a:t>incidental learning</a:t>
            </a:r>
            <a:r>
              <a:rPr lang="en-US" sz="1200" b="0" i="0" dirty="0">
                <a:solidFill>
                  <a:srgbClr val="000000"/>
                </a:solidFill>
                <a:effectLst/>
                <a:latin typeface="Open Sans" panose="020B0606030504020204" pitchFamily="34" charset="0"/>
              </a:rPr>
              <a:t>. </a:t>
            </a:r>
          </a:p>
          <a:p>
            <a:pPr algn="ctr"/>
            <a:r>
              <a:rPr lang="en-US" sz="1200" b="0" i="0" dirty="0">
                <a:solidFill>
                  <a:srgbClr val="000000"/>
                </a:solidFill>
                <a:effectLst/>
                <a:latin typeface="Open Sans" panose="020B0606030504020204" pitchFamily="34" charset="0"/>
              </a:rPr>
              <a:t>Vision enables individuals to quickly take in a lot of information and gather the whole picture.</a:t>
            </a:r>
          </a:p>
          <a:p>
            <a:pPr algn="ctr"/>
            <a:br>
              <a:rPr lang="en-US" sz="1200" b="0" i="0" dirty="0">
                <a:solidFill>
                  <a:srgbClr val="000000"/>
                </a:solidFill>
                <a:effectLst/>
                <a:latin typeface="Open Sans" panose="020B0606030504020204" pitchFamily="34" charset="0"/>
              </a:rPr>
            </a:br>
            <a:r>
              <a:rPr lang="en-US" sz="1200" b="0" i="0" dirty="0">
                <a:solidFill>
                  <a:srgbClr val="000000"/>
                </a:solidFill>
                <a:effectLst/>
                <a:latin typeface="Open Sans" panose="020B0606030504020204" pitchFamily="34" charset="0"/>
              </a:rPr>
              <a:t> Similar concepts must be directly taught to children with visual impairments.</a:t>
            </a:r>
          </a:p>
          <a:p>
            <a:pPr algn="ctr"/>
            <a:r>
              <a:rPr lang="en-US" sz="1200" dirty="0">
                <a:solidFill>
                  <a:srgbClr val="000000"/>
                </a:solidFill>
                <a:latin typeface="Open Sans" panose="020B0606030504020204" pitchFamily="34" charset="0"/>
              </a:rPr>
              <a:t>L</a:t>
            </a:r>
            <a:r>
              <a:rPr lang="en-US" sz="1200" b="0" i="0" dirty="0">
                <a:solidFill>
                  <a:srgbClr val="000000"/>
                </a:solidFill>
                <a:effectLst/>
                <a:latin typeface="Open Sans" panose="020B0606030504020204" pitchFamily="34" charset="0"/>
              </a:rPr>
              <a:t>earning through touch, which is sometimes the primary method for visually impaired children, requires students to first learn about the parts before putting them together to create the full entity (e.g., looking at a tree instead of touching its leaves, branches, or bark). This is known as </a:t>
            </a:r>
            <a:r>
              <a:rPr lang="en-US" sz="1200" b="0" i="1" dirty="0">
                <a:solidFill>
                  <a:srgbClr val="000000"/>
                </a:solidFill>
                <a:effectLst/>
                <a:latin typeface="Open Sans" panose="020B0606030504020204" pitchFamily="34" charset="0"/>
              </a:rPr>
              <a:t>part-to-whole learning</a:t>
            </a:r>
            <a:r>
              <a:rPr lang="en-US" sz="1200" b="0" i="0" dirty="0">
                <a:solidFill>
                  <a:srgbClr val="000000"/>
                </a:solidFill>
                <a:effectLst/>
                <a:latin typeface="Open Sans" panose="020B0606030504020204" pitchFamily="34" charset="0"/>
              </a:rPr>
              <a:t>.</a:t>
            </a:r>
          </a:p>
          <a:p>
            <a:pPr algn="ctr"/>
            <a:endParaRPr lang="en-US" sz="1200" dirty="0">
              <a:solidFill>
                <a:srgbClr val="000000"/>
              </a:solidFill>
              <a:latin typeface="Open Sans" panose="020B0606030504020204" pitchFamily="34" charset="0"/>
            </a:endParaRPr>
          </a:p>
          <a:p>
            <a:pPr algn="ctr"/>
            <a:r>
              <a:rPr lang="en-US" sz="1200" b="0" i="0" dirty="0">
                <a:solidFill>
                  <a:srgbClr val="000000"/>
                </a:solidFill>
                <a:effectLst/>
                <a:latin typeface="Open Sans" panose="020B0606030504020204" pitchFamily="34" charset="0"/>
              </a:rPr>
              <a:t>Pre-braille tactile learning is an important component in the braille journey.</a:t>
            </a:r>
          </a:p>
          <a:p>
            <a:pPr algn="ctr"/>
            <a:endParaRPr lang="en-US" sz="1200" dirty="0">
              <a:solidFill>
                <a:srgbClr val="000000"/>
              </a:solidFill>
              <a:latin typeface="Open Sans" panose="020B0606030504020204" pitchFamily="34" charset="0"/>
            </a:endParaRPr>
          </a:p>
          <a:p>
            <a:pPr algn="ctr"/>
            <a:r>
              <a:rPr lang="en-US" sz="1200" dirty="0">
                <a:solidFill>
                  <a:srgbClr val="000000"/>
                </a:solidFill>
                <a:latin typeface="Open Sans" panose="020B0606030504020204" pitchFamily="34" charset="0"/>
              </a:rPr>
              <a:t>W</a:t>
            </a:r>
            <a:r>
              <a:rPr lang="en-US" sz="1200" b="0" i="0" dirty="0">
                <a:solidFill>
                  <a:srgbClr val="000000"/>
                </a:solidFill>
                <a:effectLst/>
                <a:latin typeface="Open Sans" panose="020B0606030504020204" pitchFamily="34" charset="0"/>
              </a:rPr>
              <a:t>hen should you start to learn braille?</a:t>
            </a:r>
          </a:p>
          <a:p>
            <a:pPr algn="ctr"/>
            <a:endParaRPr lang="en-US" sz="1200" dirty="0">
              <a:solidFill>
                <a:srgbClr val="000000"/>
              </a:solidFill>
              <a:latin typeface="Open Sans" panose="020B0606030504020204" pitchFamily="34" charset="0"/>
            </a:endParaRPr>
          </a:p>
          <a:p>
            <a:pPr algn="ctr"/>
            <a:endParaRPr lang="en-AU" sz="1200" dirty="0"/>
          </a:p>
        </p:txBody>
      </p:sp>
      <p:sp>
        <p:nvSpPr>
          <p:cNvPr id="5" name="TextBox 4">
            <a:extLst>
              <a:ext uri="{FF2B5EF4-FFF2-40B4-BE49-F238E27FC236}">
                <a16:creationId xmlns:a16="http://schemas.microsoft.com/office/drawing/2014/main" id="{71451ECD-BA2E-6575-2040-1A3C7DFE2142}"/>
              </a:ext>
            </a:extLst>
          </p:cNvPr>
          <p:cNvSpPr txBox="1"/>
          <p:nvPr/>
        </p:nvSpPr>
        <p:spPr>
          <a:xfrm>
            <a:off x="2438934" y="403691"/>
            <a:ext cx="4266129" cy="584775"/>
          </a:xfrm>
          <a:prstGeom prst="rect">
            <a:avLst/>
          </a:prstGeom>
          <a:noFill/>
        </p:spPr>
        <p:txBody>
          <a:bodyPr wrap="square">
            <a:spAutoFit/>
          </a:bodyPr>
          <a:lstStyle/>
          <a:p>
            <a:pPr algn="ctr"/>
            <a:r>
              <a:rPr lang="en-AU" sz="3200" dirty="0"/>
              <a:t>Incidental learning </a:t>
            </a:r>
          </a:p>
        </p:txBody>
      </p:sp>
    </p:spTree>
    <p:extLst>
      <p:ext uri="{BB962C8B-B14F-4D97-AF65-F5344CB8AC3E}">
        <p14:creationId xmlns:p14="http://schemas.microsoft.com/office/powerpoint/2010/main" val="1193496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15" descr="McPherson's, Chemist Warehouse in Quid Pro Quo - ShareCafe">
            <a:extLst>
              <a:ext uri="{FF2B5EF4-FFF2-40B4-BE49-F238E27FC236}">
                <a16:creationId xmlns:a16="http://schemas.microsoft.com/office/drawing/2014/main" id="{F0B7247E-18DB-A43A-28D9-8B0C44D5B7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292" y="50382"/>
            <a:ext cx="5734050" cy="30289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16" descr="Traffic sign - Wikipedia">
            <a:extLst>
              <a:ext uri="{FF2B5EF4-FFF2-40B4-BE49-F238E27FC236}">
                <a16:creationId xmlns:a16="http://schemas.microsoft.com/office/drawing/2014/main" id="{678ACFE2-1731-A103-6497-1FB9FB4B9F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292" y="3152862"/>
            <a:ext cx="3260858" cy="3651317"/>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31">
            <a:extLst>
              <a:ext uri="{FF2B5EF4-FFF2-40B4-BE49-F238E27FC236}">
                <a16:creationId xmlns:a16="http://schemas.microsoft.com/office/drawing/2014/main" id="{DBACBD5E-FC3B-8F1C-BD46-1EEE234D08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3650" y="4976267"/>
            <a:ext cx="2438400" cy="172164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19" descr="Billboards Located in Dalby | Bishopp Outdoor Advertising">
            <a:extLst>
              <a:ext uri="{FF2B5EF4-FFF2-40B4-BE49-F238E27FC236}">
                <a16:creationId xmlns:a16="http://schemas.microsoft.com/office/drawing/2014/main" id="{9CB69E0D-6330-7474-2B6F-14FDFCCFB6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6091" r="28873" b="24443"/>
          <a:stretch>
            <a:fillRect/>
          </a:stretch>
        </p:blipFill>
        <p:spPr bwMode="auto">
          <a:xfrm>
            <a:off x="3760150" y="3113336"/>
            <a:ext cx="2501900" cy="16891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7">
            <a:extLst>
              <a:ext uri="{FF2B5EF4-FFF2-40B4-BE49-F238E27FC236}">
                <a16:creationId xmlns:a16="http://schemas.microsoft.com/office/drawing/2014/main" id="{452830E2-F503-E0EC-22E2-7231C3D59539}"/>
              </a:ext>
            </a:extLst>
          </p:cNvPr>
          <p:cNvSpPr>
            <a:spLocks noChangeArrowheads="1"/>
          </p:cNvSpPr>
          <p:nvPr/>
        </p:nvSpPr>
        <p:spPr bwMode="auto">
          <a:xfrm>
            <a:off x="4790114" y="-8389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3" name="Rectangle 8">
            <a:extLst>
              <a:ext uri="{FF2B5EF4-FFF2-40B4-BE49-F238E27FC236}">
                <a16:creationId xmlns:a16="http://schemas.microsoft.com/office/drawing/2014/main" id="{6A74DC2F-B8C8-F115-CCF6-218697071E07}"/>
              </a:ext>
            </a:extLst>
          </p:cNvPr>
          <p:cNvSpPr>
            <a:spLocks noChangeArrowheads="1"/>
          </p:cNvSpPr>
          <p:nvPr/>
        </p:nvSpPr>
        <p:spPr bwMode="auto">
          <a:xfrm>
            <a:off x="4790114" y="340226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5" name="Rectangle 9">
            <a:extLst>
              <a:ext uri="{FF2B5EF4-FFF2-40B4-BE49-F238E27FC236}">
                <a16:creationId xmlns:a16="http://schemas.microsoft.com/office/drawing/2014/main" id="{E23B2E39-A754-422C-E30C-F584F2965A37}"/>
              </a:ext>
            </a:extLst>
          </p:cNvPr>
          <p:cNvSpPr>
            <a:spLocks noChangeArrowheads="1"/>
          </p:cNvSpPr>
          <p:nvPr/>
        </p:nvSpPr>
        <p:spPr bwMode="auto">
          <a:xfrm>
            <a:off x="4790114" y="340226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6" name="Rectangle 10">
            <a:extLst>
              <a:ext uri="{FF2B5EF4-FFF2-40B4-BE49-F238E27FC236}">
                <a16:creationId xmlns:a16="http://schemas.microsoft.com/office/drawing/2014/main" id="{0A40EC73-7D58-2B1C-8EDD-1B9FD82E9AFE}"/>
              </a:ext>
            </a:extLst>
          </p:cNvPr>
          <p:cNvSpPr>
            <a:spLocks noChangeArrowheads="1"/>
          </p:cNvSpPr>
          <p:nvPr/>
        </p:nvSpPr>
        <p:spPr bwMode="auto">
          <a:xfrm>
            <a:off x="4790114" y="534536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kumimoji="0" lang="en-AU"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1800" b="0" i="0" u="none" strike="noStrike" cap="none" normalizeH="0" baseline="0">
              <a:ln>
                <a:noFill/>
              </a:ln>
              <a:solidFill>
                <a:schemeClr val="tx1"/>
              </a:solidFill>
              <a:effectLst/>
              <a:latin typeface="Arial" panose="020B0604020202020204" pitchFamily="34" charset="0"/>
            </a:endParaRPr>
          </a:p>
        </p:txBody>
      </p:sp>
      <p:sp>
        <p:nvSpPr>
          <p:cNvPr id="7" name="Rectangle 11">
            <a:extLst>
              <a:ext uri="{FF2B5EF4-FFF2-40B4-BE49-F238E27FC236}">
                <a16:creationId xmlns:a16="http://schemas.microsoft.com/office/drawing/2014/main" id="{FDBACAA0-074D-5649-F053-86AE848ACBB6}"/>
              </a:ext>
            </a:extLst>
          </p:cNvPr>
          <p:cNvSpPr>
            <a:spLocks noChangeArrowheads="1"/>
          </p:cNvSpPr>
          <p:nvPr/>
        </p:nvSpPr>
        <p:spPr bwMode="auto">
          <a:xfrm>
            <a:off x="4790114" y="864101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12">
            <a:extLst>
              <a:ext uri="{FF2B5EF4-FFF2-40B4-BE49-F238E27FC236}">
                <a16:creationId xmlns:a16="http://schemas.microsoft.com/office/drawing/2014/main" id="{EBC79FAD-B1F0-E697-C03C-A7B4FB115F47}"/>
              </a:ext>
            </a:extLst>
          </p:cNvPr>
          <p:cNvSpPr>
            <a:spLocks noChangeArrowheads="1"/>
          </p:cNvSpPr>
          <p:nvPr/>
        </p:nvSpPr>
        <p:spPr bwMode="auto">
          <a:xfrm>
            <a:off x="4790114" y="1063173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9" name="Picture 8">
            <a:extLst>
              <a:ext uri="{FF2B5EF4-FFF2-40B4-BE49-F238E27FC236}">
                <a16:creationId xmlns:a16="http://schemas.microsoft.com/office/drawing/2014/main" id="{BEA69D97-FC04-1941-DF4A-1DA033D326B7}"/>
              </a:ext>
            </a:extLst>
          </p:cNvPr>
          <p:cNvPicPr>
            <a:picLocks noChangeAspect="1"/>
          </p:cNvPicPr>
          <p:nvPr/>
        </p:nvPicPr>
        <p:blipFill>
          <a:blip r:embed="rId6"/>
          <a:stretch>
            <a:fillRect/>
          </a:stretch>
        </p:blipFill>
        <p:spPr>
          <a:xfrm>
            <a:off x="6262050" y="50382"/>
            <a:ext cx="2651990" cy="1987468"/>
          </a:xfrm>
          <a:prstGeom prst="rect">
            <a:avLst/>
          </a:prstGeom>
        </p:spPr>
      </p:pic>
      <p:pic>
        <p:nvPicPr>
          <p:cNvPr id="10" name="Picture 9">
            <a:extLst>
              <a:ext uri="{FF2B5EF4-FFF2-40B4-BE49-F238E27FC236}">
                <a16:creationId xmlns:a16="http://schemas.microsoft.com/office/drawing/2014/main" id="{A24B70F9-9305-0836-1989-4EC0031BA29B}"/>
              </a:ext>
            </a:extLst>
          </p:cNvPr>
          <p:cNvPicPr>
            <a:picLocks noChangeAspect="1"/>
          </p:cNvPicPr>
          <p:nvPr/>
        </p:nvPicPr>
        <p:blipFill>
          <a:blip r:embed="rId7"/>
          <a:stretch>
            <a:fillRect/>
          </a:stretch>
        </p:blipFill>
        <p:spPr>
          <a:xfrm>
            <a:off x="6325550" y="4895161"/>
            <a:ext cx="2757245" cy="1833658"/>
          </a:xfrm>
          <a:prstGeom prst="rect">
            <a:avLst/>
          </a:prstGeom>
        </p:spPr>
      </p:pic>
      <p:pic>
        <p:nvPicPr>
          <p:cNvPr id="11" name="Picture 10">
            <a:extLst>
              <a:ext uri="{FF2B5EF4-FFF2-40B4-BE49-F238E27FC236}">
                <a16:creationId xmlns:a16="http://schemas.microsoft.com/office/drawing/2014/main" id="{0F248DCA-ABBC-A0D6-151F-89FB07BB6AFD}"/>
              </a:ext>
            </a:extLst>
          </p:cNvPr>
          <p:cNvPicPr>
            <a:picLocks noChangeAspect="1"/>
          </p:cNvPicPr>
          <p:nvPr/>
        </p:nvPicPr>
        <p:blipFill>
          <a:blip r:embed="rId8"/>
          <a:stretch>
            <a:fillRect/>
          </a:stretch>
        </p:blipFill>
        <p:spPr>
          <a:xfrm>
            <a:off x="6451634" y="2102098"/>
            <a:ext cx="2505075" cy="2505075"/>
          </a:xfrm>
          <a:prstGeom prst="rect">
            <a:avLst/>
          </a:prstGeom>
        </p:spPr>
      </p:pic>
    </p:spTree>
    <p:extLst>
      <p:ext uri="{BB962C8B-B14F-4D97-AF65-F5344CB8AC3E}">
        <p14:creationId xmlns:p14="http://schemas.microsoft.com/office/powerpoint/2010/main" val="3499051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B840EC1-3263-4AFA-9A81-867FAD553A16}"/>
              </a:ext>
            </a:extLst>
          </p:cNvPr>
          <p:cNvSpPr txBox="1"/>
          <p:nvPr/>
        </p:nvSpPr>
        <p:spPr>
          <a:xfrm>
            <a:off x="3290239" y="0"/>
            <a:ext cx="2563522" cy="584775"/>
          </a:xfrm>
          <a:prstGeom prst="rect">
            <a:avLst/>
          </a:prstGeom>
          <a:noFill/>
        </p:spPr>
        <p:txBody>
          <a:bodyPr wrap="none" rtlCol="0">
            <a:spAutoFit/>
          </a:bodyPr>
          <a:lstStyle/>
          <a:p>
            <a:r>
              <a:rPr lang="en-US" sz="3200" dirty="0"/>
              <a:t>Tactile literacy</a:t>
            </a:r>
            <a:endParaRPr lang="en-AU" sz="3200" dirty="0"/>
          </a:p>
        </p:txBody>
      </p:sp>
      <p:sp>
        <p:nvSpPr>
          <p:cNvPr id="3" name="TextBox 2">
            <a:extLst>
              <a:ext uri="{FF2B5EF4-FFF2-40B4-BE49-F238E27FC236}">
                <a16:creationId xmlns:a16="http://schemas.microsoft.com/office/drawing/2014/main" id="{236047A8-B894-EBD0-10F7-854F2C4CD3F3}"/>
              </a:ext>
            </a:extLst>
          </p:cNvPr>
          <p:cNvSpPr txBox="1"/>
          <p:nvPr/>
        </p:nvSpPr>
        <p:spPr>
          <a:xfrm>
            <a:off x="113252" y="852108"/>
            <a:ext cx="9030748" cy="3970318"/>
          </a:xfrm>
          <a:prstGeom prst="rect">
            <a:avLst/>
          </a:prstGeom>
          <a:noFill/>
        </p:spPr>
        <p:txBody>
          <a:bodyPr wrap="square">
            <a:spAutoFit/>
          </a:bodyPr>
          <a:lstStyle/>
          <a:p>
            <a:r>
              <a:rPr lang="en-US" dirty="0"/>
              <a:t>•	Every tactile learner is potentially literate.</a:t>
            </a:r>
          </a:p>
          <a:p>
            <a:endParaRPr lang="en-US" dirty="0"/>
          </a:p>
          <a:p>
            <a:r>
              <a:rPr lang="en-US" dirty="0"/>
              <a:t>•	Students function along a fluid continuum of motor, tactile, conceptual, and emotional 	skills.</a:t>
            </a:r>
          </a:p>
          <a:p>
            <a:endParaRPr lang="en-US" dirty="0"/>
          </a:p>
          <a:p>
            <a:r>
              <a:rPr lang="en-US" dirty="0"/>
              <a:t>•	These are not disconnected skills. They are sequential, contingent, and interdependent.</a:t>
            </a:r>
          </a:p>
          <a:p>
            <a:pPr marL="742950" lvl="1" indent="-285750">
              <a:buFont typeface="Arial" panose="020B0604020202020204" pitchFamily="34" charset="0"/>
              <a:buChar char="•"/>
            </a:pPr>
            <a:endParaRPr lang="en-US" dirty="0"/>
          </a:p>
          <a:p>
            <a:pPr lvl="1"/>
            <a:r>
              <a:rPr lang="en-US" dirty="0"/>
              <a:t>There is also a belief that tactile literacy can take many forms. While most people recognize braille reading and writing as types of literacy, some may not be aware of other kinds of tactile literacy, such as real objects, textures, and tactile symbols. There are many skills that are the precursors for tactile literacy, such as shared attention, turn-taking, and gestures; as well as braille. </a:t>
            </a:r>
          </a:p>
          <a:p>
            <a:endParaRPr lang="en-US" dirty="0"/>
          </a:p>
          <a:p>
            <a:pPr marL="285750" indent="-285750">
              <a:buFont typeface="Arial" panose="020B0604020202020204" pitchFamily="34" charset="0"/>
              <a:buChar char="•"/>
            </a:pPr>
            <a:r>
              <a:rPr lang="en-US" dirty="0"/>
              <a:t>All of this is a path to literacy and that all learners can be literate at their functioning level. </a:t>
            </a:r>
            <a:endParaRPr lang="en-AU" dirty="0"/>
          </a:p>
        </p:txBody>
      </p:sp>
      <p:sp>
        <p:nvSpPr>
          <p:cNvPr id="5" name="TextBox 4">
            <a:extLst>
              <a:ext uri="{FF2B5EF4-FFF2-40B4-BE49-F238E27FC236}">
                <a16:creationId xmlns:a16="http://schemas.microsoft.com/office/drawing/2014/main" id="{B6ABBCC3-A941-C7F2-0F39-458D3AE3C440}"/>
              </a:ext>
            </a:extLst>
          </p:cNvPr>
          <p:cNvSpPr txBox="1"/>
          <p:nvPr/>
        </p:nvSpPr>
        <p:spPr>
          <a:xfrm>
            <a:off x="56626" y="4822426"/>
            <a:ext cx="9030747" cy="1754326"/>
          </a:xfrm>
          <a:prstGeom prst="rect">
            <a:avLst/>
          </a:prstGeom>
          <a:noFill/>
        </p:spPr>
        <p:txBody>
          <a:bodyPr wrap="square">
            <a:spAutoFit/>
          </a:bodyPr>
          <a:lstStyle/>
          <a:p>
            <a:r>
              <a:rPr lang="en-US" dirty="0"/>
              <a:t>•	In order to encourage student movement along this continuum, educators and families 	must systematically promote and 	provide increased opportunities for movement, 	interaction, and stimulation to children who will be tactile learners.</a:t>
            </a:r>
            <a:br>
              <a:rPr lang="en-US" dirty="0"/>
            </a:br>
            <a:endParaRPr lang="en-US" dirty="0"/>
          </a:p>
          <a:p>
            <a:r>
              <a:rPr lang="en-US" dirty="0"/>
              <a:t>•	These tactile skills are the foundational skills for pre-braille.</a:t>
            </a:r>
            <a:br>
              <a:rPr lang="en-US" dirty="0"/>
            </a:br>
            <a:endParaRPr lang="en-US" dirty="0"/>
          </a:p>
        </p:txBody>
      </p:sp>
    </p:spTree>
    <p:extLst>
      <p:ext uri="{BB962C8B-B14F-4D97-AF65-F5344CB8AC3E}">
        <p14:creationId xmlns:p14="http://schemas.microsoft.com/office/powerpoint/2010/main" val="1800205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B840EC1-3263-4AFA-9A81-867FAD553A16}"/>
              </a:ext>
            </a:extLst>
          </p:cNvPr>
          <p:cNvSpPr txBox="1"/>
          <p:nvPr/>
        </p:nvSpPr>
        <p:spPr>
          <a:xfrm>
            <a:off x="499292" y="466692"/>
            <a:ext cx="6803466" cy="369332"/>
          </a:xfrm>
          <a:prstGeom prst="rect">
            <a:avLst/>
          </a:prstGeom>
          <a:noFill/>
        </p:spPr>
        <p:txBody>
          <a:bodyPr wrap="none" rtlCol="0">
            <a:spAutoFit/>
          </a:bodyPr>
          <a:lstStyle/>
          <a:p>
            <a:r>
              <a:rPr lang="en-US" dirty="0"/>
              <a:t>A great resource from Texas School for the Blind and Visually Impaired.</a:t>
            </a:r>
            <a:endParaRPr lang="en-AU" dirty="0"/>
          </a:p>
        </p:txBody>
      </p:sp>
      <p:pic>
        <p:nvPicPr>
          <p:cNvPr id="6" name="Picture 5">
            <a:extLst>
              <a:ext uri="{FF2B5EF4-FFF2-40B4-BE49-F238E27FC236}">
                <a16:creationId xmlns:a16="http://schemas.microsoft.com/office/drawing/2014/main" id="{76CA090C-5AEC-50FF-8A92-1BAAC4E60651}"/>
              </a:ext>
            </a:extLst>
          </p:cNvPr>
          <p:cNvPicPr>
            <a:picLocks noChangeAspect="1"/>
          </p:cNvPicPr>
          <p:nvPr/>
        </p:nvPicPr>
        <p:blipFill>
          <a:blip r:embed="rId2"/>
          <a:stretch>
            <a:fillRect/>
          </a:stretch>
        </p:blipFill>
        <p:spPr>
          <a:xfrm>
            <a:off x="1046487" y="941645"/>
            <a:ext cx="7051026" cy="5449663"/>
          </a:xfrm>
          <a:prstGeom prst="rect">
            <a:avLst/>
          </a:prstGeom>
        </p:spPr>
      </p:pic>
    </p:spTree>
    <p:extLst>
      <p:ext uri="{BB962C8B-B14F-4D97-AF65-F5344CB8AC3E}">
        <p14:creationId xmlns:p14="http://schemas.microsoft.com/office/powerpoint/2010/main" val="1421380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B840EC1-3263-4AFA-9A81-867FAD553A16}"/>
              </a:ext>
            </a:extLst>
          </p:cNvPr>
          <p:cNvSpPr txBox="1"/>
          <p:nvPr/>
        </p:nvSpPr>
        <p:spPr>
          <a:xfrm>
            <a:off x="442041" y="0"/>
            <a:ext cx="2065630" cy="369332"/>
          </a:xfrm>
          <a:prstGeom prst="rect">
            <a:avLst/>
          </a:prstGeom>
          <a:noFill/>
        </p:spPr>
        <p:txBody>
          <a:bodyPr wrap="none" rtlCol="0">
            <a:spAutoFit/>
          </a:bodyPr>
          <a:lstStyle/>
          <a:p>
            <a:r>
              <a:rPr lang="en-US" dirty="0"/>
              <a:t>Pre braille examples</a:t>
            </a:r>
            <a:endParaRPr lang="en-AU" dirty="0"/>
          </a:p>
        </p:txBody>
      </p:sp>
      <p:pic>
        <p:nvPicPr>
          <p:cNvPr id="2" name="Picture 1">
            <a:extLst>
              <a:ext uri="{FF2B5EF4-FFF2-40B4-BE49-F238E27FC236}">
                <a16:creationId xmlns:a16="http://schemas.microsoft.com/office/drawing/2014/main" id="{CB026AA8-633C-043E-2856-237E87F64B93}"/>
              </a:ext>
            </a:extLst>
          </p:cNvPr>
          <p:cNvPicPr>
            <a:picLocks noChangeAspect="1"/>
          </p:cNvPicPr>
          <p:nvPr/>
        </p:nvPicPr>
        <p:blipFill>
          <a:blip r:embed="rId2"/>
          <a:stretch>
            <a:fillRect/>
          </a:stretch>
        </p:blipFill>
        <p:spPr>
          <a:xfrm>
            <a:off x="442041" y="4018322"/>
            <a:ext cx="5640620" cy="2472272"/>
          </a:xfrm>
          <a:prstGeom prst="rect">
            <a:avLst/>
          </a:prstGeom>
        </p:spPr>
      </p:pic>
      <p:pic>
        <p:nvPicPr>
          <p:cNvPr id="3" name="Picture 2">
            <a:extLst>
              <a:ext uri="{FF2B5EF4-FFF2-40B4-BE49-F238E27FC236}">
                <a16:creationId xmlns:a16="http://schemas.microsoft.com/office/drawing/2014/main" id="{51B43318-ECC8-ABEE-8F1E-CA1D58F29E19}"/>
              </a:ext>
            </a:extLst>
          </p:cNvPr>
          <p:cNvPicPr>
            <a:picLocks noChangeAspect="1"/>
          </p:cNvPicPr>
          <p:nvPr/>
        </p:nvPicPr>
        <p:blipFill>
          <a:blip r:embed="rId3"/>
          <a:stretch>
            <a:fillRect/>
          </a:stretch>
        </p:blipFill>
        <p:spPr>
          <a:xfrm>
            <a:off x="499292" y="504114"/>
            <a:ext cx="4318165" cy="3343944"/>
          </a:xfrm>
          <a:prstGeom prst="rect">
            <a:avLst/>
          </a:prstGeom>
        </p:spPr>
      </p:pic>
      <p:pic>
        <p:nvPicPr>
          <p:cNvPr id="6" name="Picture 5">
            <a:extLst>
              <a:ext uri="{FF2B5EF4-FFF2-40B4-BE49-F238E27FC236}">
                <a16:creationId xmlns:a16="http://schemas.microsoft.com/office/drawing/2014/main" id="{0B74B34C-B6B0-9106-EE1F-612EBE0C7DEA}"/>
              </a:ext>
            </a:extLst>
          </p:cNvPr>
          <p:cNvPicPr>
            <a:picLocks noChangeAspect="1"/>
          </p:cNvPicPr>
          <p:nvPr/>
        </p:nvPicPr>
        <p:blipFill rotWithShape="1">
          <a:blip r:embed="rId4"/>
          <a:srcRect t="17125" b="5199"/>
          <a:stretch/>
        </p:blipFill>
        <p:spPr>
          <a:xfrm>
            <a:off x="5028872" y="101226"/>
            <a:ext cx="3615835" cy="3746832"/>
          </a:xfrm>
          <a:prstGeom prst="rect">
            <a:avLst/>
          </a:prstGeom>
        </p:spPr>
      </p:pic>
      <p:pic>
        <p:nvPicPr>
          <p:cNvPr id="8" name="Picture 7">
            <a:extLst>
              <a:ext uri="{FF2B5EF4-FFF2-40B4-BE49-F238E27FC236}">
                <a16:creationId xmlns:a16="http://schemas.microsoft.com/office/drawing/2014/main" id="{6B61C36C-8EF7-C95B-1779-B8188AF8845A}"/>
              </a:ext>
            </a:extLst>
          </p:cNvPr>
          <p:cNvPicPr>
            <a:picLocks noChangeAspect="1"/>
          </p:cNvPicPr>
          <p:nvPr/>
        </p:nvPicPr>
        <p:blipFill>
          <a:blip r:embed="rId5"/>
          <a:stretch>
            <a:fillRect/>
          </a:stretch>
        </p:blipFill>
        <p:spPr>
          <a:xfrm>
            <a:off x="6082661" y="3948726"/>
            <a:ext cx="2611465" cy="2611465"/>
          </a:xfrm>
          <a:prstGeom prst="rect">
            <a:avLst/>
          </a:prstGeom>
        </p:spPr>
      </p:pic>
    </p:spTree>
    <p:extLst>
      <p:ext uri="{BB962C8B-B14F-4D97-AF65-F5344CB8AC3E}">
        <p14:creationId xmlns:p14="http://schemas.microsoft.com/office/powerpoint/2010/main" val="3595384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DF67BB-4307-6DE0-13F7-C237AF5E71BB}"/>
              </a:ext>
            </a:extLst>
          </p:cNvPr>
          <p:cNvPicPr>
            <a:picLocks noChangeAspect="1"/>
          </p:cNvPicPr>
          <p:nvPr/>
        </p:nvPicPr>
        <p:blipFill rotWithShape="1">
          <a:blip r:embed="rId2"/>
          <a:srcRect t="37914"/>
          <a:stretch/>
        </p:blipFill>
        <p:spPr>
          <a:xfrm>
            <a:off x="499292" y="4026716"/>
            <a:ext cx="4673407" cy="2831284"/>
          </a:xfrm>
          <a:prstGeom prst="rect">
            <a:avLst/>
          </a:prstGeom>
        </p:spPr>
      </p:pic>
      <p:pic>
        <p:nvPicPr>
          <p:cNvPr id="2" name="Picture 1">
            <a:extLst>
              <a:ext uri="{FF2B5EF4-FFF2-40B4-BE49-F238E27FC236}">
                <a16:creationId xmlns:a16="http://schemas.microsoft.com/office/drawing/2014/main" id="{F1E09A24-5680-70EE-B29D-01DCC9C6A060}"/>
              </a:ext>
            </a:extLst>
          </p:cNvPr>
          <p:cNvPicPr>
            <a:picLocks noChangeAspect="1"/>
          </p:cNvPicPr>
          <p:nvPr/>
        </p:nvPicPr>
        <p:blipFill>
          <a:blip r:embed="rId3"/>
          <a:stretch>
            <a:fillRect/>
          </a:stretch>
        </p:blipFill>
        <p:spPr>
          <a:xfrm>
            <a:off x="239234" y="740431"/>
            <a:ext cx="4109056" cy="3076560"/>
          </a:xfrm>
          <a:prstGeom prst="rect">
            <a:avLst/>
          </a:prstGeom>
        </p:spPr>
      </p:pic>
      <p:pic>
        <p:nvPicPr>
          <p:cNvPr id="6" name="Picture 5">
            <a:extLst>
              <a:ext uri="{FF2B5EF4-FFF2-40B4-BE49-F238E27FC236}">
                <a16:creationId xmlns:a16="http://schemas.microsoft.com/office/drawing/2014/main" id="{9E3418D0-2469-322C-CD0B-727AB2BF3E61}"/>
              </a:ext>
            </a:extLst>
          </p:cNvPr>
          <p:cNvPicPr>
            <a:picLocks noChangeAspect="1"/>
          </p:cNvPicPr>
          <p:nvPr/>
        </p:nvPicPr>
        <p:blipFill rotWithShape="1">
          <a:blip r:embed="rId4"/>
          <a:srcRect l="3831" t="6320" r="4058" b="8886"/>
          <a:stretch/>
        </p:blipFill>
        <p:spPr>
          <a:xfrm>
            <a:off x="4572000" y="740431"/>
            <a:ext cx="4456087" cy="3076560"/>
          </a:xfrm>
          <a:prstGeom prst="rect">
            <a:avLst/>
          </a:prstGeom>
        </p:spPr>
      </p:pic>
    </p:spTree>
    <p:extLst>
      <p:ext uri="{BB962C8B-B14F-4D97-AF65-F5344CB8AC3E}">
        <p14:creationId xmlns:p14="http://schemas.microsoft.com/office/powerpoint/2010/main" val="1596036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24357E-277F-2D2B-DC72-DDEBA08663EF}"/>
              </a:ext>
            </a:extLst>
          </p:cNvPr>
          <p:cNvPicPr>
            <a:picLocks noChangeAspect="1"/>
          </p:cNvPicPr>
          <p:nvPr/>
        </p:nvPicPr>
        <p:blipFill>
          <a:blip r:embed="rId2"/>
          <a:stretch>
            <a:fillRect/>
          </a:stretch>
        </p:blipFill>
        <p:spPr>
          <a:xfrm>
            <a:off x="257699" y="536893"/>
            <a:ext cx="4214969" cy="3858937"/>
          </a:xfrm>
          <a:prstGeom prst="rect">
            <a:avLst/>
          </a:prstGeom>
        </p:spPr>
      </p:pic>
      <p:pic>
        <p:nvPicPr>
          <p:cNvPr id="3" name="Picture 2">
            <a:extLst>
              <a:ext uri="{FF2B5EF4-FFF2-40B4-BE49-F238E27FC236}">
                <a16:creationId xmlns:a16="http://schemas.microsoft.com/office/drawing/2014/main" id="{BEA56D81-8B3D-8895-A3A9-36B3D3185893}"/>
              </a:ext>
            </a:extLst>
          </p:cNvPr>
          <p:cNvPicPr>
            <a:picLocks noChangeAspect="1"/>
          </p:cNvPicPr>
          <p:nvPr/>
        </p:nvPicPr>
        <p:blipFill>
          <a:blip r:embed="rId3"/>
          <a:stretch>
            <a:fillRect/>
          </a:stretch>
        </p:blipFill>
        <p:spPr>
          <a:xfrm>
            <a:off x="4671333" y="125833"/>
            <a:ext cx="4147578" cy="4692515"/>
          </a:xfrm>
          <a:prstGeom prst="rect">
            <a:avLst/>
          </a:prstGeom>
        </p:spPr>
      </p:pic>
      <p:sp>
        <p:nvSpPr>
          <p:cNvPr id="6" name="Arrow: Curved Up 5">
            <a:extLst>
              <a:ext uri="{FF2B5EF4-FFF2-40B4-BE49-F238E27FC236}">
                <a16:creationId xmlns:a16="http://schemas.microsoft.com/office/drawing/2014/main" id="{2988E694-8040-F650-E964-DA0A601E349E}"/>
              </a:ext>
            </a:extLst>
          </p:cNvPr>
          <p:cNvSpPr/>
          <p:nvPr/>
        </p:nvSpPr>
        <p:spPr>
          <a:xfrm>
            <a:off x="1384183" y="5050172"/>
            <a:ext cx="6375633" cy="1501630"/>
          </a:xfrm>
          <a:prstGeom prst="curvedUpArrow">
            <a:avLst>
              <a:gd name="adj1" fmla="val 49197"/>
              <a:gd name="adj2" fmla="val 10406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Tree>
    <p:extLst>
      <p:ext uri="{BB962C8B-B14F-4D97-AF65-F5344CB8AC3E}">
        <p14:creationId xmlns:p14="http://schemas.microsoft.com/office/powerpoint/2010/main" val="2265350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EA36E3-ADD1-D72C-5626-2DA5A627E4F4}"/>
              </a:ext>
            </a:extLst>
          </p:cNvPr>
          <p:cNvSpPr txBox="1"/>
          <p:nvPr/>
        </p:nvSpPr>
        <p:spPr>
          <a:xfrm>
            <a:off x="151002" y="1030440"/>
            <a:ext cx="8791662" cy="3416320"/>
          </a:xfrm>
          <a:prstGeom prst="rect">
            <a:avLst/>
          </a:prstGeom>
          <a:noFill/>
        </p:spPr>
        <p:txBody>
          <a:bodyPr wrap="square">
            <a:spAutoFit/>
          </a:bodyPr>
          <a:lstStyle/>
          <a:p>
            <a:r>
              <a:rPr lang="en-US" dirty="0"/>
              <a:t> Tactile skills development:</a:t>
            </a:r>
            <a:br>
              <a:rPr lang="en-US" dirty="0"/>
            </a:br>
            <a:endParaRPr lang="en-US" dirty="0"/>
          </a:p>
          <a:p>
            <a:pPr marL="285750" indent="-285750">
              <a:buFont typeface="Arial" panose="020B0604020202020204" pitchFamily="34" charset="0"/>
              <a:buChar char="•"/>
            </a:pPr>
            <a:r>
              <a:rPr lang="en-US" dirty="0"/>
              <a:t>is dependent on the development of both gross and fine motor skills. Gross motor skills (large muscles) develop first and provide the foundation for fine motor (small muscle) development and refined tactile skills.</a:t>
            </a:r>
            <a:br>
              <a:rPr lang="en-US" dirty="0"/>
            </a:br>
            <a:endParaRPr lang="en-US" dirty="0"/>
          </a:p>
          <a:p>
            <a:pPr marL="285750" indent="-285750">
              <a:buFont typeface="Arial" panose="020B0604020202020204" pitchFamily="34" charset="0"/>
              <a:buChar char="•"/>
            </a:pPr>
            <a:r>
              <a:rPr lang="en-US" dirty="0"/>
              <a:t>is generally acquired in a sequence from gross to fine motor, concrete to abstract, and awareness/attention to understanding, creating a broad range of tactile skills at each level before moving on to the next level.</a:t>
            </a:r>
            <a:br>
              <a:rPr lang="en-US" dirty="0"/>
            </a:br>
            <a:endParaRPr lang="en-US" dirty="0"/>
          </a:p>
          <a:p>
            <a:pPr marL="285750" indent="-285750">
              <a:buFont typeface="Arial" panose="020B0604020202020204" pitchFamily="34" charset="0"/>
              <a:buChar char="•"/>
            </a:pPr>
            <a:r>
              <a:rPr lang="en-US" dirty="0"/>
              <a:t>should be combined with concept development and language acquisition in order to develop skills for literacy.</a:t>
            </a:r>
            <a:endParaRPr lang="en-AU" dirty="0"/>
          </a:p>
        </p:txBody>
      </p:sp>
    </p:spTree>
    <p:extLst>
      <p:ext uri="{BB962C8B-B14F-4D97-AF65-F5344CB8AC3E}">
        <p14:creationId xmlns:p14="http://schemas.microsoft.com/office/powerpoint/2010/main" val="8220095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2146</TotalTime>
  <Words>595</Words>
  <Application>Microsoft Office PowerPoint</Application>
  <PresentationFormat>On-screen Show (4:3)</PresentationFormat>
  <Paragraphs>45</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Backhouse</dc:creator>
  <cp:lastModifiedBy>Marjorie Hawkings</cp:lastModifiedBy>
  <cp:revision>65</cp:revision>
  <dcterms:created xsi:type="dcterms:W3CDTF">2022-03-14T00:25:46Z</dcterms:created>
  <dcterms:modified xsi:type="dcterms:W3CDTF">2023-04-06T06:35:49Z</dcterms:modified>
</cp:coreProperties>
</file>