
<file path=[Content_Types].xml><?xml version="1.0" encoding="utf-8"?>
<Types xmlns="http://schemas.openxmlformats.org/package/2006/content-types">
  <Default Extension="png" ContentType="image/png"/>
  <Default Extension="jpeg" ContentType="image/jpeg"/>
  <Default Extension="vtt" ContentType="text/vtt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1" r:id="rId5"/>
    <p:sldId id="259" r:id="rId6"/>
    <p:sldId id="264" r:id="rId7"/>
    <p:sldId id="263" r:id="rId8"/>
    <p:sldId id="266" r:id="rId9"/>
    <p:sldId id="265" r:id="rId10"/>
    <p:sldId id="268" r:id="rId11"/>
    <p:sldId id="267" r:id="rId12"/>
    <p:sldId id="260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4" autoAdjust="0"/>
    <p:restoredTop sz="86441" autoAdjust="0"/>
  </p:normalViewPr>
  <p:slideViewPr>
    <p:cSldViewPr snapToGrid="0">
      <p:cViewPr varScale="1">
        <p:scale>
          <a:sx n="94" d="100"/>
          <a:sy n="94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-42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950C-8491-0E86-6ECE-8197CCD4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29232-24EF-FEE5-AFDA-AB82DEAF5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0DD34-8A06-4A03-8BF4-45FC6F5B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C389E-B9DD-F330-E33D-DE8FC650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CD9A-262E-A687-4CD1-8623D461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4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734D-66ED-FEDA-D0CA-9CCCBAF47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61E13-208E-D064-4A53-281391D10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ABAF-7213-0760-45B5-DD2F89F1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95BD5-3B12-C50E-F9A3-2A1DCC1B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F641-C9BC-8231-A5BE-57198AB8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243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C89F3-212D-C2F3-25FD-C51604236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ABB29-67AC-1EB6-DD0E-60E447D42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D3ED-1B8E-CCE2-E9D5-7E7552B7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3575-8872-19BF-3D6A-2F18D5CC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E519A-CDE6-40B7-4BED-245B6C6D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97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5169-F572-E477-0062-FC4476D9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EEC63-C64D-47EB-39E9-92610FB24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BC5BA-246D-3038-C709-09D4B63A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D13FC-AC0B-673D-A65A-AA6E2CAE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ED82-3CCA-90BE-A592-4EFAB8EC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21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2FEC-BB0D-6A06-4A99-45DF7A43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8F6D9-1590-C1F1-6504-F08F25228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9611C-724B-2F5C-E0D6-145B7479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EFDD-8A81-2933-3250-995B2ECF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D725A-A385-A836-4D0F-182C4CCA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96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52A0-EA94-4481-3F10-37D33F00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82A50-D993-BBE2-A83B-EBC6C62CF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07270-E983-77C2-E46B-E9A4D2040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D2F89-BD27-857D-DB09-FD5A1637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95AB5-F9FB-8155-6331-B63D96BD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C531E-51EE-F9DA-A0FF-4305383C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63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C72F-4DC7-4F40-6D91-2FB2C71C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F8E9E-BD7C-E6B7-2C13-F4C70D57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A0399-13A7-E28E-9611-E4BBF98DC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C84D1-CC97-B7C1-7E39-2332F013A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0752BE-4D2E-E919-FFD7-DECC7B975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F4BB0-B15F-8181-B43D-E683DDA3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E7F44-B6D9-F56F-92A0-E9BEF9B7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D0C600-87DE-567B-F49D-B9033AEC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0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389F7-CF39-C248-9FAA-D39359D0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3E71B-5C01-3FDB-A63A-BDE2FF41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4EF26-3E68-A7F2-3878-EF32416A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7FBC8-5082-6377-B5AB-C27B8BBE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92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B555B-11D2-50E5-1183-BC5C9950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991C0-4FED-256D-DF60-20B6AF4E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4A104-739C-1AB1-DB47-1D922042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532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7C0A-B9AA-4EEB-13E2-1FECC38D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D4B47-5164-430D-689F-D7A7B203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B807D-3F02-5F74-8B22-B21F65876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753A5-BE72-848D-BD02-02CC4366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03634-B815-94CA-9257-E1C1293B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378A0-6F98-BF19-8903-E461A74B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146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A375-83E1-6B26-1A6C-9A92C143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96D52-3738-B2D4-79E7-31195C29B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C5644-FFAB-BA23-387B-77A3C406C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E5258-F2B4-AA41-2543-AB60EB3B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6A8B3-5029-0A9F-2A27-78118F1D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DC0A1-87E5-D31E-5DBF-F109BDEA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338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17FBF-691F-8C8E-5583-90122098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B053D-8877-BFEB-6393-FE152C13D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746E6-B80C-C4F4-AC11-0AA4CA5B9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44EF7-8D46-407A-A799-6CD7F8C8DEC9}" type="datetimeFigureOut">
              <a:rPr lang="en-AU" smtClean="0"/>
              <a:t>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89D80-FA0B-9018-3A0F-B8B5F1D23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C0CC-CC6D-8846-7C70-D0E2EA47E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F3F96-40DD-485E-934E-FBDB7A277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941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microsoft.com/office/2017/04/relationships/track" Target="../media/track1.vt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6BBB5-00D0-76BA-270E-052DDF62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Keeping Braille on the Agenda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57BE-36C1-1A7F-E10D-45FA56473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Braille (?) Needs Assessment (BNA)</a:t>
            </a:r>
            <a:endParaRPr lang="en-AU" dirty="0"/>
          </a:p>
        </p:txBody>
      </p:sp>
      <p:pic>
        <p:nvPicPr>
          <p:cNvPr id="4" name="Picture 3" descr="Diagram outlining the sections of the Braille Needs Assessment including the student's existing literacy skills, details about the student, their vision and their diagnosis.">
            <a:extLst>
              <a:ext uri="{FF2B5EF4-FFF2-40B4-BE49-F238E27FC236}">
                <a16:creationId xmlns:a16="http://schemas.microsoft.com/office/drawing/2014/main" id="{9D069479-A82F-4C5F-D0D0-2540DBA7B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3" t="36246" r="35558" b="34499"/>
          <a:stretch/>
        </p:blipFill>
        <p:spPr>
          <a:xfrm>
            <a:off x="1897563" y="2419767"/>
            <a:ext cx="8069327" cy="43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t and digital to be continues. the option of braille to be discussed with Kate and her family and teachers&#10;Goals are to maintain average to above average academics. Read for Leisure. For the moment the family are keen to pursue the mainstream options for lilteracy rather than braille.&#10;Braille should remain on the agenda.">
            <a:extLst>
              <a:ext uri="{FF2B5EF4-FFF2-40B4-BE49-F238E27FC236}">
                <a16:creationId xmlns:a16="http://schemas.microsoft.com/office/drawing/2014/main" id="{15C49554-9E70-F0EB-1C14-03B429FAF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14"/>
          <a:stretch/>
        </p:blipFill>
        <p:spPr>
          <a:xfrm>
            <a:off x="331577" y="1026269"/>
            <a:ext cx="10363364" cy="44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Parents and 3 other team members including specialist teacher in VI.&#10;Review in 12 months time.&#10;Monitor academic progress, physical and postural fatigue, and reading rate.">
            <a:extLst>
              <a:ext uri="{FF2B5EF4-FFF2-40B4-BE49-F238E27FC236}">
                <a16:creationId xmlns:a16="http://schemas.microsoft.com/office/drawing/2014/main" id="{7D8078B1-389F-93B2-EE05-8AC67B564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98" t="43717" r="34469" b="13566"/>
          <a:stretch/>
        </p:blipFill>
        <p:spPr>
          <a:xfrm>
            <a:off x="1608667" y="-27619"/>
            <a:ext cx="8551331" cy="6394552"/>
          </a:xfrm>
        </p:spPr>
      </p:pic>
    </p:spTree>
    <p:extLst>
      <p:ext uri="{BB962C8B-B14F-4D97-AF65-F5344CB8AC3E}">
        <p14:creationId xmlns:p14="http://schemas.microsoft.com/office/powerpoint/2010/main" val="63268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7C2A-0994-B1F9-499F-23C69A41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F3D25-E0CB-C218-7DE0-2A075C7E3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Validity study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To gain ethics through Macquarie University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Circulate an invitation to SPEVI members – specialist teacher category</a:t>
            </a:r>
          </a:p>
        </p:txBody>
      </p:sp>
    </p:spTree>
    <p:extLst>
      <p:ext uri="{BB962C8B-B14F-4D97-AF65-F5344CB8AC3E}">
        <p14:creationId xmlns:p14="http://schemas.microsoft.com/office/powerpoint/2010/main" val="41322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5856-224F-E54A-E95E-082F47F2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</a:t>
            </a:r>
          </a:p>
        </p:txBody>
      </p:sp>
      <p:sp>
        <p:nvSpPr>
          <p:cNvPr id="4" name="TextBox 3" descr="Any questions?">
            <a:extLst>
              <a:ext uri="{FF2B5EF4-FFF2-40B4-BE49-F238E27FC236}">
                <a16:creationId xmlns:a16="http://schemas.microsoft.com/office/drawing/2014/main" id="{D6F38E1D-57B9-5473-9805-A08FED1B9D65}"/>
              </a:ext>
            </a:extLst>
          </p:cNvPr>
          <p:cNvSpPr txBox="1"/>
          <p:nvPr/>
        </p:nvSpPr>
        <p:spPr>
          <a:xfrm>
            <a:off x="4090554" y="1995054"/>
            <a:ext cx="401089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39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4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F7EA3-B4FD-0651-86A5-425B38E0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F490A-A38A-BAFE-D3E3-C0AAE655E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AJ Koenig, MC Holbrook (1995)</a:t>
            </a:r>
          </a:p>
          <a:p>
            <a:pPr marL="0" indent="0">
              <a:lnSpc>
                <a:spcPct val="15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Developed Learning Media Assessment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Koenig &amp; Holbrook’s approach  </a:t>
            </a:r>
          </a:p>
          <a:p>
            <a:pPr lvl="1">
              <a:lnSpc>
                <a:spcPct val="15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900" dirty="0">
                <a:latin typeface="Arial" panose="020B0604020202020204" pitchFamily="34" charset="0"/>
                <a:cs typeface="Arial" panose="020B0604020202020204" pitchFamily="34" charset="0"/>
              </a:rPr>
              <a:t>characteristics to consider were highlighted </a:t>
            </a:r>
          </a:p>
          <a:p>
            <a:pPr>
              <a:lnSpc>
                <a:spcPct val="150000"/>
              </a:lnSpc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NextSense approach – adapted Koenig and Holbrook’s approach 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Consider functional use of vision alongside clinical understanding of vision – diagnosis, visual acuity, visual fields.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Trying to quantify many of these characteristics</a:t>
            </a:r>
          </a:p>
        </p:txBody>
      </p:sp>
      <p:pic>
        <p:nvPicPr>
          <p:cNvPr id="1028" name="Picture 4" descr="Picture of Learning Media Assessment Book">
            <a:extLst>
              <a:ext uri="{FF2B5EF4-FFF2-40B4-BE49-F238E27FC236}">
                <a16:creationId xmlns:a16="http://schemas.microsoft.com/office/drawing/2014/main" id="{FE036E6F-8CA5-2E3B-0248-29E45D09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82" y="1096811"/>
            <a:ext cx="1866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49B3A-354E-7CA3-F350-2B2C365D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Applying clinical outcomes: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From the eye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8A18-6D82-901D-DB58-B2428D33C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Clinical outcomes reveal assessment in an optimised but not everyday environment.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Vision is not continuously measured; doesn’t account for functional impact, the environment nor the student’s characteristics.</a:t>
            </a:r>
          </a:p>
          <a:p>
            <a:pPr marL="0" indent="0">
              <a:lnSpc>
                <a:spcPct val="15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e.g. Applying distance acuity to a near task such as reading!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No information on functional use of vision, especially over time, no information on impact factors such as glare, fatigue or nystagmus.</a:t>
            </a:r>
          </a:p>
        </p:txBody>
      </p:sp>
    </p:spTree>
    <p:extLst>
      <p:ext uri="{BB962C8B-B14F-4D97-AF65-F5344CB8AC3E}">
        <p14:creationId xmlns:p14="http://schemas.microsoft.com/office/powerpoint/2010/main" val="22440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76E6B-5F24-3019-F576-FA462AB1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Development and design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16F92-1786-3A5A-C0EC-D7ED0970C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Characteristics as highlighted by Koenig and Holbrook (1995)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Distance acuity, stability of eye condition, near vision viewing distance, visual stamina, font size.</a:t>
            </a:r>
          </a:p>
          <a:p>
            <a:pPr marL="0" indent="0">
              <a:lnSpc>
                <a:spcPct val="16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Added in impact factors such as: nystagmus and other visual considerations, viewing distance, visual stamina, handwriting.</a:t>
            </a:r>
          </a:p>
          <a:p>
            <a:pPr>
              <a:lnSpc>
                <a:spcPct val="160000"/>
              </a:lnSpc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Design to incorporate a visual as well as text to highlight Red Flags. It doesn’t currently have a scoring system.</a:t>
            </a:r>
          </a:p>
          <a:p>
            <a:pPr>
              <a:lnSpc>
                <a:spcPct val="160000"/>
              </a:lnSpc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CB9E-01B1-625B-2765-6AAD38F1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Live demonstration – case study 1</a:t>
            </a:r>
          </a:p>
        </p:txBody>
      </p:sp>
      <p:pic>
        <p:nvPicPr>
          <p:cNvPr id="4" name="GMT20230503-042225_Recording_1920x1030">
            <a:hlinkClick r:id="" action="ppaction://media"/>
            <a:extLst>
              <a:ext uri="{FF2B5EF4-FFF2-40B4-BE49-F238E27FC236}">
                <a16:creationId xmlns:a16="http://schemas.microsoft.com/office/drawing/2014/main" id="{2441C06B-918A-48E0-8058-679F289EA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A31F5B8F-BE9D-4456-ADA0-359AB078FEBA}" label="10b - T d'Apice; Keeping Braille on the Agenda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96669"/>
            <a:ext cx="8964814" cy="480924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76668-6B43-4E26-9AF4-115FF6BDB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10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FF05-96D4-38E0-3373-61DB67A9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Case study 1 - Joe</a:t>
            </a:r>
          </a:p>
        </p:txBody>
      </p:sp>
      <p:pic>
        <p:nvPicPr>
          <p:cNvPr id="5" name="Content Placeholder 4" descr="A blank picture of BNA Page 1">
            <a:extLst>
              <a:ext uri="{FF2B5EF4-FFF2-40B4-BE49-F238E27FC236}">
                <a16:creationId xmlns:a16="http://schemas.microsoft.com/office/drawing/2014/main" id="{EDCCEEE9-CC2B-2DB5-24FD-1AA34CB83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3" t="14931" r="34717" b="8017"/>
          <a:stretch/>
        </p:blipFill>
        <p:spPr>
          <a:xfrm>
            <a:off x="1394691" y="1383326"/>
            <a:ext cx="3943927" cy="5382125"/>
          </a:xfrm>
        </p:spPr>
      </p:pic>
      <p:pic>
        <p:nvPicPr>
          <p:cNvPr id="6" name="Picture 5" descr="Blank picture of BNA page 3">
            <a:extLst>
              <a:ext uri="{FF2B5EF4-FFF2-40B4-BE49-F238E27FC236}">
                <a16:creationId xmlns:a16="http://schemas.microsoft.com/office/drawing/2014/main" id="{FC6AAAC4-D67D-ED6A-7F70-8BCAA6FB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31" y="1542905"/>
            <a:ext cx="4008596" cy="50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0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02D6F-7FE8-A2A9-C0A2-078FA66C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Case study 2 - Kate</a:t>
            </a:r>
          </a:p>
        </p:txBody>
      </p:sp>
      <p:pic>
        <p:nvPicPr>
          <p:cNvPr id="5" name="Content Placeholder 4" descr="Completed form of Case study 2, Kate&#10; which will be disdcussed">
            <a:extLst>
              <a:ext uri="{FF2B5EF4-FFF2-40B4-BE49-F238E27FC236}">
                <a16:creationId xmlns:a16="http://schemas.microsoft.com/office/drawing/2014/main" id="{8F4F0E14-3637-445C-550B-E165726B6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83" t="15171" r="34469" b="8729"/>
          <a:stretch/>
        </p:blipFill>
        <p:spPr>
          <a:xfrm>
            <a:off x="1358281" y="1397723"/>
            <a:ext cx="3923931" cy="5208633"/>
          </a:xfrm>
        </p:spPr>
      </p:pic>
      <p:pic>
        <p:nvPicPr>
          <p:cNvPr id="7" name="Picture 6" descr="Complete page No 2 for Kate, this will be discussed">
            <a:extLst>
              <a:ext uri="{FF2B5EF4-FFF2-40B4-BE49-F238E27FC236}">
                <a16:creationId xmlns:a16="http://schemas.microsoft.com/office/drawing/2014/main" id="{D4952C74-AC5D-EE8E-9A6F-F86881A8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1" t="15016" r="34684" b="13451"/>
          <a:stretch/>
        </p:blipFill>
        <p:spPr>
          <a:xfrm>
            <a:off x="6489576" y="1356495"/>
            <a:ext cx="4113769" cy="52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3A5A-197B-01B7-F7B6-8912BBF7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“so what now?”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9D4E4-9DA3-B816-CD50-215CD2E5E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51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F48A-A381-1A69-A721-DC2C21A8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>
                <a:latin typeface="Arial" panose="020B0604020202020204" pitchFamily="34" charset="0"/>
                <a:cs typeface="Arial" panose="020B0604020202020204" pitchFamily="34" charset="0"/>
              </a:rPr>
              <a:t>Case study 2 - Kate</a:t>
            </a:r>
            <a:endParaRPr lang="en-AU" dirty="0"/>
          </a:p>
        </p:txBody>
      </p:sp>
      <p:pic>
        <p:nvPicPr>
          <p:cNvPr id="5" name="Content Placeholder 4" descr="Completed Page 3 for Kate with Future literacy options to be considered, educational goals, Team members involved, date of next Assessment and comments. Monitor her progress, physical and postural fatigue and reading rates.">
            <a:extLst>
              <a:ext uri="{FF2B5EF4-FFF2-40B4-BE49-F238E27FC236}">
                <a16:creationId xmlns:a16="http://schemas.microsoft.com/office/drawing/2014/main" id="{91999200-4EBA-C775-451A-2D9A331A0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98" t="16372" r="34469" b="13566"/>
          <a:stretch/>
        </p:blipFill>
        <p:spPr>
          <a:xfrm>
            <a:off x="3480045" y="1518082"/>
            <a:ext cx="4305672" cy="5280724"/>
          </a:xfrm>
        </p:spPr>
      </p:pic>
    </p:spTree>
    <p:extLst>
      <p:ext uri="{BB962C8B-B14F-4D97-AF65-F5344CB8AC3E}">
        <p14:creationId xmlns:p14="http://schemas.microsoft.com/office/powerpoint/2010/main" val="227730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274</Words>
  <Application>Microsoft Office PowerPoint</Application>
  <PresentationFormat>Widescreen</PresentationFormat>
  <Paragraphs>40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Keeping Braille on the Agenda</vt:lpstr>
      <vt:lpstr>Origins</vt:lpstr>
      <vt:lpstr>Applying clinical outcomes: From the eye report</vt:lpstr>
      <vt:lpstr>Development and design</vt:lpstr>
      <vt:lpstr>Live demonstration – case study 1</vt:lpstr>
      <vt:lpstr>Case study 1 - Joe</vt:lpstr>
      <vt:lpstr>Case study 2 - Kate</vt:lpstr>
      <vt:lpstr>“so what now?” </vt:lpstr>
      <vt:lpstr>Case study 2 - Kate</vt:lpstr>
      <vt:lpstr>PowerPoint Presentation</vt:lpstr>
      <vt:lpstr>PowerPoint Presentation</vt:lpstr>
      <vt:lpstr>Research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Braille on the Agenda   The Braille (?) Needs Assessment (BNA)</dc:title>
  <dc:creator>Sue Silveira</dc:creator>
  <cp:lastModifiedBy>David Vosnacos</cp:lastModifiedBy>
  <cp:revision>10</cp:revision>
  <dcterms:created xsi:type="dcterms:W3CDTF">2023-01-12T23:28:59Z</dcterms:created>
  <dcterms:modified xsi:type="dcterms:W3CDTF">2023-05-04T04:43:05Z</dcterms:modified>
</cp:coreProperties>
</file>