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/>
      <a:tcStyle>
        <a:tcBdr/>
        <a:fill>
          <a:solidFill>
            <a:srgbClr val="E8ED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56" d="100"/>
          <a:sy n="156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Worldwide, book creators are not making books accessible to people with visual- and print-disabilities. This deficit has created a book famine that leaves millions of people globally without access to the information books provide us.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Worldwide, book creators are not making books accessible to people with visual- and print-disabilities. This deficit has created a book famine that leaves millions of people globally without access to the information books provide us.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Worldwide, book creators are not making books accessible to people with visual- and print-disabilities. This deficit has created a book famine that leaves millions of people globally without access to the information books provide us.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Worldwide, book creators are not making books accessible to people with visual- and print-disabilities. This deficit has created a book famine that leaves millions of people globally without access to the information books provide us.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Worldwide, book creators are not making books accessible to people with visual- and print-disabilities. This deficit has created a book famine that leaves millions of people globally without access to the information books provide us.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Worldwide, book creators are not making books accessible to people with visual- and print-disabilities. This deficit has created a book famine that leaves millions of people globally without access to the information books provide us.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Worldwide, book creators are not making books accessible to people with visual- and print-disabilities. This deficit has created a book famine that leaves millions of people globally without access to the information books provide us.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Worldwide, book creators are not making books accessible to people with visual- and print-disabilities. This deficit has created a book famine that leaves millions of people globally without access to the information books provide us.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Worldwide, book creators are not making books accessible to people with visual- and print-disabilities. This deficit has created a book famine that leaves millions of people globally without access to the information books provide us.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Worldwide, book creators are not making books accessible to people with visual- and print-disabilities. This deficit has created a book famine that leaves millions of people globally without access to the information books provide us.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Worldwide, book creators are not making books accessible to people with visual- and print-disabilities. This deficit has created a book famine that leaves millions of people globally without access to the information books provide us.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Worldwide, book creators are not making books accessible to people with visual- and print-disabilities. This deficit has created a book famine that leaves millions of people globally without access to the information books provide us.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Worldwide, book creators are not making books accessible to people with visual- and print-disabilities. This deficit has created a book famine that leaves millions of people globally without access to the information books provide us.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Worldwide, book creators are not making books accessible to people with visual- and print-disabilities. This deficit has created a book famine that leaves millions of people globally without access to the information books provide us.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3" name="Shape 2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Worldwide, book creators are not making books accessible to people with visual- and print-disabilities. This deficit has created a book famine that leaves millions of people globally without access to the information books provide us.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8" name="Shape 2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Worldwide, book creators are not making books accessible to people with visual- and print-disabilities. This deficit has created a book famine that leaves millions of people globally without access to the information books provide us.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Worldwide, book creators are not making books accessible to people with visual- and print-disabilities. This deficit has created a book famine that leaves millions of people globally without access to the information books provide us.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Worldwide, book creators are not making books accessible to people with visual- and print-disabilities. This deficit has created a book famine that leaves millions of people globally without access to the information books provide us.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Worldwide, book creators are not making books accessible to people with visual- and print-disabilities. This deficit has created a book famine that leaves millions of people globally without access to the information books provide us.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7" name="Shape 2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Worldwide, book creators are not making books accessible to people with visual- and print-disabilities. This deficit has created a book famine that leaves millions of people globally without access to the information books provide us.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Worldwide, book creators are not making books accessible to people with visual- and print-disabilities. This deficit has created a book famine that leaves millions of people globally without access to the information books provide us.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Worldwide, book creators are not making books accessible to people with visual- and print-disabilities. This deficit has created a book famine that leaves millions of people globally without access to the information books provide us.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Worldwide, book creators are not making books accessible to people with visual- and print-disabilities. This deficit has created a book famine that leaves millions of people globally without access to the information books provide us.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5" name="Shape 2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Worldwide, book creators are not making books accessible to people with visual- and print-disabilities. This deficit has created a book famine that leaves millions of people globally without access to the information books provide us.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Worldwide, book creators are not making books accessible to people with visual- and print-disabilities. This deficit has created a book famine that leaves millions of people globally without access to the information books provide us.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Worldwide, book creators are not making books accessible to people with visual- and print-disabilities. This deficit has created a book famine that leaves millions of people globally without access to the information books provide us.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Worldwide, book creators are not making books accessible to people with visual- and print-disabilities. This deficit has created a book famine that leaves millions of people globally without access to the information books provide us.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Worldwide, book creators are not making books accessible to people with visual- and print-disabilities. This deficit has created a book famine that leaves millions of people globally without access to the information books provide us.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Worldwide, book creators are not making books accessible to people with visual- and print-disabilities. This deficit has created a book famine that leaves millions of people globally without access to the information books provide us.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Worldwide, book creators are not making books accessible to people with visual- and print-disabilities. This deficit has created a book famine that leaves millions of people globally without access to the information books provide us.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>
            <a:spLocks noGrp="1"/>
          </p:cNvSpPr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xx%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zjPE5U0794?feature=oembed" TargetMode="External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john@color-to-sound.com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Off val="936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55;p13"/>
          <p:cNvSpPr/>
          <p:nvPr/>
        </p:nvSpPr>
        <p:spPr>
          <a:xfrm>
            <a:off x="0" y="3598470"/>
            <a:ext cx="9144000" cy="1540218"/>
          </a:xfrm>
          <a:prstGeom prst="rect">
            <a:avLst/>
          </a:prstGeom>
          <a:solidFill>
            <a:srgbClr val="C1B49A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0" name="Google Shape;55;p13"/>
          <p:cNvSpPr/>
          <p:nvPr/>
        </p:nvSpPr>
        <p:spPr>
          <a:xfrm>
            <a:off x="0" y="-3068"/>
            <a:ext cx="9144001" cy="3695399"/>
          </a:xfrm>
          <a:prstGeom prst="rect">
            <a:avLst/>
          </a:prstGeom>
          <a:solidFill>
            <a:srgbClr val="013A45"/>
          </a:solidFill>
          <a:ln>
            <a:solidFill>
              <a:schemeClr val="accent2">
                <a:lumOff val="21764"/>
              </a:schemeClr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1" name="Circle"/>
          <p:cNvSpPr/>
          <p:nvPr/>
        </p:nvSpPr>
        <p:spPr>
          <a:xfrm>
            <a:off x="-1269274" y="2487603"/>
            <a:ext cx="4368063" cy="4368063"/>
          </a:xfrm>
          <a:prstGeom prst="ellipse">
            <a:avLst/>
          </a:prstGeom>
          <a:ln w="901700">
            <a:solidFill>
              <a:srgbClr val="317679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12" name="Google Shape;54;p13"/>
          <p:cNvSpPr txBox="1"/>
          <p:nvPr/>
        </p:nvSpPr>
        <p:spPr>
          <a:xfrm>
            <a:off x="4113222" y="2225133"/>
            <a:ext cx="7837801" cy="754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20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t>By John O’Neill and </a:t>
            </a:r>
          </a:p>
          <a:p>
            <a:pPr>
              <a:defRPr sz="20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t>Deanna Geneva Lorianni</a:t>
            </a:r>
          </a:p>
        </p:txBody>
      </p:sp>
      <p:sp>
        <p:nvSpPr>
          <p:cNvPr id="113" name="Google Shape;54;p13"/>
          <p:cNvSpPr txBox="1"/>
          <p:nvPr/>
        </p:nvSpPr>
        <p:spPr>
          <a:xfrm>
            <a:off x="368116" y="361047"/>
            <a:ext cx="9982889" cy="982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6000">
                <a:solidFill>
                  <a:srgbClr val="31FA79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lvl1pPr>
          </a:lstStyle>
          <a:p>
            <a:r>
              <a:t>Designing a</a:t>
            </a:r>
          </a:p>
        </p:txBody>
      </p:sp>
      <p:sp>
        <p:nvSpPr>
          <p:cNvPr id="114" name="Google Shape;54;p13"/>
          <p:cNvSpPr txBox="1"/>
          <p:nvPr/>
        </p:nvSpPr>
        <p:spPr>
          <a:xfrm>
            <a:off x="1634247" y="1019805"/>
            <a:ext cx="9982888" cy="982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6000">
                <a:solidFill>
                  <a:srgbClr val="31FA79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lvl1pPr>
          </a:lstStyle>
          <a:p>
            <a:r>
              <a:t>Better Book</a:t>
            </a:r>
          </a:p>
        </p:txBody>
      </p:sp>
      <p:pic>
        <p:nvPicPr>
          <p:cNvPr id="115" name="c-2-s_logo.png" descr="c-2-s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09" y="4066333"/>
            <a:ext cx="1473962" cy="6044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A printed spread that contains four folded panels. The far left panel has a poem formatted in various lines of text. The panel on the far right contains a photo of a brick wall. The panels in the middle are left blank.  " descr="A printed spread that contains four folded panels. The far left panel has a poem formatted in various lines of text. The panel on the far right contains a photo of a brick wall. The panels in the middle are left blank. 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89" y="1563299"/>
            <a:ext cx="8435022" cy="201690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Image Description: A printed spread that contains four folded panels. The far left panel has a poem formatted in various lines  of text. The panel on the far right contains a photo of a brick wall. The panels in the middle are left blank."/>
          <p:cNvSpPr txBox="1"/>
          <p:nvPr/>
        </p:nvSpPr>
        <p:spPr>
          <a:xfrm>
            <a:off x="686948" y="4351157"/>
            <a:ext cx="7921614" cy="426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rPr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Image Description: </a:t>
            </a:r>
            <a:r>
              <a:t>A printed spread that contains four folded panels. The far left panel has a poem formatted in various lines </a:t>
            </a:r>
            <a:br/>
            <a:r>
              <a:t>of text. The panel on the far right contains a photo of a brick wall. The panels in the middle are left blank. 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54;p13"/>
          <p:cNvSpPr txBox="1"/>
          <p:nvPr/>
        </p:nvSpPr>
        <p:spPr>
          <a:xfrm>
            <a:off x="647700" y="304800"/>
            <a:ext cx="8255327" cy="3268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3900">
                <a:solidFill>
                  <a:srgbClr val="31FA79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Designing a Better Book  </a:t>
            </a:r>
          </a:p>
          <a:p>
            <a:pPr defTabSz="457200">
              <a:defRPr sz="25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endParaRPr/>
          </a:p>
          <a:p>
            <a:pPr lvl="3" indent="685800" defTabSz="457200">
              <a:defRPr sz="25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rPr>
                <a:solidFill>
                  <a:srgbClr val="FFFFFF"/>
                </a:solidFill>
              </a:rPr>
              <a:t>We want to make art accessible to people who have low-vision and are Blind</a:t>
            </a:r>
          </a:p>
          <a:p>
            <a:pPr lvl="3" indent="685800" defTabSz="457200">
              <a:defRPr sz="25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endParaRPr>
              <a:solidFill>
                <a:srgbClr val="FFFFFF"/>
              </a:solidFill>
            </a:endParaRPr>
          </a:p>
          <a:p>
            <a:pPr lvl="3" indent="685800" defTabSz="457200">
              <a:defRPr sz="25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rPr>
                <a:solidFill>
                  <a:srgbClr val="FFFFFF"/>
                </a:solidFill>
              </a:rPr>
              <a:t>Offer them a multisensory book experience</a:t>
            </a:r>
          </a:p>
          <a:p>
            <a:pPr lvl="3" indent="685800" defTabSz="457200">
              <a:defRPr sz="26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endParaRPr>
              <a:solidFill>
                <a:srgbClr val="FFFFFF"/>
              </a:solidFill>
            </a:endParaRPr>
          </a:p>
          <a:p>
            <a:pPr defTabSz="457200">
              <a:defRPr sz="25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rPr sz="1200">
                <a:latin typeface="Times Roman"/>
                <a:ea typeface="Times Roman"/>
                <a:cs typeface="Times Roman"/>
                <a:sym typeface="Times Roman"/>
              </a:rPr>
              <a:t> 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54;p13"/>
          <p:cNvSpPr txBox="1"/>
          <p:nvPr/>
        </p:nvSpPr>
        <p:spPr>
          <a:xfrm>
            <a:off x="647700" y="304800"/>
            <a:ext cx="8255327" cy="3459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3900">
                <a:solidFill>
                  <a:srgbClr val="31FA79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Designing a Better Book  </a:t>
            </a:r>
          </a:p>
          <a:p>
            <a:pPr defTabSz="457200">
              <a:defRPr sz="25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endParaRPr/>
          </a:p>
          <a:p>
            <a:pPr defTabSz="457200">
              <a:defRPr sz="25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→ </a:t>
            </a:r>
            <a:r>
              <a:rPr>
                <a:solidFill>
                  <a:srgbClr val="FFFFFF"/>
                </a:solidFill>
              </a:rPr>
              <a:t>Braille</a:t>
            </a:r>
          </a:p>
          <a:p>
            <a:pPr defTabSz="457200">
              <a:defRPr sz="25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→</a:t>
            </a:r>
            <a:r>
              <a:rPr>
                <a:solidFill>
                  <a:srgbClr val="FFFFFF"/>
                </a:solidFill>
              </a:rPr>
              <a:t> Text using low-vision font</a:t>
            </a:r>
          </a:p>
          <a:p>
            <a:pPr defTabSz="457200">
              <a:defRPr sz="25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→</a:t>
            </a:r>
            <a:r>
              <a:rPr>
                <a:solidFill>
                  <a:srgbClr val="FFFFFF"/>
                </a:solidFill>
              </a:rPr>
              <a:t> Tactile imagery</a:t>
            </a:r>
          </a:p>
          <a:p>
            <a:pPr defTabSz="457200">
              <a:defRPr sz="25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→</a:t>
            </a:r>
            <a:r>
              <a:rPr>
                <a:solidFill>
                  <a:srgbClr val="FFFFFF"/>
                </a:solidFill>
              </a:rPr>
              <a:t> Audio readings of the book</a:t>
            </a:r>
          </a:p>
          <a:p>
            <a:pPr lvl="3" indent="685800" defTabSz="457200">
              <a:defRPr sz="26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endParaRPr>
              <a:solidFill>
                <a:srgbClr val="FFFFFF"/>
              </a:solidFill>
            </a:endParaRPr>
          </a:p>
          <a:p>
            <a:pPr defTabSz="457200">
              <a:defRPr sz="25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rPr sz="1200">
                <a:latin typeface="Times Roman"/>
                <a:ea typeface="Times Roman"/>
                <a:cs typeface="Times Roman"/>
                <a:sym typeface="Times Roman"/>
              </a:rPr>
              <a:t> 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54;p13"/>
          <p:cNvSpPr txBox="1"/>
          <p:nvPr/>
        </p:nvSpPr>
        <p:spPr>
          <a:xfrm>
            <a:off x="647700" y="299532"/>
            <a:ext cx="8255327" cy="3535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3900">
                <a:solidFill>
                  <a:srgbClr val="31FA79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Designing a Better Book  </a:t>
            </a:r>
          </a:p>
          <a:p>
            <a:pPr lvl="3" indent="685800" defTabSz="457200">
              <a:defRPr sz="25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endParaRPr/>
          </a:p>
          <a:p>
            <a:pPr defTabSz="457200">
              <a:defRPr sz="39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Today’s talk? </a:t>
            </a:r>
          </a:p>
          <a:p>
            <a:pPr lvl="5" indent="1143000" defTabSz="457200">
              <a:defRPr sz="26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t>Supposed to be about outcomes </a:t>
            </a:r>
          </a:p>
          <a:p>
            <a:pPr lvl="5" indent="1143000" defTabSz="457200">
              <a:defRPr sz="26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t>of our user testing on our first prototype.</a:t>
            </a:r>
          </a:p>
          <a:p>
            <a:pPr lvl="3" indent="685800" defTabSz="457200">
              <a:defRPr sz="25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endParaRPr>
              <a:solidFill>
                <a:srgbClr val="FFFFFF"/>
              </a:solidFill>
            </a:endParaRPr>
          </a:p>
          <a:p>
            <a:pPr lvl="3" indent="685800" defTabSz="457200">
              <a:defRPr sz="26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endParaRPr>
              <a:solidFill>
                <a:srgbClr val="FFFFFF"/>
              </a:solidFill>
            </a:endParaRPr>
          </a:p>
          <a:p>
            <a:pPr defTabSz="457200">
              <a:defRPr sz="25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rPr sz="1200">
                <a:latin typeface="Times Roman"/>
                <a:ea typeface="Times Roman"/>
                <a:cs typeface="Times Roman"/>
                <a:sym typeface="Times Roman"/>
              </a:rPr>
              <a:t> 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c-2-s_logo.png" descr="c-2-s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109" y="4066333"/>
            <a:ext cx="1473962" cy="60449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Google Shape;55;p13"/>
          <p:cNvSpPr/>
          <p:nvPr/>
        </p:nvSpPr>
        <p:spPr>
          <a:xfrm>
            <a:off x="-1" y="3598470"/>
            <a:ext cx="9144001" cy="1540218"/>
          </a:xfrm>
          <a:prstGeom prst="rect">
            <a:avLst/>
          </a:prstGeom>
          <a:solidFill>
            <a:srgbClr val="013A4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0" name="Google Shape;55;p13"/>
          <p:cNvSpPr/>
          <p:nvPr/>
        </p:nvSpPr>
        <p:spPr>
          <a:xfrm>
            <a:off x="0" y="-3068"/>
            <a:ext cx="9144001" cy="3695399"/>
          </a:xfrm>
          <a:prstGeom prst="rect">
            <a:avLst/>
          </a:prstGeom>
          <a:solidFill>
            <a:srgbClr val="C1B49A"/>
          </a:solidFill>
          <a:ln>
            <a:solidFill>
              <a:schemeClr val="accent2">
                <a:lumOff val="21764"/>
              </a:schemeClr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1" name="Google Shape;54;p13"/>
          <p:cNvSpPr txBox="1"/>
          <p:nvPr/>
        </p:nvSpPr>
        <p:spPr>
          <a:xfrm>
            <a:off x="368116" y="361047"/>
            <a:ext cx="9982889" cy="1897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6000">
                <a:solidFill>
                  <a:srgbClr val="013A45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Where Are We in </a:t>
            </a:r>
            <a:br/>
            <a:r>
              <a:t>the Process?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54;p13"/>
          <p:cNvSpPr txBox="1"/>
          <p:nvPr/>
        </p:nvSpPr>
        <p:spPr>
          <a:xfrm>
            <a:off x="1498155" y="5642624"/>
            <a:ext cx="8603704" cy="3096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defRPr sz="30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t>Supposed to happen in April</a:t>
            </a:r>
          </a:p>
          <a:p>
            <a:pPr defTabSz="457200">
              <a:defRPr sz="30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t>So, why is it not done yet? </a:t>
            </a:r>
          </a:p>
          <a:p>
            <a:pPr lvl="8" indent="1828800" defTabSz="457200">
              <a:defRPr sz="30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endParaRPr/>
          </a:p>
          <a:p>
            <a:pPr lvl="8" indent="1828800" defTabSz="457200">
              <a:defRPr sz="30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t>→ Life happened! </a:t>
            </a:r>
          </a:p>
          <a:p>
            <a:pPr lvl="8" indent="1828800" defTabSz="457200">
              <a:defRPr sz="30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t>→ Printing this book is not easy!!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defRPr sz="30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rPr>
                <a:latin typeface="Times Roman"/>
                <a:ea typeface="Times Roman"/>
                <a:cs typeface="Times Roman"/>
                <a:sym typeface="Times Roman"/>
              </a:rPr>
              <a:t>  </a:t>
            </a:r>
          </a:p>
        </p:txBody>
      </p:sp>
      <p:sp>
        <p:nvSpPr>
          <p:cNvPr id="184" name="Google Shape;54;p13"/>
          <p:cNvSpPr txBox="1"/>
          <p:nvPr/>
        </p:nvSpPr>
        <p:spPr>
          <a:xfrm>
            <a:off x="664633" y="304800"/>
            <a:ext cx="8255327" cy="5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3900">
                <a:solidFill>
                  <a:srgbClr val="31FA79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Where Are We in the Process  </a:t>
            </a:r>
          </a:p>
          <a:p>
            <a:pPr defTabSz="457200">
              <a:defRPr sz="25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Printing Prototype for Our User Testing</a:t>
            </a:r>
          </a:p>
          <a:p>
            <a:pPr defTabSz="457200">
              <a:defRPr sz="2500">
                <a:solidFill>
                  <a:srgbClr val="FFFFFF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endParaRPr/>
          </a:p>
          <a:p>
            <a:pPr defTabSz="457200">
              <a:defRPr sz="2500">
                <a:solidFill>
                  <a:srgbClr val="FFFFFF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Supposed to happen in April</a:t>
            </a:r>
          </a:p>
          <a:p>
            <a:pPr lvl="5" indent="1143000" defTabSz="457200">
              <a:defRPr sz="25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rPr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So, why is it not done yet?</a:t>
            </a:r>
            <a:r>
              <a:t> </a:t>
            </a:r>
          </a:p>
          <a:p>
            <a:pPr lvl="8" indent="1828800" defTabSz="457200">
              <a:defRPr sz="25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t>→ Life happened! </a:t>
            </a:r>
          </a:p>
          <a:p>
            <a:pPr lvl="8" indent="1828800" defTabSz="457200">
              <a:defRPr sz="25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t>→ Printing this book is not easy!!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defRPr sz="25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defRPr sz="25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t>Supposed to be about the outcomes of our user testing on our first prototype</a:t>
            </a:r>
          </a:p>
          <a:p>
            <a:pPr defTabSz="457200">
              <a:defRPr sz="25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endParaRPr/>
          </a:p>
          <a:p>
            <a:pPr defTabSz="457200">
              <a:defRPr sz="30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rPr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  <a:p>
            <a:pPr lvl="3" indent="685800" defTabSz="457200">
              <a:defRPr sz="26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t>  </a:t>
            </a:r>
          </a:p>
          <a:p>
            <a:pPr defTabSz="457200">
              <a:defRPr sz="25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rPr sz="1200">
                <a:latin typeface="Times Roman"/>
                <a:ea typeface="Times Roman"/>
                <a:cs typeface="Times Roman"/>
                <a:sym typeface="Times Roman"/>
              </a:rPr>
              <a:t> 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c-2-s_logo.png" descr="c-2-s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960" y="-849632"/>
            <a:ext cx="1473962" cy="604491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Google Shape;55;p13"/>
          <p:cNvSpPr/>
          <p:nvPr/>
        </p:nvSpPr>
        <p:spPr>
          <a:xfrm>
            <a:off x="-1" y="3598470"/>
            <a:ext cx="9144001" cy="1540218"/>
          </a:xfrm>
          <a:prstGeom prst="rect">
            <a:avLst/>
          </a:prstGeom>
          <a:solidFill>
            <a:srgbClr val="013A4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0" name="Google Shape;55;p13"/>
          <p:cNvSpPr/>
          <p:nvPr/>
        </p:nvSpPr>
        <p:spPr>
          <a:xfrm>
            <a:off x="0" y="-3068"/>
            <a:ext cx="9144001" cy="3695399"/>
          </a:xfrm>
          <a:prstGeom prst="rect">
            <a:avLst/>
          </a:prstGeom>
          <a:solidFill>
            <a:srgbClr val="C1B49A"/>
          </a:solidFill>
          <a:ln>
            <a:solidFill>
              <a:schemeClr val="accent2">
                <a:lumOff val="21764"/>
              </a:schemeClr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1" name="Google Shape;54;p13"/>
          <p:cNvSpPr txBox="1"/>
          <p:nvPr/>
        </p:nvSpPr>
        <p:spPr>
          <a:xfrm>
            <a:off x="368116" y="361047"/>
            <a:ext cx="9982889" cy="1897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6000">
                <a:solidFill>
                  <a:srgbClr val="013A45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Why Didn’t We Reach </a:t>
            </a:r>
            <a:br/>
            <a:r>
              <a:t>Our Goal?</a:t>
            </a:r>
          </a:p>
        </p:txBody>
      </p:sp>
      <p:pic>
        <p:nvPicPr>
          <p:cNvPr id="192" name="c-2-s_logo.png" descr="c-2-s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09" y="4066333"/>
            <a:ext cx="1473962" cy="6044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54;p13"/>
          <p:cNvSpPr txBox="1"/>
          <p:nvPr/>
        </p:nvSpPr>
        <p:spPr>
          <a:xfrm>
            <a:off x="664633" y="304800"/>
            <a:ext cx="8255327" cy="3584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3900">
                <a:solidFill>
                  <a:srgbClr val="31FA79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Why Didn’t We Reach Our Goal?</a:t>
            </a:r>
          </a:p>
          <a:p>
            <a:pPr defTabSz="457200">
              <a:defRPr sz="25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Dimense printer we were using broke!</a:t>
            </a:r>
          </a:p>
          <a:p>
            <a:pPr defTabSz="457200">
              <a:defRPr sz="25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endParaRPr/>
          </a:p>
          <a:p>
            <a:pPr lvl="8" indent="1828800" defTabSz="457200">
              <a:defRPr sz="25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rPr>
                <a:solidFill>
                  <a:srgbClr val="FFFF00"/>
                </a:solidFill>
              </a:rPr>
              <a:t>→ </a:t>
            </a:r>
            <a:r>
              <a:t>We can’t easily find another printer </a:t>
            </a:r>
          </a:p>
          <a:p>
            <a:pPr lvl="8" indent="1828800" defTabSz="457200">
              <a:defRPr sz="27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t>only two exist in the US (1 of them is broken)</a:t>
            </a:r>
          </a:p>
          <a:p>
            <a:pPr lvl="8" indent="1828800" defTabSz="457200">
              <a:defRPr sz="25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endParaRPr/>
          </a:p>
          <a:p>
            <a:pPr lvl="8" indent="1828800" defTabSz="457200">
              <a:defRPr sz="27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rPr>
                <a:solidFill>
                  <a:srgbClr val="FFFF00"/>
                </a:solidFill>
              </a:rPr>
              <a:t>→</a:t>
            </a:r>
            <a:r>
              <a:t> We need two printer partners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A glossy ink paper is coming out of a printer. A paint-like image of a woman appears on the paper.  The woman has brown skin tones, and her eyes are closed. The image consists of various textures. " descr="A glossy ink paper is coming out of a printer. A paint-like image of a woman appears on the paper.  The woman has brown skin tones, and her eyes are closed. The image consists of various textures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07" y="666750"/>
            <a:ext cx="7226301" cy="3530601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Google Shape;54;p13"/>
          <p:cNvSpPr txBox="1"/>
          <p:nvPr/>
        </p:nvSpPr>
        <p:spPr>
          <a:xfrm>
            <a:off x="677333" y="177800"/>
            <a:ext cx="8255327" cy="516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 defTabSz="457200">
              <a:defRPr sz="2500">
                <a:solidFill>
                  <a:srgbClr val="0E101A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lvl1pPr>
          </a:lstStyle>
          <a:p>
            <a:r>
              <a:t>Dimense Print Example</a:t>
            </a:r>
          </a:p>
        </p:txBody>
      </p:sp>
      <p:sp>
        <p:nvSpPr>
          <p:cNvPr id="200" name="Image Description: A glossy ink paper is coming out of a printer. A paint-like image of a woman appears on the paper.  The woman has brown skin tones, and her eyes are closed. The image consists of various textures."/>
          <p:cNvSpPr txBox="1"/>
          <p:nvPr/>
        </p:nvSpPr>
        <p:spPr>
          <a:xfrm>
            <a:off x="686948" y="4351157"/>
            <a:ext cx="7494970" cy="426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rPr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Image Description: </a:t>
            </a:r>
            <a:r>
              <a:t>A glossy ink paper is coming out of a printer. A paint-like image of a woman appears on the paper. </a:t>
            </a:r>
            <a:br/>
            <a:r>
              <a:t>The woman has brown skin tones, and her eyes are closed. The image consists of various textures.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54;p13"/>
          <p:cNvSpPr txBox="1"/>
          <p:nvPr/>
        </p:nvSpPr>
        <p:spPr>
          <a:xfrm>
            <a:off x="664633" y="304800"/>
            <a:ext cx="8255327" cy="3065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3900">
                <a:solidFill>
                  <a:srgbClr val="31FA79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Why Didn’t We Reach Our Goal?</a:t>
            </a:r>
          </a:p>
          <a:p>
            <a:pPr defTabSz="457200">
              <a:defRPr sz="25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Limited Tactile-Print Options Available</a:t>
            </a:r>
          </a:p>
          <a:p>
            <a:pPr defTabSz="457200">
              <a:defRPr sz="25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endParaRPr/>
          </a:p>
          <a:p>
            <a:pPr defTabSz="457200">
              <a:defRPr sz="2500">
                <a:solidFill>
                  <a:srgbClr val="FFFFFF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We’ve been researching other printers and venues   </a:t>
            </a:r>
          </a:p>
          <a:p>
            <a:pPr defTabSz="457200">
              <a:defRPr sz="2500">
                <a:solidFill>
                  <a:srgbClr val="FFFFFF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endParaRPr/>
          </a:p>
          <a:p>
            <a:pPr lvl="8" indent="1828800" defTabSz="457200">
              <a:defRPr sz="25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rPr>
                <a:solidFill>
                  <a:srgbClr val="FFFF00"/>
                </a:solidFill>
              </a:rPr>
              <a:t>→ </a:t>
            </a:r>
            <a:r>
              <a:t>Not too many printers and venues can </a:t>
            </a:r>
            <a:br/>
            <a:r>
              <a:t>do what we want for our book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54;p13"/>
          <p:cNvSpPr txBox="1"/>
          <p:nvPr/>
        </p:nvSpPr>
        <p:spPr>
          <a:xfrm>
            <a:off x="2502608" y="3401346"/>
            <a:ext cx="7837801" cy="754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20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t>Creative Lab That Makes Accessible </a:t>
            </a:r>
            <a:br/>
            <a:r>
              <a:t>Art and Design Solutions</a:t>
            </a:r>
          </a:p>
        </p:txBody>
      </p:sp>
      <p:pic>
        <p:nvPicPr>
          <p:cNvPr id="118" name="c-2-s_logo.png" descr="c-2-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40" y="313986"/>
            <a:ext cx="7390040" cy="28902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54;p13"/>
          <p:cNvSpPr txBox="1"/>
          <p:nvPr/>
        </p:nvSpPr>
        <p:spPr>
          <a:xfrm>
            <a:off x="664633" y="304800"/>
            <a:ext cx="8255327" cy="4043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3900">
                <a:solidFill>
                  <a:srgbClr val="31FA79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Why Didn’t We Reach Our Goal?</a:t>
            </a:r>
          </a:p>
          <a:p>
            <a:pPr defTabSz="457200">
              <a:defRPr sz="25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Limited Tactile-Print Options Available</a:t>
            </a:r>
          </a:p>
          <a:p>
            <a:pPr defTabSz="457200">
              <a:defRPr sz="25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endParaRPr/>
          </a:p>
          <a:p>
            <a:pPr defTabSz="457200">
              <a:defRPr sz="39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Problem</a:t>
            </a:r>
          </a:p>
          <a:p>
            <a:pPr defTabSz="457200">
              <a:defRPr sz="2500">
                <a:solidFill>
                  <a:srgbClr val="FFFFFF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Aren’t able to deeply reproduce texture in images</a:t>
            </a:r>
          </a:p>
          <a:p>
            <a:pPr lvl="1" indent="228600" defTabSz="457200">
              <a:defRPr sz="25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endParaRPr/>
          </a:p>
          <a:p>
            <a:pPr lvl="8" indent="1828800" defTabSz="457200">
              <a:defRPr sz="25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rPr>
                <a:solidFill>
                  <a:srgbClr val="FFFF00"/>
                </a:solidFill>
              </a:rPr>
              <a:t>→ </a:t>
            </a:r>
            <a:r>
              <a:t>Even more difficulty doing these </a:t>
            </a:r>
            <a:br/>
            <a:r>
              <a:t>images in a book format rather than a gallery exhibit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54;p13"/>
          <p:cNvSpPr txBox="1"/>
          <p:nvPr/>
        </p:nvSpPr>
        <p:spPr>
          <a:xfrm>
            <a:off x="653100" y="304834"/>
            <a:ext cx="8510467" cy="431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3900">
                <a:solidFill>
                  <a:srgbClr val="31FA79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Why We Haven’t Found the Right Print Partner  </a:t>
            </a:r>
          </a:p>
          <a:p>
            <a:pPr defTabSz="457200">
              <a:defRPr sz="22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endParaRPr/>
          </a:p>
          <a:p>
            <a:pPr defTabSz="457200">
              <a:defRPr sz="28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We Want Fine Detail</a:t>
            </a:r>
          </a:p>
          <a:p>
            <a:pPr lvl="5" indent="1143000" defTabSz="457200">
              <a:defRPr sz="25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rPr>
                <a:solidFill>
                  <a:srgbClr val="FFFF00"/>
                </a:solidFill>
              </a:rPr>
              <a:t>→ </a:t>
            </a:r>
            <a:r>
              <a:t>A print machine needs to produce the </a:t>
            </a:r>
            <a:br/>
            <a:r>
              <a:t>photos in color and in high-contrast of texture</a:t>
            </a:r>
          </a:p>
          <a:p>
            <a:pPr lvl="5" indent="1143000" defTabSz="457200">
              <a:defRPr sz="25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endParaRPr/>
          </a:p>
          <a:p>
            <a:pPr lvl="5" indent="1143000" defTabSz="457200">
              <a:defRPr sz="25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rPr>
                <a:solidFill>
                  <a:srgbClr val="FFFF00"/>
                </a:solidFill>
              </a:rPr>
              <a:t>→</a:t>
            </a:r>
            <a:r>
              <a:t> We aren’t able to deeply reproduce texture </a:t>
            </a:r>
            <a:br/>
            <a:r>
              <a:t>in images</a:t>
            </a:r>
          </a:p>
          <a:p>
            <a:pPr defTabSz="457200">
              <a:defRPr sz="25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rPr sz="1200">
                <a:latin typeface="Times Roman"/>
                <a:ea typeface="Times Roman"/>
                <a:cs typeface="Times Roman"/>
                <a:sym typeface="Times Roman"/>
              </a:rPr>
              <a:t>  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54;p13"/>
          <p:cNvSpPr txBox="1"/>
          <p:nvPr/>
        </p:nvSpPr>
        <p:spPr>
          <a:xfrm>
            <a:off x="653100" y="302274"/>
            <a:ext cx="7837800" cy="4472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3900">
                <a:solidFill>
                  <a:srgbClr val="31FA79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Why We Haven’t Found the Right Print Partner  </a:t>
            </a:r>
          </a:p>
          <a:p>
            <a:pPr defTabSz="457200">
              <a:defRPr sz="25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Existing Print Media Can’t Support This Production on Neither a Small or Large Scale</a:t>
            </a:r>
          </a:p>
          <a:p>
            <a:pPr lvl="5" indent="1143000" defTabSz="457200">
              <a:defRPr sz="25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endParaRPr/>
          </a:p>
          <a:p>
            <a:pPr lvl="5" indent="1143000" defTabSz="457200">
              <a:defRPr sz="25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rPr>
                <a:solidFill>
                  <a:srgbClr val="FFFF00"/>
                </a:solidFill>
              </a:rPr>
              <a:t>→ </a:t>
            </a:r>
            <a:r>
              <a:t>Combining imagery with Braille and text</a:t>
            </a:r>
            <a:br/>
            <a:r>
              <a:t>in a book isn’t typically done. </a:t>
            </a:r>
          </a:p>
          <a:p>
            <a:pPr lvl="5" indent="1143000" defTabSz="457200">
              <a:defRPr sz="25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endParaRPr/>
          </a:p>
          <a:p>
            <a:pPr lvl="5" indent="1143000" defTabSz="457200">
              <a:defRPr sz="25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rPr>
                <a:solidFill>
                  <a:srgbClr val="FFFF00"/>
                </a:solidFill>
              </a:rPr>
              <a:t>→</a:t>
            </a:r>
            <a:r>
              <a:t> Need different printers to fulfill </a:t>
            </a:r>
            <a:br/>
            <a:r>
              <a:t>each element.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54;p13"/>
          <p:cNvSpPr txBox="1"/>
          <p:nvPr/>
        </p:nvSpPr>
        <p:spPr>
          <a:xfrm>
            <a:off x="653100" y="302274"/>
            <a:ext cx="7837800" cy="4472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3900">
                <a:solidFill>
                  <a:srgbClr val="31FA79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Why We Haven’t Found the Right Print Partner    </a:t>
            </a:r>
          </a:p>
          <a:p>
            <a:pPr defTabSz="457200">
              <a:defRPr sz="25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Existing Print Media Can’t Support This Production on Neither a Small or Large Scale</a:t>
            </a:r>
          </a:p>
          <a:p>
            <a:pPr lvl="5" indent="1143000" defTabSz="457200">
              <a:defRPr sz="25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endParaRPr/>
          </a:p>
          <a:p>
            <a:pPr lvl="5" indent="1143000" defTabSz="457200">
              <a:defRPr sz="2500">
                <a:solidFill>
                  <a:srgbClr val="0E101A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rPr>
                <a:solidFill>
                  <a:srgbClr val="FFFF00"/>
                </a:solidFill>
              </a:rPr>
              <a:t>→ </a:t>
            </a:r>
            <a:r>
              <a:rPr>
                <a:solidFill>
                  <a:srgbClr val="FFFFFF"/>
                </a:solidFill>
              </a:rPr>
              <a:t>Then, we need to bind the book together </a:t>
            </a:r>
            <a:br>
              <a:rPr>
                <a:solidFill>
                  <a:srgbClr val="FFFFFF"/>
                </a:solidFill>
              </a:rPr>
            </a:br>
            <a:r>
              <a:rPr>
                <a:solidFill>
                  <a:srgbClr val="FFFFFF"/>
                </a:solidFill>
              </a:rPr>
              <a:t>as one unit</a:t>
            </a:r>
            <a:endParaRPr>
              <a:solidFill>
                <a:srgbClr val="FFFF00"/>
              </a:solidFill>
            </a:endParaRPr>
          </a:p>
          <a:p>
            <a:pPr lvl="5" indent="1143000" defTabSz="457200">
              <a:defRPr sz="2500">
                <a:solidFill>
                  <a:srgbClr val="0E101A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endParaRPr>
              <a:solidFill>
                <a:srgbClr val="FFFF00"/>
              </a:solidFill>
            </a:endParaRPr>
          </a:p>
          <a:p>
            <a:pPr lvl="5" indent="1143000" defTabSz="457200">
              <a:defRPr sz="2500">
                <a:solidFill>
                  <a:srgbClr val="0E101A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rPr>
                <a:solidFill>
                  <a:srgbClr val="FFFF00"/>
                </a:solidFill>
              </a:rPr>
              <a:t>→ </a:t>
            </a:r>
            <a:r>
              <a:rPr>
                <a:solidFill>
                  <a:srgbClr val="FFFFFF"/>
                </a:solidFill>
              </a:rPr>
              <a:t>So far, this step requires a </a:t>
            </a:r>
            <a:br>
              <a:rPr>
                <a:solidFill>
                  <a:srgbClr val="FFFFFF"/>
                </a:solidFill>
              </a:rPr>
            </a:br>
            <a:r>
              <a:rPr>
                <a:solidFill>
                  <a:srgbClr val="FFFFFF"/>
                </a:solidFill>
              </a:rPr>
              <a:t>manual production!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54;p13"/>
          <p:cNvSpPr txBox="1"/>
          <p:nvPr/>
        </p:nvSpPr>
        <p:spPr>
          <a:xfrm>
            <a:off x="653100" y="302274"/>
            <a:ext cx="7837800" cy="4091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3900">
                <a:solidFill>
                  <a:srgbClr val="31FA79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This New Book Is Expensive </a:t>
            </a:r>
            <a:br/>
            <a:r>
              <a:t>to Produce    </a:t>
            </a:r>
          </a:p>
          <a:p>
            <a:pPr defTabSz="457200">
              <a:defRPr sz="25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Right Now, Printing Costs Are Prohibitive</a:t>
            </a:r>
          </a:p>
          <a:p>
            <a:pPr lvl="5" indent="1143000" defTabSz="457200">
              <a:defRPr sz="25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endParaRPr/>
          </a:p>
          <a:p>
            <a:pPr lvl="5" indent="1143000" defTabSz="457200">
              <a:defRPr sz="2500">
                <a:solidFill>
                  <a:srgbClr val="0E101A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rPr>
                <a:solidFill>
                  <a:srgbClr val="FFFF00"/>
                </a:solidFill>
              </a:rPr>
              <a:t>→ </a:t>
            </a:r>
            <a:r>
              <a:rPr>
                <a:solidFill>
                  <a:srgbClr val="FFFFFF"/>
                </a:solidFill>
              </a:rPr>
              <a:t>One quote for simply an embossed tactile book with Braille was over </a:t>
            </a:r>
            <a:r>
              <a:rPr i="1">
                <a:solidFill>
                  <a:srgbClr val="FFFF00"/>
                </a:solidFill>
              </a:rPr>
              <a:t>$5,000</a:t>
            </a:r>
            <a:r>
              <a:rPr>
                <a:solidFill>
                  <a:srgbClr val="FFFFFF"/>
                </a:solidFill>
              </a:rPr>
              <a:t>!!!</a:t>
            </a:r>
            <a:endParaRPr>
              <a:solidFill>
                <a:srgbClr val="FFFF00"/>
              </a:solidFill>
            </a:endParaRPr>
          </a:p>
          <a:p>
            <a:pPr lvl="5" indent="1143000" defTabSz="457200">
              <a:defRPr sz="2500">
                <a:solidFill>
                  <a:srgbClr val="0E101A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endParaRPr>
              <a:solidFill>
                <a:srgbClr val="FFFF00"/>
              </a:solidFill>
            </a:endParaRPr>
          </a:p>
          <a:p>
            <a:pPr lvl="5" indent="1143000" defTabSz="457200">
              <a:defRPr sz="2500">
                <a:solidFill>
                  <a:srgbClr val="0E101A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rPr>
                <a:solidFill>
                  <a:srgbClr val="FFFF00"/>
                </a:solidFill>
              </a:rPr>
              <a:t>→ </a:t>
            </a:r>
            <a:r>
              <a:rPr>
                <a:solidFill>
                  <a:srgbClr val="FFFFFF"/>
                </a:solidFill>
              </a:rPr>
              <a:t>Our aim is to keep the cost to buy a book accessible to people.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55;p13"/>
          <p:cNvSpPr/>
          <p:nvPr/>
        </p:nvSpPr>
        <p:spPr>
          <a:xfrm>
            <a:off x="-1" y="3598470"/>
            <a:ext cx="9144001" cy="1540218"/>
          </a:xfrm>
          <a:prstGeom prst="rect">
            <a:avLst/>
          </a:prstGeom>
          <a:solidFill>
            <a:srgbClr val="013A4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9" name="Google Shape;55;p13"/>
          <p:cNvSpPr/>
          <p:nvPr/>
        </p:nvSpPr>
        <p:spPr>
          <a:xfrm>
            <a:off x="0" y="-3068"/>
            <a:ext cx="9144001" cy="3695399"/>
          </a:xfrm>
          <a:prstGeom prst="rect">
            <a:avLst/>
          </a:prstGeom>
          <a:solidFill>
            <a:srgbClr val="C1B49A"/>
          </a:solidFill>
          <a:ln>
            <a:solidFill>
              <a:schemeClr val="accent2">
                <a:lumOff val="21764"/>
              </a:schemeClr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0" name="Google Shape;54;p13"/>
          <p:cNvSpPr txBox="1"/>
          <p:nvPr/>
        </p:nvSpPr>
        <p:spPr>
          <a:xfrm>
            <a:off x="368116" y="361047"/>
            <a:ext cx="9982889" cy="1897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6000">
                <a:solidFill>
                  <a:srgbClr val="013A45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What Are Our </a:t>
            </a:r>
            <a:br/>
            <a:r>
              <a:t>Next Steps?</a:t>
            </a:r>
          </a:p>
        </p:txBody>
      </p:sp>
      <p:pic>
        <p:nvPicPr>
          <p:cNvPr id="231" name="c-2-s_logo.png" descr="c-2-s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09" y="4066333"/>
            <a:ext cx="1473962" cy="6044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54;p13"/>
          <p:cNvSpPr txBox="1"/>
          <p:nvPr/>
        </p:nvSpPr>
        <p:spPr>
          <a:xfrm>
            <a:off x="653100" y="302274"/>
            <a:ext cx="7837800" cy="3970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3900">
                <a:solidFill>
                  <a:srgbClr val="31FA79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Test a Prototype in May</a:t>
            </a:r>
          </a:p>
          <a:p>
            <a:pPr>
              <a:defRPr sz="3900">
                <a:solidFill>
                  <a:srgbClr val="31FA79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    </a:t>
            </a:r>
          </a:p>
          <a:p>
            <a:pPr defTabSz="457200">
              <a:defRPr sz="25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W</a:t>
            </a:r>
            <a:r>
              <a:rPr sz="2800"/>
              <a:t>e still need to test our design!</a:t>
            </a:r>
          </a:p>
          <a:p>
            <a:pPr marL="457200" indent="-317500" defTabSz="457200">
              <a:buSzPct val="100000"/>
              <a:buFont typeface="Arial"/>
              <a:buChar char="•"/>
              <a:defRPr sz="2500">
                <a:solidFill>
                  <a:srgbClr val="0E101A"/>
                </a:solidFill>
              </a:defRPr>
            </a:pPr>
            <a:r>
              <a:rPr>
                <a:solidFill>
                  <a:srgbClr val="FFFF00"/>
                </a:solidFill>
              </a:rPr>
              <a:t>→ </a:t>
            </a:r>
            <a:r>
              <a:rPr>
                <a:solidFill>
                  <a:srgbClr val="FFFFFF"/>
                </a:solidFill>
              </a:rPr>
              <a:t>Embossed tactile imagery</a:t>
            </a:r>
          </a:p>
          <a:p>
            <a:pPr marL="1016000" lvl="4" indent="-317500" defTabSz="457200">
              <a:buSzPct val="100000"/>
              <a:buFont typeface="Arial"/>
              <a:buChar char="•"/>
              <a:defRPr sz="2500">
                <a:solidFill>
                  <a:srgbClr val="0E101A"/>
                </a:solidFill>
              </a:defRPr>
            </a:pPr>
            <a:r>
              <a:rPr>
                <a:solidFill>
                  <a:srgbClr val="FFFF00"/>
                </a:solidFill>
              </a:rPr>
              <a:t>→ </a:t>
            </a:r>
            <a:r>
              <a:rPr>
                <a:solidFill>
                  <a:srgbClr val="FFFFFF"/>
                </a:solidFill>
              </a:rPr>
              <a:t>Braille (possibly not up to ADA standards in this prototype &amp; text)      </a:t>
            </a:r>
          </a:p>
          <a:p>
            <a:pPr marL="457200" indent="-317500" defTabSz="457200">
              <a:buSzPct val="100000"/>
              <a:buFont typeface="Arial"/>
              <a:buChar char="•"/>
              <a:defRPr sz="2500">
                <a:solidFill>
                  <a:srgbClr val="0E101A"/>
                </a:solidFill>
              </a:defRPr>
            </a:pPr>
            <a:r>
              <a:rPr>
                <a:solidFill>
                  <a:srgbClr val="FFFF00"/>
                </a:solidFill>
              </a:rPr>
              <a:t>→ </a:t>
            </a:r>
            <a:r>
              <a:rPr>
                <a:solidFill>
                  <a:srgbClr val="FFFFFF"/>
                </a:solidFill>
              </a:rPr>
              <a:t>Manual assembly of the book</a:t>
            </a:r>
          </a:p>
          <a:p>
            <a:pPr marL="457200" indent="-457200" defTabSz="457200">
              <a:tabLst>
                <a:tab pos="139700" algn="l"/>
                <a:tab pos="457200" algn="l"/>
              </a:tabLst>
              <a:defRPr sz="2500">
                <a:solidFill>
                  <a:srgbClr val="0E101A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5" indent="1143000" defTabSz="457200">
              <a:defRPr sz="2500">
                <a:solidFill>
                  <a:srgbClr val="0E101A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rPr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54;p13"/>
          <p:cNvSpPr txBox="1"/>
          <p:nvPr/>
        </p:nvSpPr>
        <p:spPr>
          <a:xfrm>
            <a:off x="653100" y="302274"/>
            <a:ext cx="7837800" cy="3970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3900">
                <a:solidFill>
                  <a:srgbClr val="31FA79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Test a Prototype in May</a:t>
            </a:r>
          </a:p>
          <a:p>
            <a:pPr>
              <a:defRPr sz="3900">
                <a:solidFill>
                  <a:srgbClr val="31FA79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    </a:t>
            </a:r>
          </a:p>
          <a:p>
            <a:pPr defTabSz="457200">
              <a:defRPr sz="25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rPr sz="2800"/>
              <a:t>User Group includes people:</a:t>
            </a:r>
          </a:p>
          <a:p>
            <a:pPr marL="457200" indent="-317500" defTabSz="457200">
              <a:buSzPct val="100000"/>
              <a:buFont typeface="Arial"/>
              <a:buChar char="•"/>
              <a:defRPr sz="2500">
                <a:solidFill>
                  <a:srgbClr val="0E101A"/>
                </a:solidFill>
              </a:defRPr>
            </a:pPr>
            <a:r>
              <a:rPr>
                <a:solidFill>
                  <a:srgbClr val="FFFF00"/>
                </a:solidFill>
              </a:rPr>
              <a:t>→ </a:t>
            </a:r>
            <a:r>
              <a:rPr>
                <a:solidFill>
                  <a:srgbClr val="FFFFFF"/>
                </a:solidFill>
              </a:rPr>
              <a:t>With Blindness     </a:t>
            </a:r>
          </a:p>
          <a:p>
            <a:pPr marL="457200" indent="-317500" defTabSz="457200">
              <a:buSzPct val="100000"/>
              <a:buFont typeface="Arial"/>
              <a:buChar char="•"/>
              <a:defRPr sz="2500">
                <a:solidFill>
                  <a:srgbClr val="0E101A"/>
                </a:solidFill>
              </a:defRPr>
            </a:pPr>
            <a:r>
              <a:rPr>
                <a:solidFill>
                  <a:srgbClr val="FFFF00"/>
                </a:solidFill>
              </a:rPr>
              <a:t>→ </a:t>
            </a:r>
            <a:r>
              <a:rPr>
                <a:solidFill>
                  <a:srgbClr val="FFFFFF"/>
                </a:solidFill>
              </a:rPr>
              <a:t>With low vision</a:t>
            </a:r>
          </a:p>
          <a:p>
            <a:pPr marL="457200" indent="-317500" defTabSz="457200">
              <a:buSzPct val="100000"/>
              <a:buFont typeface="Arial"/>
              <a:buChar char="•"/>
              <a:defRPr sz="2500">
                <a:solidFill>
                  <a:srgbClr val="0E101A"/>
                </a:solidFill>
              </a:defRPr>
            </a:pPr>
            <a:r>
              <a:rPr>
                <a:solidFill>
                  <a:srgbClr val="FFFF00"/>
                </a:solidFill>
              </a:rPr>
              <a:t>→ </a:t>
            </a:r>
            <a:r>
              <a:rPr>
                <a:solidFill>
                  <a:srgbClr val="FFFFFF"/>
                </a:solidFill>
              </a:rPr>
              <a:t>Who read Braille</a:t>
            </a:r>
          </a:p>
          <a:p>
            <a:pPr marL="457200" indent="-317500" defTabSz="457200">
              <a:buSzPct val="100000"/>
              <a:buFont typeface="Arial"/>
              <a:buChar char="•"/>
              <a:defRPr sz="2500">
                <a:solidFill>
                  <a:srgbClr val="0E101A"/>
                </a:solidFill>
              </a:defRPr>
            </a:pPr>
            <a:r>
              <a:rPr>
                <a:solidFill>
                  <a:srgbClr val="FFFF00"/>
                </a:solidFill>
              </a:rPr>
              <a:t>→ </a:t>
            </a:r>
            <a:r>
              <a:rPr>
                <a:solidFill>
                  <a:srgbClr val="FFFFFF"/>
                </a:solidFill>
              </a:rPr>
              <a:t>Without Blindness or low vision</a:t>
            </a:r>
          </a:p>
          <a:p>
            <a:pPr marL="457200" indent="-457200" defTabSz="457200">
              <a:tabLst>
                <a:tab pos="139700" algn="l"/>
                <a:tab pos="457200" algn="l"/>
              </a:tabLst>
              <a:defRPr sz="2500">
                <a:solidFill>
                  <a:srgbClr val="0E101A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5" indent="1143000" defTabSz="457200">
              <a:defRPr sz="2500">
                <a:solidFill>
                  <a:srgbClr val="0E101A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rPr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54;p13"/>
          <p:cNvSpPr txBox="1"/>
          <p:nvPr/>
        </p:nvSpPr>
        <p:spPr>
          <a:xfrm>
            <a:off x="653100" y="302274"/>
            <a:ext cx="7837800" cy="2521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3900">
                <a:solidFill>
                  <a:srgbClr val="31FA79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Test a Prototype in May</a:t>
            </a:r>
          </a:p>
          <a:p>
            <a:pPr>
              <a:defRPr sz="3900">
                <a:solidFill>
                  <a:srgbClr val="31FA79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    </a:t>
            </a:r>
          </a:p>
          <a:p>
            <a:pPr defTabSz="457200">
              <a:defRPr sz="25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rPr sz="2800"/>
              <a:t>Our aim?</a:t>
            </a:r>
          </a:p>
          <a:p>
            <a:pPr marL="457200" indent="-317500" defTabSz="457200">
              <a:buSzPct val="100000"/>
              <a:buFont typeface="Arial"/>
              <a:buChar char="•"/>
              <a:defRPr sz="2500">
                <a:solidFill>
                  <a:srgbClr val="0E101A"/>
                </a:solidFill>
              </a:defRPr>
            </a:pPr>
            <a:r>
              <a:rPr>
                <a:solidFill>
                  <a:srgbClr val="FFFF00"/>
                </a:solidFill>
              </a:rPr>
              <a:t>→ </a:t>
            </a:r>
            <a:r>
              <a:rPr>
                <a:solidFill>
                  <a:srgbClr val="FFFFFF"/>
                </a:solidFill>
              </a:rPr>
              <a:t>Make sure that how we’re designing a better book works for our target audiences.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54;p13"/>
          <p:cNvSpPr txBox="1"/>
          <p:nvPr/>
        </p:nvSpPr>
        <p:spPr>
          <a:xfrm>
            <a:off x="653100" y="302274"/>
            <a:ext cx="7837800" cy="2153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3900">
                <a:solidFill>
                  <a:srgbClr val="31FA79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Test a Prototype in May</a:t>
            </a:r>
          </a:p>
          <a:p>
            <a:pPr>
              <a:defRPr sz="3900">
                <a:solidFill>
                  <a:srgbClr val="31FA79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    </a:t>
            </a:r>
          </a:p>
          <a:p>
            <a:pPr defTabSz="457200">
              <a:defRPr sz="25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rPr sz="2800"/>
              <a:t>Our aim?</a:t>
            </a:r>
          </a:p>
          <a:p>
            <a:pPr defTabSz="457200">
              <a:defRPr sz="2500">
                <a:solidFill>
                  <a:srgbClr val="FFFFFF"/>
                </a:solidFill>
              </a:defRPr>
            </a:pPr>
            <a:r>
              <a:t>We want our book to be:</a:t>
            </a:r>
          </a:p>
        </p:txBody>
      </p:sp>
      <p:sp>
        <p:nvSpPr>
          <p:cNvPr id="246" name="Google Shape;54;p13"/>
          <p:cNvSpPr txBox="1"/>
          <p:nvPr/>
        </p:nvSpPr>
        <p:spPr>
          <a:xfrm>
            <a:off x="4460551" y="1252461"/>
            <a:ext cx="7837801" cy="2740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defRPr sz="2500">
                <a:solidFill>
                  <a:srgbClr val="FFFFFF"/>
                </a:solidFill>
              </a:defRPr>
            </a:pPr>
            <a:endParaRPr/>
          </a:p>
          <a:p>
            <a:pPr defTabSz="457200">
              <a:defRPr sz="5000" b="1">
                <a:solidFill>
                  <a:srgbClr val="FFFF00"/>
                </a:solidFill>
              </a:defRPr>
            </a:pPr>
            <a:r>
              <a:t>Beautiful </a:t>
            </a:r>
          </a:p>
          <a:p>
            <a:pPr defTabSz="457200">
              <a:defRPr sz="5000" b="1">
                <a:solidFill>
                  <a:srgbClr val="FFFF00"/>
                </a:solidFill>
              </a:defRPr>
            </a:pPr>
            <a:r>
              <a:t>Functional</a:t>
            </a:r>
          </a:p>
          <a:p>
            <a:pPr defTabSz="457200">
              <a:defRPr sz="5000" b="1">
                <a:solidFill>
                  <a:srgbClr val="FFFF00"/>
                </a:solidFill>
              </a:defRPr>
            </a:pPr>
            <a:r>
              <a:t>Enjoyable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Off val="936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55;p13"/>
          <p:cNvSpPr/>
          <p:nvPr/>
        </p:nvSpPr>
        <p:spPr>
          <a:xfrm>
            <a:off x="12350" y="3729471"/>
            <a:ext cx="9144001" cy="1413979"/>
          </a:xfrm>
          <a:prstGeom prst="rect">
            <a:avLst/>
          </a:prstGeom>
          <a:solidFill>
            <a:srgbClr val="C1B49A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3" name="Google Shape;55;p13"/>
          <p:cNvSpPr/>
          <p:nvPr/>
        </p:nvSpPr>
        <p:spPr>
          <a:xfrm>
            <a:off x="0" y="-8940"/>
            <a:ext cx="9144001" cy="3738387"/>
          </a:xfrm>
          <a:prstGeom prst="rect">
            <a:avLst/>
          </a:prstGeom>
          <a:solidFill>
            <a:srgbClr val="013A4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24" name="c-2-s_logo.png" descr="c-2-s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09" y="4066333"/>
            <a:ext cx="1473962" cy="60449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Google Shape;54;p13"/>
          <p:cNvSpPr txBox="1"/>
          <p:nvPr/>
        </p:nvSpPr>
        <p:spPr>
          <a:xfrm>
            <a:off x="563033" y="389466"/>
            <a:ext cx="8255327" cy="2725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3900">
                <a:solidFill>
                  <a:srgbClr val="31FA79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Introduction</a:t>
            </a:r>
            <a:r>
              <a:rPr sz="3100"/>
              <a:t> </a:t>
            </a:r>
          </a:p>
          <a:p>
            <a:pPr defTabSz="457200">
              <a:defRPr sz="25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endParaRPr sz="3100"/>
          </a:p>
          <a:p>
            <a:pPr defTabSz="457200">
              <a:defRPr sz="2800">
                <a:solidFill>
                  <a:srgbClr val="FFFFFF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John O’Neill, Co-Founder</a:t>
            </a:r>
          </a:p>
          <a:p>
            <a:pPr defTabSz="457200">
              <a:defRPr sz="2600" b="1">
                <a:solidFill>
                  <a:srgbClr val="FFFFFF"/>
                </a:solidFill>
              </a:defRPr>
            </a:pPr>
            <a:r>
              <a:t>Deanna Loriani, Co-Founder</a:t>
            </a:r>
          </a:p>
          <a:p>
            <a:pPr defTabSz="457200">
              <a:defRPr sz="2600" b="1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c-2-s_logo.png" descr="c-2-s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581" y="-997386"/>
            <a:ext cx="1473963" cy="60449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Google Shape;55;p13"/>
          <p:cNvSpPr/>
          <p:nvPr/>
        </p:nvSpPr>
        <p:spPr>
          <a:xfrm>
            <a:off x="-1" y="3598470"/>
            <a:ext cx="9144001" cy="1540218"/>
          </a:xfrm>
          <a:prstGeom prst="rect">
            <a:avLst/>
          </a:prstGeom>
          <a:solidFill>
            <a:srgbClr val="013A4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2" name="Google Shape;55;p13"/>
          <p:cNvSpPr/>
          <p:nvPr/>
        </p:nvSpPr>
        <p:spPr>
          <a:xfrm>
            <a:off x="0" y="-3068"/>
            <a:ext cx="9144001" cy="3695399"/>
          </a:xfrm>
          <a:prstGeom prst="rect">
            <a:avLst/>
          </a:prstGeom>
          <a:solidFill>
            <a:srgbClr val="C1B49A"/>
          </a:solidFill>
          <a:ln>
            <a:solidFill>
              <a:schemeClr val="accent2">
                <a:lumOff val="21764"/>
              </a:schemeClr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3" name="Google Shape;54;p13"/>
          <p:cNvSpPr txBox="1"/>
          <p:nvPr/>
        </p:nvSpPr>
        <p:spPr>
          <a:xfrm>
            <a:off x="368116" y="361047"/>
            <a:ext cx="9982889" cy="2811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6000">
                <a:solidFill>
                  <a:srgbClr val="013A45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How Are We </a:t>
            </a:r>
            <a:br/>
            <a:r>
              <a:t>Hoping to Achieve </a:t>
            </a:r>
            <a:br/>
            <a:r>
              <a:t>Tactile Imagery?</a:t>
            </a:r>
          </a:p>
        </p:txBody>
      </p:sp>
      <p:pic>
        <p:nvPicPr>
          <p:cNvPr id="254" name="c-2-s_logo.png" descr="c-2-s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09" y="4066333"/>
            <a:ext cx="1473962" cy="6044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54;p13"/>
          <p:cNvSpPr txBox="1"/>
          <p:nvPr/>
        </p:nvSpPr>
        <p:spPr>
          <a:xfrm>
            <a:off x="653100" y="302274"/>
            <a:ext cx="7837800" cy="2123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3900">
                <a:solidFill>
                  <a:srgbClr val="31FA79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We Partner’re Exploring </a:t>
            </a:r>
            <a:br/>
            <a:r>
              <a:t>a New Printer    </a:t>
            </a:r>
          </a:p>
          <a:p>
            <a:pPr defTabSz="457200">
              <a:defRPr sz="25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endParaRPr/>
          </a:p>
          <a:p>
            <a:pPr defTabSz="457200">
              <a:defRPr sz="28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3DPhotoWorks</a:t>
            </a:r>
          </a:p>
        </p:txBody>
      </p:sp>
      <p:sp>
        <p:nvSpPr>
          <p:cNvPr id="257" name="Google Shape;54;p13"/>
          <p:cNvSpPr txBox="1"/>
          <p:nvPr/>
        </p:nvSpPr>
        <p:spPr>
          <a:xfrm>
            <a:off x="4460551" y="1201661"/>
            <a:ext cx="7837801" cy="2740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defRPr sz="2500">
                <a:solidFill>
                  <a:srgbClr val="FFFFFF"/>
                </a:solidFill>
              </a:defRPr>
            </a:pPr>
            <a:endParaRPr/>
          </a:p>
          <a:p>
            <a:pPr defTabSz="457200">
              <a:defRPr sz="5000" b="1">
                <a:solidFill>
                  <a:srgbClr val="FFFF00"/>
                </a:solidFill>
              </a:defRPr>
            </a:pPr>
            <a:r>
              <a:t>Beautiful </a:t>
            </a:r>
          </a:p>
          <a:p>
            <a:pPr defTabSz="457200">
              <a:defRPr sz="5000" b="1">
                <a:solidFill>
                  <a:srgbClr val="FFFF00"/>
                </a:solidFill>
              </a:defRPr>
            </a:pPr>
            <a:r>
              <a:t>Functional</a:t>
            </a:r>
          </a:p>
          <a:p>
            <a:pPr defTabSz="457200">
              <a:defRPr sz="5000" b="1">
                <a:solidFill>
                  <a:srgbClr val="FFFF00"/>
                </a:solidFill>
              </a:defRPr>
            </a:pPr>
            <a:r>
              <a:t>Enjoyable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Blind benefit from Tet Offensive exhibit at Newseum" descr="Blind benefit from Tet Offensive exhibit at Newseum"/>
          <p:cNvPicPr>
            <a:picLocks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28575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61"/>
                </p:tgtEl>
              </p:cMediaNode>
            </p:video>
            <p:seq concurrent="1" prevAc="none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54;p13"/>
          <p:cNvSpPr txBox="1"/>
          <p:nvPr/>
        </p:nvSpPr>
        <p:spPr>
          <a:xfrm>
            <a:off x="664633" y="304800"/>
            <a:ext cx="8255327" cy="3700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3900">
                <a:solidFill>
                  <a:srgbClr val="31FA79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We’re Exploring a New </a:t>
            </a:r>
            <a:br/>
            <a:r>
              <a:t>Printer Partner?</a:t>
            </a:r>
          </a:p>
          <a:p>
            <a:pPr defTabSz="457200">
              <a:defRPr sz="25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endParaRPr/>
          </a:p>
          <a:p>
            <a:pPr defTabSz="457200">
              <a:defRPr sz="28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3DPhotoWorks</a:t>
            </a:r>
          </a:p>
          <a:p>
            <a:pPr defTabSz="457200">
              <a:defRPr sz="25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endParaRPr/>
          </a:p>
          <a:p>
            <a:pPr defTabSz="457200">
              <a:defRPr sz="2500">
                <a:solidFill>
                  <a:srgbClr val="FFFFFF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They’ve never done a book before.</a:t>
            </a:r>
          </a:p>
          <a:p>
            <a:pPr lvl="8" indent="1828800" defTabSz="457200">
              <a:defRPr sz="25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rPr>
                <a:solidFill>
                  <a:srgbClr val="FFFF00"/>
                </a:solidFill>
              </a:rPr>
              <a:t>→ </a:t>
            </a:r>
            <a:r>
              <a:t>We’re exploring if this is possible </a:t>
            </a:r>
            <a:br/>
            <a:r>
              <a:t>to do with them!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c-2-s_logo.png" descr="c-2-s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109" y="4066333"/>
            <a:ext cx="1473962" cy="604491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Google Shape;55;p13"/>
          <p:cNvSpPr/>
          <p:nvPr/>
        </p:nvSpPr>
        <p:spPr>
          <a:xfrm>
            <a:off x="-1" y="3598470"/>
            <a:ext cx="9144001" cy="1540218"/>
          </a:xfrm>
          <a:prstGeom prst="rect">
            <a:avLst/>
          </a:prstGeom>
          <a:solidFill>
            <a:srgbClr val="013A4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71" name="Google Shape;55;p13"/>
          <p:cNvSpPr/>
          <p:nvPr/>
        </p:nvSpPr>
        <p:spPr>
          <a:xfrm>
            <a:off x="0" y="-20001"/>
            <a:ext cx="9144001" cy="3695399"/>
          </a:xfrm>
          <a:prstGeom prst="rect">
            <a:avLst/>
          </a:prstGeom>
          <a:solidFill>
            <a:srgbClr val="C1B49A"/>
          </a:solidFill>
          <a:ln>
            <a:solidFill>
              <a:schemeClr val="accent2">
                <a:lumOff val="21764"/>
              </a:schemeClr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72" name="Google Shape;54;p13"/>
          <p:cNvSpPr txBox="1"/>
          <p:nvPr/>
        </p:nvSpPr>
        <p:spPr>
          <a:xfrm>
            <a:off x="368116" y="361047"/>
            <a:ext cx="9982889" cy="1897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6000">
                <a:solidFill>
                  <a:srgbClr val="013A45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What’s Our Outlook </a:t>
            </a:r>
            <a:br/>
            <a:r>
              <a:t>for the Project?</a:t>
            </a:r>
          </a:p>
        </p:txBody>
      </p:sp>
      <p:pic>
        <p:nvPicPr>
          <p:cNvPr id="273" name="c-2-s_logo.png" descr="c-2-s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09" y="4066333"/>
            <a:ext cx="1473962" cy="6044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54;p13"/>
          <p:cNvSpPr txBox="1"/>
          <p:nvPr/>
        </p:nvSpPr>
        <p:spPr>
          <a:xfrm>
            <a:off x="664633" y="304800"/>
            <a:ext cx="8255327" cy="331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3900">
                <a:solidFill>
                  <a:srgbClr val="31FA79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Designing a Better Book </a:t>
            </a:r>
            <a:br/>
            <a:r>
              <a:t>Requires Innovation &amp; Patience?</a:t>
            </a:r>
          </a:p>
          <a:p>
            <a:pPr defTabSz="457200">
              <a:defRPr sz="25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endParaRPr/>
          </a:p>
          <a:p>
            <a:pPr defTabSz="457200">
              <a:defRPr sz="28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We’re creating something new!</a:t>
            </a:r>
          </a:p>
          <a:p>
            <a:pPr defTabSz="457200">
              <a:defRPr sz="25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endParaRPr/>
          </a:p>
          <a:p>
            <a:pPr lvl="8" indent="1828800" defTabSz="457200">
              <a:defRPr sz="25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rPr>
                <a:solidFill>
                  <a:srgbClr val="FFFF00"/>
                </a:solidFill>
              </a:rPr>
              <a:t>→ </a:t>
            </a:r>
            <a:r>
              <a:t>Trial and error is a natural part </a:t>
            </a:r>
            <a:br/>
            <a:r>
              <a:t>of the process.!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54;p13"/>
          <p:cNvSpPr txBox="1"/>
          <p:nvPr/>
        </p:nvSpPr>
        <p:spPr>
          <a:xfrm>
            <a:off x="742473" y="573737"/>
            <a:ext cx="7659054" cy="318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defRPr sz="50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t>“We need to make every single thing accessible to </a:t>
            </a:r>
            <a:br/>
            <a:r>
              <a:t>every single person with </a:t>
            </a:r>
            <a:br/>
            <a:r>
              <a:t>a disability.”</a:t>
            </a:r>
          </a:p>
        </p:txBody>
      </p:sp>
      <p:sp>
        <p:nvSpPr>
          <p:cNvPr id="280" name="– Stevie Wonder"/>
          <p:cNvSpPr txBox="1"/>
          <p:nvPr/>
        </p:nvSpPr>
        <p:spPr>
          <a:xfrm>
            <a:off x="3574203" y="3189075"/>
            <a:ext cx="3502661" cy="42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lvl="5" indent="1143000" defTabSz="457200">
              <a:defRPr sz="25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t>– Stevie Wonder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54;p13"/>
          <p:cNvSpPr txBox="1"/>
          <p:nvPr/>
        </p:nvSpPr>
        <p:spPr>
          <a:xfrm>
            <a:off x="1355439" y="-1267818"/>
            <a:ext cx="7837801" cy="705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3900">
                <a:solidFill>
                  <a:srgbClr val="31FA79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lvl1pPr>
          </a:lstStyle>
          <a:p>
            <a:r>
              <a:t>Questions?</a:t>
            </a:r>
          </a:p>
        </p:txBody>
      </p:sp>
      <p:pic>
        <p:nvPicPr>
          <p:cNvPr id="285" name="c-2-s_logo.png" descr="c-2-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09" y="4066333"/>
            <a:ext cx="1473962" cy="604491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Google Shape;54;p13"/>
          <p:cNvSpPr txBox="1"/>
          <p:nvPr/>
        </p:nvSpPr>
        <p:spPr>
          <a:xfrm>
            <a:off x="563033" y="389466"/>
            <a:ext cx="8255327" cy="705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3900">
                <a:solidFill>
                  <a:srgbClr val="0E101A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rPr>
                <a:solidFill>
                  <a:srgbClr val="31FA79"/>
                </a:solidFill>
              </a:rPr>
              <a:t>Questions</a:t>
            </a:r>
            <a:r>
              <a:t>?</a:t>
            </a:r>
          </a:p>
        </p:txBody>
      </p:sp>
      <p:sp>
        <p:nvSpPr>
          <p:cNvPr id="287" name="Circle"/>
          <p:cNvSpPr/>
          <p:nvPr/>
        </p:nvSpPr>
        <p:spPr>
          <a:xfrm>
            <a:off x="-4317180" y="2214357"/>
            <a:ext cx="7101521" cy="7101521"/>
          </a:xfrm>
          <a:prstGeom prst="ellipse">
            <a:avLst/>
          </a:prstGeom>
          <a:ln w="1270000">
            <a:solidFill>
              <a:srgbClr val="31FA79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88" name="Circle"/>
          <p:cNvSpPr/>
          <p:nvPr/>
        </p:nvSpPr>
        <p:spPr>
          <a:xfrm>
            <a:off x="7659004" y="1078419"/>
            <a:ext cx="2986663" cy="2986662"/>
          </a:xfrm>
          <a:prstGeom prst="ellipse">
            <a:avLst/>
          </a:prstGeom>
          <a:ln w="571500">
            <a:solidFill>
              <a:srgbClr val="31FA79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 sz="1000"/>
            </a:pPr>
            <a:endParaRPr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54;p13"/>
          <p:cNvSpPr txBox="1"/>
          <p:nvPr/>
        </p:nvSpPr>
        <p:spPr>
          <a:xfrm>
            <a:off x="563033" y="389466"/>
            <a:ext cx="8255327" cy="3106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3900">
                <a:solidFill>
                  <a:srgbClr val="31FA79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Thank you! </a:t>
            </a:r>
            <a:r>
              <a:rPr sz="3100"/>
              <a:t>😊 </a:t>
            </a:r>
          </a:p>
          <a:p>
            <a:pPr defTabSz="457200">
              <a:defRPr sz="25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endParaRPr sz="3100"/>
          </a:p>
          <a:p>
            <a:pPr defTabSz="457200">
              <a:defRPr sz="2800">
                <a:solidFill>
                  <a:srgbClr val="FFFFFF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John O’Neill</a:t>
            </a:r>
          </a:p>
          <a:p>
            <a:pPr defTabSz="457200">
              <a:defRPr sz="2500">
                <a:solidFill>
                  <a:srgbClr val="FFFFFF"/>
                </a:solidFill>
              </a:defRPr>
            </a:pPr>
            <a:r>
              <a:rPr>
                <a:uFill>
                  <a:solidFill>
                    <a:schemeClr val="accent5"/>
                  </a:solidFill>
                </a:uFill>
                <a:hlinkClick r:id="rId3"/>
              </a:rPr>
              <a:t>john@color-to-sound.com</a:t>
            </a:r>
          </a:p>
          <a:p>
            <a:pPr defTabSz="457200">
              <a:defRPr sz="2800">
                <a:solidFill>
                  <a:srgbClr val="FFFFFF"/>
                </a:solidFill>
              </a:defRPr>
            </a:pPr>
            <a:endParaRPr>
              <a:uFill>
                <a:solidFill>
                  <a:schemeClr val="accent5"/>
                </a:solidFill>
              </a:uFill>
              <a:hlinkClick r:id="rId3"/>
            </a:endParaRPr>
          </a:p>
          <a:p>
            <a:pPr defTabSz="457200">
              <a:defRPr sz="2600" b="1">
                <a:solidFill>
                  <a:srgbClr val="FFFFFF"/>
                </a:solidFill>
              </a:defRPr>
            </a:pPr>
            <a:r>
              <a:t>Deanna Loriani</a:t>
            </a:r>
          </a:p>
          <a:p>
            <a:pPr defTabSz="457200">
              <a:defRPr sz="2500">
                <a:solidFill>
                  <a:srgbClr val="FFFFFF"/>
                </a:solidFill>
              </a:defRPr>
            </a:pPr>
            <a:r>
              <a:t>deanna@color-to-sound.com</a:t>
            </a:r>
          </a:p>
        </p:txBody>
      </p:sp>
      <p:pic>
        <p:nvPicPr>
          <p:cNvPr id="293" name="c-2-s_logo.png" descr="c-2-s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409" y="4066333"/>
            <a:ext cx="1473962" cy="6044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ircle"/>
          <p:cNvSpPr/>
          <p:nvPr/>
        </p:nvSpPr>
        <p:spPr>
          <a:xfrm>
            <a:off x="-4317180" y="2214357"/>
            <a:ext cx="7101521" cy="7101521"/>
          </a:xfrm>
          <a:prstGeom prst="ellipse">
            <a:avLst/>
          </a:prstGeom>
          <a:ln w="1270000">
            <a:solidFill>
              <a:srgbClr val="31FA79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28" name="Circle"/>
          <p:cNvSpPr/>
          <p:nvPr/>
        </p:nvSpPr>
        <p:spPr>
          <a:xfrm>
            <a:off x="7659004" y="1078419"/>
            <a:ext cx="2986663" cy="2986662"/>
          </a:xfrm>
          <a:prstGeom prst="ellipse">
            <a:avLst/>
          </a:prstGeom>
          <a:ln w="571500">
            <a:solidFill>
              <a:srgbClr val="31FA79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 sz="1000"/>
            </a:pPr>
            <a:endParaRPr/>
          </a:p>
        </p:txBody>
      </p:sp>
      <p:sp>
        <p:nvSpPr>
          <p:cNvPr id="129" name="Google Shape;54;p13"/>
          <p:cNvSpPr txBox="1"/>
          <p:nvPr/>
        </p:nvSpPr>
        <p:spPr>
          <a:xfrm>
            <a:off x="882624" y="895245"/>
            <a:ext cx="7837801" cy="86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50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lvl1pPr>
          </a:lstStyle>
          <a:p>
            <a:r>
              <a:t>Multisensory</a:t>
            </a:r>
          </a:p>
        </p:txBody>
      </p:sp>
      <p:sp>
        <p:nvSpPr>
          <p:cNvPr id="130" name="Google Shape;54;p13"/>
          <p:cNvSpPr txBox="1"/>
          <p:nvPr/>
        </p:nvSpPr>
        <p:spPr>
          <a:xfrm>
            <a:off x="187605" y="604232"/>
            <a:ext cx="7837801" cy="44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2000">
                <a:solidFill>
                  <a:srgbClr val="31FA79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lvl1pPr>
          </a:lstStyle>
          <a:p>
            <a:pPr>
              <a:defRPr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rPr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rPr>
              <a:t>Our Approach</a:t>
            </a:r>
          </a:p>
        </p:txBody>
      </p:sp>
      <p:sp>
        <p:nvSpPr>
          <p:cNvPr id="131" name="Google Shape;54;p13"/>
          <p:cNvSpPr txBox="1"/>
          <p:nvPr/>
        </p:nvSpPr>
        <p:spPr>
          <a:xfrm>
            <a:off x="1483441" y="1433184"/>
            <a:ext cx="7837801" cy="86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50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lvl1pPr>
          </a:lstStyle>
          <a:p>
            <a:pPr>
              <a:defRPr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rPr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rPr>
              <a:t>Art and Design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Artboard 1.png" descr="Artboard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2021" y="-814417"/>
            <a:ext cx="6772334" cy="6772334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Google Shape;54;p13"/>
          <p:cNvSpPr txBox="1"/>
          <p:nvPr/>
        </p:nvSpPr>
        <p:spPr>
          <a:xfrm>
            <a:off x="4250074" y="464470"/>
            <a:ext cx="7837801" cy="86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50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lvl1pPr>
          </a:lstStyle>
          <a:p>
            <a:pPr>
              <a:defRPr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rPr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rPr>
              <a:t>Touch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Artboard 2.png" descr="Artboard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33" y="-814417"/>
            <a:ext cx="6772334" cy="6772334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Google Shape;54;p13"/>
          <p:cNvSpPr txBox="1"/>
          <p:nvPr/>
        </p:nvSpPr>
        <p:spPr>
          <a:xfrm>
            <a:off x="4643762" y="486341"/>
            <a:ext cx="7837801" cy="86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50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lvl1pPr>
          </a:lstStyle>
          <a:p>
            <a:pPr>
              <a:defRPr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rPr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rPr>
              <a:t>Hearing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c-2-s_logo.png" descr="c-2-s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109" y="4066333"/>
            <a:ext cx="1473962" cy="60449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Google Shape;55;p13"/>
          <p:cNvSpPr/>
          <p:nvPr/>
        </p:nvSpPr>
        <p:spPr>
          <a:xfrm>
            <a:off x="-1" y="3598470"/>
            <a:ext cx="9144001" cy="1540218"/>
          </a:xfrm>
          <a:prstGeom prst="rect">
            <a:avLst/>
          </a:prstGeom>
          <a:solidFill>
            <a:srgbClr val="013A4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7" name="Google Shape;55;p13"/>
          <p:cNvSpPr/>
          <p:nvPr/>
        </p:nvSpPr>
        <p:spPr>
          <a:xfrm>
            <a:off x="0" y="-3068"/>
            <a:ext cx="9144001" cy="3695399"/>
          </a:xfrm>
          <a:prstGeom prst="rect">
            <a:avLst/>
          </a:prstGeom>
          <a:solidFill>
            <a:srgbClr val="C1B49A"/>
          </a:solidFill>
          <a:ln>
            <a:solidFill>
              <a:schemeClr val="accent2">
                <a:lumOff val="21764"/>
              </a:schemeClr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8" name="Google Shape;54;p13"/>
          <p:cNvSpPr txBox="1"/>
          <p:nvPr/>
        </p:nvSpPr>
        <p:spPr>
          <a:xfrm>
            <a:off x="368116" y="361047"/>
            <a:ext cx="9982889" cy="982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6000">
                <a:solidFill>
                  <a:srgbClr val="013A45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lvl1pPr>
          </a:lstStyle>
          <a:p>
            <a:r>
              <a:t>What Are We Doing?</a:t>
            </a:r>
          </a:p>
        </p:txBody>
      </p:sp>
      <p:pic>
        <p:nvPicPr>
          <p:cNvPr id="149" name="c-2-s_logo.png" descr="c-2-s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09" y="4066333"/>
            <a:ext cx="1473962" cy="6044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“Now / Between” is a tactile art book of…"/>
          <p:cNvSpPr txBox="1"/>
          <p:nvPr/>
        </p:nvSpPr>
        <p:spPr>
          <a:xfrm>
            <a:off x="4281683" y="5411640"/>
            <a:ext cx="5817261" cy="1261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26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t>“Now / Between” is a tactile art book of</a:t>
            </a:r>
          </a:p>
          <a:p>
            <a:pPr defTabSz="457200">
              <a:defRPr sz="26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t>poetry and photography</a:t>
            </a:r>
          </a:p>
        </p:txBody>
      </p:sp>
      <p:sp>
        <p:nvSpPr>
          <p:cNvPr id="152" name="Google Shape;54;p13"/>
          <p:cNvSpPr txBox="1"/>
          <p:nvPr/>
        </p:nvSpPr>
        <p:spPr>
          <a:xfrm>
            <a:off x="647700" y="304800"/>
            <a:ext cx="8255327" cy="210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3900">
                <a:solidFill>
                  <a:srgbClr val="31FA79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t>Designing a Better Book  </a:t>
            </a:r>
          </a:p>
          <a:p>
            <a:pPr defTabSz="457200">
              <a:defRPr sz="25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endParaRPr/>
          </a:p>
          <a:p>
            <a:pPr lvl="3" indent="685800" defTabSz="457200">
              <a:defRPr sz="2500">
                <a:solidFill>
                  <a:srgbClr val="FFFF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defRPr>
            </a:pPr>
            <a:r>
              <a:rPr i="1"/>
              <a:t>Now / Between</a:t>
            </a:r>
            <a:r>
              <a:t> </a:t>
            </a:r>
            <a:r>
              <a:rPr>
                <a:solidFill>
                  <a:srgbClr val="FFFFFF"/>
                </a:solidFill>
              </a:rPr>
              <a:t>is a tactile art book of poetry and photography </a:t>
            </a:r>
          </a:p>
          <a:p>
            <a:pPr defTabSz="457200">
              <a:defRPr sz="2500">
                <a:solidFill>
                  <a:srgbClr val="FFFFFF"/>
                </a:solidFill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rPr sz="1200">
                <a:latin typeface="Times Roman"/>
                <a:ea typeface="Times Roman"/>
                <a:cs typeface="Times Roman"/>
                <a:sym typeface="Times Roman"/>
              </a:rPr>
              <a:t> 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A printed spread that contains two pieces of paper. The left page has a poem formatted in various lines  of text. The page on the right contains a photo of a brick wall." descr="A printed spread that contains two pieces of paper. The left page has a poem formatted in various lines  of text. The page on the right contains a photo of a brick wall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88" y="518532"/>
            <a:ext cx="7682538" cy="3674259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Image Description: A printed spread that contains two pieces of paper. The left page has a poem formatted in various lines  of text. The page on the right contains a photo of a brick wall."/>
          <p:cNvSpPr txBox="1"/>
          <p:nvPr/>
        </p:nvSpPr>
        <p:spPr>
          <a:xfrm>
            <a:off x="686948" y="4351157"/>
            <a:ext cx="7798817" cy="426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>
                <a:latin typeface="Atkinson Hyperlegible Regular"/>
                <a:ea typeface="Atkinson Hyperlegible Regular"/>
                <a:cs typeface="Atkinson Hyperlegible Regular"/>
                <a:sym typeface="Atkinson Hyperlegible Regular"/>
              </a:defRPr>
            </a:pPr>
            <a:r>
              <a:rPr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Image Description: </a:t>
            </a:r>
            <a:r>
              <a:t>A printed spread that contains two pieces of paper. The left page has a poem formatted in various lines </a:t>
            </a:r>
            <a:br/>
            <a:r>
              <a:t>of text. The page on the right contains a photo of a brick wall.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2064</Words>
  <Application>Microsoft Macintosh PowerPoint</Application>
  <PresentationFormat>On-screen Show (16:9)</PresentationFormat>
  <Paragraphs>205</Paragraphs>
  <Slides>38</Slides>
  <Notes>30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Atkinson Hyperlegible Bold</vt:lpstr>
      <vt:lpstr>Atkinson Hyperlegible Regular</vt:lpstr>
      <vt:lpstr>Times Roman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2023-05-02T21:34:15Z</dcterms:modified>
</cp:coreProperties>
</file>