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handoutMasterIdLst>
    <p:handoutMasterId r:id="rId44"/>
  </p:handoutMasterIdLst>
  <p:sldIdLst>
    <p:sldId id="613" r:id="rId2"/>
    <p:sldId id="614" r:id="rId3"/>
    <p:sldId id="660" r:id="rId4"/>
    <p:sldId id="619" r:id="rId5"/>
    <p:sldId id="670" r:id="rId6"/>
    <p:sldId id="616" r:id="rId7"/>
    <p:sldId id="617" r:id="rId8"/>
    <p:sldId id="618" r:id="rId9"/>
    <p:sldId id="624" r:id="rId10"/>
    <p:sldId id="665" r:id="rId11"/>
    <p:sldId id="642" r:id="rId12"/>
    <p:sldId id="626" r:id="rId13"/>
    <p:sldId id="627" r:id="rId14"/>
    <p:sldId id="655" r:id="rId15"/>
    <p:sldId id="629" r:id="rId16"/>
    <p:sldId id="630" r:id="rId17"/>
    <p:sldId id="631" r:id="rId18"/>
    <p:sldId id="632" r:id="rId19"/>
    <p:sldId id="633" r:id="rId20"/>
    <p:sldId id="666" r:id="rId21"/>
    <p:sldId id="667" r:id="rId22"/>
    <p:sldId id="669" r:id="rId23"/>
    <p:sldId id="644" r:id="rId24"/>
    <p:sldId id="625" r:id="rId25"/>
    <p:sldId id="664" r:id="rId26"/>
    <p:sldId id="668" r:id="rId27"/>
    <p:sldId id="635" r:id="rId28"/>
    <p:sldId id="636" r:id="rId29"/>
    <p:sldId id="658" r:id="rId30"/>
    <p:sldId id="639" r:id="rId31"/>
    <p:sldId id="659" r:id="rId32"/>
    <p:sldId id="645" r:id="rId33"/>
    <p:sldId id="646" r:id="rId34"/>
    <p:sldId id="647" r:id="rId35"/>
    <p:sldId id="648" r:id="rId36"/>
    <p:sldId id="650" r:id="rId37"/>
    <p:sldId id="654" r:id="rId38"/>
    <p:sldId id="651" r:id="rId39"/>
    <p:sldId id="671" r:id="rId40"/>
    <p:sldId id="652" r:id="rId41"/>
    <p:sldId id="653" r:id="rId42"/>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03" autoAdjust="0"/>
    <p:restoredTop sz="86434" autoAdjust="0"/>
  </p:normalViewPr>
  <p:slideViewPr>
    <p:cSldViewPr>
      <p:cViewPr varScale="1">
        <p:scale>
          <a:sx n="55" d="100"/>
          <a:sy n="55" d="100"/>
        </p:scale>
        <p:origin x="364" y="48"/>
      </p:cViewPr>
      <p:guideLst>
        <p:guide orient="horz" pos="2160"/>
        <p:guide pos="2880"/>
      </p:guideLst>
    </p:cSldViewPr>
  </p:slideViewPr>
  <p:outlineViewPr>
    <p:cViewPr>
      <p:scale>
        <a:sx n="33" d="100"/>
        <a:sy n="33" d="100"/>
      </p:scale>
      <p:origin x="0" y="-29956"/>
    </p:cViewPr>
  </p:outlineViewPr>
  <p:notesTextViewPr>
    <p:cViewPr>
      <p:scale>
        <a:sx n="1" d="1"/>
        <a:sy n="1" d="1"/>
      </p:scale>
      <p:origin x="0" y="0"/>
    </p:cViewPr>
  </p:notesTextViewPr>
  <p:notesViewPr>
    <p:cSldViewPr>
      <p:cViewPr varScale="1">
        <p:scale>
          <a:sx n="45" d="100"/>
          <a:sy n="45" d="100"/>
        </p:scale>
        <p:origin x="2836" y="5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8135"/>
          </a:xfrm>
          <a:prstGeom prst="rect">
            <a:avLst/>
          </a:prstGeom>
        </p:spPr>
        <p:txBody>
          <a:bodyPr vert="horz" lIns="91431" tIns="45716" rIns="91431" bIns="45716" rtlCol="0"/>
          <a:lstStyle>
            <a:lvl1pPr algn="l">
              <a:defRPr sz="1200"/>
            </a:lvl1pPr>
          </a:lstStyle>
          <a:p>
            <a:endParaRPr lang="en-AU"/>
          </a:p>
        </p:txBody>
      </p:sp>
      <p:sp>
        <p:nvSpPr>
          <p:cNvPr id="3" name="Date Placeholder 2"/>
          <p:cNvSpPr>
            <a:spLocks noGrp="1"/>
          </p:cNvSpPr>
          <p:nvPr>
            <p:ph type="dt" sz="quarter" idx="1"/>
          </p:nvPr>
        </p:nvSpPr>
        <p:spPr>
          <a:xfrm>
            <a:off x="3850444" y="1"/>
            <a:ext cx="2945659" cy="498135"/>
          </a:xfrm>
          <a:prstGeom prst="rect">
            <a:avLst/>
          </a:prstGeom>
        </p:spPr>
        <p:txBody>
          <a:bodyPr vert="horz" lIns="91431" tIns="45716" rIns="91431" bIns="45716" rtlCol="0"/>
          <a:lstStyle>
            <a:lvl1pPr algn="r">
              <a:defRPr sz="1200"/>
            </a:lvl1pPr>
          </a:lstStyle>
          <a:p>
            <a:fld id="{1E764B69-236B-4345-8D37-83CF91CA89CD}" type="datetimeFigureOut">
              <a:rPr lang="en-AU" smtClean="0"/>
              <a:t>18/04/2022</a:t>
            </a:fld>
            <a:endParaRPr lang="en-AU"/>
          </a:p>
        </p:txBody>
      </p:sp>
      <p:sp>
        <p:nvSpPr>
          <p:cNvPr id="4" name="Footer Placeholder 3"/>
          <p:cNvSpPr>
            <a:spLocks noGrp="1"/>
          </p:cNvSpPr>
          <p:nvPr>
            <p:ph type="ftr" sz="quarter" idx="2"/>
          </p:nvPr>
        </p:nvSpPr>
        <p:spPr>
          <a:xfrm>
            <a:off x="1" y="9430091"/>
            <a:ext cx="2945659" cy="498134"/>
          </a:xfrm>
          <a:prstGeom prst="rect">
            <a:avLst/>
          </a:prstGeom>
        </p:spPr>
        <p:txBody>
          <a:bodyPr vert="horz" lIns="91431" tIns="45716" rIns="91431" bIns="45716" rtlCol="0" anchor="b"/>
          <a:lstStyle>
            <a:lvl1pPr algn="l">
              <a:defRPr sz="1200"/>
            </a:lvl1pPr>
          </a:lstStyle>
          <a:p>
            <a:endParaRPr lang="en-AU"/>
          </a:p>
        </p:txBody>
      </p:sp>
      <p:sp>
        <p:nvSpPr>
          <p:cNvPr id="5" name="Slide Number Placeholder 4"/>
          <p:cNvSpPr>
            <a:spLocks noGrp="1"/>
          </p:cNvSpPr>
          <p:nvPr>
            <p:ph type="sldNum" sz="quarter" idx="3"/>
          </p:nvPr>
        </p:nvSpPr>
        <p:spPr>
          <a:xfrm>
            <a:off x="3850444" y="9430091"/>
            <a:ext cx="2945659" cy="498134"/>
          </a:xfrm>
          <a:prstGeom prst="rect">
            <a:avLst/>
          </a:prstGeom>
        </p:spPr>
        <p:txBody>
          <a:bodyPr vert="horz" lIns="91431" tIns="45716" rIns="91431" bIns="45716" rtlCol="0" anchor="b"/>
          <a:lstStyle>
            <a:lvl1pPr algn="r">
              <a:defRPr sz="1200"/>
            </a:lvl1pPr>
          </a:lstStyle>
          <a:p>
            <a:fld id="{69B2F7CA-D904-41D6-9962-F2947CFDD7BA}" type="slidenum">
              <a:rPr lang="en-AU" smtClean="0"/>
              <a:t>‹#›</a:t>
            </a:fld>
            <a:endParaRPr lang="en-AU"/>
          </a:p>
        </p:txBody>
      </p:sp>
    </p:spTree>
    <p:extLst>
      <p:ext uri="{BB962C8B-B14F-4D97-AF65-F5344CB8AC3E}">
        <p14:creationId xmlns:p14="http://schemas.microsoft.com/office/powerpoint/2010/main" val="15599654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6411"/>
          </a:xfrm>
          <a:prstGeom prst="rect">
            <a:avLst/>
          </a:prstGeom>
        </p:spPr>
        <p:txBody>
          <a:bodyPr vert="horz" lIns="91431" tIns="45716" rIns="91431" bIns="45716" rtlCol="0"/>
          <a:lstStyle>
            <a:lvl1pPr algn="l">
              <a:defRPr sz="1200"/>
            </a:lvl1pPr>
          </a:lstStyle>
          <a:p>
            <a:endParaRPr lang="en-AU"/>
          </a:p>
        </p:txBody>
      </p:sp>
      <p:sp>
        <p:nvSpPr>
          <p:cNvPr id="3" name="Date Placeholder 2"/>
          <p:cNvSpPr>
            <a:spLocks noGrp="1"/>
          </p:cNvSpPr>
          <p:nvPr>
            <p:ph type="dt" idx="1"/>
          </p:nvPr>
        </p:nvSpPr>
        <p:spPr>
          <a:xfrm>
            <a:off x="3850444" y="0"/>
            <a:ext cx="2945659" cy="496411"/>
          </a:xfrm>
          <a:prstGeom prst="rect">
            <a:avLst/>
          </a:prstGeom>
        </p:spPr>
        <p:txBody>
          <a:bodyPr vert="horz" lIns="91431" tIns="45716" rIns="91431" bIns="45716" rtlCol="0"/>
          <a:lstStyle>
            <a:lvl1pPr algn="r">
              <a:defRPr sz="1200"/>
            </a:lvl1pPr>
          </a:lstStyle>
          <a:p>
            <a:fld id="{5810003E-9A35-46F7-ABF6-70DFC2E5B72A}" type="datetimeFigureOut">
              <a:rPr lang="en-AU" smtClean="0"/>
              <a:t>18/04/2022</a:t>
            </a:fld>
            <a:endParaRPr lang="en-AU"/>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31" tIns="45716" rIns="91431" bIns="45716" rtlCol="0" anchor="ctr"/>
          <a:lstStyle/>
          <a:p>
            <a:endParaRPr lang="en-AU"/>
          </a:p>
        </p:txBody>
      </p:sp>
      <p:sp>
        <p:nvSpPr>
          <p:cNvPr id="5" name="Notes Placeholder 4"/>
          <p:cNvSpPr>
            <a:spLocks noGrp="1"/>
          </p:cNvSpPr>
          <p:nvPr>
            <p:ph type="body" sz="quarter" idx="3"/>
          </p:nvPr>
        </p:nvSpPr>
        <p:spPr>
          <a:xfrm>
            <a:off x="679768" y="4715908"/>
            <a:ext cx="5438140" cy="4467701"/>
          </a:xfrm>
          <a:prstGeom prst="rect">
            <a:avLst/>
          </a:prstGeom>
        </p:spPr>
        <p:txBody>
          <a:bodyPr vert="horz" lIns="91431" tIns="45716" rIns="91431" bIns="4571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1" y="9430092"/>
            <a:ext cx="2945659" cy="496411"/>
          </a:xfrm>
          <a:prstGeom prst="rect">
            <a:avLst/>
          </a:prstGeom>
        </p:spPr>
        <p:txBody>
          <a:bodyPr vert="horz" lIns="91431" tIns="45716" rIns="91431" bIns="45716" rtlCol="0" anchor="b"/>
          <a:lstStyle>
            <a:lvl1pPr algn="l">
              <a:defRPr sz="1200"/>
            </a:lvl1pPr>
          </a:lstStyle>
          <a:p>
            <a:endParaRPr lang="en-AU"/>
          </a:p>
        </p:txBody>
      </p:sp>
      <p:sp>
        <p:nvSpPr>
          <p:cNvPr id="7" name="Slide Number Placeholder 6"/>
          <p:cNvSpPr>
            <a:spLocks noGrp="1"/>
          </p:cNvSpPr>
          <p:nvPr>
            <p:ph type="sldNum" sz="quarter" idx="5"/>
          </p:nvPr>
        </p:nvSpPr>
        <p:spPr>
          <a:xfrm>
            <a:off x="3850444" y="9430092"/>
            <a:ext cx="2945659" cy="496411"/>
          </a:xfrm>
          <a:prstGeom prst="rect">
            <a:avLst/>
          </a:prstGeom>
        </p:spPr>
        <p:txBody>
          <a:bodyPr vert="horz" lIns="91431" tIns="45716" rIns="91431" bIns="45716" rtlCol="0" anchor="b"/>
          <a:lstStyle>
            <a:lvl1pPr algn="r">
              <a:defRPr sz="1200"/>
            </a:lvl1pPr>
          </a:lstStyle>
          <a:p>
            <a:fld id="{1D4AE843-72FD-4AFC-BBDA-8BAB8F34F98C}" type="slidenum">
              <a:rPr lang="en-AU" smtClean="0"/>
              <a:t>‹#›</a:t>
            </a:fld>
            <a:endParaRPr lang="en-AU"/>
          </a:p>
        </p:txBody>
      </p:sp>
    </p:spTree>
    <p:extLst>
      <p:ext uri="{BB962C8B-B14F-4D97-AF65-F5344CB8AC3E}">
        <p14:creationId xmlns:p14="http://schemas.microsoft.com/office/powerpoint/2010/main" val="28150259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education.nsw.gov.au/teaching-and-learning/disability-learning-and-support/resources/assistive-technology#What0"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https://www.ndis.gov.au/participants/assistive-technology-explained"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1D4AE843-72FD-4AFC-BBDA-8BAB8F34F98C}" type="slidenum">
              <a:rPr lang="en-AU" smtClean="0"/>
              <a:t>1</a:t>
            </a:fld>
            <a:endParaRPr lang="en-AU"/>
          </a:p>
        </p:txBody>
      </p:sp>
    </p:spTree>
    <p:extLst>
      <p:ext uri="{BB962C8B-B14F-4D97-AF65-F5344CB8AC3E}">
        <p14:creationId xmlns:p14="http://schemas.microsoft.com/office/powerpoint/2010/main" val="12736670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Source: WHO (2018) https://www.who.int/news-room/feature-stories/detail/global-cooperation-on-assistive-technology-(gate)</a:t>
            </a:r>
          </a:p>
        </p:txBody>
      </p:sp>
      <p:sp>
        <p:nvSpPr>
          <p:cNvPr id="4" name="Slide Number Placeholder 3"/>
          <p:cNvSpPr>
            <a:spLocks noGrp="1"/>
          </p:cNvSpPr>
          <p:nvPr>
            <p:ph type="sldNum" sz="quarter" idx="5"/>
          </p:nvPr>
        </p:nvSpPr>
        <p:spPr/>
        <p:txBody>
          <a:bodyPr/>
          <a:lstStyle/>
          <a:p>
            <a:fld id="{1D4AE843-72FD-4AFC-BBDA-8BAB8F34F98C}" type="slidenum">
              <a:rPr lang="en-AU" smtClean="0"/>
              <a:t>13</a:t>
            </a:fld>
            <a:endParaRPr lang="en-AU"/>
          </a:p>
        </p:txBody>
      </p:sp>
    </p:spTree>
    <p:extLst>
      <p:ext uri="{BB962C8B-B14F-4D97-AF65-F5344CB8AC3E}">
        <p14:creationId xmlns:p14="http://schemas.microsoft.com/office/powerpoint/2010/main" val="3771734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1D4AE843-72FD-4AFC-BBDA-8BAB8F34F98C}" type="slidenum">
              <a:rPr lang="en-AU" smtClean="0"/>
              <a:t>15</a:t>
            </a:fld>
            <a:endParaRPr lang="en-AU"/>
          </a:p>
        </p:txBody>
      </p:sp>
    </p:spTree>
    <p:extLst>
      <p:ext uri="{BB962C8B-B14F-4D97-AF65-F5344CB8AC3E}">
        <p14:creationId xmlns:p14="http://schemas.microsoft.com/office/powerpoint/2010/main" val="40937402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1D4AE843-72FD-4AFC-BBDA-8BAB8F34F98C}" type="slidenum">
              <a:rPr lang="en-AU" smtClean="0"/>
              <a:t>16</a:t>
            </a:fld>
            <a:endParaRPr lang="en-AU"/>
          </a:p>
        </p:txBody>
      </p:sp>
    </p:spTree>
    <p:extLst>
      <p:ext uri="{BB962C8B-B14F-4D97-AF65-F5344CB8AC3E}">
        <p14:creationId xmlns:p14="http://schemas.microsoft.com/office/powerpoint/2010/main" val="2716491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1D4AE843-72FD-4AFC-BBDA-8BAB8F34F98C}" type="slidenum">
              <a:rPr lang="en-AU" smtClean="0"/>
              <a:t>17</a:t>
            </a:fld>
            <a:endParaRPr lang="en-AU"/>
          </a:p>
        </p:txBody>
      </p:sp>
    </p:spTree>
    <p:extLst>
      <p:ext uri="{BB962C8B-B14F-4D97-AF65-F5344CB8AC3E}">
        <p14:creationId xmlns:p14="http://schemas.microsoft.com/office/powerpoint/2010/main" val="28424355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dirty="0"/>
          </a:p>
        </p:txBody>
      </p:sp>
      <p:sp>
        <p:nvSpPr>
          <p:cNvPr id="4" name="Slide Number Placeholder 3"/>
          <p:cNvSpPr>
            <a:spLocks noGrp="1"/>
          </p:cNvSpPr>
          <p:nvPr>
            <p:ph type="sldNum" sz="quarter" idx="5"/>
          </p:nvPr>
        </p:nvSpPr>
        <p:spPr/>
        <p:txBody>
          <a:bodyPr/>
          <a:lstStyle/>
          <a:p>
            <a:fld id="{1D4AE843-72FD-4AFC-BBDA-8BAB8F34F98C}" type="slidenum">
              <a:rPr lang="en-AU" smtClean="0"/>
              <a:t>18</a:t>
            </a:fld>
            <a:endParaRPr lang="en-AU"/>
          </a:p>
        </p:txBody>
      </p:sp>
    </p:spTree>
    <p:extLst>
      <p:ext uri="{BB962C8B-B14F-4D97-AF65-F5344CB8AC3E}">
        <p14:creationId xmlns:p14="http://schemas.microsoft.com/office/powerpoint/2010/main" val="10418803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dirty="0"/>
          </a:p>
        </p:txBody>
      </p:sp>
      <p:sp>
        <p:nvSpPr>
          <p:cNvPr id="4" name="Slide Number Placeholder 3"/>
          <p:cNvSpPr>
            <a:spLocks noGrp="1"/>
          </p:cNvSpPr>
          <p:nvPr>
            <p:ph type="sldNum" sz="quarter" idx="5"/>
          </p:nvPr>
        </p:nvSpPr>
        <p:spPr/>
        <p:txBody>
          <a:bodyPr/>
          <a:lstStyle/>
          <a:p>
            <a:fld id="{1D4AE843-72FD-4AFC-BBDA-8BAB8F34F98C}" type="slidenum">
              <a:rPr lang="en-AU" smtClean="0"/>
              <a:t>19</a:t>
            </a:fld>
            <a:endParaRPr lang="en-AU"/>
          </a:p>
        </p:txBody>
      </p:sp>
    </p:spTree>
    <p:extLst>
      <p:ext uri="{BB962C8B-B14F-4D97-AF65-F5344CB8AC3E}">
        <p14:creationId xmlns:p14="http://schemas.microsoft.com/office/powerpoint/2010/main" val="9019731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Determined to meet again in two years (</a:t>
            </a:r>
            <a:r>
              <a:rPr lang="en-AU" dirty="0" err="1"/>
              <a:t>GReAT</a:t>
            </a:r>
            <a:r>
              <a:rPr lang="en-AU" dirty="0"/>
              <a:t>) and to publish a world status report on AT</a:t>
            </a:r>
          </a:p>
        </p:txBody>
      </p:sp>
      <p:sp>
        <p:nvSpPr>
          <p:cNvPr id="4" name="Slide Number Placeholder 3"/>
          <p:cNvSpPr>
            <a:spLocks noGrp="1"/>
          </p:cNvSpPr>
          <p:nvPr>
            <p:ph type="sldNum" sz="quarter" idx="5"/>
          </p:nvPr>
        </p:nvSpPr>
        <p:spPr/>
        <p:txBody>
          <a:bodyPr/>
          <a:lstStyle/>
          <a:p>
            <a:fld id="{1D4AE843-72FD-4AFC-BBDA-8BAB8F34F98C}" type="slidenum">
              <a:rPr lang="en-AU" smtClean="0"/>
              <a:t>21</a:t>
            </a:fld>
            <a:endParaRPr lang="en-AU"/>
          </a:p>
        </p:txBody>
      </p:sp>
    </p:spTree>
    <p:extLst>
      <p:ext uri="{BB962C8B-B14F-4D97-AF65-F5344CB8AC3E}">
        <p14:creationId xmlns:p14="http://schemas.microsoft.com/office/powerpoint/2010/main" val="39879379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Note Bruce Maguire’s difficulties in registering for 2021 consultation.</a:t>
            </a:r>
          </a:p>
        </p:txBody>
      </p:sp>
      <p:sp>
        <p:nvSpPr>
          <p:cNvPr id="4" name="Slide Number Placeholder 3"/>
          <p:cNvSpPr>
            <a:spLocks noGrp="1"/>
          </p:cNvSpPr>
          <p:nvPr>
            <p:ph type="sldNum" sz="quarter" idx="5"/>
          </p:nvPr>
        </p:nvSpPr>
        <p:spPr/>
        <p:txBody>
          <a:bodyPr/>
          <a:lstStyle/>
          <a:p>
            <a:fld id="{1D4AE843-72FD-4AFC-BBDA-8BAB8F34F98C}" type="slidenum">
              <a:rPr lang="en-AU" smtClean="0"/>
              <a:t>24</a:t>
            </a:fld>
            <a:endParaRPr lang="en-AU"/>
          </a:p>
        </p:txBody>
      </p:sp>
    </p:spTree>
    <p:extLst>
      <p:ext uri="{BB962C8B-B14F-4D97-AF65-F5344CB8AC3E}">
        <p14:creationId xmlns:p14="http://schemas.microsoft.com/office/powerpoint/2010/main" val="29947651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1D4AE843-72FD-4AFC-BBDA-8BAB8F34F98C}" type="slidenum">
              <a:rPr lang="en-AU" smtClean="0"/>
              <a:t>27</a:t>
            </a:fld>
            <a:endParaRPr lang="en-AU"/>
          </a:p>
        </p:txBody>
      </p:sp>
    </p:spTree>
    <p:extLst>
      <p:ext uri="{BB962C8B-B14F-4D97-AF65-F5344CB8AC3E}">
        <p14:creationId xmlns:p14="http://schemas.microsoft.com/office/powerpoint/2010/main" val="42115322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dirty="0"/>
              <a:t>The assistive products industry is currently limited and specialised, primarily serving high-income markets.</a:t>
            </a:r>
          </a:p>
          <a:p>
            <a:r>
              <a:rPr lang="en-AU" sz="1200" dirty="0"/>
              <a:t>Lack of state funding and nationwide service delivery systems</a:t>
            </a:r>
          </a:p>
          <a:p>
            <a:r>
              <a:rPr lang="en-AU" sz="1200" dirty="0"/>
              <a:t>Legislation to facilitate rather than to hinder – excessive bureaucracy can be significant barrier</a:t>
            </a:r>
          </a:p>
          <a:p>
            <a:r>
              <a:rPr lang="en-AU" sz="1200" dirty="0"/>
              <a:t>Funding clarity – Clear, transparent and effectively managed funding system needed</a:t>
            </a:r>
          </a:p>
          <a:p>
            <a:endParaRPr lang="en-AU" sz="1200" dirty="0"/>
          </a:p>
        </p:txBody>
      </p:sp>
      <p:sp>
        <p:nvSpPr>
          <p:cNvPr id="4" name="Slide Number Placeholder 3"/>
          <p:cNvSpPr>
            <a:spLocks noGrp="1"/>
          </p:cNvSpPr>
          <p:nvPr>
            <p:ph type="sldNum" sz="quarter" idx="5"/>
          </p:nvPr>
        </p:nvSpPr>
        <p:spPr/>
        <p:txBody>
          <a:bodyPr/>
          <a:lstStyle/>
          <a:p>
            <a:fld id="{1D4AE843-72FD-4AFC-BBDA-8BAB8F34F98C}" type="slidenum">
              <a:rPr lang="en-AU" smtClean="0"/>
              <a:t>28</a:t>
            </a:fld>
            <a:endParaRPr lang="en-AU"/>
          </a:p>
        </p:txBody>
      </p:sp>
    </p:spTree>
    <p:extLst>
      <p:ext uri="{BB962C8B-B14F-4D97-AF65-F5344CB8AC3E}">
        <p14:creationId xmlns:p14="http://schemas.microsoft.com/office/powerpoint/2010/main" val="29288989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1D4AE843-72FD-4AFC-BBDA-8BAB8F34F98C}" type="slidenum">
              <a:rPr lang="en-AU" smtClean="0"/>
              <a:t>2</a:t>
            </a:fld>
            <a:endParaRPr lang="en-AU"/>
          </a:p>
        </p:txBody>
      </p:sp>
    </p:spTree>
    <p:extLst>
      <p:ext uri="{BB962C8B-B14F-4D97-AF65-F5344CB8AC3E}">
        <p14:creationId xmlns:p14="http://schemas.microsoft.com/office/powerpoint/2010/main" val="22792035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Affordability, availability and quality – Affordability in terms of full cost of the product and also service delivery is critical to success</a:t>
            </a:r>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Standards needed – globally accepted specification and standards for AT is a significant barrier to the access of effective and appropriate AT</a:t>
            </a:r>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Need for a critical mass of innovation – need to open channels for collaborative innovation, as most AT is designed, developed and sold by large private companies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dirty="0"/>
          </a:p>
          <a:p>
            <a:endParaRPr lang="en-AU" dirty="0"/>
          </a:p>
        </p:txBody>
      </p:sp>
      <p:sp>
        <p:nvSpPr>
          <p:cNvPr id="4" name="Slide Number Placeholder 3"/>
          <p:cNvSpPr>
            <a:spLocks noGrp="1"/>
          </p:cNvSpPr>
          <p:nvPr>
            <p:ph type="sldNum" sz="quarter" idx="5"/>
          </p:nvPr>
        </p:nvSpPr>
        <p:spPr/>
        <p:txBody>
          <a:bodyPr/>
          <a:lstStyle/>
          <a:p>
            <a:fld id="{1D4AE843-72FD-4AFC-BBDA-8BAB8F34F98C}" type="slidenum">
              <a:rPr lang="en-AU" smtClean="0"/>
              <a:t>29</a:t>
            </a:fld>
            <a:endParaRPr lang="en-AU"/>
          </a:p>
        </p:txBody>
      </p:sp>
    </p:spTree>
    <p:extLst>
      <p:ext uri="{BB962C8B-B14F-4D97-AF65-F5344CB8AC3E}">
        <p14:creationId xmlns:p14="http://schemas.microsoft.com/office/powerpoint/2010/main" val="13048394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Need for sustainable systems approach – Providing a person with an AT is not a “one-off” occurrence; rather, it is an end-to-end process, beginning with screening activities and encompassing assessment, selection, fitting, user training, follow-up, and maintenance.</a:t>
            </a:r>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Fragmented services – Fragmented, geographically distant service delivery may discourage and event prevent users from accessing services</a:t>
            </a:r>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Donor dependent supply – Donor-dependent supply chains can have a detrimental effect on the continuity and effectiveness of AT provision</a:t>
            </a:r>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Low demand, high cost – Low demand for AT and materials results in much higher cost-per-unit. A globally coordinated effort to bulk purchase, combined with reginal distribution hubs, may mitigate the problem</a:t>
            </a:r>
          </a:p>
          <a:p>
            <a:pPr>
              <a:defRPr/>
            </a:pPr>
            <a:r>
              <a:rPr lang="en-AU" sz="1200" dirty="0">
                <a:solidFill>
                  <a:srgbClr val="C00000"/>
                </a:solidFill>
              </a:rPr>
              <a:t>In high-income countries </a:t>
            </a:r>
            <a:r>
              <a:rPr lang="en-AU" sz="1200" dirty="0"/>
              <a:t>services are often stand-alone and not integrated, requiring people to attend multiple appointments at different locations – costly and added burden on users and caregivers, and on health and welfare budgets.</a:t>
            </a:r>
          </a:p>
          <a:p>
            <a:pPr>
              <a:defRPr/>
            </a:pPr>
            <a:r>
              <a:rPr lang="en-AU" sz="1200" dirty="0">
                <a:solidFill>
                  <a:srgbClr val="C00000"/>
                </a:solidFill>
              </a:rPr>
              <a:t>In low and middle income countries</a:t>
            </a:r>
            <a:r>
              <a:rPr lang="en-AU" sz="1200" dirty="0"/>
              <a:t>, national service delivery for assistive products does not exist. Those who can afford them buy AT direct from pharmacy, private clinic or workshop.</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dirty="0"/>
          </a:p>
        </p:txBody>
      </p:sp>
      <p:sp>
        <p:nvSpPr>
          <p:cNvPr id="4" name="Slide Number Placeholder 3"/>
          <p:cNvSpPr>
            <a:spLocks noGrp="1"/>
          </p:cNvSpPr>
          <p:nvPr>
            <p:ph type="sldNum" sz="quarter" idx="5"/>
          </p:nvPr>
        </p:nvSpPr>
        <p:spPr/>
        <p:txBody>
          <a:bodyPr/>
          <a:lstStyle/>
          <a:p>
            <a:fld id="{1D4AE843-72FD-4AFC-BBDA-8BAB8F34F98C}" type="slidenum">
              <a:rPr lang="en-AU" smtClean="0"/>
              <a:t>30</a:t>
            </a:fld>
            <a:endParaRPr lang="en-AU"/>
          </a:p>
        </p:txBody>
      </p:sp>
    </p:spTree>
    <p:extLst>
      <p:ext uri="{BB962C8B-B14F-4D97-AF65-F5344CB8AC3E}">
        <p14:creationId xmlns:p14="http://schemas.microsoft.com/office/powerpoint/2010/main" val="262696310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Expanding current AT workforce – AT service delivery models are dependent on the availability of highly qualified professional staff. Task shifting might be a potential solution.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Harnessing the power of technology – Mobile technology is a powerful tool in improving the capacity of personnel involved in AT development and provision, as well as being a mode of new AT delivery</a:t>
            </a:r>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Continued development of workforce – Need for continued training. One-off training provides little opportunity for follow-up or to further expand knowledge.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dirty="0"/>
          </a:p>
          <a:p>
            <a:r>
              <a:rPr lang="en-AU" sz="1200" dirty="0"/>
              <a:t>Trained personnel are essential for prescription, fitting, user training, and follow-up of AT. </a:t>
            </a:r>
          </a:p>
          <a:p>
            <a:r>
              <a:rPr lang="en-AU" sz="1200" dirty="0"/>
              <a:t>Without these steps, AT products are often of no benefit or abandoned, and may cause physical harm.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dirty="0"/>
          </a:p>
        </p:txBody>
      </p:sp>
      <p:sp>
        <p:nvSpPr>
          <p:cNvPr id="4" name="Slide Number Placeholder 3"/>
          <p:cNvSpPr>
            <a:spLocks noGrp="1"/>
          </p:cNvSpPr>
          <p:nvPr>
            <p:ph type="sldNum" sz="quarter" idx="5"/>
          </p:nvPr>
        </p:nvSpPr>
        <p:spPr/>
        <p:txBody>
          <a:bodyPr/>
          <a:lstStyle/>
          <a:p>
            <a:fld id="{1D4AE843-72FD-4AFC-BBDA-8BAB8F34F98C}" type="slidenum">
              <a:rPr lang="en-AU" smtClean="0"/>
              <a:t>31</a:t>
            </a:fld>
            <a:endParaRPr lang="en-AU"/>
          </a:p>
        </p:txBody>
      </p:sp>
    </p:spTree>
    <p:extLst>
      <p:ext uri="{BB962C8B-B14F-4D97-AF65-F5344CB8AC3E}">
        <p14:creationId xmlns:p14="http://schemas.microsoft.com/office/powerpoint/2010/main" val="112972891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30000"/>
              </a:lnSpc>
              <a:spcAft>
                <a:spcPts val="600"/>
              </a:spcAft>
            </a:pPr>
            <a:r>
              <a:rPr lang="en-AU" dirty="0"/>
              <a:t>If accessible, assistive technology would be life changing for a billion people across the world today – the one in seven people with disabilities - and two billion people in 2050 (WHO, 2018). </a:t>
            </a:r>
          </a:p>
          <a:p>
            <a:pPr>
              <a:lnSpc>
                <a:spcPct val="130000"/>
              </a:lnSpc>
              <a:spcAft>
                <a:spcPts val="600"/>
              </a:spcAft>
            </a:pPr>
            <a:r>
              <a:rPr lang="en-AU" dirty="0"/>
              <a:t>Inclusive technology makes the difference between independence and dependence, inclusion and exclusion, life and death. </a:t>
            </a:r>
          </a:p>
        </p:txBody>
      </p:sp>
      <p:sp>
        <p:nvSpPr>
          <p:cNvPr id="4" name="Slide Number Placeholder 3"/>
          <p:cNvSpPr>
            <a:spLocks noGrp="1"/>
          </p:cNvSpPr>
          <p:nvPr>
            <p:ph type="sldNum" sz="quarter" idx="5"/>
          </p:nvPr>
        </p:nvSpPr>
        <p:spPr/>
        <p:txBody>
          <a:bodyPr/>
          <a:lstStyle/>
          <a:p>
            <a:fld id="{1D4AE843-72FD-4AFC-BBDA-8BAB8F34F98C}" type="slidenum">
              <a:rPr lang="en-AU" smtClean="0"/>
              <a:t>37</a:t>
            </a:fld>
            <a:endParaRPr lang="en-AU"/>
          </a:p>
        </p:txBody>
      </p:sp>
    </p:spTree>
    <p:extLst>
      <p:ext uri="{BB962C8B-B14F-4D97-AF65-F5344CB8AC3E}">
        <p14:creationId xmlns:p14="http://schemas.microsoft.com/office/powerpoint/2010/main" val="10069866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pPr marL="0" indent="0">
              <a:lnSpc>
                <a:spcPct val="120000"/>
              </a:lnSpc>
              <a:buNone/>
            </a:pPr>
            <a:r>
              <a:rPr lang="en-AU" sz="1200" b="0" i="0" dirty="0">
                <a:solidFill>
                  <a:srgbClr val="041E42"/>
                </a:solidFill>
                <a:effectLst/>
                <a:latin typeface="Arial" panose="020B0604020202020204" pitchFamily="34" charset="0"/>
                <a:cs typeface="Arial" panose="020B0604020202020204" pitchFamily="34" charset="0"/>
              </a:rPr>
              <a:t>Education NSW (2022) and NDIS (2019) use the World Health Organisation (2004) definition of Assistive technology, which is “any device or system that allows individuals to perform tasks they would otherwise be unable to do or increases the ease and safety with which tasks can be performed” (World Health Organisation, 2004). It is a broad term that refers to any tool, low tech or high tech, which can be used to enable student learning.  – source: Education NSW (2022, January). </a:t>
            </a:r>
          </a:p>
          <a:p>
            <a:pPr marL="0" indent="0">
              <a:lnSpc>
                <a:spcPct val="120000"/>
              </a:lnSpc>
              <a:buNone/>
            </a:pPr>
            <a:r>
              <a:rPr lang="en-AU" sz="1200" b="0" i="0" dirty="0">
                <a:solidFill>
                  <a:srgbClr val="041E42"/>
                </a:solidFill>
                <a:effectLst/>
                <a:latin typeface="Arial" panose="020B0604020202020204" pitchFamily="34" charset="0"/>
                <a:cs typeface="Arial" panose="020B0604020202020204" pitchFamily="34" charset="0"/>
                <a:hlinkClick r:id="rId3"/>
              </a:rPr>
              <a:t>https://education.nsw.gov.au/teaching-and-learning/disability-learning-and-support/resources/assistive-technology#What0</a:t>
            </a:r>
            <a:endParaRPr lang="en-AU" sz="1200" b="0" i="0" dirty="0">
              <a:solidFill>
                <a:srgbClr val="041E42"/>
              </a:solidFill>
              <a:effectLst/>
              <a:latin typeface="Arial" panose="020B0604020202020204" pitchFamily="34" charset="0"/>
              <a:cs typeface="Arial" panose="020B0604020202020204" pitchFamily="34" charset="0"/>
            </a:endParaRPr>
          </a:p>
          <a:p>
            <a:pPr marL="0" indent="0" algn="l">
              <a:lnSpc>
                <a:spcPct val="120000"/>
              </a:lnSpc>
              <a:buNone/>
            </a:pPr>
            <a:r>
              <a:rPr lang="en-AU" sz="1200" dirty="0">
                <a:solidFill>
                  <a:srgbClr val="041E42"/>
                </a:solidFill>
                <a:latin typeface="Arial" panose="020B0604020202020204" pitchFamily="34" charset="0"/>
                <a:cs typeface="Arial" panose="020B0604020202020204" pitchFamily="34" charset="0"/>
                <a:hlinkClick r:id="rId4"/>
              </a:rPr>
              <a:t>https://www.ndis.gov.au/participants/assistive-technology-explained</a:t>
            </a:r>
            <a:endParaRPr lang="en-AU" sz="1200" dirty="0">
              <a:solidFill>
                <a:srgbClr val="041E42"/>
              </a:solidFill>
              <a:latin typeface="Arial" panose="020B0604020202020204" pitchFamily="34" charset="0"/>
              <a:cs typeface="Arial" panose="020B0604020202020204" pitchFamily="34" charset="0"/>
            </a:endParaRPr>
          </a:p>
          <a:p>
            <a:endParaRPr lang="en-AU" dirty="0"/>
          </a:p>
        </p:txBody>
      </p:sp>
      <p:sp>
        <p:nvSpPr>
          <p:cNvPr id="4" name="Slide Number Placeholder 3"/>
          <p:cNvSpPr>
            <a:spLocks noGrp="1"/>
          </p:cNvSpPr>
          <p:nvPr>
            <p:ph type="sldNum" sz="quarter" idx="5"/>
          </p:nvPr>
        </p:nvSpPr>
        <p:spPr/>
        <p:txBody>
          <a:bodyPr/>
          <a:lstStyle/>
          <a:p>
            <a:fld id="{1D4AE843-72FD-4AFC-BBDA-8BAB8F34F98C}" type="slidenum">
              <a:rPr lang="en-AU" smtClean="0"/>
              <a:t>3</a:t>
            </a:fld>
            <a:endParaRPr lang="en-AU"/>
          </a:p>
        </p:txBody>
      </p:sp>
    </p:spTree>
    <p:extLst>
      <p:ext uri="{BB962C8B-B14F-4D97-AF65-F5344CB8AC3E}">
        <p14:creationId xmlns:p14="http://schemas.microsoft.com/office/powerpoint/2010/main" val="9417008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17575" y="4735457"/>
            <a:ext cx="5438140" cy="4467701"/>
          </a:xfrm>
        </p:spPr>
        <p:txBody>
          <a:bodyPr/>
          <a:lstStyle/>
          <a:p>
            <a:pPr>
              <a:lnSpc>
                <a:spcPct val="120000"/>
              </a:lnSpc>
              <a:spcAft>
                <a:spcPts val="600"/>
              </a:spcAft>
            </a:pPr>
            <a:r>
              <a:rPr lang="en-AU" dirty="0"/>
              <a:t>NOTE 17 SDGs launched established in 2015, to be achieved by 2030</a:t>
            </a:r>
          </a:p>
          <a:p>
            <a:pPr>
              <a:lnSpc>
                <a:spcPct val="120000"/>
              </a:lnSpc>
              <a:spcAft>
                <a:spcPts val="600"/>
              </a:spcAft>
            </a:pPr>
            <a:r>
              <a:rPr lang="en-AU" dirty="0"/>
              <a:t>Information and Communication Technologies (ICT) included in the following:</a:t>
            </a:r>
          </a:p>
          <a:p>
            <a:pPr lvl="1">
              <a:lnSpc>
                <a:spcPct val="120000"/>
              </a:lnSpc>
              <a:spcAft>
                <a:spcPts val="600"/>
              </a:spcAft>
            </a:pPr>
            <a:r>
              <a:rPr lang="en-AU" dirty="0"/>
              <a:t>SDG 4 Quality Education (Target 4b)</a:t>
            </a:r>
          </a:p>
          <a:p>
            <a:pPr marL="914400" lvl="1" indent="-457200">
              <a:lnSpc>
                <a:spcPct val="120000"/>
              </a:lnSpc>
              <a:spcAft>
                <a:spcPts val="600"/>
              </a:spcAft>
            </a:pPr>
            <a:r>
              <a:rPr lang="en-AU" dirty="0"/>
              <a:t>SDG 5 Gender Equality (Target 5c)</a:t>
            </a:r>
          </a:p>
          <a:p>
            <a:pPr marL="914400" lvl="1" indent="-457200">
              <a:lnSpc>
                <a:spcPct val="120000"/>
              </a:lnSpc>
              <a:spcAft>
                <a:spcPts val="600"/>
              </a:spcAft>
            </a:pPr>
            <a:r>
              <a:rPr lang="en-AU" dirty="0"/>
              <a:t>SDG 9 Industry, innovation and infrastructure (Target 9b)</a:t>
            </a:r>
          </a:p>
          <a:p>
            <a:pPr marL="914400" lvl="1" indent="-457200">
              <a:lnSpc>
                <a:spcPct val="120000"/>
              </a:lnSpc>
              <a:spcAft>
                <a:spcPts val="600"/>
              </a:spcAft>
            </a:pPr>
            <a:r>
              <a:rPr lang="en-AU" dirty="0"/>
              <a:t>SDG 17 Partnerships for the Goals (Target 17.8)</a:t>
            </a:r>
          </a:p>
          <a:p>
            <a:pPr marL="0" indent="0" algn="l">
              <a:lnSpc>
                <a:spcPct val="120000"/>
              </a:lnSpc>
              <a:buNone/>
            </a:pPr>
            <a:endParaRPr lang="en-AU" sz="1200" b="0" i="0" dirty="0">
              <a:solidFill>
                <a:srgbClr val="041E42"/>
              </a:solidFill>
              <a:effectLst/>
              <a:latin typeface="Arial" panose="020B0604020202020204" pitchFamily="34" charset="0"/>
              <a:cs typeface="Arial" panose="020B0604020202020204" pitchFamily="34" charset="0"/>
            </a:endParaRPr>
          </a:p>
          <a:p>
            <a:endParaRPr lang="en-AU" dirty="0"/>
          </a:p>
        </p:txBody>
      </p:sp>
      <p:sp>
        <p:nvSpPr>
          <p:cNvPr id="4" name="Slide Number Placeholder 3"/>
          <p:cNvSpPr>
            <a:spLocks noGrp="1"/>
          </p:cNvSpPr>
          <p:nvPr>
            <p:ph type="sldNum" sz="quarter" idx="5"/>
          </p:nvPr>
        </p:nvSpPr>
        <p:spPr/>
        <p:txBody>
          <a:bodyPr/>
          <a:lstStyle/>
          <a:p>
            <a:fld id="{1D4AE843-72FD-4AFC-BBDA-8BAB8F34F98C}" type="slidenum">
              <a:rPr lang="en-AU" smtClean="0"/>
              <a:t>4</a:t>
            </a:fld>
            <a:endParaRPr lang="en-AU"/>
          </a:p>
        </p:txBody>
      </p:sp>
    </p:spTree>
    <p:extLst>
      <p:ext uri="{BB962C8B-B14F-4D97-AF65-F5344CB8AC3E}">
        <p14:creationId xmlns:p14="http://schemas.microsoft.com/office/powerpoint/2010/main" val="770506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0" i="0" dirty="0">
                <a:solidFill>
                  <a:srgbClr val="4D5156"/>
                </a:solidFill>
                <a:effectLst/>
                <a:latin typeface="arial" panose="020B0604020202020204" pitchFamily="34" charset="0"/>
              </a:rPr>
              <a:t>The concept of Global North and Global South is used to describe a grouping of countries along socio-economic and political characteristics.</a:t>
            </a:r>
          </a:p>
          <a:p>
            <a:r>
              <a:rPr lang="en-AU" dirty="0"/>
              <a:t>Global South is one of a family of terms, including “Third World” and “Periphery,” that denote regions outside Europe and North America, mostly (though not all) low-income and often politically or culturally marginalized. </a:t>
            </a:r>
          </a:p>
          <a:p>
            <a:r>
              <a:rPr lang="en-AU" dirty="0"/>
              <a:t>Global South: Countries of Latin America, Asia, Africa and Oceania</a:t>
            </a:r>
          </a:p>
          <a:p>
            <a:endParaRPr lang="en-AU" dirty="0"/>
          </a:p>
          <a:p>
            <a:r>
              <a:rPr lang="en-AU" b="0" i="0" dirty="0">
                <a:solidFill>
                  <a:srgbClr val="202124"/>
                </a:solidFill>
                <a:effectLst/>
                <a:latin typeface="arial" panose="020B0604020202020204" pitchFamily="34" charset="0"/>
              </a:rPr>
              <a:t>The global north </a:t>
            </a:r>
            <a:r>
              <a:rPr lang="en-AU" i="0" dirty="0">
                <a:solidFill>
                  <a:srgbClr val="202124"/>
                </a:solidFill>
                <a:effectLst/>
                <a:latin typeface="arial" panose="020B0604020202020204" pitchFamily="34" charset="0"/>
              </a:rPr>
              <a:t>consists of the richest and most industrialized countries, which are mainly in the northern part of the world.</a:t>
            </a:r>
          </a:p>
          <a:p>
            <a:endParaRPr lang="en-AU" dirty="0"/>
          </a:p>
          <a:p>
            <a:r>
              <a:rPr lang="en-AU" dirty="0"/>
              <a:t>Source: Dados &amp; Connell (2012).</a:t>
            </a:r>
          </a:p>
          <a:p>
            <a:endParaRPr lang="en-AU" dirty="0"/>
          </a:p>
        </p:txBody>
      </p:sp>
      <p:sp>
        <p:nvSpPr>
          <p:cNvPr id="4" name="Slide Number Placeholder 3"/>
          <p:cNvSpPr>
            <a:spLocks noGrp="1"/>
          </p:cNvSpPr>
          <p:nvPr>
            <p:ph type="sldNum" sz="quarter" idx="5"/>
          </p:nvPr>
        </p:nvSpPr>
        <p:spPr/>
        <p:txBody>
          <a:bodyPr/>
          <a:lstStyle/>
          <a:p>
            <a:fld id="{1D4AE843-72FD-4AFC-BBDA-8BAB8F34F98C}" type="slidenum">
              <a:rPr lang="en-AU" smtClean="0"/>
              <a:t>6</a:t>
            </a:fld>
            <a:endParaRPr lang="en-AU"/>
          </a:p>
        </p:txBody>
      </p:sp>
    </p:spTree>
    <p:extLst>
      <p:ext uri="{BB962C8B-B14F-4D97-AF65-F5344CB8AC3E}">
        <p14:creationId xmlns:p14="http://schemas.microsoft.com/office/powerpoint/2010/main" val="33952872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dirty="0"/>
              <a:t>PNG: Small number of Perkins </a:t>
            </a:r>
            <a:r>
              <a:rPr lang="en-AU" sz="1200" dirty="0" err="1"/>
              <a:t>braillers</a:t>
            </a:r>
            <a:r>
              <a:rPr lang="en-AU" sz="1200" dirty="0"/>
              <a:t> in the resource centres but not left with the students with VI</a:t>
            </a:r>
          </a:p>
        </p:txBody>
      </p:sp>
      <p:sp>
        <p:nvSpPr>
          <p:cNvPr id="4" name="Slide Number Placeholder 3"/>
          <p:cNvSpPr>
            <a:spLocks noGrp="1"/>
          </p:cNvSpPr>
          <p:nvPr>
            <p:ph type="sldNum" sz="quarter" idx="5"/>
          </p:nvPr>
        </p:nvSpPr>
        <p:spPr/>
        <p:txBody>
          <a:bodyPr/>
          <a:lstStyle/>
          <a:p>
            <a:fld id="{1D4AE843-72FD-4AFC-BBDA-8BAB8F34F98C}" type="slidenum">
              <a:rPr lang="en-AU" smtClean="0"/>
              <a:t>7</a:t>
            </a:fld>
            <a:endParaRPr lang="en-AU"/>
          </a:p>
        </p:txBody>
      </p:sp>
    </p:spTree>
    <p:extLst>
      <p:ext uri="{BB962C8B-B14F-4D97-AF65-F5344CB8AC3E}">
        <p14:creationId xmlns:p14="http://schemas.microsoft.com/office/powerpoint/2010/main" val="13154882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1D4AE843-72FD-4AFC-BBDA-8BAB8F34F98C}" type="slidenum">
              <a:rPr lang="en-AU" smtClean="0"/>
              <a:t>8</a:t>
            </a:fld>
            <a:endParaRPr lang="en-AU"/>
          </a:p>
        </p:txBody>
      </p:sp>
    </p:spTree>
    <p:extLst>
      <p:ext uri="{BB962C8B-B14F-4D97-AF65-F5344CB8AC3E}">
        <p14:creationId xmlns:p14="http://schemas.microsoft.com/office/powerpoint/2010/main" val="19729142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First ever global report on disability</a:t>
            </a:r>
          </a:p>
          <a:p>
            <a:pPr marL="0" marR="0" lvl="0" indent="0" algn="l" defTabSz="914400" rtl="0" eaLnBrk="1" fontAlgn="auto" latinLnBrk="0" hangingPunct="1">
              <a:lnSpc>
                <a:spcPct val="100000"/>
              </a:lnSpc>
              <a:spcBef>
                <a:spcPts val="0"/>
              </a:spcBef>
              <a:spcAft>
                <a:spcPts val="0"/>
              </a:spcAft>
              <a:buClrTx/>
              <a:buSzTx/>
              <a:buFontTx/>
              <a:buNone/>
              <a:tabLst/>
              <a:defRPr/>
            </a:pPr>
            <a:r>
              <a:rPr lang="en-AU" b="0" i="0" dirty="0">
                <a:effectLst/>
                <a:latin typeface="Roboto" panose="02000000000000000000" pitchFamily="2" charset="0"/>
              </a:rPr>
              <a:t>People with disabilities have generally poorer health, lower education achievements, fewer economic opportunities and higher rates of poverty than people without disabilities</a:t>
            </a:r>
          </a:p>
          <a:p>
            <a:pPr marL="0" marR="0" lvl="0" indent="0" algn="l" defTabSz="914400" rtl="0" eaLnBrk="1" fontAlgn="auto" latinLnBrk="0" hangingPunct="1">
              <a:lnSpc>
                <a:spcPct val="100000"/>
              </a:lnSpc>
              <a:spcBef>
                <a:spcPts val="0"/>
              </a:spcBef>
              <a:spcAft>
                <a:spcPts val="0"/>
              </a:spcAft>
              <a:buClrTx/>
              <a:buSzTx/>
              <a:buFontTx/>
              <a:buNone/>
              <a:tabLst/>
              <a:defRPr/>
            </a:pPr>
            <a:r>
              <a:rPr lang="en-AU" b="0" i="0" dirty="0">
                <a:effectLst/>
                <a:latin typeface="Roboto" panose="02000000000000000000" pitchFamily="2" charset="0"/>
              </a:rPr>
              <a:t>Concluded with recommended actions for governments and their partners</a:t>
            </a:r>
          </a:p>
          <a:p>
            <a:endParaRPr lang="en-AU" dirty="0"/>
          </a:p>
        </p:txBody>
      </p:sp>
      <p:sp>
        <p:nvSpPr>
          <p:cNvPr id="4" name="Slide Number Placeholder 3"/>
          <p:cNvSpPr>
            <a:spLocks noGrp="1"/>
          </p:cNvSpPr>
          <p:nvPr>
            <p:ph type="sldNum" sz="quarter" idx="5"/>
          </p:nvPr>
        </p:nvSpPr>
        <p:spPr/>
        <p:txBody>
          <a:bodyPr/>
          <a:lstStyle/>
          <a:p>
            <a:fld id="{1D4AE843-72FD-4AFC-BBDA-8BAB8F34F98C}" type="slidenum">
              <a:rPr lang="en-AU" smtClean="0"/>
              <a:t>9</a:t>
            </a:fld>
            <a:endParaRPr lang="en-AU"/>
          </a:p>
        </p:txBody>
      </p:sp>
    </p:spTree>
    <p:extLst>
      <p:ext uri="{BB962C8B-B14F-4D97-AF65-F5344CB8AC3E}">
        <p14:creationId xmlns:p14="http://schemas.microsoft.com/office/powerpoint/2010/main" val="13963523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September 2013: Side meeting at the High-level meeting of the General Assembly on disability and development (NY, USA)</a:t>
            </a:r>
          </a:p>
          <a:p>
            <a:pPr lvl="1"/>
            <a:r>
              <a:rPr lang="en-AU" dirty="0"/>
              <a:t>Request to WHO to develop and coordinate a global initiative to realise the obligations under UNCRPD (in particular Article 32)</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AU" dirty="0"/>
              <a:t>July 2014: WHO established the Global Cooperation on Assistive Technology (GATE) initiative</a:t>
            </a:r>
          </a:p>
          <a:p>
            <a:endParaRPr lang="en-AU" dirty="0"/>
          </a:p>
        </p:txBody>
      </p:sp>
      <p:sp>
        <p:nvSpPr>
          <p:cNvPr id="4" name="Slide Number Placeholder 3"/>
          <p:cNvSpPr>
            <a:spLocks noGrp="1"/>
          </p:cNvSpPr>
          <p:nvPr>
            <p:ph type="sldNum" sz="quarter" idx="5"/>
          </p:nvPr>
        </p:nvSpPr>
        <p:spPr/>
        <p:txBody>
          <a:bodyPr/>
          <a:lstStyle/>
          <a:p>
            <a:fld id="{1D4AE843-72FD-4AFC-BBDA-8BAB8F34F98C}" type="slidenum">
              <a:rPr lang="en-AU" smtClean="0"/>
              <a:t>12</a:t>
            </a:fld>
            <a:endParaRPr lang="en-AU"/>
          </a:p>
        </p:txBody>
      </p:sp>
    </p:spTree>
    <p:extLst>
      <p:ext uri="{BB962C8B-B14F-4D97-AF65-F5344CB8AC3E}">
        <p14:creationId xmlns:p14="http://schemas.microsoft.com/office/powerpoint/2010/main" val="41624223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C8894C39-F165-4D98-9A48-D34F017864AB}" type="datetimeFigureOut">
              <a:rPr lang="en-AU" smtClean="0"/>
              <a:t>18/04/2022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6A1A5E2-6102-414D-B955-4E9BB9639F4C}" type="slidenum">
              <a:rPr lang="en-AU" smtClean="0"/>
              <a:t>‹#›</a:t>
            </a:fld>
            <a:endParaRPr lang="en-AU"/>
          </a:p>
        </p:txBody>
      </p:sp>
    </p:spTree>
    <p:extLst>
      <p:ext uri="{BB962C8B-B14F-4D97-AF65-F5344CB8AC3E}">
        <p14:creationId xmlns:p14="http://schemas.microsoft.com/office/powerpoint/2010/main" val="423704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C8894C39-F165-4D98-9A48-D34F017864AB}" type="datetimeFigureOut">
              <a:rPr lang="en-AU" smtClean="0"/>
              <a:t>18/04/2022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6A1A5E2-6102-414D-B955-4E9BB9639F4C}" type="slidenum">
              <a:rPr lang="en-AU" smtClean="0"/>
              <a:t>‹#›</a:t>
            </a:fld>
            <a:endParaRPr lang="en-AU"/>
          </a:p>
        </p:txBody>
      </p:sp>
    </p:spTree>
    <p:extLst>
      <p:ext uri="{BB962C8B-B14F-4D97-AF65-F5344CB8AC3E}">
        <p14:creationId xmlns:p14="http://schemas.microsoft.com/office/powerpoint/2010/main" val="871680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C8894C39-F165-4D98-9A48-D34F017864AB}" type="datetimeFigureOut">
              <a:rPr lang="en-AU" smtClean="0"/>
              <a:t>18/04/2022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6A1A5E2-6102-414D-B955-4E9BB9639F4C}" type="slidenum">
              <a:rPr lang="en-AU" smtClean="0"/>
              <a:t>‹#›</a:t>
            </a:fld>
            <a:endParaRPr lang="en-AU"/>
          </a:p>
        </p:txBody>
      </p:sp>
    </p:spTree>
    <p:extLst>
      <p:ext uri="{BB962C8B-B14F-4D97-AF65-F5344CB8AC3E}">
        <p14:creationId xmlns:p14="http://schemas.microsoft.com/office/powerpoint/2010/main" val="1788992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C8894C39-F165-4D98-9A48-D34F017864AB}" type="datetimeFigureOut">
              <a:rPr lang="en-AU" smtClean="0"/>
              <a:t>18/04/2022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6A1A5E2-6102-414D-B955-4E9BB9639F4C}" type="slidenum">
              <a:rPr lang="en-AU" smtClean="0"/>
              <a:t>‹#›</a:t>
            </a:fld>
            <a:endParaRPr lang="en-AU"/>
          </a:p>
        </p:txBody>
      </p:sp>
    </p:spTree>
    <p:extLst>
      <p:ext uri="{BB962C8B-B14F-4D97-AF65-F5344CB8AC3E}">
        <p14:creationId xmlns:p14="http://schemas.microsoft.com/office/powerpoint/2010/main" val="966432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8894C39-F165-4D98-9A48-D34F017864AB}" type="datetimeFigureOut">
              <a:rPr lang="en-AU" smtClean="0"/>
              <a:t>18/04/2022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6A1A5E2-6102-414D-B955-4E9BB9639F4C}" type="slidenum">
              <a:rPr lang="en-AU" smtClean="0"/>
              <a:t>‹#›</a:t>
            </a:fld>
            <a:endParaRPr lang="en-AU"/>
          </a:p>
        </p:txBody>
      </p:sp>
    </p:spTree>
    <p:extLst>
      <p:ext uri="{BB962C8B-B14F-4D97-AF65-F5344CB8AC3E}">
        <p14:creationId xmlns:p14="http://schemas.microsoft.com/office/powerpoint/2010/main" val="12242704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C8894C39-F165-4D98-9A48-D34F017864AB}" type="datetimeFigureOut">
              <a:rPr lang="en-AU" smtClean="0"/>
              <a:t>18/04/2022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16A1A5E2-6102-414D-B955-4E9BB9639F4C}" type="slidenum">
              <a:rPr lang="en-AU" smtClean="0"/>
              <a:t>‹#›</a:t>
            </a:fld>
            <a:endParaRPr lang="en-AU"/>
          </a:p>
        </p:txBody>
      </p:sp>
    </p:spTree>
    <p:extLst>
      <p:ext uri="{BB962C8B-B14F-4D97-AF65-F5344CB8AC3E}">
        <p14:creationId xmlns:p14="http://schemas.microsoft.com/office/powerpoint/2010/main" val="3029987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C8894C39-F165-4D98-9A48-D34F017864AB}" type="datetimeFigureOut">
              <a:rPr lang="en-AU" smtClean="0"/>
              <a:t>18/04/2022</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16A1A5E2-6102-414D-B955-4E9BB9639F4C}" type="slidenum">
              <a:rPr lang="en-AU" smtClean="0"/>
              <a:t>‹#›</a:t>
            </a:fld>
            <a:endParaRPr lang="en-AU"/>
          </a:p>
        </p:txBody>
      </p:sp>
    </p:spTree>
    <p:extLst>
      <p:ext uri="{BB962C8B-B14F-4D97-AF65-F5344CB8AC3E}">
        <p14:creationId xmlns:p14="http://schemas.microsoft.com/office/powerpoint/2010/main" val="1207888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C8894C39-F165-4D98-9A48-D34F017864AB}" type="datetimeFigureOut">
              <a:rPr lang="en-AU" smtClean="0"/>
              <a:t>18/04/2022</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16A1A5E2-6102-414D-B955-4E9BB9639F4C}" type="slidenum">
              <a:rPr lang="en-AU" smtClean="0"/>
              <a:t>‹#›</a:t>
            </a:fld>
            <a:endParaRPr lang="en-AU"/>
          </a:p>
        </p:txBody>
      </p:sp>
    </p:spTree>
    <p:extLst>
      <p:ext uri="{BB962C8B-B14F-4D97-AF65-F5344CB8AC3E}">
        <p14:creationId xmlns:p14="http://schemas.microsoft.com/office/powerpoint/2010/main" val="2684013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894C39-F165-4D98-9A48-D34F017864AB}" type="datetimeFigureOut">
              <a:rPr lang="en-AU" smtClean="0"/>
              <a:t>18/04/2022</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16A1A5E2-6102-414D-B955-4E9BB9639F4C}" type="slidenum">
              <a:rPr lang="en-AU" smtClean="0"/>
              <a:t>‹#›</a:t>
            </a:fld>
            <a:endParaRPr lang="en-AU"/>
          </a:p>
        </p:txBody>
      </p:sp>
    </p:spTree>
    <p:extLst>
      <p:ext uri="{BB962C8B-B14F-4D97-AF65-F5344CB8AC3E}">
        <p14:creationId xmlns:p14="http://schemas.microsoft.com/office/powerpoint/2010/main" val="3252117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8894C39-F165-4D98-9A48-D34F017864AB}" type="datetimeFigureOut">
              <a:rPr lang="en-AU" smtClean="0"/>
              <a:t>18/04/2022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16A1A5E2-6102-414D-B955-4E9BB9639F4C}" type="slidenum">
              <a:rPr lang="en-AU" smtClean="0"/>
              <a:t>‹#›</a:t>
            </a:fld>
            <a:endParaRPr lang="en-AU"/>
          </a:p>
        </p:txBody>
      </p:sp>
    </p:spTree>
    <p:extLst>
      <p:ext uri="{BB962C8B-B14F-4D97-AF65-F5344CB8AC3E}">
        <p14:creationId xmlns:p14="http://schemas.microsoft.com/office/powerpoint/2010/main" val="2412704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8894C39-F165-4D98-9A48-D34F017864AB}" type="datetimeFigureOut">
              <a:rPr lang="en-AU" smtClean="0"/>
              <a:t>18/04/2022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16A1A5E2-6102-414D-B955-4E9BB9639F4C}" type="slidenum">
              <a:rPr lang="en-AU" smtClean="0"/>
              <a:t>‹#›</a:t>
            </a:fld>
            <a:endParaRPr lang="en-AU"/>
          </a:p>
        </p:txBody>
      </p:sp>
    </p:spTree>
    <p:extLst>
      <p:ext uri="{BB962C8B-B14F-4D97-AF65-F5344CB8AC3E}">
        <p14:creationId xmlns:p14="http://schemas.microsoft.com/office/powerpoint/2010/main" val="602283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894C39-F165-4D98-9A48-D34F017864AB}" type="datetimeFigureOut">
              <a:rPr lang="en-AU" smtClean="0"/>
              <a:t>18/04/2022</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A1A5E2-6102-414D-B955-4E9BB9639F4C}" type="slidenum">
              <a:rPr lang="en-AU" smtClean="0"/>
              <a:t>‹#›</a:t>
            </a:fld>
            <a:endParaRPr lang="en-AU"/>
          </a:p>
        </p:txBody>
      </p:sp>
    </p:spTree>
    <p:extLst>
      <p:ext uri="{BB962C8B-B14F-4D97-AF65-F5344CB8AC3E}">
        <p14:creationId xmlns:p14="http://schemas.microsoft.com/office/powerpoint/2010/main" val="13861616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file:///C:\Users\fgentle\AppData\Roaming\Microsoft\Signatures\NextSense%20Institute%20(Frances%20Gentle)-Image01.png" TargetMode="External"/><Relationship Id="rId4" Type="http://schemas.openxmlformats.org/officeDocument/2006/relationships/hyperlink" Target="https://www.nextsense.org.au/"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assets.publishing.service.gov.uk/media/5d1f5a2fed915d0bbba6bf15/AT_Scoping_Report-Final.pdf" TargetMode="External"/><Relationship Id="rId2" Type="http://schemas.openxmlformats.org/officeDocument/2006/relationships/hyperlink" Target="https://www.tandfonline.com/doi/full/10.1080/10400435.2021.2003658"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www.un.org/press/en/2014/sgsm16377.doc.htm" TargetMode="External"/><Relationship Id="rId2" Type="http://schemas.openxmlformats.org/officeDocument/2006/relationships/hyperlink" Target="https://www.spectronics.com.au/article/inclusive-technologies-assisting-students-with-learning-difficulties-and-disabilities/print" TargetMode="External"/><Relationship Id="rId1" Type="http://schemas.openxmlformats.org/officeDocument/2006/relationships/slideLayout" Target="../slideLayouts/slideLayout2.xml"/><Relationship Id="rId4" Type="http://schemas.openxmlformats.org/officeDocument/2006/relationships/hyperlink" Target="https://apps.who.int/iris/handle/10665/259746"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www.who.int/news-room/fact-sheets/detail/assistive-technology" TargetMode="External"/><Relationship Id="rId2" Type="http://schemas.openxmlformats.org/officeDocument/2006/relationships/hyperlink" Target="https://www.who.int/news-room/feature-stories/detail/global-cooperation-on-assistive-technology-(gate)" TargetMode="External"/><Relationship Id="rId1" Type="http://schemas.openxmlformats.org/officeDocument/2006/relationships/slideLayout" Target="../slideLayouts/slideLayout2.xml"/><Relationship Id="rId4" Type="http://schemas.openxmlformats.org/officeDocument/2006/relationships/hyperlink" Target="https://apps.who.int/gb/ebwha/pdf_files/WHA71/A71_R8-en.pdf?ua=1"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www.refworld.org/pdfid/50854a322.pdf" TargetMode="External"/><Relationship Id="rId2" Type="http://schemas.openxmlformats.org/officeDocument/2006/relationships/hyperlink" Target="https://www.researchgate.net/publication/282877201_World_Report_on_Disability_WHO"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1720735"/>
            <a:ext cx="8928992" cy="1708265"/>
          </a:xfrm>
        </p:spPr>
        <p:txBody>
          <a:bodyPr>
            <a:normAutofit/>
          </a:bodyPr>
          <a:lstStyle/>
          <a:p>
            <a:r>
              <a:rPr lang="en-AU" b="1" dirty="0"/>
              <a:t>Promoting technology access and capability: International perspectives</a:t>
            </a:r>
          </a:p>
        </p:txBody>
      </p:sp>
      <p:sp>
        <p:nvSpPr>
          <p:cNvPr id="3" name="Subtitle 2"/>
          <p:cNvSpPr>
            <a:spLocks noGrp="1"/>
          </p:cNvSpPr>
          <p:nvPr>
            <p:ph type="subTitle" idx="1"/>
          </p:nvPr>
        </p:nvSpPr>
        <p:spPr>
          <a:xfrm>
            <a:off x="179512" y="3645024"/>
            <a:ext cx="8712968" cy="3212976"/>
          </a:xfrm>
        </p:spPr>
        <p:txBody>
          <a:bodyPr>
            <a:normAutofit/>
          </a:bodyPr>
          <a:lstStyle/>
          <a:p>
            <a:r>
              <a:rPr lang="en-AU" sz="3600" b="1" dirty="0">
                <a:solidFill>
                  <a:schemeClr val="tx1"/>
                </a:solidFill>
              </a:rPr>
              <a:t>Frances Gentle </a:t>
            </a:r>
          </a:p>
          <a:p>
            <a:r>
              <a:rPr lang="en-AU" sz="2800" dirty="0">
                <a:solidFill>
                  <a:schemeClr val="tx1"/>
                </a:solidFill>
              </a:rPr>
              <a:t>President ICEVI, Co-President SPEVI &amp; Lecturer, NextSense Institute and Macquarie University</a:t>
            </a:r>
          </a:p>
          <a:p>
            <a:r>
              <a:rPr lang="en-AU" b="1" dirty="0">
                <a:solidFill>
                  <a:schemeClr val="tx1"/>
                </a:solidFill>
              </a:rPr>
              <a:t>2022 Conference of Round Table on Information Access for People with Print Disabilities</a:t>
            </a:r>
          </a:p>
          <a:p>
            <a:r>
              <a:rPr lang="en-AU" sz="2800" dirty="0">
                <a:solidFill>
                  <a:schemeClr val="tx1"/>
                </a:solidFill>
              </a:rPr>
              <a:t>14-18 May 2022</a:t>
            </a:r>
          </a:p>
        </p:txBody>
      </p:sp>
      <p:pic>
        <p:nvPicPr>
          <p:cNvPr id="4" name="Picture 3" descr="ICEVI logo&#10;&#10;ICEVI Logo, showing a picture of a sphere with the outlines of six people. Beside the sphere is written &quot;ICEVI&quot;."/>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7544" y="348557"/>
            <a:ext cx="2088232" cy="792088"/>
          </a:xfrm>
          <a:prstGeom prst="rect">
            <a:avLst/>
          </a:prstGeom>
          <a:noFill/>
          <a:ln>
            <a:noFill/>
          </a:ln>
        </p:spPr>
      </p:pic>
      <p:sp>
        <p:nvSpPr>
          <p:cNvPr id="7" name="TextBox 6"/>
          <p:cNvSpPr txBox="1"/>
          <p:nvPr/>
        </p:nvSpPr>
        <p:spPr>
          <a:xfrm>
            <a:off x="467544" y="1135960"/>
            <a:ext cx="3672408" cy="584775"/>
          </a:xfrm>
          <a:prstGeom prst="rect">
            <a:avLst/>
          </a:prstGeom>
          <a:noFill/>
        </p:spPr>
        <p:txBody>
          <a:bodyPr wrap="square" rtlCol="0">
            <a:spAutoFit/>
          </a:bodyPr>
          <a:lstStyle/>
          <a:p>
            <a:r>
              <a:rPr lang="en-AU" sz="1600" b="1" dirty="0">
                <a:solidFill>
                  <a:srgbClr val="00B050"/>
                </a:solidFill>
              </a:rPr>
              <a:t>International Council for Education  of People with Visual Impairment</a:t>
            </a:r>
          </a:p>
        </p:txBody>
      </p:sp>
      <p:pic>
        <p:nvPicPr>
          <p:cNvPr id="8" name="Picture 7" descr="Logos of NextSense and Macquarie University. NextSense logo comprises a wavy line with two dots beside the words Next Sense. The Macquarie University logo comprises a shield with an image of a lighthouse and a star beside the words Macquarie University.">
            <a:hlinkClick r:id="rId4" tgtFrame="''"/>
            <a:extLst>
              <a:ext uri="{FF2B5EF4-FFF2-40B4-BE49-F238E27FC236}">
                <a16:creationId xmlns:a16="http://schemas.microsoft.com/office/drawing/2014/main" id="{4C9FFDE9-F589-4208-981F-F8888D660457}"/>
              </a:ext>
            </a:extLst>
          </p:cNvPr>
          <p:cNvPicPr/>
          <p:nvPr/>
        </p:nvPicPr>
        <p:blipFill>
          <a:blip r:link="rId5">
            <a:extLst>
              <a:ext uri="{28A0092B-C50C-407E-A947-70E740481C1C}">
                <a14:useLocalDpi xmlns:a14="http://schemas.microsoft.com/office/drawing/2010/main" val="0"/>
              </a:ext>
            </a:extLst>
          </a:blip>
          <a:srcRect/>
          <a:stretch>
            <a:fillRect/>
          </a:stretch>
        </p:blipFill>
        <p:spPr bwMode="auto">
          <a:xfrm>
            <a:off x="4390330" y="321022"/>
            <a:ext cx="4502150" cy="965200"/>
          </a:xfrm>
          <a:prstGeom prst="rect">
            <a:avLst/>
          </a:prstGeom>
          <a:noFill/>
          <a:ln>
            <a:noFill/>
          </a:ln>
        </p:spPr>
      </p:pic>
    </p:spTree>
    <p:extLst>
      <p:ext uri="{BB962C8B-B14F-4D97-AF65-F5344CB8AC3E}">
        <p14:creationId xmlns:p14="http://schemas.microsoft.com/office/powerpoint/2010/main" val="39919780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D971F-8FD3-4045-B223-FE0BD287D893}"/>
              </a:ext>
            </a:extLst>
          </p:cNvPr>
          <p:cNvSpPr>
            <a:spLocks noGrp="1"/>
          </p:cNvSpPr>
          <p:nvPr>
            <p:ph type="title"/>
          </p:nvPr>
        </p:nvSpPr>
        <p:spPr>
          <a:xfrm>
            <a:off x="107504" y="274638"/>
            <a:ext cx="8784976" cy="1143000"/>
          </a:xfrm>
        </p:spPr>
        <p:txBody>
          <a:bodyPr/>
          <a:lstStyle/>
          <a:p>
            <a:r>
              <a:rPr lang="en-AU" dirty="0"/>
              <a:t>World Report on Disability (2)</a:t>
            </a:r>
          </a:p>
        </p:txBody>
      </p:sp>
      <p:sp>
        <p:nvSpPr>
          <p:cNvPr id="3" name="Content Placeholder 2">
            <a:extLst>
              <a:ext uri="{FF2B5EF4-FFF2-40B4-BE49-F238E27FC236}">
                <a16:creationId xmlns:a16="http://schemas.microsoft.com/office/drawing/2014/main" id="{2AD52B41-8EC0-44D6-B080-0B0B410AAD87}"/>
              </a:ext>
            </a:extLst>
          </p:cNvPr>
          <p:cNvSpPr>
            <a:spLocks noGrp="1"/>
          </p:cNvSpPr>
          <p:nvPr>
            <p:ph idx="1"/>
          </p:nvPr>
        </p:nvSpPr>
        <p:spPr>
          <a:xfrm>
            <a:off x="251520" y="1556792"/>
            <a:ext cx="8784976" cy="5112568"/>
          </a:xfrm>
        </p:spPr>
        <p:txBody>
          <a:bodyPr>
            <a:normAutofit/>
          </a:bodyPr>
          <a:lstStyle/>
          <a:p>
            <a:pPr marL="0" indent="0">
              <a:lnSpc>
                <a:spcPct val="120000"/>
              </a:lnSpc>
              <a:spcBef>
                <a:spcPts val="0"/>
              </a:spcBef>
              <a:spcAft>
                <a:spcPts val="600"/>
              </a:spcAft>
              <a:buNone/>
            </a:pPr>
            <a:r>
              <a:rPr lang="en-AU" dirty="0"/>
              <a:t>1 billion people in need of AT globally but only 1 in 10 have access to provision.</a:t>
            </a:r>
          </a:p>
          <a:p>
            <a:pPr marL="1028700" lvl="1" indent="-571500" algn="l">
              <a:lnSpc>
                <a:spcPct val="120000"/>
              </a:lnSpc>
              <a:spcBef>
                <a:spcPts val="0"/>
              </a:spcBef>
              <a:spcAft>
                <a:spcPts val="600"/>
              </a:spcAft>
              <a:buFont typeface="Arial" panose="020B0604020202020204" pitchFamily="34" charset="0"/>
              <a:buChar char="•"/>
            </a:pPr>
            <a:r>
              <a:rPr lang="en-AU" sz="3200" dirty="0">
                <a:solidFill>
                  <a:schemeClr val="tx1"/>
                </a:solidFill>
                <a:cs typeface="Arial" panose="020B0604020202020204" pitchFamily="34" charset="0"/>
              </a:rPr>
              <a:t>Includes 200 million people with blindness and low vision, and </a:t>
            </a:r>
          </a:p>
          <a:p>
            <a:pPr marL="1028700" lvl="1" indent="-571500" algn="l">
              <a:lnSpc>
                <a:spcPct val="120000"/>
              </a:lnSpc>
              <a:spcBef>
                <a:spcPts val="0"/>
              </a:spcBef>
              <a:spcAft>
                <a:spcPts val="600"/>
              </a:spcAft>
              <a:buFont typeface="Arial" panose="020B0604020202020204" pitchFamily="34" charset="0"/>
              <a:buChar char="•"/>
            </a:pPr>
            <a:r>
              <a:rPr lang="en-AU" sz="3200" dirty="0">
                <a:solidFill>
                  <a:schemeClr val="tx1"/>
                </a:solidFill>
                <a:cs typeface="Arial" panose="020B0604020202020204" pitchFamily="34" charset="0"/>
              </a:rPr>
              <a:t>466 million people with deafness and hard of hearing</a:t>
            </a:r>
          </a:p>
          <a:p>
            <a:pPr marL="0" indent="0">
              <a:lnSpc>
                <a:spcPct val="120000"/>
              </a:lnSpc>
              <a:spcBef>
                <a:spcPts val="0"/>
              </a:spcBef>
              <a:spcAft>
                <a:spcPts val="600"/>
              </a:spcAft>
              <a:buNone/>
            </a:pPr>
            <a:r>
              <a:rPr lang="en-AU" sz="3200" dirty="0">
                <a:solidFill>
                  <a:schemeClr val="tx1"/>
                </a:solidFill>
                <a:cs typeface="Arial" panose="020B0604020202020204" pitchFamily="34" charset="0"/>
              </a:rPr>
              <a:t>Due to high costs and a lack of awareness, availability, trained personnel, policy and financing</a:t>
            </a:r>
          </a:p>
          <a:p>
            <a:endParaRPr lang="en-AU" dirty="0"/>
          </a:p>
        </p:txBody>
      </p:sp>
    </p:spTree>
    <p:extLst>
      <p:ext uri="{BB962C8B-B14F-4D97-AF65-F5344CB8AC3E}">
        <p14:creationId xmlns:p14="http://schemas.microsoft.com/office/powerpoint/2010/main" val="8231556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9" name="Freeform: Shape 28">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5818" y="0"/>
            <a:ext cx="7472363"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31" name="Freeform: Shape 30">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0"/>
            <a:ext cx="7461504"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B837D8CB-40CD-4A6A-8683-3CC6A721C840}"/>
              </a:ext>
            </a:extLst>
          </p:cNvPr>
          <p:cNvSpPr>
            <a:spLocks noGrp="1"/>
          </p:cNvSpPr>
          <p:nvPr>
            <p:ph type="title"/>
          </p:nvPr>
        </p:nvSpPr>
        <p:spPr>
          <a:xfrm>
            <a:off x="1143002" y="1999615"/>
            <a:ext cx="6858000" cy="2764028"/>
          </a:xfrm>
        </p:spPr>
        <p:txBody>
          <a:bodyPr vert="horz" lIns="91440" tIns="45720" rIns="91440" bIns="45720" rtlCol="0" anchor="ctr">
            <a:normAutofit/>
          </a:bodyPr>
          <a:lstStyle/>
          <a:p>
            <a:pPr algn="ctr">
              <a:lnSpc>
                <a:spcPct val="90000"/>
              </a:lnSpc>
            </a:pPr>
            <a:r>
              <a:rPr lang="en-US" sz="6300" kern="1200" cap="none" dirty="0">
                <a:solidFill>
                  <a:schemeClr val="tx1"/>
                </a:solidFill>
                <a:latin typeface="+mj-lt"/>
                <a:ea typeface="+mj-ea"/>
                <a:cs typeface="+mj-cs"/>
              </a:rPr>
              <a:t>GATE, 2 GREATs and 5 Ps</a:t>
            </a:r>
          </a:p>
        </p:txBody>
      </p:sp>
      <p:sp>
        <p:nvSpPr>
          <p:cNvPr id="33" name="Rectangle 32">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88920" y="5524786"/>
            <a:ext cx="356616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17904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16EFF-538E-4849-ABDA-82B402C9B9FC}"/>
              </a:ext>
            </a:extLst>
          </p:cNvPr>
          <p:cNvSpPr>
            <a:spLocks noGrp="1"/>
          </p:cNvSpPr>
          <p:nvPr>
            <p:ph type="title"/>
          </p:nvPr>
        </p:nvSpPr>
        <p:spPr/>
        <p:txBody>
          <a:bodyPr>
            <a:normAutofit/>
          </a:bodyPr>
          <a:lstStyle/>
          <a:p>
            <a:r>
              <a:rPr lang="en-AU" sz="5400" b="1" dirty="0"/>
              <a:t>GATE</a:t>
            </a:r>
          </a:p>
        </p:txBody>
      </p:sp>
      <p:sp>
        <p:nvSpPr>
          <p:cNvPr id="3" name="Content Placeholder 2">
            <a:extLst>
              <a:ext uri="{FF2B5EF4-FFF2-40B4-BE49-F238E27FC236}">
                <a16:creationId xmlns:a16="http://schemas.microsoft.com/office/drawing/2014/main" id="{05AD5316-3C20-4EB5-B953-26AD5F1F2E3A}"/>
              </a:ext>
            </a:extLst>
          </p:cNvPr>
          <p:cNvSpPr>
            <a:spLocks noGrp="1"/>
          </p:cNvSpPr>
          <p:nvPr>
            <p:ph idx="1"/>
          </p:nvPr>
        </p:nvSpPr>
        <p:spPr/>
        <p:txBody>
          <a:bodyPr>
            <a:normAutofit/>
          </a:bodyPr>
          <a:lstStyle/>
          <a:p>
            <a:pPr marL="0" indent="0">
              <a:lnSpc>
                <a:spcPct val="130000"/>
              </a:lnSpc>
              <a:spcBef>
                <a:spcPts val="0"/>
              </a:spcBef>
              <a:spcAft>
                <a:spcPts val="600"/>
              </a:spcAft>
              <a:buNone/>
            </a:pPr>
            <a:r>
              <a:rPr lang="en-AU" sz="4000" dirty="0"/>
              <a:t>July 2014: WHO established the Global Cooperation on Assistive Technology (GATE) initiative</a:t>
            </a:r>
          </a:p>
        </p:txBody>
      </p:sp>
    </p:spTree>
    <p:extLst>
      <p:ext uri="{BB962C8B-B14F-4D97-AF65-F5344CB8AC3E}">
        <p14:creationId xmlns:p14="http://schemas.microsoft.com/office/powerpoint/2010/main" val="3977780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16EFF-538E-4849-ABDA-82B402C9B9FC}"/>
              </a:ext>
            </a:extLst>
          </p:cNvPr>
          <p:cNvSpPr>
            <a:spLocks noGrp="1"/>
          </p:cNvSpPr>
          <p:nvPr>
            <p:ph type="title"/>
          </p:nvPr>
        </p:nvSpPr>
        <p:spPr/>
        <p:txBody>
          <a:bodyPr>
            <a:noAutofit/>
          </a:bodyPr>
          <a:lstStyle/>
          <a:p>
            <a:r>
              <a:rPr lang="en-AU" b="1" dirty="0"/>
              <a:t>GATE - Global Cooperation on Assistive Technology </a:t>
            </a:r>
          </a:p>
        </p:txBody>
      </p:sp>
      <p:sp>
        <p:nvSpPr>
          <p:cNvPr id="3" name="Content Placeholder 2">
            <a:extLst>
              <a:ext uri="{FF2B5EF4-FFF2-40B4-BE49-F238E27FC236}">
                <a16:creationId xmlns:a16="http://schemas.microsoft.com/office/drawing/2014/main" id="{05AD5316-3C20-4EB5-B953-26AD5F1F2E3A}"/>
              </a:ext>
            </a:extLst>
          </p:cNvPr>
          <p:cNvSpPr>
            <a:spLocks noGrp="1"/>
          </p:cNvSpPr>
          <p:nvPr>
            <p:ph idx="1"/>
          </p:nvPr>
        </p:nvSpPr>
        <p:spPr/>
        <p:txBody>
          <a:bodyPr>
            <a:noAutofit/>
          </a:bodyPr>
          <a:lstStyle/>
          <a:p>
            <a:pPr marL="0" indent="0">
              <a:buNone/>
            </a:pPr>
            <a:r>
              <a:rPr lang="en-AU" sz="3600" b="1" dirty="0"/>
              <a:t>Vision</a:t>
            </a:r>
          </a:p>
          <a:p>
            <a:pPr marL="0" indent="0">
              <a:buNone/>
            </a:pPr>
            <a:r>
              <a:rPr lang="en-AU" sz="3600" dirty="0"/>
              <a:t>A world where everyone in need has access to high-quality, affordable assistive products to lead a healthy, productive and dignified life</a:t>
            </a:r>
          </a:p>
          <a:p>
            <a:pPr marL="0" indent="0">
              <a:buNone/>
            </a:pPr>
            <a:r>
              <a:rPr lang="en-AU" sz="3600" b="1" dirty="0"/>
              <a:t>Goal</a:t>
            </a:r>
          </a:p>
          <a:p>
            <a:pPr marL="0" indent="0">
              <a:buNone/>
            </a:pPr>
            <a:r>
              <a:rPr lang="en-AU" sz="3600" dirty="0"/>
              <a:t>To improve access to high-quality affordable assistive products globally</a:t>
            </a:r>
          </a:p>
        </p:txBody>
      </p:sp>
    </p:spTree>
    <p:extLst>
      <p:ext uri="{BB962C8B-B14F-4D97-AF65-F5344CB8AC3E}">
        <p14:creationId xmlns:p14="http://schemas.microsoft.com/office/powerpoint/2010/main" val="19758634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1" name="Freeform: Shape 30">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5818" y="0"/>
            <a:ext cx="7472363"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33" name="Freeform: Shape 32">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0"/>
            <a:ext cx="7461504"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D71AA8ED-9EE3-4168-A786-E9AC17EE02EC}"/>
              </a:ext>
            </a:extLst>
          </p:cNvPr>
          <p:cNvSpPr>
            <a:spLocks noGrp="1"/>
          </p:cNvSpPr>
          <p:nvPr>
            <p:ph type="title"/>
          </p:nvPr>
        </p:nvSpPr>
        <p:spPr>
          <a:xfrm>
            <a:off x="1143002" y="1999615"/>
            <a:ext cx="6858000" cy="2764028"/>
          </a:xfrm>
        </p:spPr>
        <p:txBody>
          <a:bodyPr vert="horz" lIns="91440" tIns="45720" rIns="91440" bIns="45720" rtlCol="0" anchor="ctr">
            <a:normAutofit/>
          </a:bodyPr>
          <a:lstStyle/>
          <a:p>
            <a:pPr algn="ctr">
              <a:lnSpc>
                <a:spcPct val="90000"/>
              </a:lnSpc>
            </a:pPr>
            <a:br>
              <a:rPr lang="en-US" sz="6300" b="0" kern="1200" dirty="0">
                <a:solidFill>
                  <a:schemeClr val="tx1"/>
                </a:solidFill>
                <a:latin typeface="+mj-lt"/>
                <a:ea typeface="+mj-ea"/>
                <a:cs typeface="+mj-cs"/>
              </a:rPr>
            </a:br>
            <a:r>
              <a:rPr lang="en-US" sz="6300" kern="1200" cap="none" dirty="0">
                <a:solidFill>
                  <a:schemeClr val="tx1"/>
                </a:solidFill>
                <a:latin typeface="+mj-lt"/>
                <a:ea typeface="+mj-ea"/>
                <a:cs typeface="+mj-cs"/>
              </a:rPr>
              <a:t>GATE and the</a:t>
            </a:r>
            <a:br>
              <a:rPr lang="en-US" sz="6300" kern="1200" cap="none" dirty="0">
                <a:solidFill>
                  <a:schemeClr val="tx1"/>
                </a:solidFill>
                <a:latin typeface="+mj-lt"/>
                <a:ea typeface="+mj-ea"/>
                <a:cs typeface="+mj-cs"/>
              </a:rPr>
            </a:br>
            <a:r>
              <a:rPr lang="en-US" sz="6300" kern="1200" cap="none" dirty="0">
                <a:solidFill>
                  <a:schemeClr val="tx1"/>
                </a:solidFill>
                <a:latin typeface="+mj-lt"/>
                <a:ea typeface="+mj-ea"/>
                <a:cs typeface="+mj-cs"/>
              </a:rPr>
              <a:t>5 Ps</a:t>
            </a:r>
            <a:endParaRPr lang="en-US" sz="6300" kern="1200" dirty="0">
              <a:solidFill>
                <a:schemeClr val="tx1"/>
              </a:solidFill>
              <a:latin typeface="+mj-lt"/>
              <a:ea typeface="+mj-ea"/>
              <a:cs typeface="+mj-cs"/>
            </a:endParaRPr>
          </a:p>
        </p:txBody>
      </p:sp>
      <p:sp>
        <p:nvSpPr>
          <p:cNvPr id="35" name="Rectangle 34">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88920" y="5524786"/>
            <a:ext cx="356616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09749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05C83-8C17-44EB-B2FA-D4859E9A9339}"/>
              </a:ext>
            </a:extLst>
          </p:cNvPr>
          <p:cNvSpPr>
            <a:spLocks noGrp="1"/>
          </p:cNvSpPr>
          <p:nvPr>
            <p:ph type="title"/>
          </p:nvPr>
        </p:nvSpPr>
        <p:spPr/>
        <p:txBody>
          <a:bodyPr>
            <a:normAutofit/>
          </a:bodyPr>
          <a:lstStyle/>
          <a:p>
            <a:r>
              <a:rPr lang="en-AU" sz="4800" dirty="0"/>
              <a:t>1 People</a:t>
            </a:r>
          </a:p>
        </p:txBody>
      </p:sp>
      <p:sp>
        <p:nvSpPr>
          <p:cNvPr id="38" name="Content Placeholder 2">
            <a:extLst>
              <a:ext uri="{FF2B5EF4-FFF2-40B4-BE49-F238E27FC236}">
                <a16:creationId xmlns:a16="http://schemas.microsoft.com/office/drawing/2014/main" id="{1A73479C-97E6-4E61-9CCF-505921FFC61F}"/>
              </a:ext>
            </a:extLst>
          </p:cNvPr>
          <p:cNvSpPr>
            <a:spLocks noGrp="1"/>
          </p:cNvSpPr>
          <p:nvPr>
            <p:ph idx="1"/>
          </p:nvPr>
        </p:nvSpPr>
        <p:spPr/>
        <p:txBody>
          <a:bodyPr>
            <a:normAutofit/>
          </a:bodyPr>
          <a:lstStyle/>
          <a:p>
            <a:pPr marL="0" indent="0">
              <a:buNone/>
            </a:pPr>
            <a:r>
              <a:rPr lang="en-AU" sz="4000" dirty="0"/>
              <a:t>A user-centred approach is critical to ensure the needs of individuals with disabilities are addressed when developing policies and provision of services.</a:t>
            </a:r>
          </a:p>
        </p:txBody>
      </p:sp>
    </p:spTree>
    <p:extLst>
      <p:ext uri="{BB962C8B-B14F-4D97-AF65-F5344CB8AC3E}">
        <p14:creationId xmlns:p14="http://schemas.microsoft.com/office/powerpoint/2010/main" val="41075992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05C83-8C17-44EB-B2FA-D4859E9A9339}"/>
              </a:ext>
            </a:extLst>
          </p:cNvPr>
          <p:cNvSpPr>
            <a:spLocks noGrp="1"/>
          </p:cNvSpPr>
          <p:nvPr>
            <p:ph type="title"/>
          </p:nvPr>
        </p:nvSpPr>
        <p:spPr/>
        <p:txBody>
          <a:bodyPr>
            <a:normAutofit/>
          </a:bodyPr>
          <a:lstStyle/>
          <a:p>
            <a:r>
              <a:rPr lang="en-AU" sz="4800" dirty="0"/>
              <a:t>P2 Policy</a:t>
            </a:r>
          </a:p>
        </p:txBody>
      </p:sp>
      <p:sp>
        <p:nvSpPr>
          <p:cNvPr id="3" name="Content Placeholder 2">
            <a:extLst>
              <a:ext uri="{FF2B5EF4-FFF2-40B4-BE49-F238E27FC236}">
                <a16:creationId xmlns:a16="http://schemas.microsoft.com/office/drawing/2014/main" id="{1A73479C-97E6-4E61-9CCF-505921FFC61F}"/>
              </a:ext>
            </a:extLst>
          </p:cNvPr>
          <p:cNvSpPr>
            <a:spLocks noGrp="1"/>
          </p:cNvSpPr>
          <p:nvPr>
            <p:ph idx="1"/>
          </p:nvPr>
        </p:nvSpPr>
        <p:spPr/>
        <p:txBody>
          <a:bodyPr>
            <a:normAutofit/>
          </a:bodyPr>
          <a:lstStyle/>
          <a:p>
            <a:pPr marL="0" indent="0">
              <a:buNone/>
            </a:pPr>
            <a:r>
              <a:rPr lang="en-AU" sz="4000" dirty="0"/>
              <a:t>WHO developing tools to support countries in developing national AT policy and programs.</a:t>
            </a:r>
          </a:p>
          <a:p>
            <a:pPr marL="0" indent="0">
              <a:buNone/>
            </a:pPr>
            <a:endParaRPr lang="en-AU" sz="1900" dirty="0"/>
          </a:p>
        </p:txBody>
      </p:sp>
    </p:spTree>
    <p:extLst>
      <p:ext uri="{BB962C8B-B14F-4D97-AF65-F5344CB8AC3E}">
        <p14:creationId xmlns:p14="http://schemas.microsoft.com/office/powerpoint/2010/main" val="18917961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05C83-8C17-44EB-B2FA-D4859E9A9339}"/>
              </a:ext>
            </a:extLst>
          </p:cNvPr>
          <p:cNvSpPr>
            <a:spLocks noGrp="1"/>
          </p:cNvSpPr>
          <p:nvPr>
            <p:ph type="title"/>
          </p:nvPr>
        </p:nvSpPr>
        <p:spPr/>
        <p:txBody>
          <a:bodyPr>
            <a:normAutofit/>
          </a:bodyPr>
          <a:lstStyle/>
          <a:p>
            <a:r>
              <a:rPr lang="en-AU" sz="4800" dirty="0"/>
              <a:t>3 Products</a:t>
            </a:r>
          </a:p>
        </p:txBody>
      </p:sp>
      <p:sp>
        <p:nvSpPr>
          <p:cNvPr id="3" name="Content Placeholder 2">
            <a:extLst>
              <a:ext uri="{FF2B5EF4-FFF2-40B4-BE49-F238E27FC236}">
                <a16:creationId xmlns:a16="http://schemas.microsoft.com/office/drawing/2014/main" id="{1A73479C-97E6-4E61-9CCF-505921FFC61F}"/>
              </a:ext>
            </a:extLst>
          </p:cNvPr>
          <p:cNvSpPr>
            <a:spLocks noGrp="1"/>
          </p:cNvSpPr>
          <p:nvPr>
            <p:ph idx="1"/>
          </p:nvPr>
        </p:nvSpPr>
        <p:spPr/>
        <p:txBody>
          <a:bodyPr>
            <a:normAutofit/>
          </a:bodyPr>
          <a:lstStyle/>
          <a:p>
            <a:pPr marL="0" indent="0">
              <a:buNone/>
            </a:pPr>
            <a:r>
              <a:rPr lang="en-AU" sz="4400" dirty="0"/>
              <a:t>WHO launched its Priority Assistive Products list in 2016 </a:t>
            </a:r>
          </a:p>
        </p:txBody>
      </p:sp>
    </p:spTree>
    <p:extLst>
      <p:ext uri="{BB962C8B-B14F-4D97-AF65-F5344CB8AC3E}">
        <p14:creationId xmlns:p14="http://schemas.microsoft.com/office/powerpoint/2010/main" val="6199355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05C83-8C17-44EB-B2FA-D4859E9A9339}"/>
              </a:ext>
            </a:extLst>
          </p:cNvPr>
          <p:cNvSpPr>
            <a:spLocks noGrp="1"/>
          </p:cNvSpPr>
          <p:nvPr>
            <p:ph type="title"/>
          </p:nvPr>
        </p:nvSpPr>
        <p:spPr/>
        <p:txBody>
          <a:bodyPr>
            <a:normAutofit/>
          </a:bodyPr>
          <a:lstStyle/>
          <a:p>
            <a:r>
              <a:rPr lang="en-AU" sz="4800" dirty="0"/>
              <a:t>4 Provision</a:t>
            </a:r>
          </a:p>
        </p:txBody>
      </p:sp>
      <p:sp>
        <p:nvSpPr>
          <p:cNvPr id="3" name="Content Placeholder 2">
            <a:extLst>
              <a:ext uri="{FF2B5EF4-FFF2-40B4-BE49-F238E27FC236}">
                <a16:creationId xmlns:a16="http://schemas.microsoft.com/office/drawing/2014/main" id="{1A73479C-97E6-4E61-9CCF-505921FFC61F}"/>
              </a:ext>
            </a:extLst>
          </p:cNvPr>
          <p:cNvSpPr>
            <a:spLocks noGrp="1"/>
          </p:cNvSpPr>
          <p:nvPr>
            <p:ph idx="1"/>
          </p:nvPr>
        </p:nvSpPr>
        <p:spPr/>
        <p:txBody>
          <a:bodyPr>
            <a:normAutofit/>
          </a:bodyPr>
          <a:lstStyle/>
          <a:p>
            <a:pPr marL="0" indent="0">
              <a:lnSpc>
                <a:spcPct val="110000"/>
              </a:lnSpc>
              <a:spcBef>
                <a:spcPts val="0"/>
              </a:spcBef>
              <a:spcAft>
                <a:spcPts val="600"/>
              </a:spcAft>
              <a:buNone/>
            </a:pPr>
            <a:r>
              <a:rPr lang="en-AU" sz="4000" dirty="0"/>
              <a:t>WHO is developing guidance on innovative models of service provision, including examples of good practice – e.g., </a:t>
            </a:r>
          </a:p>
          <a:p>
            <a:pPr marL="0" indent="0">
              <a:lnSpc>
                <a:spcPct val="110000"/>
              </a:lnSpc>
              <a:spcBef>
                <a:spcPts val="0"/>
              </a:spcBef>
              <a:spcAft>
                <a:spcPts val="600"/>
              </a:spcAft>
              <a:buNone/>
            </a:pPr>
            <a:r>
              <a:rPr lang="en-AU" sz="4000" dirty="0"/>
              <a:t>Global Guide for Assistive Technology launched in 2021</a:t>
            </a:r>
          </a:p>
        </p:txBody>
      </p:sp>
    </p:spTree>
    <p:extLst>
      <p:ext uri="{BB962C8B-B14F-4D97-AF65-F5344CB8AC3E}">
        <p14:creationId xmlns:p14="http://schemas.microsoft.com/office/powerpoint/2010/main" val="13870824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05C83-8C17-44EB-B2FA-D4859E9A9339}"/>
              </a:ext>
            </a:extLst>
          </p:cNvPr>
          <p:cNvSpPr>
            <a:spLocks noGrp="1"/>
          </p:cNvSpPr>
          <p:nvPr>
            <p:ph type="title"/>
          </p:nvPr>
        </p:nvSpPr>
        <p:spPr>
          <a:xfrm>
            <a:off x="457200" y="274638"/>
            <a:ext cx="8229600" cy="1498178"/>
          </a:xfrm>
        </p:spPr>
        <p:txBody>
          <a:bodyPr>
            <a:normAutofit/>
          </a:bodyPr>
          <a:lstStyle/>
          <a:p>
            <a:r>
              <a:rPr lang="en-AU" sz="5400" dirty="0"/>
              <a:t>5 Personnel </a:t>
            </a:r>
          </a:p>
        </p:txBody>
      </p:sp>
      <p:sp>
        <p:nvSpPr>
          <p:cNvPr id="3" name="Content Placeholder 2">
            <a:extLst>
              <a:ext uri="{FF2B5EF4-FFF2-40B4-BE49-F238E27FC236}">
                <a16:creationId xmlns:a16="http://schemas.microsoft.com/office/drawing/2014/main" id="{1A73479C-97E6-4E61-9CCF-505921FFC61F}"/>
              </a:ext>
            </a:extLst>
          </p:cNvPr>
          <p:cNvSpPr>
            <a:spLocks noGrp="1"/>
          </p:cNvSpPr>
          <p:nvPr>
            <p:ph idx="1"/>
          </p:nvPr>
        </p:nvSpPr>
        <p:spPr>
          <a:xfrm>
            <a:off x="457200" y="1772816"/>
            <a:ext cx="8229600" cy="4896544"/>
          </a:xfrm>
        </p:spPr>
        <p:txBody>
          <a:bodyPr>
            <a:normAutofit/>
          </a:bodyPr>
          <a:lstStyle/>
          <a:p>
            <a:pPr marL="0" indent="0">
              <a:buNone/>
            </a:pPr>
            <a:r>
              <a:rPr lang="en-AU" sz="4400" dirty="0"/>
              <a:t>WHO is developing an Assistive Products Training Package on provision of a range of simple assistive products selected from the Assistive Products list.</a:t>
            </a:r>
          </a:p>
        </p:txBody>
      </p:sp>
    </p:spTree>
    <p:extLst>
      <p:ext uri="{BB962C8B-B14F-4D97-AF65-F5344CB8AC3E}">
        <p14:creationId xmlns:p14="http://schemas.microsoft.com/office/powerpoint/2010/main" val="2682600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80C71-6A6D-440B-BA49-FDD7AB297C5A}"/>
              </a:ext>
            </a:extLst>
          </p:cNvPr>
          <p:cNvSpPr>
            <a:spLocks noGrp="1"/>
          </p:cNvSpPr>
          <p:nvPr>
            <p:ph type="title"/>
          </p:nvPr>
        </p:nvSpPr>
        <p:spPr/>
        <p:txBody>
          <a:bodyPr/>
          <a:lstStyle/>
          <a:p>
            <a:r>
              <a:rPr lang="en-AU" dirty="0"/>
              <a:t>Overview of Presentation</a:t>
            </a:r>
          </a:p>
        </p:txBody>
      </p:sp>
      <p:sp>
        <p:nvSpPr>
          <p:cNvPr id="3" name="Content Placeholder 2">
            <a:extLst>
              <a:ext uri="{FF2B5EF4-FFF2-40B4-BE49-F238E27FC236}">
                <a16:creationId xmlns:a16="http://schemas.microsoft.com/office/drawing/2014/main" id="{EE2C8311-4D43-431C-A773-A5472202F305}"/>
              </a:ext>
            </a:extLst>
          </p:cNvPr>
          <p:cNvSpPr>
            <a:spLocks noGrp="1"/>
          </p:cNvSpPr>
          <p:nvPr>
            <p:ph idx="1"/>
          </p:nvPr>
        </p:nvSpPr>
        <p:spPr>
          <a:xfrm>
            <a:off x="457200" y="1417638"/>
            <a:ext cx="8229600" cy="5165724"/>
          </a:xfrm>
        </p:spPr>
        <p:txBody>
          <a:bodyPr/>
          <a:lstStyle/>
          <a:p>
            <a:r>
              <a:rPr lang="en-AU" sz="3600" dirty="0"/>
              <a:t>Assistive Technology and the UNCRPD</a:t>
            </a:r>
          </a:p>
          <a:p>
            <a:r>
              <a:rPr lang="en-AU" sz="3600" dirty="0"/>
              <a:t>Technology access in schools in the Global North and Global South – why the technology disparities for school children with VI?</a:t>
            </a:r>
          </a:p>
          <a:p>
            <a:r>
              <a:rPr lang="en-AU" sz="3600" dirty="0"/>
              <a:t>GATE, 2 GREATs and 5 Ps</a:t>
            </a:r>
          </a:p>
          <a:p>
            <a:r>
              <a:rPr lang="en-AU" sz="3600" dirty="0"/>
              <a:t>ICEVI and DAISY Visionary Learning through Technology initiative</a:t>
            </a:r>
          </a:p>
          <a:p>
            <a:endParaRPr lang="en-AU" dirty="0"/>
          </a:p>
        </p:txBody>
      </p:sp>
    </p:spTree>
    <p:extLst>
      <p:ext uri="{BB962C8B-B14F-4D97-AF65-F5344CB8AC3E}">
        <p14:creationId xmlns:p14="http://schemas.microsoft.com/office/powerpoint/2010/main" val="14857988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5463EB0A-3D7C-4AA5-BFA5-8EE5B4BA56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102DE79-3A00-4AC7-A96A-2625304B726D}"/>
              </a:ext>
            </a:extLst>
          </p:cNvPr>
          <p:cNvSpPr>
            <a:spLocks noGrp="1"/>
          </p:cNvSpPr>
          <p:nvPr>
            <p:ph type="title"/>
          </p:nvPr>
        </p:nvSpPr>
        <p:spPr>
          <a:xfrm>
            <a:off x="433988" y="1122363"/>
            <a:ext cx="8276021" cy="3174690"/>
          </a:xfrm>
        </p:spPr>
        <p:txBody>
          <a:bodyPr vert="horz" lIns="91440" tIns="45720" rIns="91440" bIns="45720" rtlCol="0" anchor="b">
            <a:normAutofit/>
          </a:bodyPr>
          <a:lstStyle/>
          <a:p>
            <a:pPr algn="ctr">
              <a:lnSpc>
                <a:spcPct val="90000"/>
              </a:lnSpc>
            </a:pPr>
            <a:r>
              <a:rPr lang="en-US" sz="7000" kern="1200" dirty="0">
                <a:solidFill>
                  <a:schemeClr val="tx1"/>
                </a:solidFill>
                <a:latin typeface="+mj-lt"/>
                <a:ea typeface="+mj-ea"/>
                <a:cs typeface="+mj-cs"/>
              </a:rPr>
              <a:t>GREAT</a:t>
            </a:r>
          </a:p>
        </p:txBody>
      </p:sp>
      <p:sp>
        <p:nvSpPr>
          <p:cNvPr id="3" name="Text Placeholder 2">
            <a:extLst>
              <a:ext uri="{FF2B5EF4-FFF2-40B4-BE49-F238E27FC236}">
                <a16:creationId xmlns:a16="http://schemas.microsoft.com/office/drawing/2014/main" id="{059E26A1-02FF-434D-904A-9DFD0778312E}"/>
              </a:ext>
            </a:extLst>
          </p:cNvPr>
          <p:cNvSpPr>
            <a:spLocks noGrp="1"/>
          </p:cNvSpPr>
          <p:nvPr>
            <p:ph type="body" idx="1"/>
          </p:nvPr>
        </p:nvSpPr>
        <p:spPr>
          <a:xfrm>
            <a:off x="433988" y="4723637"/>
            <a:ext cx="8276021" cy="1481396"/>
          </a:xfrm>
        </p:spPr>
        <p:txBody>
          <a:bodyPr vert="horz" lIns="91440" tIns="45720" rIns="91440" bIns="45720" rtlCol="0">
            <a:normAutofit/>
          </a:bodyPr>
          <a:lstStyle/>
          <a:p>
            <a:pPr algn="ctr">
              <a:lnSpc>
                <a:spcPct val="90000"/>
              </a:lnSpc>
              <a:spcBef>
                <a:spcPts val="1000"/>
              </a:spcBef>
            </a:pPr>
            <a:r>
              <a:rPr lang="en-US" sz="3600" kern="1200" dirty="0">
                <a:solidFill>
                  <a:schemeClr val="tx1"/>
                </a:solidFill>
                <a:latin typeface="+mn-lt"/>
                <a:ea typeface="+mn-ea"/>
                <a:cs typeface="+mn-cs"/>
              </a:rPr>
              <a:t>Global Research, Innovation and Education in Assistive Technology (GREAT) Summit</a:t>
            </a:r>
          </a:p>
        </p:txBody>
      </p:sp>
      <p:sp>
        <p:nvSpPr>
          <p:cNvPr id="34" name="Rectangle 33">
            <a:extLst>
              <a:ext uri="{FF2B5EF4-FFF2-40B4-BE49-F238E27FC236}">
                <a16:creationId xmlns:a16="http://schemas.microsoft.com/office/drawing/2014/main" id="{7945AD00-F967-454D-A4B2-39ABA5C88C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24870" y="434802"/>
            <a:ext cx="146304" cy="52806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6" name="Rectangle 35">
            <a:extLst>
              <a:ext uri="{FF2B5EF4-FFF2-40B4-BE49-F238E27FC236}">
                <a16:creationId xmlns:a16="http://schemas.microsoft.com/office/drawing/2014/main" id="{E9BC5B79-B912-427C-8219-E3E50943FC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433989" y="4501201"/>
            <a:ext cx="8276022"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Tree>
    <p:extLst>
      <p:ext uri="{BB962C8B-B14F-4D97-AF65-F5344CB8AC3E}">
        <p14:creationId xmlns:p14="http://schemas.microsoft.com/office/powerpoint/2010/main" val="3661712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A406E-2234-428F-A219-516CBEB02D92}"/>
              </a:ext>
            </a:extLst>
          </p:cNvPr>
          <p:cNvSpPr>
            <a:spLocks noGrp="1"/>
          </p:cNvSpPr>
          <p:nvPr>
            <p:ph type="title"/>
          </p:nvPr>
        </p:nvSpPr>
        <p:spPr>
          <a:xfrm>
            <a:off x="457200" y="116632"/>
            <a:ext cx="8229600" cy="1080120"/>
          </a:xfrm>
        </p:spPr>
        <p:txBody>
          <a:bodyPr/>
          <a:lstStyle/>
          <a:p>
            <a:r>
              <a:rPr lang="en-AU" b="1" dirty="0"/>
              <a:t>GREAT Summit</a:t>
            </a:r>
          </a:p>
        </p:txBody>
      </p:sp>
      <p:sp>
        <p:nvSpPr>
          <p:cNvPr id="3" name="Content Placeholder 2">
            <a:extLst>
              <a:ext uri="{FF2B5EF4-FFF2-40B4-BE49-F238E27FC236}">
                <a16:creationId xmlns:a16="http://schemas.microsoft.com/office/drawing/2014/main" id="{A103D09D-B34F-45B6-83EB-A207F362EEB1}"/>
              </a:ext>
            </a:extLst>
          </p:cNvPr>
          <p:cNvSpPr>
            <a:spLocks noGrp="1"/>
          </p:cNvSpPr>
          <p:nvPr>
            <p:ph idx="1"/>
          </p:nvPr>
        </p:nvSpPr>
        <p:spPr>
          <a:xfrm>
            <a:off x="107504" y="1196752"/>
            <a:ext cx="8856984" cy="5544616"/>
          </a:xfrm>
        </p:spPr>
        <p:txBody>
          <a:bodyPr>
            <a:normAutofit lnSpcReduction="10000"/>
          </a:bodyPr>
          <a:lstStyle/>
          <a:p>
            <a:pPr marL="0" indent="0">
              <a:buNone/>
            </a:pPr>
            <a:r>
              <a:rPr lang="en-AU" dirty="0"/>
              <a:t>Hosted by WHO in Geneva, August 2017</a:t>
            </a:r>
          </a:p>
          <a:p>
            <a:pPr marL="0" indent="0">
              <a:buNone/>
            </a:pPr>
            <a:r>
              <a:rPr lang="en-AU" dirty="0"/>
              <a:t>Established 5 global priority themes:</a:t>
            </a:r>
          </a:p>
          <a:p>
            <a:pPr marL="914400" lvl="1" indent="-514350">
              <a:buAutoNum type="arabicPeriod"/>
            </a:pPr>
            <a:r>
              <a:rPr lang="en-AU" sz="3000" dirty="0"/>
              <a:t>Effects, costs and economic impact </a:t>
            </a:r>
          </a:p>
          <a:p>
            <a:pPr marL="914400" lvl="1" indent="-514350">
              <a:buFont typeface="+mj-lt"/>
              <a:buAutoNum type="arabicPeriod"/>
            </a:pPr>
            <a:r>
              <a:rPr lang="en-AU" sz="3000" dirty="0"/>
              <a:t>Policies, systems, service provision models and best practices</a:t>
            </a:r>
          </a:p>
          <a:p>
            <a:pPr marL="914400" lvl="1" indent="-514350">
              <a:buFont typeface="+mj-lt"/>
              <a:buAutoNum type="arabicPeriod"/>
            </a:pPr>
            <a:r>
              <a:rPr lang="en-AU" sz="3000" dirty="0"/>
              <a:t>Quality and affordability </a:t>
            </a:r>
          </a:p>
          <a:p>
            <a:pPr marL="914400" lvl="1" indent="-514350">
              <a:buFont typeface="+mj-lt"/>
              <a:buAutoNum type="arabicPeriod"/>
            </a:pPr>
            <a:r>
              <a:rPr lang="en-AU" sz="3000" dirty="0"/>
              <a:t>Appropriate human resources </a:t>
            </a:r>
          </a:p>
          <a:p>
            <a:pPr marL="914400" lvl="1" indent="-514350">
              <a:buFont typeface="+mj-lt"/>
              <a:buAutoNum type="arabicPeriod"/>
            </a:pPr>
            <a:r>
              <a:rPr lang="en-AU" sz="3000" dirty="0"/>
              <a:t>Standards and methodologies for the assessment of need and unmet need</a:t>
            </a:r>
          </a:p>
          <a:p>
            <a:pPr marL="0" indent="0">
              <a:buNone/>
            </a:pPr>
            <a:r>
              <a:rPr lang="en-AU" dirty="0"/>
              <a:t>Determined to meet again in two years and publish a world status report on AT</a:t>
            </a:r>
          </a:p>
        </p:txBody>
      </p:sp>
    </p:spTree>
    <p:extLst>
      <p:ext uri="{BB962C8B-B14F-4D97-AF65-F5344CB8AC3E}">
        <p14:creationId xmlns:p14="http://schemas.microsoft.com/office/powerpoint/2010/main" val="33876387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30">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3" name="Freeform: Shape 32">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5818" y="0"/>
            <a:ext cx="7472363"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35" name="Freeform: Shape 34">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0"/>
            <a:ext cx="7461504"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7A45C895-CDEE-437D-8E4E-3073F9635DFC}"/>
              </a:ext>
            </a:extLst>
          </p:cNvPr>
          <p:cNvSpPr>
            <a:spLocks noGrp="1"/>
          </p:cNvSpPr>
          <p:nvPr>
            <p:ph type="title"/>
          </p:nvPr>
        </p:nvSpPr>
        <p:spPr>
          <a:xfrm>
            <a:off x="1143002" y="1999615"/>
            <a:ext cx="6858000" cy="2764028"/>
          </a:xfrm>
        </p:spPr>
        <p:txBody>
          <a:bodyPr vert="horz" lIns="91440" tIns="45720" rIns="91440" bIns="45720" rtlCol="0" anchor="ctr">
            <a:normAutofit/>
          </a:bodyPr>
          <a:lstStyle/>
          <a:p>
            <a:pPr algn="ctr">
              <a:lnSpc>
                <a:spcPct val="90000"/>
              </a:lnSpc>
            </a:pPr>
            <a:r>
              <a:rPr lang="en-US" sz="7000" kern="1200" cap="none" dirty="0" err="1">
                <a:solidFill>
                  <a:schemeClr val="tx1"/>
                </a:solidFill>
                <a:latin typeface="+mj-lt"/>
                <a:ea typeface="+mj-ea"/>
                <a:cs typeface="+mj-cs"/>
              </a:rPr>
              <a:t>GreAT</a:t>
            </a:r>
            <a:endParaRPr lang="en-US" sz="7000" kern="1200" cap="none" dirty="0">
              <a:solidFill>
                <a:schemeClr val="tx1"/>
              </a:solidFill>
              <a:latin typeface="+mj-lt"/>
              <a:ea typeface="+mj-ea"/>
              <a:cs typeface="+mj-cs"/>
            </a:endParaRPr>
          </a:p>
        </p:txBody>
      </p:sp>
      <p:sp>
        <p:nvSpPr>
          <p:cNvPr id="5" name="Text Placeholder 4">
            <a:extLst>
              <a:ext uri="{FF2B5EF4-FFF2-40B4-BE49-F238E27FC236}">
                <a16:creationId xmlns:a16="http://schemas.microsoft.com/office/drawing/2014/main" id="{0DA00FF3-6F6B-4FAA-B76A-51B03FC3DBF6}"/>
              </a:ext>
            </a:extLst>
          </p:cNvPr>
          <p:cNvSpPr>
            <a:spLocks noGrp="1"/>
          </p:cNvSpPr>
          <p:nvPr>
            <p:ph type="body" idx="1"/>
          </p:nvPr>
        </p:nvSpPr>
        <p:spPr>
          <a:xfrm>
            <a:off x="179512" y="5645150"/>
            <a:ext cx="8856984" cy="1103122"/>
          </a:xfrm>
        </p:spPr>
        <p:txBody>
          <a:bodyPr vert="horz" lIns="91440" tIns="45720" rIns="91440" bIns="45720" rtlCol="0" anchor="ctr">
            <a:normAutofit/>
          </a:bodyPr>
          <a:lstStyle/>
          <a:p>
            <a:pPr algn="ctr">
              <a:lnSpc>
                <a:spcPct val="90000"/>
              </a:lnSpc>
              <a:spcBef>
                <a:spcPts val="1000"/>
              </a:spcBef>
            </a:pPr>
            <a:r>
              <a:rPr lang="en-US" sz="3600" kern="1200" dirty="0">
                <a:solidFill>
                  <a:schemeClr val="tx1"/>
                </a:solidFill>
                <a:latin typeface="+mn-lt"/>
                <a:ea typeface="+mn-ea"/>
                <a:cs typeface="+mn-cs"/>
              </a:rPr>
              <a:t>Global Report on Access to Assistive Technology (</a:t>
            </a:r>
            <a:r>
              <a:rPr lang="en-US" sz="3600" kern="1200" dirty="0" err="1">
                <a:solidFill>
                  <a:schemeClr val="tx1"/>
                </a:solidFill>
                <a:latin typeface="+mn-lt"/>
                <a:ea typeface="+mn-ea"/>
                <a:cs typeface="+mn-cs"/>
              </a:rPr>
              <a:t>GReAT</a:t>
            </a:r>
            <a:r>
              <a:rPr lang="en-US" sz="3600" kern="1200" dirty="0">
                <a:solidFill>
                  <a:schemeClr val="tx1"/>
                </a:solidFill>
                <a:latin typeface="+mn-lt"/>
                <a:ea typeface="+mn-ea"/>
                <a:cs typeface="+mn-cs"/>
              </a:rPr>
              <a:t>)</a:t>
            </a:r>
          </a:p>
        </p:txBody>
      </p:sp>
      <p:sp>
        <p:nvSpPr>
          <p:cNvPr id="37" name="Rectangle 36">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88920" y="5524786"/>
            <a:ext cx="356616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763442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ED45E4-2734-4244-858A-1AFC17F14BA6}"/>
              </a:ext>
            </a:extLst>
          </p:cNvPr>
          <p:cNvSpPr>
            <a:spLocks noGrp="1"/>
          </p:cNvSpPr>
          <p:nvPr>
            <p:ph type="title"/>
          </p:nvPr>
        </p:nvSpPr>
        <p:spPr/>
        <p:txBody>
          <a:bodyPr>
            <a:normAutofit/>
          </a:bodyPr>
          <a:lstStyle/>
          <a:p>
            <a:r>
              <a:rPr lang="en-AU" sz="5400" b="1" dirty="0" err="1"/>
              <a:t>GreAT</a:t>
            </a:r>
            <a:r>
              <a:rPr lang="en-AU" sz="5400" b="1" dirty="0"/>
              <a:t> </a:t>
            </a:r>
          </a:p>
        </p:txBody>
      </p:sp>
      <p:sp>
        <p:nvSpPr>
          <p:cNvPr id="3" name="Content Placeholder 2">
            <a:extLst>
              <a:ext uri="{FF2B5EF4-FFF2-40B4-BE49-F238E27FC236}">
                <a16:creationId xmlns:a16="http://schemas.microsoft.com/office/drawing/2014/main" id="{42C6D357-C76D-4DB4-BF79-391A9FA41ECD}"/>
              </a:ext>
            </a:extLst>
          </p:cNvPr>
          <p:cNvSpPr>
            <a:spLocks noGrp="1"/>
          </p:cNvSpPr>
          <p:nvPr>
            <p:ph idx="1"/>
          </p:nvPr>
        </p:nvSpPr>
        <p:spPr/>
        <p:txBody>
          <a:bodyPr>
            <a:normAutofit fontScale="92500" lnSpcReduction="10000"/>
          </a:bodyPr>
          <a:lstStyle/>
          <a:p>
            <a:pPr marL="0" indent="0">
              <a:buNone/>
            </a:pPr>
            <a:r>
              <a:rPr lang="en-AU" sz="3600" dirty="0"/>
              <a:t>71</a:t>
            </a:r>
            <a:r>
              <a:rPr lang="en-AU" sz="3600" baseline="30000" dirty="0"/>
              <a:t>st</a:t>
            </a:r>
            <a:r>
              <a:rPr lang="en-AU" sz="3600" dirty="0"/>
              <a:t> World Health Assembly Resolution May 2018</a:t>
            </a:r>
          </a:p>
          <a:p>
            <a:pPr lvl="1"/>
            <a:r>
              <a:rPr lang="en-AU" sz="3200" dirty="0"/>
              <a:t>Calls upon WHO to prepare a Global Report on Access to Assistive Technology (</a:t>
            </a:r>
            <a:r>
              <a:rPr lang="en-AU" sz="3200" dirty="0" err="1"/>
              <a:t>GReAT</a:t>
            </a:r>
            <a:r>
              <a:rPr lang="en-AU" sz="3200" dirty="0"/>
              <a:t>)</a:t>
            </a:r>
          </a:p>
          <a:p>
            <a:pPr lvl="1"/>
            <a:r>
              <a:rPr lang="en-AU" sz="3200" dirty="0"/>
              <a:t>WHO partnership with UNICEF</a:t>
            </a:r>
          </a:p>
          <a:p>
            <a:pPr lvl="1"/>
            <a:r>
              <a:rPr lang="en-AU" sz="3200" dirty="0"/>
              <a:t>Steering Committee, Expert Advisory Group, and global AT stakeholders</a:t>
            </a:r>
          </a:p>
          <a:p>
            <a:pPr lvl="1"/>
            <a:r>
              <a:rPr lang="en-AU" sz="3200" dirty="0"/>
              <a:t>Report to be launched at 75</a:t>
            </a:r>
            <a:r>
              <a:rPr lang="en-AU" sz="3200" baseline="30000" dirty="0"/>
              <a:t>th</a:t>
            </a:r>
            <a:r>
              <a:rPr lang="en-AU" sz="3200" dirty="0"/>
              <a:t> World Health Assembly in May 2022 </a:t>
            </a:r>
          </a:p>
        </p:txBody>
      </p:sp>
    </p:spTree>
    <p:extLst>
      <p:ext uri="{BB962C8B-B14F-4D97-AF65-F5344CB8AC3E}">
        <p14:creationId xmlns:p14="http://schemas.microsoft.com/office/powerpoint/2010/main" val="30773903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2029D5AD-8348-4446-B191-6A9B6FE03F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0" name="Freeform: Shape 29">
            <a:extLst>
              <a:ext uri="{FF2B5EF4-FFF2-40B4-BE49-F238E27FC236}">
                <a16:creationId xmlns:a16="http://schemas.microsoft.com/office/drawing/2014/main" id="{A3F395A2-2B64-4749-BD93-2F159C7E1F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1899601"/>
          </a:xfrm>
          <a:custGeom>
            <a:avLst/>
            <a:gdLst>
              <a:gd name="connsiteX0" fmla="*/ 0 w 12188952"/>
              <a:gd name="connsiteY0" fmla="*/ 0 h 1899601"/>
              <a:gd name="connsiteX1" fmla="*/ 12188952 w 12188952"/>
              <a:gd name="connsiteY1" fmla="*/ 0 h 1899601"/>
              <a:gd name="connsiteX2" fmla="*/ 12188952 w 12188952"/>
              <a:gd name="connsiteY2" fmla="*/ 1635106 h 1899601"/>
              <a:gd name="connsiteX3" fmla="*/ 11356325 w 12188952"/>
              <a:gd name="connsiteY3" fmla="*/ 1707615 h 1899601"/>
              <a:gd name="connsiteX4" fmla="*/ 6096001 w 12188952"/>
              <a:gd name="connsiteY4" fmla="*/ 1899601 h 1899601"/>
              <a:gd name="connsiteX5" fmla="*/ 835678 w 12188952"/>
              <a:gd name="connsiteY5" fmla="*/ 1707615 h 1899601"/>
              <a:gd name="connsiteX6" fmla="*/ 0 w 12188952"/>
              <a:gd name="connsiteY6" fmla="*/ 1634841 h 189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88952" h="1899601">
                <a:moveTo>
                  <a:pt x="0" y="0"/>
                </a:moveTo>
                <a:lnTo>
                  <a:pt x="12188952" y="0"/>
                </a:lnTo>
                <a:lnTo>
                  <a:pt x="12188952" y="1635106"/>
                </a:lnTo>
                <a:lnTo>
                  <a:pt x="11356325" y="1707615"/>
                </a:lnTo>
                <a:cubicBezTo>
                  <a:pt x="9739512" y="1831240"/>
                  <a:pt x="7961919" y="1899601"/>
                  <a:pt x="6096001" y="1899601"/>
                </a:cubicBezTo>
                <a:cubicBezTo>
                  <a:pt x="4230084" y="1899601"/>
                  <a:pt x="2452490" y="1831240"/>
                  <a:pt x="835678" y="1707615"/>
                </a:cubicBezTo>
                <a:lnTo>
                  <a:pt x="0" y="1634841"/>
                </a:lnTo>
                <a:close/>
              </a:path>
            </a:pathLst>
          </a:custGeom>
          <a:ln w="9525">
            <a:solidFill>
              <a:srgbClr val="E6E6E6"/>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32" name="Freeform: Shape 31">
            <a:extLst>
              <a:ext uri="{FF2B5EF4-FFF2-40B4-BE49-F238E27FC236}">
                <a16:creationId xmlns:a16="http://schemas.microsoft.com/office/drawing/2014/main" id="{5CF0135B-EAB8-4CA0-896C-2D897ECD28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1890722"/>
          </a:xfrm>
          <a:custGeom>
            <a:avLst/>
            <a:gdLst>
              <a:gd name="connsiteX0" fmla="*/ 0 w 12192000"/>
              <a:gd name="connsiteY0" fmla="*/ 0 h 1890722"/>
              <a:gd name="connsiteX1" fmla="*/ 12192000 w 12192000"/>
              <a:gd name="connsiteY1" fmla="*/ 0 h 1890722"/>
              <a:gd name="connsiteX2" fmla="*/ 12192000 w 12192000"/>
              <a:gd name="connsiteY2" fmla="*/ 1626227 h 1890722"/>
              <a:gd name="connsiteX3" fmla="*/ 11359165 w 12192000"/>
              <a:gd name="connsiteY3" fmla="*/ 1698736 h 1890722"/>
              <a:gd name="connsiteX4" fmla="*/ 6097526 w 12192000"/>
              <a:gd name="connsiteY4" fmla="*/ 1890722 h 1890722"/>
              <a:gd name="connsiteX5" fmla="*/ 835887 w 12192000"/>
              <a:gd name="connsiteY5" fmla="*/ 1698736 h 1890722"/>
              <a:gd name="connsiteX6" fmla="*/ 0 w 12192000"/>
              <a:gd name="connsiteY6" fmla="*/ 1625962 h 1890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1890722">
                <a:moveTo>
                  <a:pt x="0" y="0"/>
                </a:moveTo>
                <a:lnTo>
                  <a:pt x="12192000" y="0"/>
                </a:lnTo>
                <a:lnTo>
                  <a:pt x="12192000" y="1626227"/>
                </a:lnTo>
                <a:lnTo>
                  <a:pt x="11359165" y="1698736"/>
                </a:lnTo>
                <a:cubicBezTo>
                  <a:pt x="9741947" y="1822361"/>
                  <a:pt x="7963910" y="1890722"/>
                  <a:pt x="6097526" y="1890722"/>
                </a:cubicBezTo>
                <a:cubicBezTo>
                  <a:pt x="4231142" y="1890722"/>
                  <a:pt x="2453104" y="1822361"/>
                  <a:pt x="835887" y="1698736"/>
                </a:cubicBezTo>
                <a:lnTo>
                  <a:pt x="0" y="1625962"/>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8765682-5628-4BA5-B0A3-1880F59651D0}"/>
              </a:ext>
            </a:extLst>
          </p:cNvPr>
          <p:cNvSpPr>
            <a:spLocks noGrp="1"/>
          </p:cNvSpPr>
          <p:nvPr>
            <p:ph type="title"/>
          </p:nvPr>
        </p:nvSpPr>
        <p:spPr>
          <a:xfrm>
            <a:off x="251520" y="253397"/>
            <a:ext cx="8640960" cy="1273233"/>
          </a:xfrm>
        </p:spPr>
        <p:txBody>
          <a:bodyPr>
            <a:normAutofit/>
          </a:bodyPr>
          <a:lstStyle/>
          <a:p>
            <a:r>
              <a:rPr lang="en-AU" sz="4800" b="1" dirty="0" err="1"/>
              <a:t>GReAT</a:t>
            </a:r>
            <a:r>
              <a:rPr lang="en-AU" sz="4800" b="1" dirty="0"/>
              <a:t> – Global consultation</a:t>
            </a:r>
          </a:p>
        </p:txBody>
      </p:sp>
      <p:sp>
        <p:nvSpPr>
          <p:cNvPr id="34" name="Rectangle 33">
            <a:extLst>
              <a:ext uri="{FF2B5EF4-FFF2-40B4-BE49-F238E27FC236}">
                <a16:creationId xmlns:a16="http://schemas.microsoft.com/office/drawing/2014/main" id="{92C3387C-D24F-4737-8A37-1DC5CFF09C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24522"/>
            <a:ext cx="96012"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0D9E1EA4-84CD-4F05-BD6A-E75323276796}"/>
              </a:ext>
            </a:extLst>
          </p:cNvPr>
          <p:cNvSpPr>
            <a:spLocks noGrp="1"/>
          </p:cNvSpPr>
          <p:nvPr>
            <p:ph idx="1"/>
          </p:nvPr>
        </p:nvSpPr>
        <p:spPr>
          <a:xfrm>
            <a:off x="323528" y="1340769"/>
            <a:ext cx="8640960" cy="5400600"/>
          </a:xfrm>
        </p:spPr>
        <p:txBody>
          <a:bodyPr>
            <a:normAutofit/>
          </a:bodyPr>
          <a:lstStyle/>
          <a:p>
            <a:pPr marL="0" indent="0">
              <a:buNone/>
            </a:pPr>
            <a:r>
              <a:rPr lang="en-AU" sz="3600" dirty="0"/>
              <a:t>August 2019 - First consultation, Geneva</a:t>
            </a:r>
          </a:p>
          <a:p>
            <a:pPr lvl="1">
              <a:buFontTx/>
              <a:buChar char="-"/>
            </a:pPr>
            <a:r>
              <a:rPr lang="en-AU" sz="3200" dirty="0"/>
              <a:t>260 invited participants</a:t>
            </a:r>
          </a:p>
          <a:p>
            <a:pPr lvl="1">
              <a:buFontTx/>
              <a:buChar char="-"/>
            </a:pPr>
            <a:r>
              <a:rPr lang="en-AU" sz="3200" dirty="0"/>
              <a:t>60 countries</a:t>
            </a:r>
          </a:p>
          <a:p>
            <a:pPr lvl="1">
              <a:lnSpc>
                <a:spcPct val="130000"/>
              </a:lnSpc>
              <a:spcBef>
                <a:spcPts val="0"/>
              </a:spcBef>
              <a:spcAft>
                <a:spcPts val="600"/>
              </a:spcAft>
              <a:buFontTx/>
              <a:buChar char="-"/>
            </a:pPr>
            <a:r>
              <a:rPr lang="en-AU" sz="3200" dirty="0"/>
              <a:t>2 volumes of proceedings – 1110 pages</a:t>
            </a:r>
          </a:p>
          <a:p>
            <a:pPr marL="0" indent="0">
              <a:buNone/>
            </a:pPr>
            <a:r>
              <a:rPr lang="en-AU" sz="3600" dirty="0"/>
              <a:t>October 2021 - Second consultation, virtual</a:t>
            </a:r>
          </a:p>
          <a:p>
            <a:pPr lvl="1">
              <a:buFontTx/>
              <a:buChar char="-"/>
            </a:pPr>
            <a:r>
              <a:rPr lang="en-AU" sz="3200" dirty="0"/>
              <a:t>291 invited participants</a:t>
            </a:r>
          </a:p>
          <a:p>
            <a:pPr lvl="1">
              <a:buFontTx/>
              <a:buChar char="-"/>
            </a:pPr>
            <a:r>
              <a:rPr lang="en-AU" sz="3200" dirty="0"/>
              <a:t>68 countries</a:t>
            </a:r>
          </a:p>
        </p:txBody>
      </p:sp>
    </p:spTree>
    <p:extLst>
      <p:ext uri="{BB962C8B-B14F-4D97-AF65-F5344CB8AC3E}">
        <p14:creationId xmlns:p14="http://schemas.microsoft.com/office/powerpoint/2010/main" val="33287006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Freeform: Shape 8">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5818" y="0"/>
            <a:ext cx="7472363"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Freeform: Shape 10">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0"/>
            <a:ext cx="7461504"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3CB3601-4EE4-48E8-B42F-12138C8DF1DB}"/>
              </a:ext>
            </a:extLst>
          </p:cNvPr>
          <p:cNvSpPr>
            <a:spLocks noGrp="1"/>
          </p:cNvSpPr>
          <p:nvPr>
            <p:ph type="title"/>
          </p:nvPr>
        </p:nvSpPr>
        <p:spPr>
          <a:xfrm>
            <a:off x="251521" y="1008160"/>
            <a:ext cx="8784975" cy="3755483"/>
          </a:xfrm>
        </p:spPr>
        <p:txBody>
          <a:bodyPr vert="horz" lIns="91440" tIns="45720" rIns="91440" bIns="45720" rtlCol="0" anchor="ctr">
            <a:normAutofit fontScale="90000"/>
          </a:bodyPr>
          <a:lstStyle/>
          <a:p>
            <a:pPr algn="ctr">
              <a:lnSpc>
                <a:spcPct val="90000"/>
              </a:lnSpc>
            </a:pPr>
            <a:r>
              <a:rPr lang="en-US" sz="6300" b="0" kern="1200" cap="none" dirty="0">
                <a:solidFill>
                  <a:schemeClr val="tx1"/>
                </a:solidFill>
                <a:latin typeface="+mj-lt"/>
                <a:ea typeface="+mj-ea"/>
                <a:cs typeface="+mj-cs"/>
              </a:rPr>
              <a:t>AT disparities between school children with VI in Global North and Global South</a:t>
            </a:r>
            <a:br>
              <a:rPr lang="en-US" sz="6300" b="0" kern="1200" cap="none" dirty="0">
                <a:solidFill>
                  <a:schemeClr val="tx1"/>
                </a:solidFill>
                <a:latin typeface="+mj-lt"/>
                <a:ea typeface="+mj-ea"/>
                <a:cs typeface="+mj-cs"/>
              </a:rPr>
            </a:br>
            <a:r>
              <a:rPr lang="en-US" sz="6300" b="0" kern="1200" cap="none" dirty="0">
                <a:solidFill>
                  <a:schemeClr val="tx1"/>
                </a:solidFill>
                <a:latin typeface="+mj-lt"/>
                <a:ea typeface="+mj-ea"/>
                <a:cs typeface="+mj-cs"/>
              </a:rPr>
              <a:t>- GATE’s 5Ps</a:t>
            </a:r>
          </a:p>
        </p:txBody>
      </p:sp>
      <p:sp>
        <p:nvSpPr>
          <p:cNvPr id="13" name="Rectangle 12">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88920" y="5524786"/>
            <a:ext cx="356616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248439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660CC-4652-4BF0-8862-77BBFAF13D5A}"/>
              </a:ext>
            </a:extLst>
          </p:cNvPr>
          <p:cNvSpPr>
            <a:spLocks noGrp="1"/>
          </p:cNvSpPr>
          <p:nvPr>
            <p:ph type="title"/>
          </p:nvPr>
        </p:nvSpPr>
        <p:spPr>
          <a:xfrm>
            <a:off x="457200" y="274638"/>
            <a:ext cx="8229600" cy="1570186"/>
          </a:xfrm>
        </p:spPr>
        <p:txBody>
          <a:bodyPr>
            <a:normAutofit/>
          </a:bodyPr>
          <a:lstStyle/>
          <a:p>
            <a:r>
              <a:rPr lang="en-AU" sz="4800" dirty="0"/>
              <a:t>UK Scoping research  2018</a:t>
            </a:r>
          </a:p>
        </p:txBody>
      </p:sp>
      <p:sp>
        <p:nvSpPr>
          <p:cNvPr id="3" name="Content Placeholder 2">
            <a:extLst>
              <a:ext uri="{FF2B5EF4-FFF2-40B4-BE49-F238E27FC236}">
                <a16:creationId xmlns:a16="http://schemas.microsoft.com/office/drawing/2014/main" id="{A3A582C5-3A8F-4C77-9AC2-6D9D3E2BFDBC}"/>
              </a:ext>
            </a:extLst>
          </p:cNvPr>
          <p:cNvSpPr>
            <a:spLocks noGrp="1"/>
          </p:cNvSpPr>
          <p:nvPr>
            <p:ph idx="1"/>
          </p:nvPr>
        </p:nvSpPr>
        <p:spPr>
          <a:xfrm>
            <a:off x="457200" y="1916832"/>
            <a:ext cx="8229600" cy="4209331"/>
          </a:xfrm>
        </p:spPr>
        <p:txBody>
          <a:bodyPr/>
          <a:lstStyle/>
          <a:p>
            <a:pPr marL="0" indent="0">
              <a:buNone/>
            </a:pPr>
            <a:r>
              <a:rPr lang="en-AU" sz="3600" dirty="0"/>
              <a:t>Scoping research on assistive technology by the Global Disability Innovation Hub and Partners for UK Department for International Development (Holloway et al.)</a:t>
            </a:r>
            <a:endParaRPr lang="en-AU" dirty="0"/>
          </a:p>
        </p:txBody>
      </p:sp>
    </p:spTree>
    <p:extLst>
      <p:ext uri="{BB962C8B-B14F-4D97-AF65-F5344CB8AC3E}">
        <p14:creationId xmlns:p14="http://schemas.microsoft.com/office/powerpoint/2010/main" val="32145504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05C83-8C17-44EB-B2FA-D4859E9A9339}"/>
              </a:ext>
            </a:extLst>
          </p:cNvPr>
          <p:cNvSpPr>
            <a:spLocks noGrp="1"/>
          </p:cNvSpPr>
          <p:nvPr>
            <p:ph type="title"/>
          </p:nvPr>
        </p:nvSpPr>
        <p:spPr/>
        <p:txBody>
          <a:bodyPr>
            <a:normAutofit/>
          </a:bodyPr>
          <a:lstStyle/>
          <a:p>
            <a:r>
              <a:rPr lang="en-AU" sz="4800" dirty="0"/>
              <a:t>1 People</a:t>
            </a:r>
          </a:p>
        </p:txBody>
      </p:sp>
      <p:sp>
        <p:nvSpPr>
          <p:cNvPr id="38" name="Content Placeholder 2">
            <a:extLst>
              <a:ext uri="{FF2B5EF4-FFF2-40B4-BE49-F238E27FC236}">
                <a16:creationId xmlns:a16="http://schemas.microsoft.com/office/drawing/2014/main" id="{1A73479C-97E6-4E61-9CCF-505921FFC61F}"/>
              </a:ext>
            </a:extLst>
          </p:cNvPr>
          <p:cNvSpPr>
            <a:spLocks noGrp="1"/>
          </p:cNvSpPr>
          <p:nvPr>
            <p:ph idx="1"/>
          </p:nvPr>
        </p:nvSpPr>
        <p:spPr/>
        <p:txBody>
          <a:bodyPr>
            <a:normAutofit lnSpcReduction="10000"/>
          </a:bodyPr>
          <a:lstStyle/>
          <a:p>
            <a:r>
              <a:rPr lang="en-AU" sz="3600" dirty="0"/>
              <a:t>Need to measure impact – evidence is key tool in promoting investment and prioritising interventions</a:t>
            </a:r>
          </a:p>
          <a:p>
            <a:r>
              <a:rPr lang="en-AU" sz="3600" dirty="0"/>
              <a:t>Stigma and discrimination – pervades all sectors of the disability community</a:t>
            </a:r>
          </a:p>
          <a:p>
            <a:r>
              <a:rPr lang="en-AU" sz="3600" dirty="0"/>
              <a:t>User-centred product design – to ensure products meet user needs, are used more and abandoned less</a:t>
            </a:r>
          </a:p>
        </p:txBody>
      </p:sp>
    </p:spTree>
    <p:extLst>
      <p:ext uri="{BB962C8B-B14F-4D97-AF65-F5344CB8AC3E}">
        <p14:creationId xmlns:p14="http://schemas.microsoft.com/office/powerpoint/2010/main" val="37366909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05C83-8C17-44EB-B2FA-D4859E9A9339}"/>
              </a:ext>
            </a:extLst>
          </p:cNvPr>
          <p:cNvSpPr>
            <a:spLocks noGrp="1"/>
          </p:cNvSpPr>
          <p:nvPr>
            <p:ph type="title"/>
          </p:nvPr>
        </p:nvSpPr>
        <p:spPr/>
        <p:txBody>
          <a:bodyPr>
            <a:normAutofit/>
          </a:bodyPr>
          <a:lstStyle/>
          <a:p>
            <a:r>
              <a:rPr lang="en-AU" sz="4800" dirty="0"/>
              <a:t>P2 Policy</a:t>
            </a:r>
          </a:p>
        </p:txBody>
      </p:sp>
      <p:sp>
        <p:nvSpPr>
          <p:cNvPr id="3" name="Content Placeholder 2">
            <a:extLst>
              <a:ext uri="{FF2B5EF4-FFF2-40B4-BE49-F238E27FC236}">
                <a16:creationId xmlns:a16="http://schemas.microsoft.com/office/drawing/2014/main" id="{1A73479C-97E6-4E61-9CCF-505921FFC61F}"/>
              </a:ext>
            </a:extLst>
          </p:cNvPr>
          <p:cNvSpPr>
            <a:spLocks noGrp="1"/>
          </p:cNvSpPr>
          <p:nvPr>
            <p:ph idx="1"/>
          </p:nvPr>
        </p:nvSpPr>
        <p:spPr/>
        <p:txBody>
          <a:bodyPr>
            <a:normAutofit/>
          </a:bodyPr>
          <a:lstStyle/>
          <a:p>
            <a:r>
              <a:rPr lang="en-AU" sz="3600" dirty="0"/>
              <a:t>Very few countries have a national AT policy or program; excessive bureaucracy</a:t>
            </a:r>
          </a:p>
          <a:p>
            <a:r>
              <a:rPr lang="en-AU" sz="3600" dirty="0"/>
              <a:t>Policies without implementation and review</a:t>
            </a:r>
          </a:p>
          <a:p>
            <a:r>
              <a:rPr lang="en-AU" sz="3600" dirty="0"/>
              <a:t>Lack of coordination between parties responsible for AT development and delivery</a:t>
            </a:r>
            <a:endParaRPr lang="en-AU" sz="1900" dirty="0"/>
          </a:p>
        </p:txBody>
      </p:sp>
    </p:spTree>
    <p:extLst>
      <p:ext uri="{BB962C8B-B14F-4D97-AF65-F5344CB8AC3E}">
        <p14:creationId xmlns:p14="http://schemas.microsoft.com/office/powerpoint/2010/main" val="38120728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05C83-8C17-44EB-B2FA-D4859E9A9339}"/>
              </a:ext>
            </a:extLst>
          </p:cNvPr>
          <p:cNvSpPr>
            <a:spLocks noGrp="1"/>
          </p:cNvSpPr>
          <p:nvPr>
            <p:ph type="title"/>
          </p:nvPr>
        </p:nvSpPr>
        <p:spPr>
          <a:xfrm>
            <a:off x="628650" y="365125"/>
            <a:ext cx="7886700" cy="1215835"/>
          </a:xfrm>
        </p:spPr>
        <p:txBody>
          <a:bodyPr>
            <a:normAutofit/>
          </a:bodyPr>
          <a:lstStyle/>
          <a:p>
            <a:r>
              <a:rPr lang="en-AU" sz="4800" dirty="0"/>
              <a:t>3 Products</a:t>
            </a:r>
          </a:p>
        </p:txBody>
      </p:sp>
      <p:sp>
        <p:nvSpPr>
          <p:cNvPr id="3" name="Content Placeholder 2">
            <a:extLst>
              <a:ext uri="{FF2B5EF4-FFF2-40B4-BE49-F238E27FC236}">
                <a16:creationId xmlns:a16="http://schemas.microsoft.com/office/drawing/2014/main" id="{1A73479C-97E6-4E61-9CCF-505921FFC61F}"/>
              </a:ext>
            </a:extLst>
          </p:cNvPr>
          <p:cNvSpPr>
            <a:spLocks noGrp="1"/>
          </p:cNvSpPr>
          <p:nvPr>
            <p:ph idx="1"/>
          </p:nvPr>
        </p:nvSpPr>
        <p:spPr>
          <a:xfrm>
            <a:off x="251520" y="1690688"/>
            <a:ext cx="8784976" cy="5032392"/>
          </a:xfrm>
        </p:spPr>
        <p:txBody>
          <a:bodyPr>
            <a:normAutofit/>
          </a:bodyPr>
          <a:lstStyle/>
          <a:p>
            <a:r>
              <a:rPr lang="en-AU" sz="3600" dirty="0"/>
              <a:t>Affordability, availability and quality – in terms of product and service delivery costs</a:t>
            </a:r>
          </a:p>
          <a:p>
            <a:r>
              <a:rPr lang="en-AU" sz="3600" dirty="0"/>
              <a:t>Standards needed - Globally accepted  specification and standards for AT is a significant barrier </a:t>
            </a:r>
          </a:p>
          <a:p>
            <a:r>
              <a:rPr lang="en-AU" sz="3600" dirty="0"/>
              <a:t>Need for a critical mass of innovation – most AT is designed, developed and sold by large private companies</a:t>
            </a:r>
          </a:p>
        </p:txBody>
      </p:sp>
    </p:spTree>
    <p:extLst>
      <p:ext uri="{BB962C8B-B14F-4D97-AF65-F5344CB8AC3E}">
        <p14:creationId xmlns:p14="http://schemas.microsoft.com/office/powerpoint/2010/main" val="3902946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149F3-07B8-4955-BF2C-2D90AFC84AFB}"/>
              </a:ext>
            </a:extLst>
          </p:cNvPr>
          <p:cNvSpPr>
            <a:spLocks noGrp="1"/>
          </p:cNvSpPr>
          <p:nvPr>
            <p:ph type="title"/>
          </p:nvPr>
        </p:nvSpPr>
        <p:spPr/>
        <p:txBody>
          <a:bodyPr/>
          <a:lstStyle/>
          <a:p>
            <a:r>
              <a:rPr lang="en-AU" dirty="0"/>
              <a:t>Assistive Technology - Definition</a:t>
            </a:r>
          </a:p>
        </p:txBody>
      </p:sp>
      <p:sp>
        <p:nvSpPr>
          <p:cNvPr id="3" name="Content Placeholder 2">
            <a:extLst>
              <a:ext uri="{FF2B5EF4-FFF2-40B4-BE49-F238E27FC236}">
                <a16:creationId xmlns:a16="http://schemas.microsoft.com/office/drawing/2014/main" id="{5AF4B2F1-293B-4F83-9577-DD18F331F2F6}"/>
              </a:ext>
            </a:extLst>
          </p:cNvPr>
          <p:cNvSpPr>
            <a:spLocks noGrp="1"/>
          </p:cNvSpPr>
          <p:nvPr>
            <p:ph idx="1"/>
          </p:nvPr>
        </p:nvSpPr>
        <p:spPr>
          <a:xfrm>
            <a:off x="179512" y="1600200"/>
            <a:ext cx="8856984" cy="5141168"/>
          </a:xfrm>
        </p:spPr>
        <p:txBody>
          <a:bodyPr/>
          <a:lstStyle/>
          <a:p>
            <a:pPr marL="0" indent="0">
              <a:lnSpc>
                <a:spcPct val="130000"/>
              </a:lnSpc>
              <a:spcBef>
                <a:spcPts val="0"/>
              </a:spcBef>
              <a:spcAft>
                <a:spcPts val="600"/>
              </a:spcAft>
              <a:buNone/>
            </a:pPr>
            <a:r>
              <a:rPr lang="en-AU" sz="3600" b="0" i="0" dirty="0">
                <a:effectLst/>
                <a:latin typeface="Arial" panose="020B0604020202020204" pitchFamily="34" charset="0"/>
                <a:cs typeface="Arial" panose="020B0604020202020204" pitchFamily="34" charset="0"/>
              </a:rPr>
              <a:t>The World Health Organisation (2004) definition of Assistive technology:</a:t>
            </a:r>
          </a:p>
          <a:p>
            <a:pPr marL="400050" lvl="1" indent="0">
              <a:lnSpc>
                <a:spcPct val="120000"/>
              </a:lnSpc>
              <a:spcBef>
                <a:spcPts val="0"/>
              </a:spcBef>
              <a:spcAft>
                <a:spcPts val="600"/>
              </a:spcAft>
              <a:buNone/>
            </a:pPr>
            <a:r>
              <a:rPr lang="en-AU" sz="3200" b="0" i="0" dirty="0">
                <a:effectLst/>
                <a:latin typeface="Arial" panose="020B0604020202020204" pitchFamily="34" charset="0"/>
                <a:cs typeface="Arial" panose="020B0604020202020204" pitchFamily="34" charset="0"/>
              </a:rPr>
              <a:t>Any device or system that allows individuals to perform tasks they would otherwise be unable to do or increases the ease and safety with which tasks can be performed.</a:t>
            </a:r>
            <a:endParaRPr lang="en-AU" sz="3200" dirty="0"/>
          </a:p>
        </p:txBody>
      </p:sp>
    </p:spTree>
    <p:extLst>
      <p:ext uri="{BB962C8B-B14F-4D97-AF65-F5344CB8AC3E}">
        <p14:creationId xmlns:p14="http://schemas.microsoft.com/office/powerpoint/2010/main" val="41565332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05C83-8C17-44EB-B2FA-D4859E9A9339}"/>
              </a:ext>
            </a:extLst>
          </p:cNvPr>
          <p:cNvSpPr>
            <a:spLocks noGrp="1"/>
          </p:cNvSpPr>
          <p:nvPr>
            <p:ph type="title"/>
          </p:nvPr>
        </p:nvSpPr>
        <p:spPr>
          <a:xfrm>
            <a:off x="457200" y="274638"/>
            <a:ext cx="8229600" cy="1138138"/>
          </a:xfrm>
        </p:spPr>
        <p:txBody>
          <a:bodyPr>
            <a:normAutofit/>
          </a:bodyPr>
          <a:lstStyle/>
          <a:p>
            <a:r>
              <a:rPr lang="en-AU" sz="4800" dirty="0"/>
              <a:t>4 Provision</a:t>
            </a:r>
          </a:p>
        </p:txBody>
      </p:sp>
      <p:sp>
        <p:nvSpPr>
          <p:cNvPr id="3" name="Content Placeholder 2">
            <a:extLst>
              <a:ext uri="{FF2B5EF4-FFF2-40B4-BE49-F238E27FC236}">
                <a16:creationId xmlns:a16="http://schemas.microsoft.com/office/drawing/2014/main" id="{1A73479C-97E6-4E61-9CCF-505921FFC61F}"/>
              </a:ext>
            </a:extLst>
          </p:cNvPr>
          <p:cNvSpPr>
            <a:spLocks noGrp="1"/>
          </p:cNvSpPr>
          <p:nvPr>
            <p:ph idx="1"/>
          </p:nvPr>
        </p:nvSpPr>
        <p:spPr>
          <a:xfrm>
            <a:off x="107504" y="1772816"/>
            <a:ext cx="8579296" cy="4896544"/>
          </a:xfrm>
        </p:spPr>
        <p:txBody>
          <a:bodyPr>
            <a:normAutofit/>
          </a:bodyPr>
          <a:lstStyle/>
          <a:p>
            <a:r>
              <a:rPr lang="en-AU" sz="4000" dirty="0"/>
              <a:t>Need for sustainable systems approach</a:t>
            </a:r>
          </a:p>
          <a:p>
            <a:r>
              <a:rPr lang="en-AU" sz="4000" dirty="0"/>
              <a:t>Fragmented services</a:t>
            </a:r>
          </a:p>
          <a:p>
            <a:r>
              <a:rPr lang="en-AU" sz="4000" dirty="0"/>
              <a:t>Donor dependent supply</a:t>
            </a:r>
          </a:p>
          <a:p>
            <a:r>
              <a:rPr lang="en-AU" sz="4000" dirty="0"/>
              <a:t>Low demand, high cost</a:t>
            </a:r>
          </a:p>
          <a:p>
            <a:pPr marL="0" indent="0" algn="r">
              <a:buNone/>
            </a:pPr>
            <a:endParaRPr lang="en-AU" sz="3000" dirty="0"/>
          </a:p>
        </p:txBody>
      </p:sp>
    </p:spTree>
    <p:extLst>
      <p:ext uri="{BB962C8B-B14F-4D97-AF65-F5344CB8AC3E}">
        <p14:creationId xmlns:p14="http://schemas.microsoft.com/office/powerpoint/2010/main" val="2907762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05C83-8C17-44EB-B2FA-D4859E9A9339}"/>
              </a:ext>
            </a:extLst>
          </p:cNvPr>
          <p:cNvSpPr>
            <a:spLocks noGrp="1"/>
          </p:cNvSpPr>
          <p:nvPr>
            <p:ph type="title"/>
          </p:nvPr>
        </p:nvSpPr>
        <p:spPr>
          <a:xfrm>
            <a:off x="457200" y="274637"/>
            <a:ext cx="8229600" cy="1066129"/>
          </a:xfrm>
        </p:spPr>
        <p:txBody>
          <a:bodyPr>
            <a:normAutofit/>
          </a:bodyPr>
          <a:lstStyle/>
          <a:p>
            <a:r>
              <a:rPr lang="en-AU" sz="4800" dirty="0"/>
              <a:t>5 Personnel</a:t>
            </a:r>
          </a:p>
        </p:txBody>
      </p:sp>
      <p:sp>
        <p:nvSpPr>
          <p:cNvPr id="3" name="Content Placeholder 2">
            <a:extLst>
              <a:ext uri="{FF2B5EF4-FFF2-40B4-BE49-F238E27FC236}">
                <a16:creationId xmlns:a16="http://schemas.microsoft.com/office/drawing/2014/main" id="{1A73479C-97E6-4E61-9CCF-505921FFC61F}"/>
              </a:ext>
            </a:extLst>
          </p:cNvPr>
          <p:cNvSpPr>
            <a:spLocks noGrp="1"/>
          </p:cNvSpPr>
          <p:nvPr>
            <p:ph idx="1"/>
          </p:nvPr>
        </p:nvSpPr>
        <p:spPr>
          <a:xfrm>
            <a:off x="282352" y="1556792"/>
            <a:ext cx="8579296" cy="5143110"/>
          </a:xfrm>
        </p:spPr>
        <p:txBody>
          <a:bodyPr>
            <a:normAutofit/>
          </a:bodyPr>
          <a:lstStyle/>
          <a:p>
            <a:r>
              <a:rPr lang="en-AU" sz="4000" dirty="0"/>
              <a:t>Expanding current AT workforce</a:t>
            </a:r>
          </a:p>
          <a:p>
            <a:r>
              <a:rPr lang="en-AU" sz="4000" dirty="0"/>
              <a:t>Harnessing the power of mobile technology</a:t>
            </a:r>
          </a:p>
          <a:p>
            <a:r>
              <a:rPr lang="en-AU" sz="4000" dirty="0"/>
              <a:t>Continued development of workforce</a:t>
            </a:r>
          </a:p>
        </p:txBody>
      </p:sp>
    </p:spTree>
    <p:extLst>
      <p:ext uri="{BB962C8B-B14F-4D97-AF65-F5344CB8AC3E}">
        <p14:creationId xmlns:p14="http://schemas.microsoft.com/office/powerpoint/2010/main" val="23204555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 name="Rectangle 37">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E8E6342-9A44-4293-A38F-455C24294351}"/>
              </a:ext>
            </a:extLst>
          </p:cNvPr>
          <p:cNvSpPr>
            <a:spLocks noGrp="1"/>
          </p:cNvSpPr>
          <p:nvPr>
            <p:ph type="title"/>
          </p:nvPr>
        </p:nvSpPr>
        <p:spPr>
          <a:xfrm>
            <a:off x="1143000" y="1376363"/>
            <a:ext cx="6858000" cy="2521594"/>
          </a:xfrm>
        </p:spPr>
        <p:txBody>
          <a:bodyPr vert="horz" lIns="91440" tIns="45720" rIns="91440" bIns="45720" rtlCol="0" anchor="b">
            <a:normAutofit/>
          </a:bodyPr>
          <a:lstStyle/>
          <a:p>
            <a:pPr algn="ctr">
              <a:lnSpc>
                <a:spcPct val="90000"/>
              </a:lnSpc>
            </a:pPr>
            <a:r>
              <a:rPr lang="en-US" sz="6100" kern="1200" cap="none" dirty="0">
                <a:solidFill>
                  <a:schemeClr val="tx1"/>
                </a:solidFill>
                <a:latin typeface="+mj-lt"/>
                <a:ea typeface="+mj-ea"/>
                <a:cs typeface="+mj-cs"/>
              </a:rPr>
              <a:t>Visionary Learning through Technology</a:t>
            </a:r>
            <a:endParaRPr lang="en-US" sz="6100" kern="1200" dirty="0">
              <a:solidFill>
                <a:schemeClr val="tx1"/>
              </a:solidFill>
              <a:latin typeface="+mj-lt"/>
              <a:ea typeface="+mj-ea"/>
              <a:cs typeface="+mj-cs"/>
            </a:endParaRPr>
          </a:p>
        </p:txBody>
      </p:sp>
      <p:sp>
        <p:nvSpPr>
          <p:cNvPr id="4" name="Text Placeholder 3">
            <a:extLst>
              <a:ext uri="{FF2B5EF4-FFF2-40B4-BE49-F238E27FC236}">
                <a16:creationId xmlns:a16="http://schemas.microsoft.com/office/drawing/2014/main" id="{66C5456C-18F6-4506-8F76-C9A46D93F77D}"/>
              </a:ext>
            </a:extLst>
          </p:cNvPr>
          <p:cNvSpPr>
            <a:spLocks noGrp="1"/>
          </p:cNvSpPr>
          <p:nvPr>
            <p:ph type="body" idx="1"/>
          </p:nvPr>
        </p:nvSpPr>
        <p:spPr>
          <a:xfrm>
            <a:off x="1143000" y="4617728"/>
            <a:ext cx="6858000" cy="944339"/>
          </a:xfrm>
        </p:spPr>
        <p:txBody>
          <a:bodyPr vert="horz" lIns="91440" tIns="45720" rIns="91440" bIns="45720" rtlCol="0">
            <a:normAutofit/>
          </a:bodyPr>
          <a:lstStyle/>
          <a:p>
            <a:pPr algn="ctr">
              <a:lnSpc>
                <a:spcPct val="90000"/>
              </a:lnSpc>
              <a:spcBef>
                <a:spcPts val="1000"/>
              </a:spcBef>
            </a:pPr>
            <a:r>
              <a:rPr lang="en-US" sz="3600" kern="1200" dirty="0">
                <a:solidFill>
                  <a:schemeClr val="tx1"/>
                </a:solidFill>
                <a:latin typeface="+mn-lt"/>
                <a:ea typeface="+mn-ea"/>
                <a:cs typeface="+mn-cs"/>
              </a:rPr>
              <a:t>ICEVI and DAISY Consortium</a:t>
            </a:r>
          </a:p>
        </p:txBody>
      </p:sp>
      <p:cxnSp>
        <p:nvCxnSpPr>
          <p:cNvPr id="44" name="Straight Connector 43">
            <a:extLst>
              <a:ext uri="{FF2B5EF4-FFF2-40B4-BE49-F238E27FC236}">
                <a16:creationId xmlns:a16="http://schemas.microsoft.com/office/drawing/2014/main" id="{AFA75EE9-0DE4-4982-A870-290AD61EAAD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514600" y="4479276"/>
            <a:ext cx="4114800" cy="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39619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C6CFD9E-1572-4720-9144-F0B5B20E3C4B}"/>
              </a:ext>
            </a:extLst>
          </p:cNvPr>
          <p:cNvSpPr>
            <a:spLocks noGrp="1"/>
          </p:cNvSpPr>
          <p:nvPr>
            <p:ph type="title"/>
          </p:nvPr>
        </p:nvSpPr>
        <p:spPr/>
        <p:txBody>
          <a:bodyPr anchor="b">
            <a:normAutofit/>
          </a:bodyPr>
          <a:lstStyle/>
          <a:p>
            <a:r>
              <a:rPr lang="en-AU" sz="5400" dirty="0"/>
              <a:t>Vision</a:t>
            </a:r>
          </a:p>
        </p:txBody>
      </p:sp>
      <p:sp>
        <p:nvSpPr>
          <p:cNvPr id="5" name="Content Placeholder 4">
            <a:extLst>
              <a:ext uri="{FF2B5EF4-FFF2-40B4-BE49-F238E27FC236}">
                <a16:creationId xmlns:a16="http://schemas.microsoft.com/office/drawing/2014/main" id="{4BA6EBE0-C735-4483-B364-CBAE9E1EE63F}"/>
              </a:ext>
            </a:extLst>
          </p:cNvPr>
          <p:cNvSpPr>
            <a:spLocks noGrp="1"/>
          </p:cNvSpPr>
          <p:nvPr>
            <p:ph idx="1"/>
          </p:nvPr>
        </p:nvSpPr>
        <p:spPr/>
        <p:txBody>
          <a:bodyPr>
            <a:noAutofit/>
          </a:bodyPr>
          <a:lstStyle/>
          <a:p>
            <a:pPr marL="0" indent="0">
              <a:buNone/>
            </a:pPr>
            <a:r>
              <a:rPr lang="en-AU" sz="3600" dirty="0"/>
              <a:t>Working towards a future where students with vision impairment are empowered through technology to learn alongside their sighted classmates, gaining valuable digital skills and succeeding at school, college, university and into the world of employment.</a:t>
            </a:r>
          </a:p>
        </p:txBody>
      </p:sp>
    </p:spTree>
    <p:extLst>
      <p:ext uri="{BB962C8B-B14F-4D97-AF65-F5344CB8AC3E}">
        <p14:creationId xmlns:p14="http://schemas.microsoft.com/office/powerpoint/2010/main" val="2469083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9F7AF9-5CE3-4948-925D-C61C65D14B1D}"/>
              </a:ext>
            </a:extLst>
          </p:cNvPr>
          <p:cNvSpPr>
            <a:spLocks noGrp="1"/>
          </p:cNvSpPr>
          <p:nvPr>
            <p:ph type="title"/>
          </p:nvPr>
        </p:nvSpPr>
        <p:spPr/>
        <p:txBody>
          <a:bodyPr anchor="b">
            <a:normAutofit/>
          </a:bodyPr>
          <a:lstStyle/>
          <a:p>
            <a:r>
              <a:rPr lang="en-AU" sz="5400" dirty="0"/>
              <a:t>Collaborative partnerships</a:t>
            </a:r>
          </a:p>
        </p:txBody>
      </p:sp>
      <p:sp>
        <p:nvSpPr>
          <p:cNvPr id="3" name="Content Placeholder 2">
            <a:extLst>
              <a:ext uri="{FF2B5EF4-FFF2-40B4-BE49-F238E27FC236}">
                <a16:creationId xmlns:a16="http://schemas.microsoft.com/office/drawing/2014/main" id="{64C6476F-E8E3-4C54-B16F-A84A6AC6510C}"/>
              </a:ext>
            </a:extLst>
          </p:cNvPr>
          <p:cNvSpPr>
            <a:spLocks noGrp="1"/>
          </p:cNvSpPr>
          <p:nvPr>
            <p:ph idx="1"/>
          </p:nvPr>
        </p:nvSpPr>
        <p:spPr/>
        <p:txBody>
          <a:bodyPr>
            <a:normAutofit/>
          </a:bodyPr>
          <a:lstStyle/>
          <a:p>
            <a:r>
              <a:rPr lang="en-AU" sz="3600" dirty="0"/>
              <a:t>ICEVI and DAISY Consortium global  partnership</a:t>
            </a:r>
          </a:p>
          <a:p>
            <a:r>
              <a:rPr lang="en-AU" sz="3600" dirty="0"/>
              <a:t>Collaboration with WIPO ABC, </a:t>
            </a:r>
            <a:r>
              <a:rPr lang="en-AU" sz="3600" dirty="0" err="1"/>
              <a:t>Bookshare</a:t>
            </a:r>
            <a:r>
              <a:rPr lang="en-AU" sz="3600" dirty="0"/>
              <a:t>, ICEVI partners, governments, NGOs, schools, publishers, technology companies, organisations of persons with disabilities</a:t>
            </a:r>
          </a:p>
          <a:p>
            <a:endParaRPr lang="en-AU" sz="1900" dirty="0"/>
          </a:p>
        </p:txBody>
      </p:sp>
    </p:spTree>
    <p:extLst>
      <p:ext uri="{BB962C8B-B14F-4D97-AF65-F5344CB8AC3E}">
        <p14:creationId xmlns:p14="http://schemas.microsoft.com/office/powerpoint/2010/main" val="35384260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5B30B-30A0-4815-8B37-446B58B5BF67}"/>
              </a:ext>
            </a:extLst>
          </p:cNvPr>
          <p:cNvSpPr>
            <a:spLocks noGrp="1"/>
          </p:cNvSpPr>
          <p:nvPr>
            <p:ph type="title"/>
          </p:nvPr>
        </p:nvSpPr>
        <p:spPr/>
        <p:txBody>
          <a:bodyPr anchor="b">
            <a:normAutofit/>
          </a:bodyPr>
          <a:lstStyle/>
          <a:p>
            <a:r>
              <a:rPr lang="en-AU" sz="5400" dirty="0"/>
              <a:t>Kit, confidence and content</a:t>
            </a:r>
          </a:p>
        </p:txBody>
      </p:sp>
      <p:sp>
        <p:nvSpPr>
          <p:cNvPr id="3" name="Content Placeholder 2">
            <a:extLst>
              <a:ext uri="{FF2B5EF4-FFF2-40B4-BE49-F238E27FC236}">
                <a16:creationId xmlns:a16="http://schemas.microsoft.com/office/drawing/2014/main" id="{38303426-DDB2-424E-8F06-705F4C5DBD76}"/>
              </a:ext>
            </a:extLst>
          </p:cNvPr>
          <p:cNvSpPr>
            <a:spLocks noGrp="1"/>
          </p:cNvSpPr>
          <p:nvPr>
            <p:ph idx="1"/>
          </p:nvPr>
        </p:nvSpPr>
        <p:spPr>
          <a:xfrm>
            <a:off x="457200" y="1600200"/>
            <a:ext cx="8229600" cy="5141168"/>
          </a:xfrm>
        </p:spPr>
        <p:txBody>
          <a:bodyPr>
            <a:normAutofit/>
          </a:bodyPr>
          <a:lstStyle/>
          <a:p>
            <a:r>
              <a:rPr lang="en-AU" b="1" dirty="0"/>
              <a:t>Kit</a:t>
            </a:r>
            <a:r>
              <a:rPr lang="en-AU" sz="2800" b="1" dirty="0"/>
              <a:t> </a:t>
            </a:r>
            <a:r>
              <a:rPr lang="en-AU" sz="2800" dirty="0"/>
              <a:t>– “A device I can use” to read and write independently</a:t>
            </a:r>
          </a:p>
          <a:p>
            <a:r>
              <a:rPr lang="en-AU" b="1" dirty="0"/>
              <a:t>Confidence</a:t>
            </a:r>
            <a:r>
              <a:rPr lang="en-AU" sz="2800" dirty="0"/>
              <a:t> – “Skills that help me learn”</a:t>
            </a:r>
          </a:p>
          <a:p>
            <a:pPr marL="400050" lvl="1" indent="0">
              <a:buNone/>
            </a:pPr>
            <a:r>
              <a:rPr lang="en-AU" dirty="0"/>
              <a:t>Providing publishers, teachers, parents with knowledge and skills to empower children</a:t>
            </a:r>
          </a:p>
          <a:p>
            <a:r>
              <a:rPr lang="en-AU" b="1" dirty="0"/>
              <a:t>Content</a:t>
            </a:r>
            <a:r>
              <a:rPr lang="en-AU" sz="2800" dirty="0"/>
              <a:t> – “Books I can read”</a:t>
            </a:r>
          </a:p>
          <a:p>
            <a:pPr marL="400050" lvl="1" indent="0">
              <a:buNone/>
            </a:pPr>
            <a:r>
              <a:rPr lang="en-AU" dirty="0"/>
              <a:t>Increasing the volume of accessible books through training of teachers and publishers in how to create “born accessible” texts and resources for learners with blindness and </a:t>
            </a:r>
            <a:r>
              <a:rPr lang="en-AU"/>
              <a:t>low vision</a:t>
            </a:r>
            <a:endParaRPr lang="en-AU" dirty="0"/>
          </a:p>
          <a:p>
            <a:endParaRPr lang="en-AU" sz="1900" dirty="0"/>
          </a:p>
        </p:txBody>
      </p:sp>
    </p:spTree>
    <p:extLst>
      <p:ext uri="{BB962C8B-B14F-4D97-AF65-F5344CB8AC3E}">
        <p14:creationId xmlns:p14="http://schemas.microsoft.com/office/powerpoint/2010/main" val="22372951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16F0C2-2049-462A-AFD2-7E65809D12E5}"/>
              </a:ext>
            </a:extLst>
          </p:cNvPr>
          <p:cNvSpPr>
            <a:spLocks noGrp="1"/>
          </p:cNvSpPr>
          <p:nvPr>
            <p:ph type="title"/>
          </p:nvPr>
        </p:nvSpPr>
        <p:spPr/>
        <p:txBody>
          <a:bodyPr anchor="b">
            <a:normAutofit/>
          </a:bodyPr>
          <a:lstStyle/>
          <a:p>
            <a:r>
              <a:rPr lang="en-AU" sz="5400" dirty="0"/>
              <a:t>Implementation</a:t>
            </a:r>
          </a:p>
        </p:txBody>
      </p:sp>
      <p:sp>
        <p:nvSpPr>
          <p:cNvPr id="3" name="Content Placeholder 2">
            <a:extLst>
              <a:ext uri="{FF2B5EF4-FFF2-40B4-BE49-F238E27FC236}">
                <a16:creationId xmlns:a16="http://schemas.microsoft.com/office/drawing/2014/main" id="{6EA8BA11-56E1-456D-B721-5CA8558B95C3}"/>
              </a:ext>
            </a:extLst>
          </p:cNvPr>
          <p:cNvSpPr>
            <a:spLocks noGrp="1"/>
          </p:cNvSpPr>
          <p:nvPr>
            <p:ph idx="1"/>
          </p:nvPr>
        </p:nvSpPr>
        <p:spPr>
          <a:xfrm>
            <a:off x="323528" y="1600200"/>
            <a:ext cx="8640960" cy="5141168"/>
          </a:xfrm>
        </p:spPr>
        <p:txBody>
          <a:bodyPr>
            <a:normAutofit lnSpcReduction="10000"/>
          </a:bodyPr>
          <a:lstStyle/>
          <a:p>
            <a:r>
              <a:rPr lang="en-AU" sz="3600" dirty="0"/>
              <a:t>Launched at 6th Africa Forum, Uganda in 2015</a:t>
            </a:r>
          </a:p>
          <a:p>
            <a:r>
              <a:rPr lang="en-AU" sz="3600" dirty="0"/>
              <a:t>Linked with state ratification of the Marrakesh Treaty</a:t>
            </a:r>
          </a:p>
          <a:p>
            <a:r>
              <a:rPr lang="en-AU" sz="3600" dirty="0"/>
              <a:t>Africa: Capacity programs in Kenya, Burkina Faso, Ethiopia, Tanzania, Ghana, Nigeria, Lesotho, Malawi</a:t>
            </a:r>
          </a:p>
          <a:p>
            <a:r>
              <a:rPr lang="en-AU" sz="3600" dirty="0"/>
              <a:t>Plans to expand to ICEVI Latin America and West Asia</a:t>
            </a:r>
          </a:p>
          <a:p>
            <a:endParaRPr lang="en-AU" sz="1900" dirty="0"/>
          </a:p>
        </p:txBody>
      </p:sp>
    </p:spTree>
    <p:extLst>
      <p:ext uri="{BB962C8B-B14F-4D97-AF65-F5344CB8AC3E}">
        <p14:creationId xmlns:p14="http://schemas.microsoft.com/office/powerpoint/2010/main" val="39967080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805DA-C301-41DE-BDCF-0CFB125B4AA8}"/>
              </a:ext>
            </a:extLst>
          </p:cNvPr>
          <p:cNvSpPr>
            <a:spLocks noGrp="1"/>
          </p:cNvSpPr>
          <p:nvPr>
            <p:ph type="title"/>
          </p:nvPr>
        </p:nvSpPr>
        <p:spPr/>
        <p:txBody>
          <a:bodyPr>
            <a:normAutofit/>
          </a:bodyPr>
          <a:lstStyle/>
          <a:p>
            <a:r>
              <a:rPr lang="en-AU" sz="5400" dirty="0"/>
              <a:t>In Conclusion</a:t>
            </a:r>
          </a:p>
        </p:txBody>
      </p:sp>
      <p:sp>
        <p:nvSpPr>
          <p:cNvPr id="3" name="Content Placeholder 2">
            <a:extLst>
              <a:ext uri="{FF2B5EF4-FFF2-40B4-BE49-F238E27FC236}">
                <a16:creationId xmlns:a16="http://schemas.microsoft.com/office/drawing/2014/main" id="{4A126B02-C63D-439B-857A-A4335AE8B5A5}"/>
              </a:ext>
            </a:extLst>
          </p:cNvPr>
          <p:cNvSpPr>
            <a:spLocks noGrp="1"/>
          </p:cNvSpPr>
          <p:nvPr>
            <p:ph idx="1"/>
          </p:nvPr>
        </p:nvSpPr>
        <p:spPr>
          <a:xfrm>
            <a:off x="179512" y="1600200"/>
            <a:ext cx="8507288" cy="5141168"/>
          </a:xfrm>
        </p:spPr>
        <p:txBody>
          <a:bodyPr>
            <a:normAutofit/>
          </a:bodyPr>
          <a:lstStyle/>
          <a:p>
            <a:pPr marL="400050" lvl="1" indent="0">
              <a:spcBef>
                <a:spcPts val="0"/>
              </a:spcBef>
              <a:spcAft>
                <a:spcPts val="600"/>
              </a:spcAft>
              <a:buNone/>
            </a:pPr>
            <a:r>
              <a:rPr lang="en-AU" sz="3200" dirty="0"/>
              <a:t>Inclusive technology holds the potential to improve and transform health, education, livelihood and social participation. These are fundamental human rights everyone is entitled to. And if we are lucky to grow old, the chances are that we will all use assistive technology by then.</a:t>
            </a:r>
          </a:p>
          <a:p>
            <a:pPr marL="400050" lvl="1" indent="0" algn="r">
              <a:spcBef>
                <a:spcPts val="0"/>
              </a:spcBef>
              <a:spcAft>
                <a:spcPts val="600"/>
              </a:spcAft>
              <a:buNone/>
            </a:pPr>
            <a:r>
              <a:rPr lang="en-AU" sz="3200" dirty="0"/>
              <a:t>Adapted from Borg and colleagues (2021), “</a:t>
            </a:r>
            <a:r>
              <a:rPr lang="en-AU" sz="3200" dirty="0" err="1"/>
              <a:t>GReAT</a:t>
            </a:r>
            <a:r>
              <a:rPr lang="en-AU" sz="3200" dirty="0"/>
              <a:t>, but do we care?”</a:t>
            </a:r>
          </a:p>
          <a:p>
            <a:pPr marL="400050" lvl="1" indent="0">
              <a:spcBef>
                <a:spcPts val="0"/>
              </a:spcBef>
              <a:spcAft>
                <a:spcPts val="600"/>
              </a:spcAft>
              <a:buNone/>
            </a:pPr>
            <a:endParaRPr lang="en-AU" sz="3200" dirty="0"/>
          </a:p>
        </p:txBody>
      </p:sp>
    </p:spTree>
    <p:extLst>
      <p:ext uri="{BB962C8B-B14F-4D97-AF65-F5344CB8AC3E}">
        <p14:creationId xmlns:p14="http://schemas.microsoft.com/office/powerpoint/2010/main" val="9695990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9EA42A5-063C-4550-9908-D77BCA5CBC96}"/>
              </a:ext>
            </a:extLst>
          </p:cNvPr>
          <p:cNvSpPr>
            <a:spLocks noGrp="1"/>
          </p:cNvSpPr>
          <p:nvPr>
            <p:ph type="title"/>
          </p:nvPr>
        </p:nvSpPr>
        <p:spPr>
          <a:xfrm>
            <a:off x="457200" y="274638"/>
            <a:ext cx="8229600" cy="778098"/>
          </a:xfrm>
        </p:spPr>
        <p:txBody>
          <a:bodyPr/>
          <a:lstStyle/>
          <a:p>
            <a:r>
              <a:rPr lang="en-AU" dirty="0"/>
              <a:t>References 1</a:t>
            </a:r>
          </a:p>
        </p:txBody>
      </p:sp>
      <p:sp>
        <p:nvSpPr>
          <p:cNvPr id="5" name="Content Placeholder 4">
            <a:extLst>
              <a:ext uri="{FF2B5EF4-FFF2-40B4-BE49-F238E27FC236}">
                <a16:creationId xmlns:a16="http://schemas.microsoft.com/office/drawing/2014/main" id="{ABC795AD-A09E-4D24-A4AD-A5D291AFB296}"/>
              </a:ext>
            </a:extLst>
          </p:cNvPr>
          <p:cNvSpPr>
            <a:spLocks noGrp="1"/>
          </p:cNvSpPr>
          <p:nvPr>
            <p:ph idx="1"/>
          </p:nvPr>
        </p:nvSpPr>
        <p:spPr>
          <a:xfrm>
            <a:off x="179512" y="1052736"/>
            <a:ext cx="8712968" cy="5616624"/>
          </a:xfrm>
        </p:spPr>
        <p:txBody>
          <a:bodyPr>
            <a:normAutofit fontScale="92500"/>
          </a:bodyPr>
          <a:lstStyle/>
          <a:p>
            <a:pPr marL="0" indent="0">
              <a:lnSpc>
                <a:spcPct val="120000"/>
              </a:lnSpc>
              <a:spcBef>
                <a:spcPts val="0"/>
              </a:spcBef>
              <a:spcAft>
                <a:spcPts val="600"/>
              </a:spcAft>
              <a:buNone/>
            </a:pPr>
            <a:r>
              <a:rPr lang="en-AU" sz="2800" dirty="0"/>
              <a:t>Borg, J., Zhang, W., Smith, E.M., &amp; Holloway, C. (2021, Dec). Introduction to the companion papers to the global report on assistive technology. </a:t>
            </a:r>
            <a:r>
              <a:rPr lang="en-AU" sz="2800" i="1" dirty="0"/>
              <a:t>RESNA. </a:t>
            </a:r>
            <a:r>
              <a:rPr lang="en-AU" sz="2800" i="1" dirty="0">
                <a:hlinkClick r:id="rId2"/>
              </a:rPr>
              <a:t>https://www.tandfonline.com/doi/full/10.1080/10400435.2021.2003658</a:t>
            </a:r>
            <a:endParaRPr lang="en-AU" sz="2800" i="1" dirty="0"/>
          </a:p>
          <a:p>
            <a:pPr marL="0" indent="0">
              <a:lnSpc>
                <a:spcPct val="120000"/>
              </a:lnSpc>
              <a:spcBef>
                <a:spcPts val="0"/>
              </a:spcBef>
              <a:spcAft>
                <a:spcPts val="600"/>
              </a:spcAft>
              <a:buNone/>
            </a:pPr>
            <a:r>
              <a:rPr lang="en-AU" sz="2800" dirty="0"/>
              <a:t>Holloway, C. et al. (2018). Scoping research report on assistive technology on the road for universal assistive technology coverage. Global Disability Innovation Hub and Partners for UK Department for International Development. </a:t>
            </a:r>
            <a:r>
              <a:rPr lang="en-AU" sz="2800" dirty="0">
                <a:hlinkClick r:id="rId3"/>
              </a:rPr>
              <a:t>https://assets.publishing.service.gov.uk/media/5d1f5a2fed915d0bbba6bf15/AT_Scoping_Report-Final.pdf</a:t>
            </a:r>
            <a:r>
              <a:rPr lang="en-AU" sz="2800" dirty="0"/>
              <a:t> </a:t>
            </a:r>
          </a:p>
          <a:p>
            <a:pPr marL="0" indent="0">
              <a:buNone/>
            </a:pPr>
            <a:endParaRPr lang="en-AU" sz="2000" dirty="0"/>
          </a:p>
        </p:txBody>
      </p:sp>
    </p:spTree>
    <p:extLst>
      <p:ext uri="{BB962C8B-B14F-4D97-AF65-F5344CB8AC3E}">
        <p14:creationId xmlns:p14="http://schemas.microsoft.com/office/powerpoint/2010/main" val="29186997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9EA42A5-063C-4550-9908-D77BCA5CBC96}"/>
              </a:ext>
            </a:extLst>
          </p:cNvPr>
          <p:cNvSpPr>
            <a:spLocks noGrp="1"/>
          </p:cNvSpPr>
          <p:nvPr>
            <p:ph type="title"/>
          </p:nvPr>
        </p:nvSpPr>
        <p:spPr>
          <a:xfrm>
            <a:off x="457200" y="274638"/>
            <a:ext cx="8229600" cy="778098"/>
          </a:xfrm>
        </p:spPr>
        <p:txBody>
          <a:bodyPr/>
          <a:lstStyle/>
          <a:p>
            <a:r>
              <a:rPr lang="en-AU" dirty="0"/>
              <a:t>References 2</a:t>
            </a:r>
          </a:p>
        </p:txBody>
      </p:sp>
      <p:sp>
        <p:nvSpPr>
          <p:cNvPr id="5" name="Content Placeholder 4">
            <a:extLst>
              <a:ext uri="{FF2B5EF4-FFF2-40B4-BE49-F238E27FC236}">
                <a16:creationId xmlns:a16="http://schemas.microsoft.com/office/drawing/2014/main" id="{ABC795AD-A09E-4D24-A4AD-A5D291AFB296}"/>
              </a:ext>
            </a:extLst>
          </p:cNvPr>
          <p:cNvSpPr>
            <a:spLocks noGrp="1"/>
          </p:cNvSpPr>
          <p:nvPr>
            <p:ph idx="1"/>
          </p:nvPr>
        </p:nvSpPr>
        <p:spPr>
          <a:xfrm>
            <a:off x="179512" y="1052736"/>
            <a:ext cx="8712968" cy="5616624"/>
          </a:xfrm>
        </p:spPr>
        <p:txBody>
          <a:bodyPr>
            <a:normAutofit fontScale="92500"/>
          </a:bodyPr>
          <a:lstStyle/>
          <a:p>
            <a:pPr marL="0" indent="0">
              <a:lnSpc>
                <a:spcPct val="120000"/>
              </a:lnSpc>
              <a:spcBef>
                <a:spcPts val="0"/>
              </a:spcBef>
              <a:spcAft>
                <a:spcPts val="600"/>
              </a:spcAft>
              <a:buNone/>
            </a:pPr>
            <a:r>
              <a:rPr lang="en-AU" sz="2600" dirty="0"/>
              <a:t>Smith, B. &amp; McCulloch, P. (n.d.). Inclusive technologies assisting students with learning difficulties and disabilities. </a:t>
            </a:r>
            <a:r>
              <a:rPr lang="en-AU" sz="2600" dirty="0" err="1"/>
              <a:t>Spectronics</a:t>
            </a:r>
            <a:r>
              <a:rPr lang="en-AU" sz="2600" dirty="0"/>
              <a:t>. </a:t>
            </a:r>
            <a:r>
              <a:rPr lang="en-AU" sz="2600" dirty="0">
                <a:hlinkClick r:id="rId2"/>
              </a:rPr>
              <a:t>https://www.spectronics.com.au/article/inclusive-technologies-assisting-students-with-learning-difficulties-and-disabilities/print</a:t>
            </a:r>
            <a:endParaRPr lang="en-AU" sz="2600" dirty="0"/>
          </a:p>
          <a:p>
            <a:pPr marL="0" indent="0">
              <a:lnSpc>
                <a:spcPct val="130000"/>
              </a:lnSpc>
              <a:spcBef>
                <a:spcPts val="0"/>
              </a:spcBef>
              <a:spcAft>
                <a:spcPts val="600"/>
              </a:spcAft>
              <a:buNone/>
            </a:pPr>
            <a:r>
              <a:rPr lang="en-AU" sz="2600" dirty="0"/>
              <a:t>United Nations. (2014, Nov). </a:t>
            </a:r>
            <a:r>
              <a:rPr lang="en-AU" sz="2600" i="0" dirty="0">
                <a:solidFill>
                  <a:srgbClr val="333333"/>
                </a:solidFill>
                <a:effectLst/>
              </a:rPr>
              <a:t>Adaptive, assistive, inclusive technology can aid persons with disabilities in reaching </a:t>
            </a:r>
            <a:r>
              <a:rPr lang="en-AU" sz="2600" dirty="0">
                <a:solidFill>
                  <a:srgbClr val="333333"/>
                </a:solidFill>
              </a:rPr>
              <a:t>t</a:t>
            </a:r>
            <a:r>
              <a:rPr lang="en-AU" sz="2600" i="0" dirty="0">
                <a:solidFill>
                  <a:srgbClr val="333333"/>
                </a:solidFill>
                <a:effectLst/>
              </a:rPr>
              <a:t>heir potential in communities, workplace. </a:t>
            </a:r>
            <a:r>
              <a:rPr lang="en-AU" sz="2600" i="0" dirty="0">
                <a:solidFill>
                  <a:srgbClr val="333333"/>
                </a:solidFill>
                <a:effectLst/>
                <a:hlinkClick r:id="rId3"/>
              </a:rPr>
              <a:t>https://www.un.org/press/en/2014/sgsm16377.doc.htm</a:t>
            </a:r>
            <a:r>
              <a:rPr lang="en-AU" sz="2600" i="0" dirty="0">
                <a:solidFill>
                  <a:srgbClr val="333333"/>
                </a:solidFill>
                <a:effectLst/>
              </a:rPr>
              <a:t> </a:t>
            </a:r>
          </a:p>
          <a:p>
            <a:pPr marL="0" indent="0">
              <a:lnSpc>
                <a:spcPct val="130000"/>
              </a:lnSpc>
              <a:spcBef>
                <a:spcPts val="0"/>
              </a:spcBef>
              <a:spcAft>
                <a:spcPts val="600"/>
              </a:spcAft>
              <a:buNone/>
            </a:pPr>
            <a:r>
              <a:rPr lang="en-AU" sz="2600" dirty="0"/>
              <a:t>World Health Organization. (2017). Global research, innovation and education in assistive technology: GREAT Summit report. </a:t>
            </a:r>
            <a:r>
              <a:rPr lang="en-AU" sz="2600" dirty="0">
                <a:hlinkClick r:id="rId4"/>
              </a:rPr>
              <a:t>https://apps.who.int/iris/handle/10665/259746</a:t>
            </a:r>
            <a:endParaRPr lang="en-AU" sz="2600" dirty="0"/>
          </a:p>
          <a:p>
            <a:pPr marL="0" indent="0">
              <a:lnSpc>
                <a:spcPct val="120000"/>
              </a:lnSpc>
              <a:spcBef>
                <a:spcPts val="0"/>
              </a:spcBef>
              <a:spcAft>
                <a:spcPts val="600"/>
              </a:spcAft>
              <a:buNone/>
            </a:pPr>
            <a:endParaRPr lang="en-AU" sz="2200" dirty="0"/>
          </a:p>
          <a:p>
            <a:pPr marL="0" indent="0">
              <a:buNone/>
            </a:pPr>
            <a:endParaRPr lang="en-AU" sz="2000" dirty="0"/>
          </a:p>
          <a:p>
            <a:pPr marL="0" indent="0">
              <a:buNone/>
            </a:pPr>
            <a:endParaRPr lang="en-AU" sz="2000" dirty="0"/>
          </a:p>
        </p:txBody>
      </p:sp>
    </p:spTree>
    <p:extLst>
      <p:ext uri="{BB962C8B-B14F-4D97-AF65-F5344CB8AC3E}">
        <p14:creationId xmlns:p14="http://schemas.microsoft.com/office/powerpoint/2010/main" val="22989588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B5CC6-77A3-4BB2-81E0-F2F9B344C307}"/>
              </a:ext>
            </a:extLst>
          </p:cNvPr>
          <p:cNvSpPr>
            <a:spLocks noGrp="1"/>
          </p:cNvSpPr>
          <p:nvPr>
            <p:ph type="title"/>
          </p:nvPr>
        </p:nvSpPr>
        <p:spPr>
          <a:xfrm>
            <a:off x="107504" y="274638"/>
            <a:ext cx="8928992" cy="1570186"/>
          </a:xfrm>
        </p:spPr>
        <p:txBody>
          <a:bodyPr>
            <a:normAutofit/>
          </a:bodyPr>
          <a:lstStyle/>
          <a:p>
            <a:r>
              <a:rPr lang="en-AU" sz="4800" dirty="0"/>
              <a:t>UN Convention on the Rights of Persons with Disabilities - 2006</a:t>
            </a:r>
          </a:p>
        </p:txBody>
      </p:sp>
      <p:sp>
        <p:nvSpPr>
          <p:cNvPr id="3" name="Content Placeholder 2">
            <a:extLst>
              <a:ext uri="{FF2B5EF4-FFF2-40B4-BE49-F238E27FC236}">
                <a16:creationId xmlns:a16="http://schemas.microsoft.com/office/drawing/2014/main" id="{5CA1D438-C946-4299-A8ED-B842062B709F}"/>
              </a:ext>
            </a:extLst>
          </p:cNvPr>
          <p:cNvSpPr>
            <a:spLocks noGrp="1"/>
          </p:cNvSpPr>
          <p:nvPr>
            <p:ph idx="1"/>
          </p:nvPr>
        </p:nvSpPr>
        <p:spPr>
          <a:xfrm>
            <a:off x="179512" y="1988840"/>
            <a:ext cx="8856984" cy="4680520"/>
          </a:xfrm>
        </p:spPr>
        <p:txBody>
          <a:bodyPr/>
          <a:lstStyle/>
          <a:p>
            <a:pPr marL="0" indent="0">
              <a:buNone/>
            </a:pPr>
            <a:r>
              <a:rPr lang="en-AU" sz="4000" dirty="0"/>
              <a:t>Assistive technology </a:t>
            </a:r>
          </a:p>
          <a:p>
            <a:pPr lvl="1"/>
            <a:r>
              <a:rPr lang="en-AU" sz="3600" dirty="0"/>
              <a:t>Article 9 Accessibility</a:t>
            </a:r>
          </a:p>
          <a:p>
            <a:pPr lvl="1"/>
            <a:r>
              <a:rPr lang="en-AU" sz="3600" dirty="0"/>
              <a:t>Article 21 Freedom of expression and opinion (and access to information)</a:t>
            </a:r>
          </a:p>
          <a:p>
            <a:pPr lvl="1"/>
            <a:r>
              <a:rPr lang="en-AU" sz="3600" dirty="0"/>
              <a:t>Article 24 Education</a:t>
            </a:r>
          </a:p>
          <a:p>
            <a:pPr lvl="1"/>
            <a:r>
              <a:rPr lang="en-AU" sz="3600" dirty="0"/>
              <a:t>Article 32 International cooperation</a:t>
            </a:r>
          </a:p>
          <a:p>
            <a:pPr lvl="1"/>
            <a:endParaRPr lang="en-AU" dirty="0"/>
          </a:p>
          <a:p>
            <a:endParaRPr lang="en-AU" dirty="0"/>
          </a:p>
        </p:txBody>
      </p:sp>
    </p:spTree>
    <p:extLst>
      <p:ext uri="{BB962C8B-B14F-4D97-AF65-F5344CB8AC3E}">
        <p14:creationId xmlns:p14="http://schemas.microsoft.com/office/powerpoint/2010/main" val="197633278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9EA42A5-063C-4550-9908-D77BCA5CBC96}"/>
              </a:ext>
            </a:extLst>
          </p:cNvPr>
          <p:cNvSpPr>
            <a:spLocks noGrp="1"/>
          </p:cNvSpPr>
          <p:nvPr>
            <p:ph type="title"/>
          </p:nvPr>
        </p:nvSpPr>
        <p:spPr>
          <a:xfrm>
            <a:off x="457200" y="274638"/>
            <a:ext cx="8229600" cy="778098"/>
          </a:xfrm>
        </p:spPr>
        <p:txBody>
          <a:bodyPr/>
          <a:lstStyle/>
          <a:p>
            <a:r>
              <a:rPr lang="en-AU" dirty="0"/>
              <a:t>References 3</a:t>
            </a:r>
          </a:p>
        </p:txBody>
      </p:sp>
      <p:sp>
        <p:nvSpPr>
          <p:cNvPr id="5" name="Content Placeholder 4">
            <a:extLst>
              <a:ext uri="{FF2B5EF4-FFF2-40B4-BE49-F238E27FC236}">
                <a16:creationId xmlns:a16="http://schemas.microsoft.com/office/drawing/2014/main" id="{ABC795AD-A09E-4D24-A4AD-A5D291AFB296}"/>
              </a:ext>
            </a:extLst>
          </p:cNvPr>
          <p:cNvSpPr>
            <a:spLocks noGrp="1"/>
          </p:cNvSpPr>
          <p:nvPr>
            <p:ph idx="1"/>
          </p:nvPr>
        </p:nvSpPr>
        <p:spPr>
          <a:xfrm>
            <a:off x="179512" y="1052736"/>
            <a:ext cx="8712968" cy="5616624"/>
          </a:xfrm>
        </p:spPr>
        <p:txBody>
          <a:bodyPr>
            <a:normAutofit fontScale="92500" lnSpcReduction="10000"/>
          </a:bodyPr>
          <a:lstStyle/>
          <a:p>
            <a:pPr marL="0" indent="0">
              <a:lnSpc>
                <a:spcPct val="130000"/>
              </a:lnSpc>
              <a:spcBef>
                <a:spcPts val="0"/>
              </a:spcBef>
              <a:spcAft>
                <a:spcPts val="600"/>
              </a:spcAft>
              <a:buNone/>
            </a:pPr>
            <a:r>
              <a:rPr lang="en-AU" sz="2600" dirty="0"/>
              <a:t>World Health Organization. (2018, Feb). Global cooperation on assistive technology (GATE). </a:t>
            </a:r>
            <a:r>
              <a:rPr lang="en-AU" sz="2600" dirty="0">
                <a:hlinkClick r:id="rId2"/>
              </a:rPr>
              <a:t>https://www.who.int/news-room/feature-stories/detail/global-cooperation-on-assistive-technology-(gate)</a:t>
            </a:r>
            <a:endParaRPr lang="en-AU" sz="2600" dirty="0"/>
          </a:p>
          <a:p>
            <a:pPr marL="0" indent="0">
              <a:lnSpc>
                <a:spcPct val="130000"/>
              </a:lnSpc>
              <a:spcBef>
                <a:spcPts val="0"/>
              </a:spcBef>
              <a:spcAft>
                <a:spcPts val="600"/>
              </a:spcAft>
              <a:buNone/>
            </a:pPr>
            <a:r>
              <a:rPr lang="en-AU" sz="2600" dirty="0"/>
              <a:t>World Health Organization. (2018, May). Assistive technology: Key facts. </a:t>
            </a:r>
            <a:r>
              <a:rPr lang="en-AU" sz="2600" dirty="0">
                <a:hlinkClick r:id="rId3"/>
              </a:rPr>
              <a:t>https://www.who.int/news-room/fact-sheets/detail/assistive-technology</a:t>
            </a:r>
            <a:endParaRPr lang="en-AU" sz="2600" dirty="0"/>
          </a:p>
          <a:p>
            <a:pPr marL="0" indent="0">
              <a:lnSpc>
                <a:spcPct val="130000"/>
              </a:lnSpc>
              <a:spcBef>
                <a:spcPts val="0"/>
              </a:spcBef>
              <a:spcAft>
                <a:spcPts val="600"/>
              </a:spcAft>
              <a:buNone/>
            </a:pPr>
            <a:r>
              <a:rPr lang="en-AU" sz="2600" dirty="0"/>
              <a:t>World Health Organisation. (2018, May). Seventy-first World Health Assembly, Agenda Item 12.5. Improving access to assistive technology. </a:t>
            </a:r>
            <a:r>
              <a:rPr lang="en-AU" sz="2600" dirty="0">
                <a:hlinkClick r:id="rId4"/>
              </a:rPr>
              <a:t>https://apps.who.int/gb/ebwha/pdf_files/WHA71/A71_R8-en.pdf?ua=1</a:t>
            </a:r>
            <a:endParaRPr lang="en-AU" sz="2600" dirty="0"/>
          </a:p>
          <a:p>
            <a:pPr marL="0" indent="0">
              <a:buNone/>
            </a:pPr>
            <a:endParaRPr lang="en-AU" sz="2000" dirty="0"/>
          </a:p>
        </p:txBody>
      </p:sp>
    </p:spTree>
    <p:extLst>
      <p:ext uri="{BB962C8B-B14F-4D97-AF65-F5344CB8AC3E}">
        <p14:creationId xmlns:p14="http://schemas.microsoft.com/office/powerpoint/2010/main" val="118084540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9EA42A5-063C-4550-9908-D77BCA5CBC96}"/>
              </a:ext>
            </a:extLst>
          </p:cNvPr>
          <p:cNvSpPr>
            <a:spLocks noGrp="1"/>
          </p:cNvSpPr>
          <p:nvPr>
            <p:ph type="title"/>
          </p:nvPr>
        </p:nvSpPr>
        <p:spPr>
          <a:xfrm>
            <a:off x="457200" y="274638"/>
            <a:ext cx="8229600" cy="778098"/>
          </a:xfrm>
        </p:spPr>
        <p:txBody>
          <a:bodyPr/>
          <a:lstStyle/>
          <a:p>
            <a:r>
              <a:rPr lang="en-AU" dirty="0"/>
              <a:t>References 4</a:t>
            </a:r>
          </a:p>
        </p:txBody>
      </p:sp>
      <p:sp>
        <p:nvSpPr>
          <p:cNvPr id="5" name="Content Placeholder 4">
            <a:extLst>
              <a:ext uri="{FF2B5EF4-FFF2-40B4-BE49-F238E27FC236}">
                <a16:creationId xmlns:a16="http://schemas.microsoft.com/office/drawing/2014/main" id="{ABC795AD-A09E-4D24-A4AD-A5D291AFB296}"/>
              </a:ext>
            </a:extLst>
          </p:cNvPr>
          <p:cNvSpPr>
            <a:spLocks noGrp="1"/>
          </p:cNvSpPr>
          <p:nvPr>
            <p:ph idx="1"/>
          </p:nvPr>
        </p:nvSpPr>
        <p:spPr>
          <a:xfrm>
            <a:off x="179512" y="1052736"/>
            <a:ext cx="8712968" cy="5616624"/>
          </a:xfrm>
        </p:spPr>
        <p:txBody>
          <a:bodyPr>
            <a:normAutofit/>
          </a:bodyPr>
          <a:lstStyle/>
          <a:p>
            <a:pPr marL="0" indent="0">
              <a:lnSpc>
                <a:spcPct val="130000"/>
              </a:lnSpc>
              <a:spcBef>
                <a:spcPts val="0"/>
              </a:spcBef>
              <a:spcAft>
                <a:spcPts val="600"/>
              </a:spcAft>
              <a:buNone/>
            </a:pPr>
            <a:r>
              <a:rPr lang="en-AU" sz="2600" dirty="0"/>
              <a:t>World Health Organization and World Bank. (2011a). World report on disability. </a:t>
            </a:r>
            <a:r>
              <a:rPr lang="en-AU" sz="2600" dirty="0">
                <a:hlinkClick r:id="rId2"/>
              </a:rPr>
              <a:t>https://www.researchgate.net/publication/282877201_World_Report_on_Disability_WHO</a:t>
            </a:r>
            <a:r>
              <a:rPr lang="en-AU" sz="2600" dirty="0"/>
              <a:t> </a:t>
            </a:r>
          </a:p>
          <a:p>
            <a:pPr marL="0" indent="0">
              <a:lnSpc>
                <a:spcPct val="130000"/>
              </a:lnSpc>
              <a:spcBef>
                <a:spcPts val="0"/>
              </a:spcBef>
              <a:spcAft>
                <a:spcPts val="600"/>
              </a:spcAft>
              <a:buNone/>
            </a:pPr>
            <a:r>
              <a:rPr lang="en-AU" sz="2600" dirty="0"/>
              <a:t>World Health Organization and World Bank. (2011b). Summary world report on disability. </a:t>
            </a:r>
            <a:r>
              <a:rPr lang="en-AU" sz="2600" dirty="0">
                <a:hlinkClick r:id="rId3"/>
              </a:rPr>
              <a:t>https://www.refworld.org/pdfid/50854a322.pdf</a:t>
            </a:r>
            <a:r>
              <a:rPr lang="en-AU" sz="2600" dirty="0"/>
              <a:t> </a:t>
            </a:r>
          </a:p>
          <a:p>
            <a:pPr marL="0" indent="0">
              <a:buNone/>
            </a:pPr>
            <a:endParaRPr lang="en-AU" sz="2000" dirty="0"/>
          </a:p>
        </p:txBody>
      </p:sp>
    </p:spTree>
    <p:extLst>
      <p:ext uri="{BB962C8B-B14F-4D97-AF65-F5344CB8AC3E}">
        <p14:creationId xmlns:p14="http://schemas.microsoft.com/office/powerpoint/2010/main" val="32666383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2E0DE-CBF1-4534-A662-E01870181FF3}"/>
              </a:ext>
            </a:extLst>
          </p:cNvPr>
          <p:cNvSpPr>
            <a:spLocks noGrp="1"/>
          </p:cNvSpPr>
          <p:nvPr>
            <p:ph type="title"/>
          </p:nvPr>
        </p:nvSpPr>
        <p:spPr>
          <a:xfrm>
            <a:off x="179512" y="274638"/>
            <a:ext cx="8856984" cy="1143000"/>
          </a:xfrm>
        </p:spPr>
        <p:txBody>
          <a:bodyPr/>
          <a:lstStyle/>
          <a:p>
            <a:r>
              <a:rPr lang="en-AU" dirty="0"/>
              <a:t>Sustainable Development Goals</a:t>
            </a:r>
          </a:p>
        </p:txBody>
      </p:sp>
      <p:sp>
        <p:nvSpPr>
          <p:cNvPr id="3" name="Content Placeholder 2">
            <a:extLst>
              <a:ext uri="{FF2B5EF4-FFF2-40B4-BE49-F238E27FC236}">
                <a16:creationId xmlns:a16="http://schemas.microsoft.com/office/drawing/2014/main" id="{D5007327-C1A5-45D4-9675-527A3D0380E4}"/>
              </a:ext>
            </a:extLst>
          </p:cNvPr>
          <p:cNvSpPr>
            <a:spLocks noGrp="1"/>
          </p:cNvSpPr>
          <p:nvPr>
            <p:ph idx="1"/>
          </p:nvPr>
        </p:nvSpPr>
        <p:spPr>
          <a:xfrm>
            <a:off x="179512" y="1417638"/>
            <a:ext cx="8856984" cy="5323730"/>
          </a:xfrm>
        </p:spPr>
        <p:txBody>
          <a:bodyPr>
            <a:normAutofit fontScale="92500"/>
          </a:bodyPr>
          <a:lstStyle/>
          <a:p>
            <a:pPr>
              <a:lnSpc>
                <a:spcPct val="120000"/>
              </a:lnSpc>
              <a:spcAft>
                <a:spcPts val="600"/>
              </a:spcAft>
            </a:pPr>
            <a:r>
              <a:rPr lang="en-AU" dirty="0"/>
              <a:t>17 SDGs launched adopted by the UN in 2015 as a universal call to action, to be achieved by 2030</a:t>
            </a:r>
          </a:p>
          <a:p>
            <a:pPr>
              <a:lnSpc>
                <a:spcPct val="120000"/>
              </a:lnSpc>
              <a:spcAft>
                <a:spcPts val="600"/>
              </a:spcAft>
            </a:pPr>
            <a:r>
              <a:rPr lang="en-AU" dirty="0"/>
              <a:t>Information and Communication Technologies (ICT) included in goals and targets:</a:t>
            </a:r>
          </a:p>
          <a:p>
            <a:pPr lvl="1">
              <a:lnSpc>
                <a:spcPct val="120000"/>
              </a:lnSpc>
              <a:spcAft>
                <a:spcPts val="600"/>
              </a:spcAft>
            </a:pPr>
            <a:r>
              <a:rPr lang="en-AU" dirty="0"/>
              <a:t>  SDG 4 Quality Education (Target 4b)</a:t>
            </a:r>
          </a:p>
          <a:p>
            <a:pPr marL="914400" lvl="1" indent="-457200">
              <a:lnSpc>
                <a:spcPct val="120000"/>
              </a:lnSpc>
              <a:spcAft>
                <a:spcPts val="600"/>
              </a:spcAft>
            </a:pPr>
            <a:r>
              <a:rPr lang="en-AU" dirty="0"/>
              <a:t>SDG 5 Gender Equality (Target 5c)</a:t>
            </a:r>
          </a:p>
          <a:p>
            <a:pPr marL="914400" lvl="1" indent="-457200">
              <a:lnSpc>
                <a:spcPct val="120000"/>
              </a:lnSpc>
              <a:spcAft>
                <a:spcPts val="600"/>
              </a:spcAft>
            </a:pPr>
            <a:r>
              <a:rPr lang="en-AU" dirty="0"/>
              <a:t>SDG 9 Industry, Innovation and Infrastructure (Target 9b)</a:t>
            </a:r>
          </a:p>
          <a:p>
            <a:pPr marL="914400" lvl="1" indent="-457200">
              <a:lnSpc>
                <a:spcPct val="120000"/>
              </a:lnSpc>
              <a:spcAft>
                <a:spcPts val="600"/>
              </a:spcAft>
            </a:pPr>
            <a:r>
              <a:rPr lang="en-AU" dirty="0"/>
              <a:t>SDG 17 Partnerships for the Goals (Target 17.8)</a:t>
            </a:r>
          </a:p>
          <a:p>
            <a:pPr marL="0" indent="0">
              <a:buNone/>
            </a:pPr>
            <a:endParaRPr lang="en-AU" dirty="0"/>
          </a:p>
        </p:txBody>
      </p:sp>
    </p:spTree>
    <p:extLst>
      <p:ext uri="{BB962C8B-B14F-4D97-AF65-F5344CB8AC3E}">
        <p14:creationId xmlns:p14="http://schemas.microsoft.com/office/powerpoint/2010/main" val="697375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A816D-0D36-446D-BDCF-045A15372F53}"/>
              </a:ext>
            </a:extLst>
          </p:cNvPr>
          <p:cNvSpPr>
            <a:spLocks noGrp="1"/>
          </p:cNvSpPr>
          <p:nvPr>
            <p:ph type="title"/>
          </p:nvPr>
        </p:nvSpPr>
        <p:spPr>
          <a:xfrm>
            <a:off x="457200" y="274638"/>
            <a:ext cx="8229600" cy="706090"/>
          </a:xfrm>
        </p:spPr>
        <p:txBody>
          <a:bodyPr>
            <a:normAutofit fontScale="90000"/>
          </a:bodyPr>
          <a:lstStyle/>
          <a:p>
            <a:r>
              <a:rPr lang="en-AU" dirty="0"/>
              <a:t>Technology in the Global North</a:t>
            </a:r>
          </a:p>
        </p:txBody>
      </p:sp>
      <p:sp>
        <p:nvSpPr>
          <p:cNvPr id="3" name="Content Placeholder 2">
            <a:extLst>
              <a:ext uri="{FF2B5EF4-FFF2-40B4-BE49-F238E27FC236}">
                <a16:creationId xmlns:a16="http://schemas.microsoft.com/office/drawing/2014/main" id="{126B95F2-018B-42D8-A626-1CABF85E1A40}"/>
              </a:ext>
            </a:extLst>
          </p:cNvPr>
          <p:cNvSpPr>
            <a:spLocks noGrp="1"/>
          </p:cNvSpPr>
          <p:nvPr>
            <p:ph idx="1"/>
          </p:nvPr>
        </p:nvSpPr>
        <p:spPr>
          <a:xfrm>
            <a:off x="251520" y="1196752"/>
            <a:ext cx="8784976" cy="5544616"/>
          </a:xfrm>
        </p:spPr>
        <p:txBody>
          <a:bodyPr>
            <a:normAutofit lnSpcReduction="10000"/>
          </a:bodyPr>
          <a:lstStyle/>
          <a:p>
            <a:r>
              <a:rPr lang="en-AU" sz="3600" dirty="0"/>
              <a:t>North America, Europe, Australia, New Zealand </a:t>
            </a:r>
          </a:p>
          <a:p>
            <a:r>
              <a:rPr lang="en-AU" sz="3600" dirty="0"/>
              <a:t>Technology used by school students with vision impairment (VI):</a:t>
            </a:r>
          </a:p>
          <a:p>
            <a:pPr lvl="1"/>
            <a:r>
              <a:rPr lang="en-AU" sz="3200" dirty="0"/>
              <a:t>Braille, print and audio technology options for students with VI include hard and soft copy large print and braille, technology and devices, software and apps.</a:t>
            </a:r>
          </a:p>
          <a:p>
            <a:r>
              <a:rPr lang="en-AU" dirty="0"/>
              <a:t>Regional and education sector variability </a:t>
            </a:r>
          </a:p>
          <a:p>
            <a:r>
              <a:rPr lang="en-AU" dirty="0"/>
              <a:t>Technology access out of school hours</a:t>
            </a:r>
          </a:p>
          <a:p>
            <a:pPr marL="0" indent="0">
              <a:buNone/>
            </a:pPr>
            <a:endParaRPr lang="en-AU" dirty="0"/>
          </a:p>
        </p:txBody>
      </p:sp>
    </p:spTree>
    <p:extLst>
      <p:ext uri="{BB962C8B-B14F-4D97-AF65-F5344CB8AC3E}">
        <p14:creationId xmlns:p14="http://schemas.microsoft.com/office/powerpoint/2010/main" val="11074900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A816D-0D36-446D-BDCF-045A15372F53}"/>
              </a:ext>
            </a:extLst>
          </p:cNvPr>
          <p:cNvSpPr>
            <a:spLocks noGrp="1"/>
          </p:cNvSpPr>
          <p:nvPr>
            <p:ph type="title"/>
          </p:nvPr>
        </p:nvSpPr>
        <p:spPr>
          <a:xfrm>
            <a:off x="251520" y="274638"/>
            <a:ext cx="8435280" cy="706090"/>
          </a:xfrm>
        </p:spPr>
        <p:txBody>
          <a:bodyPr>
            <a:normAutofit fontScale="90000"/>
          </a:bodyPr>
          <a:lstStyle/>
          <a:p>
            <a:r>
              <a:rPr lang="en-AU" dirty="0"/>
              <a:t>Technology in the Global South</a:t>
            </a:r>
          </a:p>
        </p:txBody>
      </p:sp>
      <p:sp>
        <p:nvSpPr>
          <p:cNvPr id="3" name="Content Placeholder 2">
            <a:extLst>
              <a:ext uri="{FF2B5EF4-FFF2-40B4-BE49-F238E27FC236}">
                <a16:creationId xmlns:a16="http://schemas.microsoft.com/office/drawing/2014/main" id="{126B95F2-018B-42D8-A626-1CABF85E1A40}"/>
              </a:ext>
            </a:extLst>
          </p:cNvPr>
          <p:cNvSpPr>
            <a:spLocks noGrp="1"/>
          </p:cNvSpPr>
          <p:nvPr>
            <p:ph idx="1"/>
          </p:nvPr>
        </p:nvSpPr>
        <p:spPr>
          <a:xfrm>
            <a:off x="251520" y="1196752"/>
            <a:ext cx="8784976" cy="5544616"/>
          </a:xfrm>
        </p:spPr>
        <p:txBody>
          <a:bodyPr>
            <a:normAutofit/>
          </a:bodyPr>
          <a:lstStyle/>
          <a:p>
            <a:r>
              <a:rPr lang="en-AU" dirty="0"/>
              <a:t>Countries in Latin America, Asia, Africa, Oceania</a:t>
            </a:r>
          </a:p>
          <a:p>
            <a:r>
              <a:rPr lang="en-AU" dirty="0"/>
              <a:t>Examples of technology used by students with VI:</a:t>
            </a:r>
          </a:p>
          <a:p>
            <a:pPr lvl="1"/>
            <a:r>
              <a:rPr lang="en-AU" sz="3200" dirty="0"/>
              <a:t>Papua New Guinea: Slate and stylus, magnifiers</a:t>
            </a:r>
          </a:p>
          <a:p>
            <a:pPr lvl="1"/>
            <a:r>
              <a:rPr lang="en-AU" sz="3200" dirty="0"/>
              <a:t>Malawi, Kenya, Tanzania, Rwanda: Slate and stylus, brailler (if lucky), Orbit readers (if schools have donor funding)</a:t>
            </a:r>
          </a:p>
          <a:p>
            <a:pPr lvl="1"/>
            <a:r>
              <a:rPr lang="en-AU" sz="3200" dirty="0"/>
              <a:t>Nigeria: Students with VI just listen</a:t>
            </a:r>
          </a:p>
          <a:p>
            <a:r>
              <a:rPr lang="en-AU" dirty="0"/>
              <a:t>Technology locked away at the end of each school day.</a:t>
            </a:r>
          </a:p>
          <a:p>
            <a:pPr marL="0" indent="0">
              <a:buNone/>
            </a:pPr>
            <a:endParaRPr lang="en-AU" dirty="0"/>
          </a:p>
        </p:txBody>
      </p:sp>
    </p:spTree>
    <p:extLst>
      <p:ext uri="{BB962C8B-B14F-4D97-AF65-F5344CB8AC3E}">
        <p14:creationId xmlns:p14="http://schemas.microsoft.com/office/powerpoint/2010/main" val="32966749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5FB946D7-1CA4-446E-8795-007CACFDE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9144000" cy="686132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Rectangle 17">
            <a:extLst>
              <a:ext uri="{FF2B5EF4-FFF2-40B4-BE49-F238E27FC236}">
                <a16:creationId xmlns:a16="http://schemas.microsoft.com/office/drawing/2014/main" id="{192416F2-BC84-4D7C-80C6-6296C10C38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596503" y="981075"/>
            <a:ext cx="7950994" cy="4552949"/>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9D83A61-18E9-4C0A-AAF6-4A46820E1305}"/>
              </a:ext>
            </a:extLst>
          </p:cNvPr>
          <p:cNvSpPr>
            <a:spLocks noGrp="1"/>
          </p:cNvSpPr>
          <p:nvPr>
            <p:ph type="ctrTitle"/>
          </p:nvPr>
        </p:nvSpPr>
        <p:spPr>
          <a:xfrm>
            <a:off x="596503" y="981075"/>
            <a:ext cx="7950994" cy="2552701"/>
          </a:xfrm>
        </p:spPr>
        <p:txBody>
          <a:bodyPr>
            <a:normAutofit fontScale="90000"/>
          </a:bodyPr>
          <a:lstStyle/>
          <a:p>
            <a:pPr>
              <a:lnSpc>
                <a:spcPct val="90000"/>
              </a:lnSpc>
            </a:pPr>
            <a:br>
              <a:rPr lang="en-AU" sz="2800" dirty="0"/>
            </a:br>
            <a:r>
              <a:rPr lang="en-AU" cap="none" dirty="0">
                <a:latin typeface="Arial" panose="020B0604020202020204" pitchFamily="34" charset="0"/>
                <a:cs typeface="Arial" panose="020B0604020202020204" pitchFamily="34" charset="0"/>
              </a:rPr>
              <a:t>Why </a:t>
            </a:r>
            <a:r>
              <a:rPr lang="en-AU" dirty="0">
                <a:latin typeface="Arial" panose="020B0604020202020204" pitchFamily="34" charset="0"/>
                <a:cs typeface="Arial" panose="020B0604020202020204" pitchFamily="34" charset="0"/>
              </a:rPr>
              <a:t>are </a:t>
            </a:r>
            <a:r>
              <a:rPr lang="en-AU" cap="none" dirty="0">
                <a:latin typeface="Arial" panose="020B0604020202020204" pitchFamily="34" charset="0"/>
                <a:cs typeface="Arial" panose="020B0604020202020204" pitchFamily="34" charset="0"/>
              </a:rPr>
              <a:t>there such disparities in technology access for school students in the global north and global south?</a:t>
            </a:r>
            <a:endParaRPr lang="en-AU" dirty="0">
              <a:latin typeface="Arial" panose="020B0604020202020204" pitchFamily="34" charset="0"/>
              <a:cs typeface="Arial" panose="020B0604020202020204" pitchFamily="34" charset="0"/>
            </a:endParaRPr>
          </a:p>
        </p:txBody>
      </p:sp>
      <p:cxnSp>
        <p:nvCxnSpPr>
          <p:cNvPr id="20" name="Straight Connector 19">
            <a:extLst>
              <a:ext uri="{FF2B5EF4-FFF2-40B4-BE49-F238E27FC236}">
                <a16:creationId xmlns:a16="http://schemas.microsoft.com/office/drawing/2014/main" id="{2330623A-AB89-4E04-AC9A-2BAFBF85AE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514600" y="3771366"/>
            <a:ext cx="4114800" cy="0"/>
          </a:xfrm>
          <a:prstGeom prst="line">
            <a:avLst/>
          </a:prstGeom>
          <a:ln w="2222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6864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7DC53-7483-42E1-92B2-A7EB56E85828}"/>
              </a:ext>
            </a:extLst>
          </p:cNvPr>
          <p:cNvSpPr>
            <a:spLocks noGrp="1"/>
          </p:cNvSpPr>
          <p:nvPr>
            <p:ph type="title"/>
          </p:nvPr>
        </p:nvSpPr>
        <p:spPr>
          <a:xfrm>
            <a:off x="107504" y="116632"/>
            <a:ext cx="8928992" cy="1152128"/>
          </a:xfrm>
        </p:spPr>
        <p:txBody>
          <a:bodyPr>
            <a:normAutofit/>
          </a:bodyPr>
          <a:lstStyle/>
          <a:p>
            <a:r>
              <a:rPr lang="en-AU" sz="4800" dirty="0"/>
              <a:t>World Report on Disability 2011</a:t>
            </a:r>
          </a:p>
        </p:txBody>
      </p:sp>
      <p:sp>
        <p:nvSpPr>
          <p:cNvPr id="3" name="Content Placeholder 2">
            <a:extLst>
              <a:ext uri="{FF2B5EF4-FFF2-40B4-BE49-F238E27FC236}">
                <a16:creationId xmlns:a16="http://schemas.microsoft.com/office/drawing/2014/main" id="{D3A481A9-D8DA-4360-828C-F2BB46D72C8E}"/>
              </a:ext>
            </a:extLst>
          </p:cNvPr>
          <p:cNvSpPr>
            <a:spLocks noGrp="1"/>
          </p:cNvSpPr>
          <p:nvPr>
            <p:ph idx="1"/>
          </p:nvPr>
        </p:nvSpPr>
        <p:spPr>
          <a:xfrm>
            <a:off x="179512" y="1124744"/>
            <a:ext cx="8784976" cy="5616624"/>
          </a:xfrm>
        </p:spPr>
        <p:txBody>
          <a:bodyPr>
            <a:noAutofit/>
          </a:bodyPr>
          <a:lstStyle/>
          <a:p>
            <a:r>
              <a:rPr lang="en-AU" sz="3600" b="0" i="0" dirty="0">
                <a:effectLst/>
              </a:rPr>
              <a:t>More than a billion people (15%) experience disability globally</a:t>
            </a:r>
          </a:p>
          <a:p>
            <a:r>
              <a:rPr lang="en-AU" sz="3600" dirty="0"/>
              <a:t>Barriers in accessing health and education services and employment </a:t>
            </a:r>
          </a:p>
          <a:p>
            <a:r>
              <a:rPr lang="en-AU" sz="3600" dirty="0"/>
              <a:t>Lack of accessibility - built environment, transport systems and information</a:t>
            </a:r>
          </a:p>
          <a:p>
            <a:pPr lvl="1"/>
            <a:r>
              <a:rPr lang="en-AU" sz="3200" dirty="0"/>
              <a:t> Little information available in accessible formats</a:t>
            </a:r>
          </a:p>
          <a:p>
            <a:pPr lvl="1"/>
            <a:r>
              <a:rPr lang="en-AU" sz="3200" dirty="0"/>
              <a:t>Significantly lower rates of ICT access</a:t>
            </a:r>
          </a:p>
          <a:p>
            <a:pPr marL="457200" lvl="1" indent="0" algn="r">
              <a:buNone/>
            </a:pPr>
            <a:r>
              <a:rPr lang="en-AU" sz="2000" dirty="0"/>
              <a:t>World Health Organization and World Bank, 2011a; 2011b</a:t>
            </a:r>
          </a:p>
        </p:txBody>
      </p:sp>
    </p:spTree>
    <p:extLst>
      <p:ext uri="{BB962C8B-B14F-4D97-AF65-F5344CB8AC3E}">
        <p14:creationId xmlns:p14="http://schemas.microsoft.com/office/powerpoint/2010/main" val="3744047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5212</TotalTime>
  <Words>2783</Words>
  <Application>Microsoft Office PowerPoint</Application>
  <PresentationFormat>On-screen Show (4:3)</PresentationFormat>
  <Paragraphs>230</Paragraphs>
  <Slides>41</Slides>
  <Notes>23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41</vt:i4>
      </vt:variant>
    </vt:vector>
  </HeadingPairs>
  <TitlesOfParts>
    <vt:vector size="46" baseType="lpstr">
      <vt:lpstr>arial</vt:lpstr>
      <vt:lpstr>arial</vt:lpstr>
      <vt:lpstr>Calibri</vt:lpstr>
      <vt:lpstr>Roboto</vt:lpstr>
      <vt:lpstr>Office Theme</vt:lpstr>
      <vt:lpstr>Promoting technology access and capability: International perspectives</vt:lpstr>
      <vt:lpstr>Overview of Presentation</vt:lpstr>
      <vt:lpstr>Assistive Technology - Definition</vt:lpstr>
      <vt:lpstr>UN Convention on the Rights of Persons with Disabilities - 2006</vt:lpstr>
      <vt:lpstr>Sustainable Development Goals</vt:lpstr>
      <vt:lpstr>Technology in the Global North</vt:lpstr>
      <vt:lpstr>Technology in the Global South</vt:lpstr>
      <vt:lpstr> Why are there such disparities in technology access for school students in the global north and global south?</vt:lpstr>
      <vt:lpstr>World Report on Disability 2011</vt:lpstr>
      <vt:lpstr>World Report on Disability (2)</vt:lpstr>
      <vt:lpstr>GATE, 2 GREATs and 5 Ps</vt:lpstr>
      <vt:lpstr>GATE</vt:lpstr>
      <vt:lpstr>GATE - Global Cooperation on Assistive Technology </vt:lpstr>
      <vt:lpstr> GATE and the 5 Ps</vt:lpstr>
      <vt:lpstr>1 People</vt:lpstr>
      <vt:lpstr>P2 Policy</vt:lpstr>
      <vt:lpstr>3 Products</vt:lpstr>
      <vt:lpstr>4 Provision</vt:lpstr>
      <vt:lpstr>5 Personnel </vt:lpstr>
      <vt:lpstr>GREAT</vt:lpstr>
      <vt:lpstr>GREAT Summit</vt:lpstr>
      <vt:lpstr>GreAT</vt:lpstr>
      <vt:lpstr>GreAT </vt:lpstr>
      <vt:lpstr>GReAT – Global consultation</vt:lpstr>
      <vt:lpstr>AT disparities between school children with VI in Global North and Global South - GATE’s 5Ps</vt:lpstr>
      <vt:lpstr>UK Scoping research  2018</vt:lpstr>
      <vt:lpstr>1 People</vt:lpstr>
      <vt:lpstr>P2 Policy</vt:lpstr>
      <vt:lpstr>3 Products</vt:lpstr>
      <vt:lpstr>4 Provision</vt:lpstr>
      <vt:lpstr>5 Personnel</vt:lpstr>
      <vt:lpstr>Visionary Learning through Technology</vt:lpstr>
      <vt:lpstr>Vision</vt:lpstr>
      <vt:lpstr>Collaborative partnerships</vt:lpstr>
      <vt:lpstr>Kit, confidence and content</vt:lpstr>
      <vt:lpstr>Implementation</vt:lpstr>
      <vt:lpstr>In Conclusion</vt:lpstr>
      <vt:lpstr>References 1</vt:lpstr>
      <vt:lpstr>References 2</vt:lpstr>
      <vt:lpstr>References 3</vt:lpstr>
      <vt:lpstr>References 4</vt:lpstr>
    </vt:vector>
  </TitlesOfParts>
  <Company>RIDBC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ICEVI and the Education 2030 Framework for Action</dc:title>
  <dc:creator>Frances Gentle</dc:creator>
  <cp:lastModifiedBy>Frances Gentle</cp:lastModifiedBy>
  <cp:revision>605</cp:revision>
  <cp:lastPrinted>2022-04-18T04:07:56Z</cp:lastPrinted>
  <dcterms:created xsi:type="dcterms:W3CDTF">2017-03-29T02:51:31Z</dcterms:created>
  <dcterms:modified xsi:type="dcterms:W3CDTF">2022-04-18T04:20:19Z</dcterms:modified>
</cp:coreProperties>
</file>