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autoCompressPictures="0">
  <p:sldMasterIdLst>
    <p:sldMasterId id="2147483662" r:id="rId1"/>
  </p:sldMasterIdLst>
  <p:notesMasterIdLst>
    <p:notesMasterId r:id="rId27"/>
  </p:notesMasterIdLst>
  <p:sldIdLst>
    <p:sldId id="288" r:id="rId2"/>
    <p:sldId id="289" r:id="rId3"/>
    <p:sldId id="292" r:id="rId4"/>
    <p:sldId id="293" r:id="rId5"/>
    <p:sldId id="468" r:id="rId6"/>
    <p:sldId id="473" r:id="rId7"/>
    <p:sldId id="287" r:id="rId8"/>
    <p:sldId id="294" r:id="rId9"/>
    <p:sldId id="479" r:id="rId10"/>
    <p:sldId id="488" r:id="rId11"/>
    <p:sldId id="489" r:id="rId12"/>
    <p:sldId id="491" r:id="rId13"/>
    <p:sldId id="492" r:id="rId14"/>
    <p:sldId id="485" r:id="rId15"/>
    <p:sldId id="493" r:id="rId16"/>
    <p:sldId id="483" r:id="rId17"/>
    <p:sldId id="494" r:id="rId18"/>
    <p:sldId id="496" r:id="rId19"/>
    <p:sldId id="497" r:id="rId20"/>
    <p:sldId id="495" r:id="rId21"/>
    <p:sldId id="498" r:id="rId22"/>
    <p:sldId id="499" r:id="rId23"/>
    <p:sldId id="487" r:id="rId24"/>
    <p:sldId id="482" r:id="rId25"/>
    <p:sldId id="475" r:id="rId26"/>
  </p:sldIdLst>
  <p:sldSz cx="12192000" cy="6858000"/>
  <p:notesSz cx="6858000" cy="9144000"/>
  <p:embeddedFontLst>
    <p:embeddedFont>
      <p:font typeface="Arial Narrow" panose="020B0604020202020204" pitchFamily="34" charset="0"/>
      <p:regular r:id="rId28"/>
      <p:bold r:id="rId29"/>
      <p:italic r:id="rId30"/>
      <p:boldItalic r:id="rId31"/>
    </p:embeddedFont>
    <p:embeddedFont>
      <p:font typeface="Avenir" panose="02000503020000020003" pitchFamily="2" charset="0"/>
      <p:regular r:id="rId32"/>
      <p:italic r:id="rId33"/>
    </p:embeddedFont>
    <p:embeddedFont>
      <p:font typeface="Avenir Light" panose="020B0402020203020204" pitchFamily="34" charset="77"/>
      <p:regular r:id="rId34"/>
      <p:italic r:id="rId35"/>
    </p:embeddedFont>
    <p:embeddedFont>
      <p:font typeface="Calibri" panose="020F0502020204030204" pitchFamily="34" charset="0"/>
      <p:regular r:id="rId36"/>
      <p:bold r:id="rId37"/>
      <p:italic r:id="rId38"/>
      <p:boldItalic r:id="rId3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3861">
          <p15:clr>
            <a:srgbClr val="A4A3A4"/>
          </p15:clr>
        </p15:guide>
        <p15:guide id="2" pos="7446">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26"/>
  </p:normalViewPr>
  <p:slideViewPr>
    <p:cSldViewPr snapToGrid="0">
      <p:cViewPr varScale="1">
        <p:scale>
          <a:sx n="104" d="100"/>
          <a:sy n="104" d="100"/>
        </p:scale>
        <p:origin x="232" y="560"/>
      </p:cViewPr>
      <p:guideLst>
        <p:guide orient="horz" pos="3861"/>
        <p:guide pos="7446"/>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2.fntdata"/><Relationship Id="rId21" Type="http://schemas.openxmlformats.org/officeDocument/2006/relationships/slide" Target="slides/slide20.xml"/><Relationship Id="rId34" Type="http://schemas.openxmlformats.org/officeDocument/2006/relationships/font" Target="fonts/font7.fntdata"/><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font" Target="fonts/font1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AU"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7.jpg"/><Relationship Id="rId4" Type="http://schemas.openxmlformats.org/officeDocument/2006/relationships/image" Target="../media/image6.jp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opy with subheadings_blue">
  <p:cSld name="Copy with subheadings_blue">
    <p:spTree>
      <p:nvGrpSpPr>
        <p:cNvPr id="1" name="Shape 17"/>
        <p:cNvGrpSpPr/>
        <p:nvPr/>
      </p:nvGrpSpPr>
      <p:grpSpPr>
        <a:xfrm>
          <a:off x="0" y="0"/>
          <a:ext cx="0" cy="0"/>
          <a:chOff x="0" y="0"/>
          <a:chExt cx="0" cy="0"/>
        </a:xfrm>
      </p:grpSpPr>
      <p:sp>
        <p:nvSpPr>
          <p:cNvPr id="18" name="Google Shape;18;p3"/>
          <p:cNvSpPr/>
          <p:nvPr/>
        </p:nvSpPr>
        <p:spPr>
          <a:xfrm>
            <a:off x="9253537" y="0"/>
            <a:ext cx="2947172" cy="6853646"/>
          </a:xfrm>
          <a:custGeom>
            <a:avLst/>
            <a:gdLst/>
            <a:ahLst/>
            <a:cxnLst/>
            <a:rect l="l" t="t" r="r" b="b"/>
            <a:pathLst>
              <a:path w="3772445" h="6853646" extrusionOk="0">
                <a:moveTo>
                  <a:pt x="0" y="0"/>
                </a:moveTo>
                <a:lnTo>
                  <a:pt x="19050" y="69669"/>
                </a:lnTo>
                <a:lnTo>
                  <a:pt x="1482090" y="6853646"/>
                </a:lnTo>
                <a:lnTo>
                  <a:pt x="3763736" y="6844937"/>
                </a:lnTo>
                <a:lnTo>
                  <a:pt x="3772445" y="0"/>
                </a:lnTo>
                <a:lnTo>
                  <a:pt x="0" y="0"/>
                </a:lnTo>
                <a:close/>
              </a:path>
            </a:pathLst>
          </a:custGeom>
          <a:solidFill>
            <a:srgbClr val="006DA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9" name="Google Shape;19;p3"/>
          <p:cNvSpPr txBox="1">
            <a:spLocks noGrp="1"/>
          </p:cNvSpPr>
          <p:nvPr>
            <p:ph type="body" idx="1"/>
          </p:nvPr>
        </p:nvSpPr>
        <p:spPr>
          <a:xfrm>
            <a:off x="306060" y="978761"/>
            <a:ext cx="7451725" cy="46646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Arial Narrow"/>
                <a:ea typeface="Arial Narrow"/>
                <a:cs typeface="Arial Narrow"/>
                <a:sym typeface="Arial Narrow"/>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0" name="Google Shape;20;p3"/>
          <p:cNvSpPr txBox="1">
            <a:spLocks noGrp="1"/>
          </p:cNvSpPr>
          <p:nvPr>
            <p:ph type="body" idx="2"/>
          </p:nvPr>
        </p:nvSpPr>
        <p:spPr>
          <a:xfrm>
            <a:off x="306060" y="326309"/>
            <a:ext cx="7452026" cy="73695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4200"/>
              <a:buFont typeface="Arial"/>
              <a:buNone/>
              <a:defRPr sz="4200" b="1" i="0" u="none" strike="noStrike" cap="none">
                <a:solidFill>
                  <a:schemeClr val="dk1"/>
                </a:solidFill>
                <a:latin typeface="Arial Narrow"/>
                <a:ea typeface="Arial Narrow"/>
                <a:cs typeface="Arial Narrow"/>
                <a:sym typeface="Arial Narrow"/>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1" name="Google Shape;21;p3"/>
          <p:cNvSpPr txBox="1">
            <a:spLocks noGrp="1"/>
          </p:cNvSpPr>
          <p:nvPr>
            <p:ph type="body" idx="3"/>
          </p:nvPr>
        </p:nvSpPr>
        <p:spPr>
          <a:xfrm>
            <a:off x="306060" y="1729723"/>
            <a:ext cx="7451725" cy="40164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2000"/>
              <a:buFont typeface="Arial"/>
              <a:buNone/>
              <a:defRPr sz="2000" b="1" i="0" u="none" strike="noStrike" cap="none">
                <a:solidFill>
                  <a:schemeClr val="dk1"/>
                </a:solidFill>
                <a:latin typeface="Arial Narrow"/>
                <a:ea typeface="Arial Narrow"/>
                <a:cs typeface="Arial Narrow"/>
                <a:sym typeface="Arial Narrow"/>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2" name="Google Shape;22;p3"/>
          <p:cNvSpPr txBox="1">
            <a:spLocks noGrp="1"/>
          </p:cNvSpPr>
          <p:nvPr>
            <p:ph type="body" idx="4"/>
          </p:nvPr>
        </p:nvSpPr>
        <p:spPr>
          <a:xfrm>
            <a:off x="300211" y="2097682"/>
            <a:ext cx="7451725" cy="172943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3" name="Google Shape;23;p3"/>
          <p:cNvSpPr txBox="1">
            <a:spLocks noGrp="1"/>
          </p:cNvSpPr>
          <p:nvPr>
            <p:ph type="body" idx="5"/>
          </p:nvPr>
        </p:nvSpPr>
        <p:spPr>
          <a:xfrm>
            <a:off x="300211" y="4111606"/>
            <a:ext cx="7451725" cy="40164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2000"/>
              <a:buFont typeface="Arial"/>
              <a:buNone/>
              <a:defRPr sz="2000" b="1" i="0" u="none" strike="noStrike" cap="none">
                <a:solidFill>
                  <a:schemeClr val="dk1"/>
                </a:solidFill>
                <a:latin typeface="Arial Narrow"/>
                <a:ea typeface="Arial Narrow"/>
                <a:cs typeface="Arial Narrow"/>
                <a:sym typeface="Arial Narrow"/>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4" name="Google Shape;24;p3"/>
          <p:cNvSpPr txBox="1">
            <a:spLocks noGrp="1"/>
          </p:cNvSpPr>
          <p:nvPr>
            <p:ph type="body" idx="6"/>
          </p:nvPr>
        </p:nvSpPr>
        <p:spPr>
          <a:xfrm>
            <a:off x="294362" y="4513254"/>
            <a:ext cx="7451725" cy="172943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25" name="Google Shape;25;p3"/>
          <p:cNvPicPr preferRelativeResize="0"/>
          <p:nvPr/>
        </p:nvPicPr>
        <p:blipFill rotWithShape="1">
          <a:blip r:embed="rId2">
            <a:alphaModFix/>
          </a:blip>
          <a:srcRect/>
          <a:stretch/>
        </p:blipFill>
        <p:spPr>
          <a:xfrm>
            <a:off x="10590967" y="6298367"/>
            <a:ext cx="1267288" cy="368735"/>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Full slide copy_texture option 2">
  <p:cSld name="Full slide copy_texture option 2">
    <p:spTree>
      <p:nvGrpSpPr>
        <p:cNvPr id="1" name="Shape 108"/>
        <p:cNvGrpSpPr/>
        <p:nvPr/>
      </p:nvGrpSpPr>
      <p:grpSpPr>
        <a:xfrm>
          <a:off x="0" y="0"/>
          <a:ext cx="0" cy="0"/>
          <a:chOff x="0" y="0"/>
          <a:chExt cx="0" cy="0"/>
        </a:xfrm>
      </p:grpSpPr>
      <p:pic>
        <p:nvPicPr>
          <p:cNvPr id="109" name="Google Shape;109;p14"/>
          <p:cNvPicPr preferRelativeResize="0"/>
          <p:nvPr/>
        </p:nvPicPr>
        <p:blipFill rotWithShape="1">
          <a:blip r:embed="rId2">
            <a:alphaModFix/>
          </a:blip>
          <a:srcRect/>
          <a:stretch/>
        </p:blipFill>
        <p:spPr>
          <a:xfrm>
            <a:off x="10552867" y="6397304"/>
            <a:ext cx="1267288" cy="368735"/>
          </a:xfrm>
          <a:prstGeom prst="rect">
            <a:avLst/>
          </a:prstGeom>
          <a:noFill/>
          <a:ln>
            <a:noFill/>
          </a:ln>
        </p:spPr>
      </p:pic>
      <p:sp>
        <p:nvSpPr>
          <p:cNvPr id="110" name="Google Shape;110;p14"/>
          <p:cNvSpPr/>
          <p:nvPr/>
        </p:nvSpPr>
        <p:spPr>
          <a:xfrm>
            <a:off x="219075" y="85725"/>
            <a:ext cx="2771775" cy="116205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1" name="Google Shape;111;p14"/>
          <p:cNvSpPr txBox="1">
            <a:spLocks noGrp="1"/>
          </p:cNvSpPr>
          <p:nvPr>
            <p:ph type="body" idx="1"/>
          </p:nvPr>
        </p:nvSpPr>
        <p:spPr>
          <a:xfrm>
            <a:off x="306060" y="978761"/>
            <a:ext cx="7451725" cy="46646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Arial Narrow"/>
                <a:ea typeface="Arial Narrow"/>
                <a:cs typeface="Arial Narrow"/>
                <a:sym typeface="Arial Narrow"/>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2" name="Google Shape;112;p14"/>
          <p:cNvSpPr txBox="1">
            <a:spLocks noGrp="1"/>
          </p:cNvSpPr>
          <p:nvPr>
            <p:ph type="body" idx="2"/>
          </p:nvPr>
        </p:nvSpPr>
        <p:spPr>
          <a:xfrm>
            <a:off x="306060" y="326309"/>
            <a:ext cx="7452026" cy="73695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4200"/>
              <a:buFont typeface="Arial"/>
              <a:buNone/>
              <a:defRPr sz="4200" b="1" i="0" u="none" strike="noStrike" cap="none">
                <a:solidFill>
                  <a:schemeClr val="dk1"/>
                </a:solidFill>
                <a:latin typeface="Arial Narrow"/>
                <a:ea typeface="Arial Narrow"/>
                <a:cs typeface="Arial Narrow"/>
                <a:sym typeface="Arial Narrow"/>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3" name="Google Shape;113;p14"/>
          <p:cNvSpPr txBox="1">
            <a:spLocks noGrp="1"/>
          </p:cNvSpPr>
          <p:nvPr>
            <p:ph type="body" idx="3"/>
          </p:nvPr>
        </p:nvSpPr>
        <p:spPr>
          <a:xfrm>
            <a:off x="306060" y="1729723"/>
            <a:ext cx="10809615" cy="40164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2000"/>
              <a:buFont typeface="Arial"/>
              <a:buNone/>
              <a:defRPr sz="2000" b="1" i="0" u="none" strike="noStrike" cap="none">
                <a:solidFill>
                  <a:schemeClr val="dk1"/>
                </a:solidFill>
                <a:latin typeface="Arial Narrow"/>
                <a:ea typeface="Arial Narrow"/>
                <a:cs typeface="Arial Narrow"/>
                <a:sym typeface="Arial Narrow"/>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4" name="Google Shape;114;p14"/>
          <p:cNvSpPr txBox="1">
            <a:spLocks noGrp="1"/>
          </p:cNvSpPr>
          <p:nvPr>
            <p:ph type="body" idx="4"/>
          </p:nvPr>
        </p:nvSpPr>
        <p:spPr>
          <a:xfrm>
            <a:off x="300211" y="2097681"/>
            <a:ext cx="10815464" cy="385358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5" name="Google Shape;115;p14"/>
          <p:cNvSpPr/>
          <p:nvPr/>
        </p:nvSpPr>
        <p:spPr>
          <a:xfrm>
            <a:off x="9993085" y="-19049"/>
            <a:ext cx="123825" cy="119094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16" name="Google Shape;116;p14"/>
          <p:cNvPicPr preferRelativeResize="0"/>
          <p:nvPr/>
        </p:nvPicPr>
        <p:blipFill rotWithShape="1">
          <a:blip r:embed="rId2">
            <a:alphaModFix/>
          </a:blip>
          <a:srcRect/>
          <a:stretch/>
        </p:blipFill>
        <p:spPr>
          <a:xfrm>
            <a:off x="10705267" y="6373900"/>
            <a:ext cx="1267288" cy="368735"/>
          </a:xfrm>
          <a:prstGeom prst="rect">
            <a:avLst/>
          </a:prstGeom>
          <a:noFill/>
          <a:ln>
            <a:noFill/>
          </a:ln>
        </p:spPr>
      </p:pic>
      <p:pic>
        <p:nvPicPr>
          <p:cNvPr id="117" name="Google Shape;117;p14"/>
          <p:cNvPicPr preferRelativeResize="0"/>
          <p:nvPr/>
        </p:nvPicPr>
        <p:blipFill rotWithShape="1">
          <a:blip r:embed="rId2">
            <a:alphaModFix/>
          </a:blip>
          <a:srcRect/>
          <a:stretch/>
        </p:blipFill>
        <p:spPr>
          <a:xfrm>
            <a:off x="10260914" y="6404379"/>
            <a:ext cx="1267288" cy="368735"/>
          </a:xfrm>
          <a:prstGeom prst="rect">
            <a:avLst/>
          </a:prstGeom>
          <a:noFill/>
          <a:ln>
            <a:noFill/>
          </a:ln>
        </p:spPr>
      </p:pic>
      <p:sp>
        <p:nvSpPr>
          <p:cNvPr id="118" name="Google Shape;118;p14"/>
          <p:cNvSpPr/>
          <p:nvPr/>
        </p:nvSpPr>
        <p:spPr>
          <a:xfrm rot="-5400000" flipH="1">
            <a:off x="8957587" y="-680357"/>
            <a:ext cx="2562223" cy="3884848"/>
          </a:xfrm>
          <a:prstGeom prst="triangle">
            <a:avLst>
              <a:gd name="adj" fmla="val 0"/>
            </a:avLst>
          </a:prstGeom>
          <a:blipFill rotWithShape="0">
            <a:blip r:embed="rId3">
              <a:alphaModFix/>
            </a:blip>
            <a:tile tx="762000" ty="0" sx="100000" sy="100000" flip="none" algn="ctr"/>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19" name="Google Shape;119;p14"/>
          <p:cNvPicPr preferRelativeResize="0"/>
          <p:nvPr/>
        </p:nvPicPr>
        <p:blipFill rotWithShape="1">
          <a:blip r:embed="rId4">
            <a:alphaModFix/>
          </a:blip>
          <a:srcRect/>
          <a:stretch/>
        </p:blipFill>
        <p:spPr>
          <a:xfrm>
            <a:off x="10342459" y="6329169"/>
            <a:ext cx="1262009" cy="367200"/>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Full slide copy_texture option 3">
  <p:cSld name="Full slide copy_texture option 3">
    <p:spTree>
      <p:nvGrpSpPr>
        <p:cNvPr id="1" name="Shape 120"/>
        <p:cNvGrpSpPr/>
        <p:nvPr/>
      </p:nvGrpSpPr>
      <p:grpSpPr>
        <a:xfrm>
          <a:off x="0" y="0"/>
          <a:ext cx="0" cy="0"/>
          <a:chOff x="0" y="0"/>
          <a:chExt cx="0" cy="0"/>
        </a:xfrm>
      </p:grpSpPr>
      <p:pic>
        <p:nvPicPr>
          <p:cNvPr id="121" name="Google Shape;121;p15"/>
          <p:cNvPicPr preferRelativeResize="0"/>
          <p:nvPr/>
        </p:nvPicPr>
        <p:blipFill rotWithShape="1">
          <a:blip r:embed="rId2">
            <a:alphaModFix/>
          </a:blip>
          <a:srcRect/>
          <a:stretch/>
        </p:blipFill>
        <p:spPr>
          <a:xfrm>
            <a:off x="10552867" y="6397304"/>
            <a:ext cx="1267288" cy="368735"/>
          </a:xfrm>
          <a:prstGeom prst="rect">
            <a:avLst/>
          </a:prstGeom>
          <a:noFill/>
          <a:ln>
            <a:noFill/>
          </a:ln>
        </p:spPr>
      </p:pic>
      <p:sp>
        <p:nvSpPr>
          <p:cNvPr id="122" name="Google Shape;122;p15"/>
          <p:cNvSpPr/>
          <p:nvPr/>
        </p:nvSpPr>
        <p:spPr>
          <a:xfrm>
            <a:off x="219075" y="85725"/>
            <a:ext cx="2771775" cy="116205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3" name="Google Shape;123;p15"/>
          <p:cNvSpPr txBox="1">
            <a:spLocks noGrp="1"/>
          </p:cNvSpPr>
          <p:nvPr>
            <p:ph type="body" idx="1"/>
          </p:nvPr>
        </p:nvSpPr>
        <p:spPr>
          <a:xfrm>
            <a:off x="306060" y="978761"/>
            <a:ext cx="7451725" cy="46646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Arial Narrow"/>
                <a:ea typeface="Arial Narrow"/>
                <a:cs typeface="Arial Narrow"/>
                <a:sym typeface="Arial Narrow"/>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4" name="Google Shape;124;p15"/>
          <p:cNvSpPr txBox="1">
            <a:spLocks noGrp="1"/>
          </p:cNvSpPr>
          <p:nvPr>
            <p:ph type="body" idx="2"/>
          </p:nvPr>
        </p:nvSpPr>
        <p:spPr>
          <a:xfrm>
            <a:off x="306060" y="326309"/>
            <a:ext cx="7452026" cy="73695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4200"/>
              <a:buFont typeface="Arial"/>
              <a:buNone/>
              <a:defRPr sz="4200" b="1" i="0" u="none" strike="noStrike" cap="none">
                <a:solidFill>
                  <a:schemeClr val="dk1"/>
                </a:solidFill>
                <a:latin typeface="Arial Narrow"/>
                <a:ea typeface="Arial Narrow"/>
                <a:cs typeface="Arial Narrow"/>
                <a:sym typeface="Arial Narrow"/>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5" name="Google Shape;125;p15"/>
          <p:cNvSpPr txBox="1">
            <a:spLocks noGrp="1"/>
          </p:cNvSpPr>
          <p:nvPr>
            <p:ph type="body" idx="3"/>
          </p:nvPr>
        </p:nvSpPr>
        <p:spPr>
          <a:xfrm>
            <a:off x="306060" y="1729723"/>
            <a:ext cx="10809615" cy="40164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2000"/>
              <a:buFont typeface="Arial"/>
              <a:buNone/>
              <a:defRPr sz="2000" b="1" i="0" u="none" strike="noStrike" cap="none">
                <a:solidFill>
                  <a:schemeClr val="dk1"/>
                </a:solidFill>
                <a:latin typeface="Arial Narrow"/>
                <a:ea typeface="Arial Narrow"/>
                <a:cs typeface="Arial Narrow"/>
                <a:sym typeface="Arial Narrow"/>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6" name="Google Shape;126;p15"/>
          <p:cNvSpPr txBox="1">
            <a:spLocks noGrp="1"/>
          </p:cNvSpPr>
          <p:nvPr>
            <p:ph type="body" idx="4"/>
          </p:nvPr>
        </p:nvSpPr>
        <p:spPr>
          <a:xfrm>
            <a:off x="300211" y="2097681"/>
            <a:ext cx="10815464" cy="385358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27" name="Google Shape;127;p15"/>
          <p:cNvPicPr preferRelativeResize="0"/>
          <p:nvPr/>
        </p:nvPicPr>
        <p:blipFill rotWithShape="1">
          <a:blip r:embed="rId2">
            <a:alphaModFix/>
          </a:blip>
          <a:srcRect/>
          <a:stretch/>
        </p:blipFill>
        <p:spPr>
          <a:xfrm>
            <a:off x="10705267" y="6373900"/>
            <a:ext cx="1267288" cy="368735"/>
          </a:xfrm>
          <a:prstGeom prst="rect">
            <a:avLst/>
          </a:prstGeom>
          <a:noFill/>
          <a:ln>
            <a:noFill/>
          </a:ln>
        </p:spPr>
      </p:pic>
      <p:pic>
        <p:nvPicPr>
          <p:cNvPr id="128" name="Google Shape;128;p15"/>
          <p:cNvPicPr preferRelativeResize="0"/>
          <p:nvPr/>
        </p:nvPicPr>
        <p:blipFill rotWithShape="1">
          <a:blip r:embed="rId2">
            <a:alphaModFix/>
          </a:blip>
          <a:srcRect/>
          <a:stretch/>
        </p:blipFill>
        <p:spPr>
          <a:xfrm>
            <a:off x="10260914" y="6404379"/>
            <a:ext cx="1267288" cy="368735"/>
          </a:xfrm>
          <a:prstGeom prst="rect">
            <a:avLst/>
          </a:prstGeom>
          <a:noFill/>
          <a:ln>
            <a:noFill/>
          </a:ln>
        </p:spPr>
      </p:pic>
      <p:sp>
        <p:nvSpPr>
          <p:cNvPr id="129" name="Google Shape;129;p15"/>
          <p:cNvSpPr/>
          <p:nvPr/>
        </p:nvSpPr>
        <p:spPr>
          <a:xfrm rot="5400000" flipH="1">
            <a:off x="558815" y="4317983"/>
            <a:ext cx="2000250" cy="3117884"/>
          </a:xfrm>
          <a:prstGeom prst="triangle">
            <a:avLst>
              <a:gd name="adj" fmla="val 0"/>
            </a:avLst>
          </a:prstGeom>
          <a:blipFill rotWithShape="0">
            <a:blip r:embed="rId3">
              <a:alphaModFix/>
            </a:blip>
            <a:tile tx="762008" ty="0" sx="50000" sy="50000" flip="none" algn="r"/>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0" name="Google Shape;130;p15"/>
          <p:cNvSpPr/>
          <p:nvPr/>
        </p:nvSpPr>
        <p:spPr>
          <a:xfrm flipH="1">
            <a:off x="-1" y="4876800"/>
            <a:ext cx="1176335" cy="1962472"/>
          </a:xfrm>
          <a:custGeom>
            <a:avLst/>
            <a:gdLst/>
            <a:ahLst/>
            <a:cxnLst/>
            <a:rect l="l" t="t" r="r" b="b"/>
            <a:pathLst>
              <a:path w="1711036" h="9592694" extrusionOk="0">
                <a:moveTo>
                  <a:pt x="0" y="3742485"/>
                </a:moveTo>
                <a:lnTo>
                  <a:pt x="1691986" y="0"/>
                </a:lnTo>
                <a:lnTo>
                  <a:pt x="1711036" y="9509516"/>
                </a:lnTo>
                <a:lnTo>
                  <a:pt x="1701511" y="9592694"/>
                </a:lnTo>
                <a:lnTo>
                  <a:pt x="0" y="3742485"/>
                </a:lnTo>
                <a:close/>
              </a:path>
            </a:pathLst>
          </a:custGeom>
          <a:solidFill>
            <a:srgbClr val="006CAB">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31" name="Google Shape;131;p15"/>
          <p:cNvPicPr preferRelativeResize="0"/>
          <p:nvPr/>
        </p:nvPicPr>
        <p:blipFill rotWithShape="1">
          <a:blip r:embed="rId4">
            <a:alphaModFix/>
          </a:blip>
          <a:srcRect/>
          <a:stretch/>
        </p:blipFill>
        <p:spPr>
          <a:xfrm>
            <a:off x="10342459" y="6329169"/>
            <a:ext cx="1262009" cy="367200"/>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3" name="Text Placeholder 2"/>
          <p:cNvSpPr>
            <a:spLocks noGrp="1"/>
          </p:cNvSpPr>
          <p:nvPr>
            <p:ph type="body" sz="quarter" idx="10" hasCustomPrompt="1"/>
          </p:nvPr>
        </p:nvSpPr>
        <p:spPr>
          <a:xfrm>
            <a:off x="365338" y="2514177"/>
            <a:ext cx="4599516" cy="1422400"/>
          </a:xfrm>
          <a:prstGeom prst="rect">
            <a:avLst/>
          </a:prstGeom>
        </p:spPr>
        <p:txBody>
          <a:bodyPr vert="horz"/>
          <a:lstStyle>
            <a:lvl1pPr marL="0" indent="0">
              <a:buNone/>
              <a:defRPr sz="4000">
                <a:solidFill>
                  <a:srgbClr val="000000"/>
                </a:solidFill>
                <a:latin typeface="Arial Narrow"/>
                <a:cs typeface="Arial Narrow"/>
              </a:defRPr>
            </a:lvl1pPr>
          </a:lstStyle>
          <a:p>
            <a:r>
              <a:rPr lang="en-US" sz="4000" dirty="0">
                <a:solidFill>
                  <a:srgbClr val="000000"/>
                </a:solidFill>
              </a:rPr>
              <a:t>SECTION BREAK 2 </a:t>
            </a:r>
            <a:br>
              <a:rPr lang="en-US" sz="4000" dirty="0">
                <a:solidFill>
                  <a:srgbClr val="000000"/>
                </a:solidFill>
              </a:rPr>
            </a:br>
            <a:r>
              <a:rPr lang="en-US" sz="4000" dirty="0">
                <a:solidFill>
                  <a:srgbClr val="000000"/>
                </a:solidFill>
              </a:rPr>
              <a:t>(30pt Arial Narrow)</a:t>
            </a:r>
          </a:p>
        </p:txBody>
      </p:sp>
    </p:spTree>
    <p:extLst>
      <p:ext uri="{BB962C8B-B14F-4D97-AF65-F5344CB8AC3E}">
        <p14:creationId xmlns:p14="http://schemas.microsoft.com/office/powerpoint/2010/main" val="27111780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_image option 1">
  <p:cSld name="Title slide_image option 1">
    <p:spTree>
      <p:nvGrpSpPr>
        <p:cNvPr id="1" name="Shape 26"/>
        <p:cNvGrpSpPr/>
        <p:nvPr/>
      </p:nvGrpSpPr>
      <p:grpSpPr>
        <a:xfrm>
          <a:off x="0" y="0"/>
          <a:ext cx="0" cy="0"/>
          <a:chOff x="0" y="0"/>
          <a:chExt cx="0" cy="0"/>
        </a:xfrm>
      </p:grpSpPr>
      <p:sp>
        <p:nvSpPr>
          <p:cNvPr id="27" name="Google Shape;27;p4"/>
          <p:cNvSpPr txBox="1">
            <a:spLocks noGrp="1"/>
          </p:cNvSpPr>
          <p:nvPr>
            <p:ph type="body" idx="1"/>
          </p:nvPr>
        </p:nvSpPr>
        <p:spPr>
          <a:xfrm>
            <a:off x="379112" y="2765699"/>
            <a:ext cx="6012163" cy="67812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Arial Narrow"/>
                <a:ea typeface="Arial Narrow"/>
                <a:cs typeface="Arial Narrow"/>
                <a:sym typeface="Arial Narrow"/>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8" name="Google Shape;28;p4"/>
          <p:cNvSpPr txBox="1">
            <a:spLocks noGrp="1"/>
          </p:cNvSpPr>
          <p:nvPr>
            <p:ph type="body" idx="2"/>
          </p:nvPr>
        </p:nvSpPr>
        <p:spPr>
          <a:xfrm>
            <a:off x="370485" y="4463086"/>
            <a:ext cx="5649316" cy="40972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Arial Narrow"/>
                <a:ea typeface="Arial Narrow"/>
                <a:cs typeface="Arial Narrow"/>
                <a:sym typeface="Arial Narrow"/>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9" name="Google Shape;29;p4"/>
          <p:cNvSpPr txBox="1">
            <a:spLocks noGrp="1"/>
          </p:cNvSpPr>
          <p:nvPr>
            <p:ph type="body" idx="3"/>
          </p:nvPr>
        </p:nvSpPr>
        <p:spPr>
          <a:xfrm>
            <a:off x="378808" y="1959605"/>
            <a:ext cx="6012467" cy="118023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6CAB"/>
              </a:buClr>
              <a:buSzPts val="4500"/>
              <a:buFont typeface="Arial"/>
              <a:buNone/>
              <a:defRPr sz="4500" b="1" i="0" u="none" strike="noStrike" cap="none">
                <a:solidFill>
                  <a:srgbClr val="006CAB"/>
                </a:solidFill>
                <a:latin typeface="Arial Narrow"/>
                <a:ea typeface="Arial Narrow"/>
                <a:cs typeface="Arial Narrow"/>
                <a:sym typeface="Arial Narrow"/>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0" name="Google Shape;30;p4"/>
          <p:cNvSpPr txBox="1">
            <a:spLocks noGrp="1"/>
          </p:cNvSpPr>
          <p:nvPr>
            <p:ph type="body" idx="4"/>
          </p:nvPr>
        </p:nvSpPr>
        <p:spPr>
          <a:xfrm>
            <a:off x="370183" y="4872811"/>
            <a:ext cx="5649617" cy="40972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Arial Narrow"/>
                <a:ea typeface="Arial Narrow"/>
                <a:cs typeface="Arial Narrow"/>
                <a:sym typeface="Arial Narrow"/>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31" name="Google Shape;31;p4"/>
          <p:cNvPicPr preferRelativeResize="0"/>
          <p:nvPr/>
        </p:nvPicPr>
        <p:blipFill rotWithShape="1">
          <a:blip r:embed="rId2">
            <a:alphaModFix/>
          </a:blip>
          <a:srcRect/>
          <a:stretch/>
        </p:blipFill>
        <p:spPr>
          <a:xfrm>
            <a:off x="501668" y="440724"/>
            <a:ext cx="2270107" cy="660521"/>
          </a:xfrm>
          <a:prstGeom prst="rect">
            <a:avLst/>
          </a:prstGeom>
          <a:noFill/>
          <a:ln>
            <a:noFill/>
          </a:ln>
        </p:spPr>
      </p:pic>
      <p:pic>
        <p:nvPicPr>
          <p:cNvPr id="32" name="Google Shape;32;p4" descr="PPT templates-1-standard-FINAL.jpg"/>
          <p:cNvPicPr preferRelativeResize="0"/>
          <p:nvPr/>
        </p:nvPicPr>
        <p:blipFill rotWithShape="1">
          <a:blip r:embed="rId3">
            <a:alphaModFix/>
          </a:blip>
          <a:srcRect l="63055" r="3241"/>
          <a:stretch/>
        </p:blipFill>
        <p:spPr>
          <a:xfrm>
            <a:off x="8542871" y="0"/>
            <a:ext cx="3081867" cy="685800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_image option 2">
  <p:cSld name="Title slide_image option 2">
    <p:spTree>
      <p:nvGrpSpPr>
        <p:cNvPr id="1" name="Shape 33"/>
        <p:cNvGrpSpPr/>
        <p:nvPr/>
      </p:nvGrpSpPr>
      <p:grpSpPr>
        <a:xfrm>
          <a:off x="0" y="0"/>
          <a:ext cx="0" cy="0"/>
          <a:chOff x="0" y="0"/>
          <a:chExt cx="0" cy="0"/>
        </a:xfrm>
      </p:grpSpPr>
      <p:sp>
        <p:nvSpPr>
          <p:cNvPr id="34" name="Google Shape;34;p5"/>
          <p:cNvSpPr txBox="1">
            <a:spLocks noGrp="1"/>
          </p:cNvSpPr>
          <p:nvPr>
            <p:ph type="body" idx="1"/>
          </p:nvPr>
        </p:nvSpPr>
        <p:spPr>
          <a:xfrm>
            <a:off x="379112" y="2765699"/>
            <a:ext cx="6012163" cy="67812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Arial Narrow"/>
                <a:ea typeface="Arial Narrow"/>
                <a:cs typeface="Arial Narrow"/>
                <a:sym typeface="Arial Narrow"/>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5" name="Google Shape;35;p5"/>
          <p:cNvSpPr txBox="1">
            <a:spLocks noGrp="1"/>
          </p:cNvSpPr>
          <p:nvPr>
            <p:ph type="body" idx="2"/>
          </p:nvPr>
        </p:nvSpPr>
        <p:spPr>
          <a:xfrm>
            <a:off x="370485" y="4463086"/>
            <a:ext cx="5649316" cy="40972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Arial Narrow"/>
                <a:ea typeface="Arial Narrow"/>
                <a:cs typeface="Arial Narrow"/>
                <a:sym typeface="Arial Narrow"/>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6" name="Google Shape;36;p5"/>
          <p:cNvSpPr txBox="1">
            <a:spLocks noGrp="1"/>
          </p:cNvSpPr>
          <p:nvPr>
            <p:ph type="body" idx="3"/>
          </p:nvPr>
        </p:nvSpPr>
        <p:spPr>
          <a:xfrm>
            <a:off x="378808" y="1959605"/>
            <a:ext cx="6012467" cy="118023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6CAB"/>
              </a:buClr>
              <a:buSzPts val="4500"/>
              <a:buFont typeface="Arial"/>
              <a:buNone/>
              <a:defRPr sz="4500" b="1" i="0" u="none" strike="noStrike" cap="none">
                <a:solidFill>
                  <a:srgbClr val="006CAB"/>
                </a:solidFill>
                <a:latin typeface="Arial Narrow"/>
                <a:ea typeface="Arial Narrow"/>
                <a:cs typeface="Arial Narrow"/>
                <a:sym typeface="Arial Narrow"/>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7" name="Google Shape;37;p5"/>
          <p:cNvSpPr txBox="1">
            <a:spLocks noGrp="1"/>
          </p:cNvSpPr>
          <p:nvPr>
            <p:ph type="body" idx="4"/>
          </p:nvPr>
        </p:nvSpPr>
        <p:spPr>
          <a:xfrm>
            <a:off x="370183" y="4872811"/>
            <a:ext cx="5649617" cy="40972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Arial Narrow"/>
                <a:ea typeface="Arial Narrow"/>
                <a:cs typeface="Arial Narrow"/>
                <a:sym typeface="Arial Narrow"/>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38" name="Google Shape;38;p5"/>
          <p:cNvPicPr preferRelativeResize="0"/>
          <p:nvPr/>
        </p:nvPicPr>
        <p:blipFill rotWithShape="1">
          <a:blip r:embed="rId2">
            <a:alphaModFix/>
          </a:blip>
          <a:srcRect/>
          <a:stretch/>
        </p:blipFill>
        <p:spPr>
          <a:xfrm>
            <a:off x="501668" y="440724"/>
            <a:ext cx="2270107" cy="660521"/>
          </a:xfrm>
          <a:prstGeom prst="rect">
            <a:avLst/>
          </a:prstGeom>
          <a:noFill/>
          <a:ln>
            <a:noFill/>
          </a:ln>
        </p:spPr>
      </p:pic>
      <p:pic>
        <p:nvPicPr>
          <p:cNvPr id="39" name="Google Shape;39;p5"/>
          <p:cNvPicPr preferRelativeResize="0"/>
          <p:nvPr/>
        </p:nvPicPr>
        <p:blipFill rotWithShape="1">
          <a:blip r:embed="rId3">
            <a:alphaModFix/>
          </a:blip>
          <a:srcRect r="64120" b="6369"/>
          <a:stretch/>
        </p:blipFill>
        <p:spPr>
          <a:xfrm>
            <a:off x="8610064" y="0"/>
            <a:ext cx="3014138" cy="6866467"/>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py with subheadings_grey">
  <p:cSld name="Copy with subheadings_grey">
    <p:spTree>
      <p:nvGrpSpPr>
        <p:cNvPr id="1" name="Shape 47"/>
        <p:cNvGrpSpPr/>
        <p:nvPr/>
      </p:nvGrpSpPr>
      <p:grpSpPr>
        <a:xfrm>
          <a:off x="0" y="0"/>
          <a:ext cx="0" cy="0"/>
          <a:chOff x="0" y="0"/>
          <a:chExt cx="0" cy="0"/>
        </a:xfrm>
      </p:grpSpPr>
      <p:sp>
        <p:nvSpPr>
          <p:cNvPr id="48" name="Google Shape;48;p7"/>
          <p:cNvSpPr/>
          <p:nvPr/>
        </p:nvSpPr>
        <p:spPr>
          <a:xfrm>
            <a:off x="9253537" y="0"/>
            <a:ext cx="2947172" cy="6853646"/>
          </a:xfrm>
          <a:custGeom>
            <a:avLst/>
            <a:gdLst/>
            <a:ahLst/>
            <a:cxnLst/>
            <a:rect l="l" t="t" r="r" b="b"/>
            <a:pathLst>
              <a:path w="3772445" h="6853646" extrusionOk="0">
                <a:moveTo>
                  <a:pt x="0" y="0"/>
                </a:moveTo>
                <a:lnTo>
                  <a:pt x="19050" y="69669"/>
                </a:lnTo>
                <a:lnTo>
                  <a:pt x="1482090" y="6853646"/>
                </a:lnTo>
                <a:lnTo>
                  <a:pt x="3763736" y="6844937"/>
                </a:lnTo>
                <a:lnTo>
                  <a:pt x="3772445" y="0"/>
                </a:lnTo>
                <a:lnTo>
                  <a:pt x="0" y="0"/>
                </a:lnTo>
                <a:close/>
              </a:path>
            </a:pathLst>
          </a:custGeom>
          <a:solidFill>
            <a:srgbClr val="D2D2D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9" name="Google Shape;49;p7"/>
          <p:cNvSpPr txBox="1">
            <a:spLocks noGrp="1"/>
          </p:cNvSpPr>
          <p:nvPr>
            <p:ph type="body" idx="1"/>
          </p:nvPr>
        </p:nvSpPr>
        <p:spPr>
          <a:xfrm>
            <a:off x="306060" y="978761"/>
            <a:ext cx="7451725" cy="46646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Arial Narrow"/>
                <a:ea typeface="Arial Narrow"/>
                <a:cs typeface="Arial Narrow"/>
                <a:sym typeface="Arial Narrow"/>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0" name="Google Shape;50;p7"/>
          <p:cNvSpPr txBox="1">
            <a:spLocks noGrp="1"/>
          </p:cNvSpPr>
          <p:nvPr>
            <p:ph type="body" idx="2"/>
          </p:nvPr>
        </p:nvSpPr>
        <p:spPr>
          <a:xfrm>
            <a:off x="306060" y="326309"/>
            <a:ext cx="7452026" cy="73695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4200"/>
              <a:buFont typeface="Arial"/>
              <a:buNone/>
              <a:defRPr sz="4200" b="1" i="0" u="none" strike="noStrike" cap="none">
                <a:solidFill>
                  <a:schemeClr val="dk1"/>
                </a:solidFill>
                <a:latin typeface="Arial Narrow"/>
                <a:ea typeface="Arial Narrow"/>
                <a:cs typeface="Arial Narrow"/>
                <a:sym typeface="Arial Narrow"/>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1" name="Google Shape;51;p7"/>
          <p:cNvSpPr txBox="1">
            <a:spLocks noGrp="1"/>
          </p:cNvSpPr>
          <p:nvPr>
            <p:ph type="body" idx="3"/>
          </p:nvPr>
        </p:nvSpPr>
        <p:spPr>
          <a:xfrm>
            <a:off x="306060" y="1729723"/>
            <a:ext cx="7451725" cy="40164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2000"/>
              <a:buFont typeface="Arial"/>
              <a:buNone/>
              <a:defRPr sz="2000" b="1" i="0" u="none" strike="noStrike" cap="none">
                <a:solidFill>
                  <a:schemeClr val="dk1"/>
                </a:solidFill>
                <a:latin typeface="Arial Narrow"/>
                <a:ea typeface="Arial Narrow"/>
                <a:cs typeface="Arial Narrow"/>
                <a:sym typeface="Arial Narrow"/>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2" name="Google Shape;52;p7"/>
          <p:cNvSpPr txBox="1">
            <a:spLocks noGrp="1"/>
          </p:cNvSpPr>
          <p:nvPr>
            <p:ph type="body" idx="4"/>
          </p:nvPr>
        </p:nvSpPr>
        <p:spPr>
          <a:xfrm>
            <a:off x="300211" y="2097682"/>
            <a:ext cx="7451725" cy="172943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3" name="Google Shape;53;p7"/>
          <p:cNvSpPr txBox="1">
            <a:spLocks noGrp="1"/>
          </p:cNvSpPr>
          <p:nvPr>
            <p:ph type="body" idx="5"/>
          </p:nvPr>
        </p:nvSpPr>
        <p:spPr>
          <a:xfrm>
            <a:off x="300211" y="4111606"/>
            <a:ext cx="7451725" cy="40164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2000"/>
              <a:buFont typeface="Arial"/>
              <a:buNone/>
              <a:defRPr sz="2000" b="1" i="0" u="none" strike="noStrike" cap="none">
                <a:solidFill>
                  <a:schemeClr val="dk1"/>
                </a:solidFill>
                <a:latin typeface="Arial Narrow"/>
                <a:ea typeface="Arial Narrow"/>
                <a:cs typeface="Arial Narrow"/>
                <a:sym typeface="Arial Narrow"/>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4" name="Google Shape;54;p7"/>
          <p:cNvSpPr txBox="1">
            <a:spLocks noGrp="1"/>
          </p:cNvSpPr>
          <p:nvPr>
            <p:ph type="body" idx="6"/>
          </p:nvPr>
        </p:nvSpPr>
        <p:spPr>
          <a:xfrm>
            <a:off x="294362" y="4513254"/>
            <a:ext cx="7451725" cy="172943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55" name="Google Shape;55;p7"/>
          <p:cNvPicPr preferRelativeResize="0"/>
          <p:nvPr/>
        </p:nvPicPr>
        <p:blipFill rotWithShape="1">
          <a:blip r:embed="rId2">
            <a:alphaModFix/>
          </a:blip>
          <a:srcRect/>
          <a:stretch/>
        </p:blipFill>
        <p:spPr>
          <a:xfrm>
            <a:off x="10596246" y="6319350"/>
            <a:ext cx="1262009" cy="36720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ulleted list with texture">
  <p:cSld name="Bulleted list with texture">
    <p:spTree>
      <p:nvGrpSpPr>
        <p:cNvPr id="1" name="Shape 56"/>
        <p:cNvGrpSpPr/>
        <p:nvPr/>
      </p:nvGrpSpPr>
      <p:grpSpPr>
        <a:xfrm>
          <a:off x="0" y="0"/>
          <a:ext cx="0" cy="0"/>
          <a:chOff x="0" y="0"/>
          <a:chExt cx="0" cy="0"/>
        </a:xfrm>
      </p:grpSpPr>
      <p:pic>
        <p:nvPicPr>
          <p:cNvPr id="57" name="Google Shape;57;p8"/>
          <p:cNvPicPr preferRelativeResize="0"/>
          <p:nvPr/>
        </p:nvPicPr>
        <p:blipFill rotWithShape="1">
          <a:blip r:embed="rId2">
            <a:alphaModFix/>
          </a:blip>
          <a:srcRect/>
          <a:stretch/>
        </p:blipFill>
        <p:spPr>
          <a:xfrm>
            <a:off x="10552867" y="6397304"/>
            <a:ext cx="1267288" cy="368735"/>
          </a:xfrm>
          <a:prstGeom prst="rect">
            <a:avLst/>
          </a:prstGeom>
          <a:noFill/>
          <a:ln>
            <a:noFill/>
          </a:ln>
        </p:spPr>
      </p:pic>
      <p:sp>
        <p:nvSpPr>
          <p:cNvPr id="58" name="Google Shape;58;p8"/>
          <p:cNvSpPr/>
          <p:nvPr/>
        </p:nvSpPr>
        <p:spPr>
          <a:xfrm>
            <a:off x="219075" y="85725"/>
            <a:ext cx="2771775" cy="116205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9" name="Google Shape;59;p8"/>
          <p:cNvSpPr txBox="1">
            <a:spLocks noGrp="1"/>
          </p:cNvSpPr>
          <p:nvPr>
            <p:ph type="body" idx="1"/>
          </p:nvPr>
        </p:nvSpPr>
        <p:spPr>
          <a:xfrm>
            <a:off x="306060" y="978761"/>
            <a:ext cx="7451725" cy="46646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Arial Narrow"/>
                <a:ea typeface="Arial Narrow"/>
                <a:cs typeface="Arial Narrow"/>
                <a:sym typeface="Arial Narrow"/>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0" name="Google Shape;60;p8"/>
          <p:cNvSpPr txBox="1">
            <a:spLocks noGrp="1"/>
          </p:cNvSpPr>
          <p:nvPr>
            <p:ph type="body" idx="2"/>
          </p:nvPr>
        </p:nvSpPr>
        <p:spPr>
          <a:xfrm>
            <a:off x="306060" y="326309"/>
            <a:ext cx="7452026" cy="73695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4200"/>
              <a:buFont typeface="Arial"/>
              <a:buNone/>
              <a:defRPr sz="4200" b="1" i="0" u="none" strike="noStrike" cap="none">
                <a:solidFill>
                  <a:schemeClr val="dk1"/>
                </a:solidFill>
                <a:latin typeface="Arial Narrow"/>
                <a:ea typeface="Arial Narrow"/>
                <a:cs typeface="Arial Narrow"/>
                <a:sym typeface="Arial Narrow"/>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1" name="Google Shape;61;p8"/>
          <p:cNvSpPr txBox="1">
            <a:spLocks noGrp="1"/>
          </p:cNvSpPr>
          <p:nvPr>
            <p:ph type="body" idx="3"/>
          </p:nvPr>
        </p:nvSpPr>
        <p:spPr>
          <a:xfrm>
            <a:off x="306060" y="1729723"/>
            <a:ext cx="7451725" cy="40164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2000"/>
              <a:buFont typeface="Arial"/>
              <a:buNone/>
              <a:defRPr sz="2000" b="1" i="0" u="none" strike="noStrike" cap="none">
                <a:solidFill>
                  <a:schemeClr val="dk1"/>
                </a:solidFill>
                <a:latin typeface="Arial Narrow"/>
                <a:ea typeface="Arial Narrow"/>
                <a:cs typeface="Arial Narrow"/>
                <a:sym typeface="Arial Narrow"/>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2" name="Google Shape;62;p8"/>
          <p:cNvSpPr txBox="1">
            <a:spLocks noGrp="1"/>
          </p:cNvSpPr>
          <p:nvPr>
            <p:ph type="body" idx="4"/>
          </p:nvPr>
        </p:nvSpPr>
        <p:spPr>
          <a:xfrm>
            <a:off x="300211" y="2131371"/>
            <a:ext cx="7451725" cy="1729430"/>
          </a:xfrm>
          <a:prstGeom prst="rect">
            <a:avLst/>
          </a:prstGeom>
          <a:noFill/>
          <a:ln>
            <a:noFill/>
          </a:ln>
        </p:spPr>
        <p:txBody>
          <a:bodyPr spcFirstLastPara="1" wrap="square" lIns="91425" tIns="45700" rIns="91425" bIns="45700" anchor="t" anchorCtr="0">
            <a:noAutofit/>
          </a:bodyPr>
          <a:lstStyle>
            <a:lvl1pPr marL="457200" marR="0" lvl="0" indent="-355600" algn="l" rtl="0">
              <a:lnSpc>
                <a:spcPct val="90000"/>
              </a:lnSpc>
              <a:spcBef>
                <a:spcPts val="10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3" name="Google Shape;63;p8"/>
          <p:cNvSpPr txBox="1">
            <a:spLocks noGrp="1"/>
          </p:cNvSpPr>
          <p:nvPr>
            <p:ph type="body" idx="5"/>
          </p:nvPr>
        </p:nvSpPr>
        <p:spPr>
          <a:xfrm>
            <a:off x="300211" y="4111606"/>
            <a:ext cx="7451725" cy="40164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2000"/>
              <a:buFont typeface="Arial"/>
              <a:buNone/>
              <a:defRPr sz="2000" b="1" i="0" u="none" strike="noStrike" cap="none">
                <a:solidFill>
                  <a:schemeClr val="dk1"/>
                </a:solidFill>
                <a:latin typeface="Arial Narrow"/>
                <a:ea typeface="Arial Narrow"/>
                <a:cs typeface="Arial Narrow"/>
                <a:sym typeface="Arial Narrow"/>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4" name="Google Shape;64;p8"/>
          <p:cNvSpPr txBox="1">
            <a:spLocks noGrp="1"/>
          </p:cNvSpPr>
          <p:nvPr>
            <p:ph type="body" idx="6"/>
          </p:nvPr>
        </p:nvSpPr>
        <p:spPr>
          <a:xfrm>
            <a:off x="294362" y="4513254"/>
            <a:ext cx="7451725" cy="1729430"/>
          </a:xfrm>
          <a:prstGeom prst="rect">
            <a:avLst/>
          </a:prstGeom>
          <a:noFill/>
          <a:ln>
            <a:noFill/>
          </a:ln>
        </p:spPr>
        <p:txBody>
          <a:bodyPr spcFirstLastPara="1" wrap="square" lIns="91425" tIns="45700" rIns="91425" bIns="45700" anchor="t" anchorCtr="0">
            <a:noAutofit/>
          </a:bodyPr>
          <a:lstStyle>
            <a:lvl1pPr marL="457200" marR="0" lvl="0" indent="-355600" algn="l" rtl="0">
              <a:lnSpc>
                <a:spcPct val="90000"/>
              </a:lnSpc>
              <a:spcBef>
                <a:spcPts val="10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5" name="Google Shape;65;p8"/>
          <p:cNvSpPr/>
          <p:nvPr/>
        </p:nvSpPr>
        <p:spPr>
          <a:xfrm>
            <a:off x="9253537" y="0"/>
            <a:ext cx="2947172" cy="6853646"/>
          </a:xfrm>
          <a:custGeom>
            <a:avLst/>
            <a:gdLst/>
            <a:ahLst/>
            <a:cxnLst/>
            <a:rect l="l" t="t" r="r" b="b"/>
            <a:pathLst>
              <a:path w="3772445" h="6853646" extrusionOk="0">
                <a:moveTo>
                  <a:pt x="0" y="0"/>
                </a:moveTo>
                <a:lnTo>
                  <a:pt x="19050" y="69669"/>
                </a:lnTo>
                <a:lnTo>
                  <a:pt x="1482090" y="6853646"/>
                </a:lnTo>
                <a:lnTo>
                  <a:pt x="3763736" y="6844937"/>
                </a:lnTo>
                <a:lnTo>
                  <a:pt x="3772445" y="0"/>
                </a:lnTo>
                <a:lnTo>
                  <a:pt x="0" y="0"/>
                </a:lnTo>
                <a:close/>
              </a:path>
            </a:pathLst>
          </a:custGeom>
          <a:blipFill rotWithShape="1">
            <a:blip r:embed="rId3">
              <a:alphaModFix/>
            </a:blip>
            <a:tile tx="1270000" ty="0" sx="80000" sy="80000" flip="none" algn="ctr"/>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66" name="Google Shape;66;p8"/>
          <p:cNvPicPr preferRelativeResize="0"/>
          <p:nvPr/>
        </p:nvPicPr>
        <p:blipFill rotWithShape="1">
          <a:blip r:embed="rId2">
            <a:alphaModFix/>
          </a:blip>
          <a:srcRect/>
          <a:stretch/>
        </p:blipFill>
        <p:spPr>
          <a:xfrm>
            <a:off x="10590967" y="6298367"/>
            <a:ext cx="1267288" cy="368735"/>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py with two images">
  <p:cSld name="Copy with two images">
    <p:spTree>
      <p:nvGrpSpPr>
        <p:cNvPr id="1" name="Shape 67"/>
        <p:cNvGrpSpPr/>
        <p:nvPr/>
      </p:nvGrpSpPr>
      <p:grpSpPr>
        <a:xfrm>
          <a:off x="0" y="0"/>
          <a:ext cx="0" cy="0"/>
          <a:chOff x="0" y="0"/>
          <a:chExt cx="0" cy="0"/>
        </a:xfrm>
      </p:grpSpPr>
      <p:pic>
        <p:nvPicPr>
          <p:cNvPr id="68" name="Google Shape;68;p9"/>
          <p:cNvPicPr preferRelativeResize="0"/>
          <p:nvPr/>
        </p:nvPicPr>
        <p:blipFill rotWithShape="1">
          <a:blip r:embed="rId2">
            <a:alphaModFix/>
          </a:blip>
          <a:srcRect/>
          <a:stretch/>
        </p:blipFill>
        <p:spPr>
          <a:xfrm>
            <a:off x="10552867" y="6397304"/>
            <a:ext cx="1267288" cy="368735"/>
          </a:xfrm>
          <a:prstGeom prst="rect">
            <a:avLst/>
          </a:prstGeom>
          <a:noFill/>
          <a:ln>
            <a:noFill/>
          </a:ln>
        </p:spPr>
      </p:pic>
      <p:sp>
        <p:nvSpPr>
          <p:cNvPr id="69" name="Google Shape;69;p9"/>
          <p:cNvSpPr txBox="1">
            <a:spLocks noGrp="1"/>
          </p:cNvSpPr>
          <p:nvPr>
            <p:ph type="body" idx="1"/>
          </p:nvPr>
        </p:nvSpPr>
        <p:spPr>
          <a:xfrm>
            <a:off x="306060" y="1046138"/>
            <a:ext cx="7451725" cy="46646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Arial Narrow"/>
                <a:ea typeface="Arial Narrow"/>
                <a:cs typeface="Arial Narrow"/>
                <a:sym typeface="Arial Narrow"/>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0" name="Google Shape;70;p9"/>
          <p:cNvSpPr txBox="1">
            <a:spLocks noGrp="1"/>
          </p:cNvSpPr>
          <p:nvPr>
            <p:ph type="body" idx="2"/>
          </p:nvPr>
        </p:nvSpPr>
        <p:spPr>
          <a:xfrm>
            <a:off x="306060" y="359998"/>
            <a:ext cx="7452026" cy="73695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4200"/>
              <a:buFont typeface="Arial"/>
              <a:buNone/>
              <a:defRPr sz="4200" b="1" i="0" u="none" strike="noStrike" cap="none">
                <a:solidFill>
                  <a:schemeClr val="dk1"/>
                </a:solidFill>
                <a:latin typeface="Arial Narrow"/>
                <a:ea typeface="Arial Narrow"/>
                <a:cs typeface="Arial Narrow"/>
                <a:sym typeface="Arial Narrow"/>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1" name="Google Shape;71;p9"/>
          <p:cNvSpPr txBox="1">
            <a:spLocks noGrp="1"/>
          </p:cNvSpPr>
          <p:nvPr>
            <p:ph type="body" idx="3"/>
          </p:nvPr>
        </p:nvSpPr>
        <p:spPr>
          <a:xfrm>
            <a:off x="306060" y="1763411"/>
            <a:ext cx="7451725" cy="40164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2000"/>
              <a:buFont typeface="Arial"/>
              <a:buNone/>
              <a:defRPr sz="2000" b="1" i="0" u="none" strike="noStrike" cap="none">
                <a:solidFill>
                  <a:schemeClr val="dk1"/>
                </a:solidFill>
                <a:latin typeface="Arial Narrow"/>
                <a:ea typeface="Arial Narrow"/>
                <a:cs typeface="Arial Narrow"/>
                <a:sym typeface="Arial Narrow"/>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2" name="Google Shape;72;p9"/>
          <p:cNvSpPr txBox="1">
            <a:spLocks noGrp="1"/>
          </p:cNvSpPr>
          <p:nvPr>
            <p:ph type="body" idx="4"/>
          </p:nvPr>
        </p:nvSpPr>
        <p:spPr>
          <a:xfrm>
            <a:off x="300212" y="2131371"/>
            <a:ext cx="4352700" cy="397613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73" name="Google Shape;73;p9"/>
          <p:cNvPicPr preferRelativeResize="0"/>
          <p:nvPr/>
        </p:nvPicPr>
        <p:blipFill rotWithShape="1">
          <a:blip r:embed="rId3">
            <a:alphaModFix/>
          </a:blip>
          <a:srcRect/>
          <a:stretch/>
        </p:blipFill>
        <p:spPr>
          <a:xfrm>
            <a:off x="10342459" y="6329169"/>
            <a:ext cx="1262009" cy="367200"/>
          </a:xfrm>
          <a:prstGeom prst="rect">
            <a:avLst/>
          </a:prstGeom>
          <a:noFill/>
          <a:ln>
            <a:noFill/>
          </a:ln>
        </p:spPr>
      </p:pic>
      <p:sp>
        <p:nvSpPr>
          <p:cNvPr id="74" name="Google Shape;74;p9"/>
          <p:cNvSpPr>
            <a:spLocks noGrp="1"/>
          </p:cNvSpPr>
          <p:nvPr>
            <p:ph type="pic" idx="5"/>
          </p:nvPr>
        </p:nvSpPr>
        <p:spPr>
          <a:xfrm>
            <a:off x="7380288" y="2520000"/>
            <a:ext cx="4027879" cy="2267900"/>
          </a:xfrm>
          <a:prstGeom prst="rect">
            <a:avLst/>
          </a:prstGeom>
          <a:blipFill rotWithShape="1">
            <a:blip r:embed="rId4">
              <a:alphaModFix/>
            </a:blip>
            <a:tile tx="0" ty="0" sx="40000" sy="40000" flip="none" algn="ctr"/>
          </a:blip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lt1"/>
              </a:buClr>
              <a:buSzPts val="2200"/>
              <a:buFont typeface="Arial"/>
              <a:buNone/>
              <a:defRPr sz="2200" b="0" i="0" u="none" strike="noStrike" cap="none">
                <a:solidFill>
                  <a:schemeClr val="lt1"/>
                </a:solidFill>
                <a:latin typeface="Arial Narrow"/>
                <a:ea typeface="Arial Narrow"/>
                <a:cs typeface="Arial Narrow"/>
                <a:sym typeface="Arial Narrow"/>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5" name="Google Shape;75;p9"/>
          <p:cNvSpPr>
            <a:spLocks noGrp="1"/>
          </p:cNvSpPr>
          <p:nvPr>
            <p:ph type="pic" idx="6"/>
          </p:nvPr>
        </p:nvSpPr>
        <p:spPr>
          <a:xfrm>
            <a:off x="4960507" y="2519363"/>
            <a:ext cx="2281237" cy="2268537"/>
          </a:xfrm>
          <a:prstGeom prst="rect">
            <a:avLst/>
          </a:prstGeom>
          <a:blipFill rotWithShape="1">
            <a:blip r:embed="rId5">
              <a:alphaModFix/>
            </a:blip>
            <a:tile tx="0" ty="0" sx="40000" sy="40000" flip="none" algn="b"/>
          </a:blip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lt1"/>
              </a:buClr>
              <a:buSzPts val="2200"/>
              <a:buFont typeface="Arial"/>
              <a:buNone/>
              <a:defRPr sz="2200" b="0" i="0" u="none" strike="noStrike" cap="none">
                <a:solidFill>
                  <a:schemeClr val="lt1"/>
                </a:solidFill>
                <a:latin typeface="Arial Narrow"/>
                <a:ea typeface="Arial Narrow"/>
                <a:cs typeface="Arial Narrow"/>
                <a:sym typeface="Arial Narrow"/>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Full slide image with caption">
  <p:cSld name="Full slide image with caption">
    <p:spTree>
      <p:nvGrpSpPr>
        <p:cNvPr id="1" name="Shape 76"/>
        <p:cNvGrpSpPr/>
        <p:nvPr/>
      </p:nvGrpSpPr>
      <p:grpSpPr>
        <a:xfrm>
          <a:off x="0" y="0"/>
          <a:ext cx="0" cy="0"/>
          <a:chOff x="0" y="0"/>
          <a:chExt cx="0" cy="0"/>
        </a:xfrm>
      </p:grpSpPr>
      <p:sp>
        <p:nvSpPr>
          <p:cNvPr id="77" name="Google Shape;77;p10"/>
          <p:cNvSpPr>
            <a:spLocks noGrp="1"/>
          </p:cNvSpPr>
          <p:nvPr>
            <p:ph type="pic" idx="2"/>
          </p:nvPr>
        </p:nvSpPr>
        <p:spPr>
          <a:xfrm>
            <a:off x="0" y="-8466"/>
            <a:ext cx="10371666" cy="6866466"/>
          </a:xfrm>
          <a:prstGeom prst="rect">
            <a:avLst/>
          </a:prstGeom>
          <a:blipFill rotWithShape="1">
            <a:blip r:embed="rId2">
              <a:alphaModFix/>
            </a:blip>
            <a:tile tx="0" ty="0" sx="100000" sy="100000" flip="none" algn="b"/>
          </a:blip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lt1"/>
              </a:buClr>
              <a:buSzPts val="2200"/>
              <a:buFont typeface="Arial"/>
              <a:buNone/>
              <a:defRPr sz="2200" b="0" i="0" u="none" strike="noStrike" cap="none">
                <a:solidFill>
                  <a:schemeClr val="lt1"/>
                </a:solidFill>
                <a:latin typeface="Arial Narrow"/>
                <a:ea typeface="Arial Narrow"/>
                <a:cs typeface="Arial Narrow"/>
                <a:sym typeface="Arial Narrow"/>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78" name="Google Shape;78;p10"/>
          <p:cNvPicPr preferRelativeResize="0"/>
          <p:nvPr/>
        </p:nvPicPr>
        <p:blipFill rotWithShape="1">
          <a:blip r:embed="rId3">
            <a:alphaModFix/>
          </a:blip>
          <a:srcRect/>
          <a:stretch/>
        </p:blipFill>
        <p:spPr>
          <a:xfrm>
            <a:off x="10552867" y="6397304"/>
            <a:ext cx="1267288" cy="368735"/>
          </a:xfrm>
          <a:prstGeom prst="rect">
            <a:avLst/>
          </a:prstGeom>
          <a:noFill/>
          <a:ln>
            <a:noFill/>
          </a:ln>
        </p:spPr>
      </p:pic>
      <p:sp>
        <p:nvSpPr>
          <p:cNvPr id="79" name="Google Shape;79;p10"/>
          <p:cNvSpPr txBox="1">
            <a:spLocks noGrp="1"/>
          </p:cNvSpPr>
          <p:nvPr>
            <p:ph type="body" idx="1"/>
          </p:nvPr>
        </p:nvSpPr>
        <p:spPr>
          <a:xfrm>
            <a:off x="9689170" y="332573"/>
            <a:ext cx="2309631" cy="130284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2000"/>
              <a:buFont typeface="Arial"/>
              <a:buNone/>
              <a:defRPr sz="2000" b="1" i="0" u="none" strike="noStrike" cap="none">
                <a:solidFill>
                  <a:schemeClr val="dk1"/>
                </a:solidFill>
                <a:latin typeface="Arial Narrow"/>
                <a:ea typeface="Arial Narrow"/>
                <a:cs typeface="Arial Narrow"/>
                <a:sym typeface="Arial Narrow"/>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80" name="Google Shape;80;p10"/>
          <p:cNvPicPr preferRelativeResize="0"/>
          <p:nvPr/>
        </p:nvPicPr>
        <p:blipFill rotWithShape="1">
          <a:blip r:embed="rId4">
            <a:alphaModFix/>
          </a:blip>
          <a:srcRect/>
          <a:stretch/>
        </p:blipFill>
        <p:spPr>
          <a:xfrm>
            <a:off x="10630328" y="6329169"/>
            <a:ext cx="1262009" cy="36720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divider">
  <p:cSld name="Section divider">
    <p:spTree>
      <p:nvGrpSpPr>
        <p:cNvPr id="1" name="Shape 81"/>
        <p:cNvGrpSpPr/>
        <p:nvPr/>
      </p:nvGrpSpPr>
      <p:grpSpPr>
        <a:xfrm>
          <a:off x="0" y="0"/>
          <a:ext cx="0" cy="0"/>
          <a:chOff x="0" y="0"/>
          <a:chExt cx="0" cy="0"/>
        </a:xfrm>
      </p:grpSpPr>
      <p:sp>
        <p:nvSpPr>
          <p:cNvPr id="82" name="Google Shape;82;p11"/>
          <p:cNvSpPr/>
          <p:nvPr/>
        </p:nvSpPr>
        <p:spPr>
          <a:xfrm>
            <a:off x="-19050" y="-9525"/>
            <a:ext cx="9420225" cy="6867525"/>
          </a:xfrm>
          <a:custGeom>
            <a:avLst/>
            <a:gdLst/>
            <a:ahLst/>
            <a:cxnLst/>
            <a:rect l="l" t="t" r="r" b="b"/>
            <a:pathLst>
              <a:path w="8905875" h="6896100" extrusionOk="0">
                <a:moveTo>
                  <a:pt x="9525" y="0"/>
                </a:moveTo>
                <a:lnTo>
                  <a:pt x="4724400" y="0"/>
                </a:lnTo>
                <a:lnTo>
                  <a:pt x="8905875" y="6896100"/>
                </a:lnTo>
                <a:lnTo>
                  <a:pt x="0" y="6896100"/>
                </a:lnTo>
                <a:lnTo>
                  <a:pt x="9525" y="0"/>
                </a:lnTo>
                <a:close/>
              </a:path>
            </a:pathLst>
          </a:custGeom>
          <a:solidFill>
            <a:srgbClr val="006DAE"/>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83" name="Google Shape;83;p11"/>
          <p:cNvPicPr preferRelativeResize="0"/>
          <p:nvPr/>
        </p:nvPicPr>
        <p:blipFill rotWithShape="1">
          <a:blip r:embed="rId2">
            <a:alphaModFix/>
          </a:blip>
          <a:srcRect/>
          <a:stretch/>
        </p:blipFill>
        <p:spPr>
          <a:xfrm>
            <a:off x="10552867" y="6397304"/>
            <a:ext cx="1267288" cy="368735"/>
          </a:xfrm>
          <a:prstGeom prst="rect">
            <a:avLst/>
          </a:prstGeom>
          <a:noFill/>
          <a:ln>
            <a:noFill/>
          </a:ln>
        </p:spPr>
      </p:pic>
      <p:sp>
        <p:nvSpPr>
          <p:cNvPr id="84" name="Google Shape;84;p11"/>
          <p:cNvSpPr txBox="1">
            <a:spLocks noGrp="1"/>
          </p:cNvSpPr>
          <p:nvPr>
            <p:ph type="body" idx="1"/>
          </p:nvPr>
        </p:nvSpPr>
        <p:spPr>
          <a:xfrm>
            <a:off x="138368" y="1741593"/>
            <a:ext cx="5757606" cy="3435594"/>
          </a:xfrm>
          <a:prstGeom prst="rect">
            <a:avLst/>
          </a:prstGeom>
          <a:noFill/>
          <a:ln>
            <a:noFill/>
          </a:ln>
        </p:spPr>
        <p:txBody>
          <a:bodyPr spcFirstLastPara="1" wrap="square" lIns="91425" tIns="45700" rIns="91425" bIns="45700" anchor="t" anchorCtr="0">
            <a:noAutofit/>
          </a:bodyPr>
          <a:lstStyle>
            <a:lvl1pPr marL="457200" marR="0" lvl="0" indent="-228600" algn="r" rtl="0">
              <a:lnSpc>
                <a:spcPct val="90000"/>
              </a:lnSpc>
              <a:spcBef>
                <a:spcPts val="1000"/>
              </a:spcBef>
              <a:spcAft>
                <a:spcPts val="0"/>
              </a:spcAft>
              <a:buClr>
                <a:schemeClr val="lt1"/>
              </a:buClr>
              <a:buSzPts val="4400"/>
              <a:buFont typeface="Arial"/>
              <a:buNone/>
              <a:defRPr sz="4400" b="1" i="0" u="none" strike="noStrike" cap="none">
                <a:solidFill>
                  <a:schemeClr val="lt1"/>
                </a:solidFill>
                <a:latin typeface="Arial Narrow"/>
                <a:ea typeface="Arial Narrow"/>
                <a:cs typeface="Arial Narrow"/>
                <a:sym typeface="Arial Narrow"/>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85" name="Google Shape;85;p11"/>
          <p:cNvPicPr preferRelativeResize="0"/>
          <p:nvPr/>
        </p:nvPicPr>
        <p:blipFill rotWithShape="1">
          <a:blip r:embed="rId2">
            <a:alphaModFix/>
          </a:blip>
          <a:srcRect/>
          <a:stretch/>
        </p:blipFill>
        <p:spPr>
          <a:xfrm>
            <a:off x="10705267" y="6373900"/>
            <a:ext cx="1267288" cy="368735"/>
          </a:xfrm>
          <a:prstGeom prst="rect">
            <a:avLst/>
          </a:prstGeom>
          <a:noFill/>
          <a:ln>
            <a:noFill/>
          </a:ln>
        </p:spPr>
      </p:pic>
      <p:pic>
        <p:nvPicPr>
          <p:cNvPr id="86" name="Google Shape;86;p11"/>
          <p:cNvPicPr preferRelativeResize="0"/>
          <p:nvPr/>
        </p:nvPicPr>
        <p:blipFill rotWithShape="1">
          <a:blip r:embed="rId3">
            <a:alphaModFix/>
          </a:blip>
          <a:srcRect/>
          <a:stretch/>
        </p:blipFill>
        <p:spPr>
          <a:xfrm>
            <a:off x="10662921" y="6319350"/>
            <a:ext cx="1262009" cy="367200"/>
          </a:xfrm>
          <a:prstGeom prst="rect">
            <a:avLst/>
          </a:prstGeom>
          <a:noFill/>
          <a:ln>
            <a:noFill/>
          </a:ln>
        </p:spPr>
      </p:pic>
      <p:sp>
        <p:nvSpPr>
          <p:cNvPr id="87" name="Google Shape;87;p11"/>
          <p:cNvSpPr>
            <a:spLocks noGrp="1"/>
          </p:cNvSpPr>
          <p:nvPr>
            <p:ph type="pic" idx="2"/>
          </p:nvPr>
        </p:nvSpPr>
        <p:spPr>
          <a:xfrm>
            <a:off x="6091492" y="1733018"/>
            <a:ext cx="5438775" cy="3435350"/>
          </a:xfrm>
          <a:prstGeom prst="rect">
            <a:avLst/>
          </a:prstGeom>
          <a:solidFill>
            <a:srgbClr val="FFFFFF"/>
          </a:solid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lt1"/>
              </a:buClr>
              <a:buSzPts val="2200"/>
              <a:buFont typeface="Arial"/>
              <a:buNone/>
              <a:defRPr sz="2200" b="0" i="0" u="none" strike="noStrike" cap="none">
                <a:solidFill>
                  <a:schemeClr val="lt1"/>
                </a:solidFill>
                <a:latin typeface="Arial Narrow"/>
                <a:ea typeface="Arial Narrow"/>
                <a:cs typeface="Arial Narrow"/>
                <a:sym typeface="Arial Narrow"/>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Full slide copy_grey">
  <p:cSld name="Full slide copy_grey">
    <p:spTree>
      <p:nvGrpSpPr>
        <p:cNvPr id="1" name="Shape 88"/>
        <p:cNvGrpSpPr/>
        <p:nvPr/>
      </p:nvGrpSpPr>
      <p:grpSpPr>
        <a:xfrm>
          <a:off x="0" y="0"/>
          <a:ext cx="0" cy="0"/>
          <a:chOff x="0" y="0"/>
          <a:chExt cx="0" cy="0"/>
        </a:xfrm>
      </p:grpSpPr>
      <p:pic>
        <p:nvPicPr>
          <p:cNvPr id="89" name="Google Shape;89;p12"/>
          <p:cNvPicPr preferRelativeResize="0"/>
          <p:nvPr/>
        </p:nvPicPr>
        <p:blipFill rotWithShape="1">
          <a:blip r:embed="rId2">
            <a:alphaModFix/>
          </a:blip>
          <a:srcRect/>
          <a:stretch/>
        </p:blipFill>
        <p:spPr>
          <a:xfrm>
            <a:off x="10552867" y="6397304"/>
            <a:ext cx="1267288" cy="368735"/>
          </a:xfrm>
          <a:prstGeom prst="rect">
            <a:avLst/>
          </a:prstGeom>
          <a:noFill/>
          <a:ln>
            <a:noFill/>
          </a:ln>
        </p:spPr>
      </p:pic>
      <p:sp>
        <p:nvSpPr>
          <p:cNvPr id="90" name="Google Shape;90;p12"/>
          <p:cNvSpPr/>
          <p:nvPr/>
        </p:nvSpPr>
        <p:spPr>
          <a:xfrm>
            <a:off x="219075" y="85725"/>
            <a:ext cx="2771775" cy="116205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1" name="Google Shape;91;p12"/>
          <p:cNvSpPr txBox="1">
            <a:spLocks noGrp="1"/>
          </p:cNvSpPr>
          <p:nvPr>
            <p:ph type="body" idx="1"/>
          </p:nvPr>
        </p:nvSpPr>
        <p:spPr>
          <a:xfrm>
            <a:off x="306060" y="978761"/>
            <a:ext cx="7451725" cy="46646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Arial Narrow"/>
                <a:ea typeface="Arial Narrow"/>
                <a:cs typeface="Arial Narrow"/>
                <a:sym typeface="Arial Narrow"/>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2" name="Google Shape;92;p12"/>
          <p:cNvSpPr txBox="1">
            <a:spLocks noGrp="1"/>
          </p:cNvSpPr>
          <p:nvPr>
            <p:ph type="body" idx="2"/>
          </p:nvPr>
        </p:nvSpPr>
        <p:spPr>
          <a:xfrm>
            <a:off x="306060" y="326309"/>
            <a:ext cx="7452026" cy="73695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4200"/>
              <a:buFont typeface="Arial"/>
              <a:buNone/>
              <a:defRPr sz="4200" b="1" i="0" u="none" strike="noStrike" cap="none">
                <a:solidFill>
                  <a:schemeClr val="dk1"/>
                </a:solidFill>
                <a:latin typeface="Arial Narrow"/>
                <a:ea typeface="Arial Narrow"/>
                <a:cs typeface="Arial Narrow"/>
                <a:sym typeface="Arial Narrow"/>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3" name="Google Shape;93;p12"/>
          <p:cNvSpPr txBox="1">
            <a:spLocks noGrp="1"/>
          </p:cNvSpPr>
          <p:nvPr>
            <p:ph type="body" idx="3"/>
          </p:nvPr>
        </p:nvSpPr>
        <p:spPr>
          <a:xfrm>
            <a:off x="306060" y="1729723"/>
            <a:ext cx="10809615" cy="40164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2000"/>
              <a:buFont typeface="Arial"/>
              <a:buNone/>
              <a:defRPr sz="2000" b="1" i="0" u="none" strike="noStrike" cap="none">
                <a:solidFill>
                  <a:schemeClr val="dk1"/>
                </a:solidFill>
                <a:latin typeface="Arial Narrow"/>
                <a:ea typeface="Arial Narrow"/>
                <a:cs typeface="Arial Narrow"/>
                <a:sym typeface="Arial Narrow"/>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4" name="Google Shape;94;p12"/>
          <p:cNvSpPr txBox="1">
            <a:spLocks noGrp="1"/>
          </p:cNvSpPr>
          <p:nvPr>
            <p:ph type="body" idx="4"/>
          </p:nvPr>
        </p:nvSpPr>
        <p:spPr>
          <a:xfrm>
            <a:off x="300211" y="2097681"/>
            <a:ext cx="10815464" cy="329916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95" name="Google Shape;95;p12"/>
          <p:cNvPicPr preferRelativeResize="0"/>
          <p:nvPr/>
        </p:nvPicPr>
        <p:blipFill rotWithShape="1">
          <a:blip r:embed="rId2">
            <a:alphaModFix/>
          </a:blip>
          <a:srcRect/>
          <a:stretch/>
        </p:blipFill>
        <p:spPr>
          <a:xfrm>
            <a:off x="10705267" y="6373900"/>
            <a:ext cx="1267288" cy="368735"/>
          </a:xfrm>
          <a:prstGeom prst="rect">
            <a:avLst/>
          </a:prstGeom>
          <a:noFill/>
          <a:ln>
            <a:noFill/>
          </a:ln>
        </p:spPr>
      </p:pic>
      <p:sp>
        <p:nvSpPr>
          <p:cNvPr id="96" name="Google Shape;96;p12"/>
          <p:cNvSpPr/>
          <p:nvPr/>
        </p:nvSpPr>
        <p:spPr>
          <a:xfrm>
            <a:off x="0" y="6006108"/>
            <a:ext cx="12192000" cy="870942"/>
          </a:xfrm>
          <a:prstGeom prst="rect">
            <a:avLst/>
          </a:prstGeom>
          <a:solidFill>
            <a:srgbClr val="D2D2D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97" name="Google Shape;97;p12"/>
          <p:cNvPicPr preferRelativeResize="0"/>
          <p:nvPr/>
        </p:nvPicPr>
        <p:blipFill rotWithShape="1">
          <a:blip r:embed="rId3">
            <a:alphaModFix/>
          </a:blip>
          <a:srcRect/>
          <a:stretch/>
        </p:blipFill>
        <p:spPr>
          <a:xfrm>
            <a:off x="10342459" y="6329169"/>
            <a:ext cx="1262009" cy="36720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3" r:id="rId4"/>
    <p:sldLayoutId id="2147483654" r:id="rId5"/>
    <p:sldLayoutId id="2147483655" r:id="rId6"/>
    <p:sldLayoutId id="2147483656" r:id="rId7"/>
    <p:sldLayoutId id="2147483657" r:id="rId8"/>
    <p:sldLayoutId id="2147483658" r:id="rId9"/>
    <p:sldLayoutId id="2147483660" r:id="rId10"/>
    <p:sldLayoutId id="2147483661" r:id="rId11"/>
    <p:sldLayoutId id="2147483663"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257">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hyperlink" Target="mailto:matthew.butler@monash.edu" TargetMode="External"/><Relationship Id="rId2" Type="http://schemas.openxmlformats.org/officeDocument/2006/relationships/hyperlink" Target="mailto:erica.tandoori@monash.edu" TargetMode="External"/><Relationship Id="rId1" Type="http://schemas.openxmlformats.org/officeDocument/2006/relationships/slideLayout" Target="../slideLayouts/slideLayout1.xml"/><Relationship Id="rId4" Type="http://schemas.openxmlformats.org/officeDocument/2006/relationships/hyperlink" Target="https://www.monash.edu/it/hcc/inclusive-technologies"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www.louvre.fr/en/touch-gallery" TargetMode="External"/><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137;p16">
            <a:extLst>
              <a:ext uri="{FF2B5EF4-FFF2-40B4-BE49-F238E27FC236}">
                <a16:creationId xmlns:a16="http://schemas.microsoft.com/office/drawing/2014/main" id="{AD5D8DFD-AB21-1843-8EEF-1C57E789D055}"/>
              </a:ext>
            </a:extLst>
          </p:cNvPr>
          <p:cNvSpPr txBox="1">
            <a:spLocks noGrp="1"/>
          </p:cNvSpPr>
          <p:nvPr>
            <p:ph type="body" idx="1"/>
          </p:nvPr>
        </p:nvSpPr>
        <p:spPr>
          <a:xfrm>
            <a:off x="401369" y="5260063"/>
            <a:ext cx="8108887" cy="1357699"/>
          </a:xfrm>
          <a:prstGeom prst="rect">
            <a:avLst/>
          </a:prstGeom>
          <a:noFill/>
          <a:ln>
            <a:noFill/>
          </a:ln>
        </p:spPr>
        <p:txBody>
          <a:bodyPr spcFirstLastPara="1" wrap="square" lIns="91425" tIns="45700" rIns="91425" bIns="45700" anchor="t" anchorCtr="0">
            <a:noAutofit/>
          </a:bodyPr>
          <a:lstStyle/>
          <a:p>
            <a:pPr marL="0" lvl="0" indent="0" algn="l" rtl="0">
              <a:lnSpc>
                <a:spcPct val="120000"/>
              </a:lnSpc>
              <a:spcBef>
                <a:spcPts val="0"/>
              </a:spcBef>
              <a:spcAft>
                <a:spcPts val="0"/>
              </a:spcAft>
              <a:buClr>
                <a:schemeClr val="dk1"/>
              </a:buClr>
              <a:buSzPts val="2600"/>
              <a:buNone/>
            </a:pPr>
            <a:r>
              <a:rPr lang="en-AU" sz="2200" dirty="0">
                <a:latin typeface="Avenir" panose="02000503020000020003" pitchFamily="2" charset="0"/>
                <a:ea typeface="Arial"/>
                <a:cs typeface="Arial"/>
                <a:sym typeface="Arial"/>
              </a:rPr>
              <a:t>Erica </a:t>
            </a:r>
            <a:r>
              <a:rPr lang="en-AU" sz="2200" dirty="0" err="1">
                <a:latin typeface="Avenir" panose="02000503020000020003" pitchFamily="2" charset="0"/>
                <a:ea typeface="Arial"/>
                <a:cs typeface="Arial"/>
                <a:sym typeface="Arial"/>
              </a:rPr>
              <a:t>Tandori</a:t>
            </a:r>
            <a:r>
              <a:rPr lang="en-AU" sz="2200" dirty="0">
                <a:latin typeface="Avenir" panose="02000503020000020003" pitchFamily="2" charset="0"/>
                <a:ea typeface="Arial"/>
                <a:cs typeface="Arial"/>
                <a:sym typeface="Arial"/>
              </a:rPr>
              <a:t> and Matthew Butler</a:t>
            </a:r>
          </a:p>
          <a:p>
            <a:pPr marL="0" lvl="0" indent="0" algn="l" rtl="0">
              <a:lnSpc>
                <a:spcPct val="120000"/>
              </a:lnSpc>
              <a:spcBef>
                <a:spcPts val="0"/>
              </a:spcBef>
              <a:spcAft>
                <a:spcPts val="0"/>
              </a:spcAft>
              <a:buClr>
                <a:schemeClr val="dk1"/>
              </a:buClr>
              <a:buSzPts val="2600"/>
              <a:buNone/>
            </a:pPr>
            <a:r>
              <a:rPr lang="en-AU" sz="2200" dirty="0">
                <a:latin typeface="Avenir" panose="02000503020000020003" pitchFamily="2" charset="0"/>
                <a:ea typeface="Arial"/>
                <a:cs typeface="Arial"/>
                <a:sym typeface="Arial"/>
              </a:rPr>
              <a:t>(on behalf of the project team)</a:t>
            </a:r>
          </a:p>
          <a:p>
            <a:pPr marL="0" lvl="0" indent="0" algn="l" rtl="0">
              <a:lnSpc>
                <a:spcPct val="120000"/>
              </a:lnSpc>
              <a:spcBef>
                <a:spcPts val="0"/>
              </a:spcBef>
              <a:spcAft>
                <a:spcPts val="0"/>
              </a:spcAft>
              <a:buClr>
                <a:schemeClr val="dk1"/>
              </a:buClr>
              <a:buSzPts val="2600"/>
              <a:buNone/>
            </a:pPr>
            <a:r>
              <a:rPr lang="en-AU" sz="2200" dirty="0">
                <a:latin typeface="Avenir" panose="02000503020000020003" pitchFamily="2" charset="0"/>
                <a:ea typeface="Arial"/>
                <a:cs typeface="Arial"/>
                <a:sym typeface="Arial"/>
              </a:rPr>
              <a:t>Inclusive Technologies, Faculty of Information Technology</a:t>
            </a:r>
          </a:p>
        </p:txBody>
      </p:sp>
      <p:sp>
        <p:nvSpPr>
          <p:cNvPr id="7" name="Google Shape;139;p16">
            <a:extLst>
              <a:ext uri="{FF2B5EF4-FFF2-40B4-BE49-F238E27FC236}">
                <a16:creationId xmlns:a16="http://schemas.microsoft.com/office/drawing/2014/main" id="{1219B98F-AC2F-2749-B534-2F39CC571FA8}"/>
              </a:ext>
            </a:extLst>
          </p:cNvPr>
          <p:cNvSpPr txBox="1">
            <a:spLocks/>
          </p:cNvSpPr>
          <p:nvPr/>
        </p:nvSpPr>
        <p:spPr>
          <a:xfrm>
            <a:off x="401369" y="1912207"/>
            <a:ext cx="7900658" cy="1063301"/>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006CAB"/>
              </a:buClr>
              <a:buSzPts val="4500"/>
              <a:buFont typeface="Arial"/>
              <a:buNone/>
              <a:defRPr sz="4500" b="1" i="0" u="none" strike="noStrike" cap="none">
                <a:solidFill>
                  <a:srgbClr val="006CAB"/>
                </a:solidFill>
                <a:latin typeface="Arial Narrow"/>
                <a:ea typeface="Arial Narrow"/>
                <a:cs typeface="Arial Narrow"/>
                <a:sym typeface="Arial Narrow"/>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nSpc>
                <a:spcPct val="120000"/>
              </a:lnSpc>
              <a:spcBef>
                <a:spcPts val="600"/>
              </a:spcBef>
              <a:spcAft>
                <a:spcPts val="600"/>
              </a:spcAft>
            </a:pPr>
            <a:r>
              <a:rPr lang="en-AU" sz="3600" b="0" dirty="0">
                <a:latin typeface="Avenir" panose="02000503020000020003" pitchFamily="2" charset="0"/>
              </a:rPr>
              <a:t>Exhibition at Hand: Inclusive Gallery Design for People with Low Vision and Blindness</a:t>
            </a:r>
          </a:p>
        </p:txBody>
      </p:sp>
    </p:spTree>
    <p:extLst>
      <p:ext uri="{BB962C8B-B14F-4D97-AF65-F5344CB8AC3E}">
        <p14:creationId xmlns:p14="http://schemas.microsoft.com/office/powerpoint/2010/main" val="30132670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C75293B-27AF-354A-A374-43513E26A846}"/>
              </a:ext>
            </a:extLst>
          </p:cNvPr>
          <p:cNvSpPr txBox="1"/>
          <p:nvPr/>
        </p:nvSpPr>
        <p:spPr>
          <a:xfrm>
            <a:off x="2123713" y="6250329"/>
            <a:ext cx="8163770" cy="307777"/>
          </a:xfrm>
          <a:prstGeom prst="rect">
            <a:avLst/>
          </a:prstGeom>
          <a:noFill/>
        </p:spPr>
        <p:txBody>
          <a:bodyPr wrap="square" rtlCol="0">
            <a:spAutoFit/>
          </a:bodyPr>
          <a:lstStyle/>
          <a:p>
            <a:pPr algn="ctr"/>
            <a:r>
              <a:rPr lang="en-US" dirty="0">
                <a:latin typeface="Avenir" panose="02000503020000020003" pitchFamily="2" charset="0"/>
                <a:ea typeface="Theinhardt" panose="020B0503020202020204" pitchFamily="34" charset="-128"/>
              </a:rPr>
              <a:t>Tactile Concept Cards</a:t>
            </a:r>
          </a:p>
        </p:txBody>
      </p:sp>
      <p:pic>
        <p:nvPicPr>
          <p:cNvPr id="3" name="Picture 2" descr="A photo of a person holding a set of acrylic tactile cards. The cards have a tactile representation of Mary Quant fashion on one side, and large print and braille on the other.">
            <a:extLst>
              <a:ext uri="{FF2B5EF4-FFF2-40B4-BE49-F238E27FC236}">
                <a16:creationId xmlns:a16="http://schemas.microsoft.com/office/drawing/2014/main" id="{6D1596A7-E639-844B-9FA7-F40608F55761}"/>
              </a:ext>
            </a:extLst>
          </p:cNvPr>
          <p:cNvPicPr>
            <a:picLocks noChangeAspect="1"/>
          </p:cNvPicPr>
          <p:nvPr/>
        </p:nvPicPr>
        <p:blipFill>
          <a:blip r:embed="rId2"/>
          <a:stretch>
            <a:fillRect/>
          </a:stretch>
        </p:blipFill>
        <p:spPr>
          <a:xfrm>
            <a:off x="1993554" y="426309"/>
            <a:ext cx="8435547" cy="5623698"/>
          </a:xfrm>
          <a:prstGeom prst="rect">
            <a:avLst/>
          </a:prstGeom>
        </p:spPr>
      </p:pic>
    </p:spTree>
    <p:extLst>
      <p:ext uri="{BB962C8B-B14F-4D97-AF65-F5344CB8AC3E}">
        <p14:creationId xmlns:p14="http://schemas.microsoft.com/office/powerpoint/2010/main" val="17231732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C75293B-27AF-354A-A374-43513E26A846}"/>
              </a:ext>
            </a:extLst>
          </p:cNvPr>
          <p:cNvSpPr txBox="1"/>
          <p:nvPr/>
        </p:nvSpPr>
        <p:spPr>
          <a:xfrm>
            <a:off x="2123713" y="6250329"/>
            <a:ext cx="8163770" cy="307777"/>
          </a:xfrm>
          <a:prstGeom prst="rect">
            <a:avLst/>
          </a:prstGeom>
          <a:noFill/>
        </p:spPr>
        <p:txBody>
          <a:bodyPr wrap="square" rtlCol="0">
            <a:spAutoFit/>
          </a:bodyPr>
          <a:lstStyle/>
          <a:p>
            <a:pPr algn="ctr"/>
            <a:r>
              <a:rPr lang="en-US" dirty="0">
                <a:latin typeface="Avenir" panose="02000503020000020003" pitchFamily="2" charset="0"/>
                <a:ea typeface="Theinhardt" panose="020B0503020202020204" pitchFamily="34" charset="-128"/>
              </a:rPr>
              <a:t>3D Printed Posing Models with Audio Labels</a:t>
            </a:r>
          </a:p>
        </p:txBody>
      </p:sp>
      <p:pic>
        <p:nvPicPr>
          <p:cNvPr id="4" name="Picture 3" descr="A photo of 3 3D printed human figures, representing iconic Mary Quant fashion poses.">
            <a:extLst>
              <a:ext uri="{FF2B5EF4-FFF2-40B4-BE49-F238E27FC236}">
                <a16:creationId xmlns:a16="http://schemas.microsoft.com/office/drawing/2014/main" id="{E0E0D810-8F71-E041-8454-906F9C1F3BAD}"/>
              </a:ext>
            </a:extLst>
          </p:cNvPr>
          <p:cNvPicPr>
            <a:picLocks noChangeAspect="1"/>
          </p:cNvPicPr>
          <p:nvPr/>
        </p:nvPicPr>
        <p:blipFill>
          <a:blip r:embed="rId2"/>
          <a:stretch>
            <a:fillRect/>
          </a:stretch>
        </p:blipFill>
        <p:spPr>
          <a:xfrm>
            <a:off x="1931773" y="401593"/>
            <a:ext cx="8355710" cy="5570473"/>
          </a:xfrm>
          <a:prstGeom prst="rect">
            <a:avLst/>
          </a:prstGeom>
        </p:spPr>
      </p:pic>
    </p:spTree>
    <p:extLst>
      <p:ext uri="{BB962C8B-B14F-4D97-AF65-F5344CB8AC3E}">
        <p14:creationId xmlns:p14="http://schemas.microsoft.com/office/powerpoint/2010/main" val="22397364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photo of paper dolls and dress patterns.">
            <a:extLst>
              <a:ext uri="{FF2B5EF4-FFF2-40B4-BE49-F238E27FC236}">
                <a16:creationId xmlns:a16="http://schemas.microsoft.com/office/drawing/2014/main" id="{EF475428-E71C-8D49-B154-A428B302451F}"/>
              </a:ext>
            </a:extLst>
          </p:cNvPr>
          <p:cNvPicPr>
            <a:picLocks noChangeAspect="1"/>
          </p:cNvPicPr>
          <p:nvPr/>
        </p:nvPicPr>
        <p:blipFill>
          <a:blip r:embed="rId2"/>
          <a:stretch>
            <a:fillRect/>
          </a:stretch>
        </p:blipFill>
        <p:spPr>
          <a:xfrm>
            <a:off x="1931773" y="401593"/>
            <a:ext cx="8392410" cy="5570473"/>
          </a:xfrm>
          <a:prstGeom prst="rect">
            <a:avLst/>
          </a:prstGeom>
        </p:spPr>
      </p:pic>
      <p:sp>
        <p:nvSpPr>
          <p:cNvPr id="5" name="TextBox 4">
            <a:extLst>
              <a:ext uri="{FF2B5EF4-FFF2-40B4-BE49-F238E27FC236}">
                <a16:creationId xmlns:a16="http://schemas.microsoft.com/office/drawing/2014/main" id="{1C75293B-27AF-354A-A374-43513E26A846}"/>
              </a:ext>
            </a:extLst>
          </p:cNvPr>
          <p:cNvSpPr txBox="1"/>
          <p:nvPr/>
        </p:nvSpPr>
        <p:spPr>
          <a:xfrm>
            <a:off x="2123713" y="6250329"/>
            <a:ext cx="8163770" cy="307777"/>
          </a:xfrm>
          <a:prstGeom prst="rect">
            <a:avLst/>
          </a:prstGeom>
          <a:noFill/>
        </p:spPr>
        <p:txBody>
          <a:bodyPr wrap="square" rtlCol="0">
            <a:spAutoFit/>
          </a:bodyPr>
          <a:lstStyle/>
          <a:p>
            <a:pPr algn="ctr"/>
            <a:r>
              <a:rPr lang="en-US" dirty="0">
                <a:latin typeface="Avenir" panose="02000503020000020003" pitchFamily="2" charset="0"/>
                <a:ea typeface="Theinhardt" panose="020B0503020202020204" pitchFamily="34" charset="-128"/>
              </a:rPr>
              <a:t>Paper Dolls and Patterns for Dressmaking</a:t>
            </a:r>
          </a:p>
        </p:txBody>
      </p:sp>
    </p:spTree>
    <p:extLst>
      <p:ext uri="{BB962C8B-B14F-4D97-AF65-F5344CB8AC3E}">
        <p14:creationId xmlns:p14="http://schemas.microsoft.com/office/powerpoint/2010/main" val="2535933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C75293B-27AF-354A-A374-43513E26A846}"/>
              </a:ext>
            </a:extLst>
          </p:cNvPr>
          <p:cNvSpPr txBox="1"/>
          <p:nvPr/>
        </p:nvSpPr>
        <p:spPr>
          <a:xfrm>
            <a:off x="2123713" y="6250329"/>
            <a:ext cx="8163770" cy="307777"/>
          </a:xfrm>
          <a:prstGeom prst="rect">
            <a:avLst/>
          </a:prstGeom>
          <a:noFill/>
        </p:spPr>
        <p:txBody>
          <a:bodyPr wrap="square" rtlCol="0">
            <a:spAutoFit/>
          </a:bodyPr>
          <a:lstStyle/>
          <a:p>
            <a:pPr algn="ctr"/>
            <a:r>
              <a:rPr lang="en-US" dirty="0">
                <a:latin typeface="Avenir" panose="02000503020000020003" pitchFamily="2" charset="0"/>
                <a:ea typeface="Theinhardt" panose="020B0503020202020204" pitchFamily="34" charset="-128"/>
              </a:rPr>
              <a:t>Exploring the Exhibition</a:t>
            </a:r>
          </a:p>
        </p:txBody>
      </p:sp>
      <p:pic>
        <p:nvPicPr>
          <p:cNvPr id="4" name="Picture 3" descr="Two photos taken during the Mary Quant visit. The first photo shows two people waling through the exhibition, one person holding a 3D printed human model, and the second person carrying tactile cards. The second photo shows someone touching an iconic Mary Quant flower design on the wall.">
            <a:extLst>
              <a:ext uri="{FF2B5EF4-FFF2-40B4-BE49-F238E27FC236}">
                <a16:creationId xmlns:a16="http://schemas.microsoft.com/office/drawing/2014/main" id="{E8EFAA49-E02C-0448-B0FA-F5C9B7F6229E}"/>
              </a:ext>
            </a:extLst>
          </p:cNvPr>
          <p:cNvPicPr>
            <a:picLocks noChangeAspect="1"/>
          </p:cNvPicPr>
          <p:nvPr/>
        </p:nvPicPr>
        <p:blipFill>
          <a:blip r:embed="rId2"/>
          <a:stretch>
            <a:fillRect/>
          </a:stretch>
        </p:blipFill>
        <p:spPr>
          <a:xfrm>
            <a:off x="451021" y="680284"/>
            <a:ext cx="11289957" cy="5067811"/>
          </a:xfrm>
          <a:prstGeom prst="rect">
            <a:avLst/>
          </a:prstGeom>
        </p:spPr>
      </p:pic>
    </p:spTree>
    <p:extLst>
      <p:ext uri="{BB962C8B-B14F-4D97-AF65-F5344CB8AC3E}">
        <p14:creationId xmlns:p14="http://schemas.microsoft.com/office/powerpoint/2010/main" val="41853432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0D51808-76D8-A742-BC83-7C9E5A82072B}"/>
              </a:ext>
            </a:extLst>
          </p:cNvPr>
          <p:cNvSpPr>
            <a:spLocks noGrp="1"/>
          </p:cNvSpPr>
          <p:nvPr>
            <p:ph type="body" idx="1"/>
          </p:nvPr>
        </p:nvSpPr>
        <p:spPr>
          <a:xfrm>
            <a:off x="306060" y="1250365"/>
            <a:ext cx="11280198" cy="5204756"/>
          </a:xfrm>
        </p:spPr>
        <p:txBody>
          <a:bodyPr/>
          <a:lstStyle/>
          <a:p>
            <a:pPr marL="571500" indent="-342900">
              <a:buFont typeface="Arial" panose="020B0604020202020204" pitchFamily="34" charset="0"/>
              <a:buChar char="•"/>
            </a:pPr>
            <a:r>
              <a:rPr lang="en-US" dirty="0">
                <a:latin typeface="Avenir" panose="02000503020000020003" pitchFamily="2" charset="0"/>
                <a:cs typeface="Calibri" panose="020F0502020204030204" pitchFamily="34" charset="0"/>
              </a:rPr>
              <a:t>Importance of pre-visit</a:t>
            </a:r>
          </a:p>
          <a:p>
            <a:pPr marL="1028700" lvl="1" indent="-342900">
              <a:buFont typeface="Courier New" panose="02070309020205020404" pitchFamily="49" charset="0"/>
              <a:buChar char="o"/>
            </a:pPr>
            <a:r>
              <a:rPr lang="en-US" dirty="0">
                <a:latin typeface="Avenir" panose="02000503020000020003" pitchFamily="2" charset="0"/>
                <a:cs typeface="Calibri" panose="020F0502020204030204" pitchFamily="34" charset="0"/>
              </a:rPr>
              <a:t>Access to web content and object descriptions</a:t>
            </a:r>
          </a:p>
          <a:p>
            <a:pPr marL="1028700" lvl="1" indent="-342900">
              <a:buFont typeface="Courier New" panose="02070309020205020404" pitchFamily="49" charset="0"/>
              <a:buChar char="o"/>
            </a:pPr>
            <a:r>
              <a:rPr lang="en-US" dirty="0">
                <a:latin typeface="Avenir" panose="02000503020000020003" pitchFamily="2" charset="0"/>
                <a:cs typeface="Calibri" panose="020F0502020204030204" pitchFamily="34" charset="0"/>
              </a:rPr>
              <a:t>Access to alternate representations such as tactile objects</a:t>
            </a:r>
          </a:p>
          <a:p>
            <a:pPr marL="571500" indent="-342900">
              <a:buFont typeface="Arial" panose="020B0604020202020204" pitchFamily="34" charset="0"/>
              <a:buChar char="•"/>
            </a:pPr>
            <a:r>
              <a:rPr lang="en-US" dirty="0">
                <a:latin typeface="Avenir" panose="02000503020000020003" pitchFamily="2" charset="0"/>
                <a:cs typeface="Calibri" panose="020F0502020204030204" pitchFamily="34" charset="0"/>
              </a:rPr>
              <a:t>Supporting both independent access and bespoke experiences</a:t>
            </a:r>
          </a:p>
          <a:p>
            <a:pPr marL="1028700" lvl="1" indent="-342900">
              <a:buFont typeface="Courier New" panose="02070309020205020404" pitchFamily="49" charset="0"/>
              <a:buChar char="o"/>
            </a:pPr>
            <a:r>
              <a:rPr lang="en-US" dirty="0">
                <a:latin typeface="Avenir" panose="02000503020000020003" pitchFamily="2" charset="0"/>
                <a:cs typeface="Calibri" panose="020F0502020204030204" pitchFamily="34" charset="0"/>
              </a:rPr>
              <a:t>Addressing equity means that independent access needs to be a cornerstone of an institution’s approach</a:t>
            </a:r>
          </a:p>
          <a:p>
            <a:pPr marL="1028700" lvl="1" indent="-342900">
              <a:buFont typeface="Courier New" panose="02070309020205020404" pitchFamily="49" charset="0"/>
              <a:buChar char="o"/>
            </a:pPr>
            <a:r>
              <a:rPr lang="en-US" dirty="0">
                <a:latin typeface="Avenir" panose="02000503020000020003" pitchFamily="2" charset="0"/>
                <a:cs typeface="Calibri" panose="020F0502020204030204" pitchFamily="34" charset="0"/>
              </a:rPr>
              <a:t>However, supporting bespoke sessions can help alleviate anxiety and better support the individual needs of visitors</a:t>
            </a:r>
          </a:p>
          <a:p>
            <a:pPr marL="571500" indent="-342900">
              <a:buFont typeface="Arial" panose="020B0604020202020204" pitchFamily="34" charset="0"/>
              <a:buChar char="•"/>
            </a:pPr>
            <a:r>
              <a:rPr lang="en-US" dirty="0">
                <a:latin typeface="Avenir" panose="02000503020000020003" pitchFamily="2" charset="0"/>
                <a:cs typeface="Calibri" panose="020F0502020204030204" pitchFamily="34" charset="0"/>
              </a:rPr>
              <a:t>Supporting community</a:t>
            </a:r>
          </a:p>
          <a:p>
            <a:pPr marL="1028700" lvl="1" indent="-342900">
              <a:buFont typeface="Courier New" panose="02070309020205020404" pitchFamily="49" charset="0"/>
              <a:buChar char="o"/>
            </a:pPr>
            <a:r>
              <a:rPr lang="en-US" dirty="0">
                <a:latin typeface="Avenir" panose="02000503020000020003" pitchFamily="2" charset="0"/>
                <a:cs typeface="Calibri" panose="020F0502020204030204" pitchFamily="34" charset="0"/>
              </a:rPr>
              <a:t>Galleries play an important role in communities, especially in regional areas… supporting equitable access is as much about supporting the community as it is about individuals.</a:t>
            </a:r>
          </a:p>
        </p:txBody>
      </p:sp>
      <p:sp>
        <p:nvSpPr>
          <p:cNvPr id="3" name="Text Placeholder 2">
            <a:extLst>
              <a:ext uri="{FF2B5EF4-FFF2-40B4-BE49-F238E27FC236}">
                <a16:creationId xmlns:a16="http://schemas.microsoft.com/office/drawing/2014/main" id="{2EE0285B-6915-124A-8323-D7C7EFC28A61}"/>
              </a:ext>
            </a:extLst>
          </p:cNvPr>
          <p:cNvSpPr>
            <a:spLocks noGrp="1"/>
          </p:cNvSpPr>
          <p:nvPr>
            <p:ph type="body" idx="2"/>
          </p:nvPr>
        </p:nvSpPr>
        <p:spPr>
          <a:xfrm>
            <a:off x="306060" y="326309"/>
            <a:ext cx="8023128" cy="736956"/>
          </a:xfrm>
        </p:spPr>
        <p:txBody>
          <a:bodyPr/>
          <a:lstStyle/>
          <a:p>
            <a:r>
              <a:rPr lang="en-US" b="0" dirty="0">
                <a:solidFill>
                  <a:srgbClr val="0070C0"/>
                </a:solidFill>
                <a:latin typeface="Avenir" panose="02000503020000020003" pitchFamily="2" charset="0"/>
                <a:cs typeface="Calibri" panose="020F0502020204030204" pitchFamily="34" charset="0"/>
              </a:rPr>
              <a:t>Mary Quant - Outcomes</a:t>
            </a:r>
          </a:p>
        </p:txBody>
      </p:sp>
    </p:spTree>
    <p:extLst>
      <p:ext uri="{BB962C8B-B14F-4D97-AF65-F5344CB8AC3E}">
        <p14:creationId xmlns:p14="http://schemas.microsoft.com/office/powerpoint/2010/main" val="17389187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0D51808-76D8-A742-BC83-7C9E5A82072B}"/>
              </a:ext>
            </a:extLst>
          </p:cNvPr>
          <p:cNvSpPr>
            <a:spLocks noGrp="1"/>
          </p:cNvSpPr>
          <p:nvPr>
            <p:ph type="body" idx="1"/>
          </p:nvPr>
        </p:nvSpPr>
        <p:spPr>
          <a:xfrm>
            <a:off x="306060" y="1250365"/>
            <a:ext cx="11280198" cy="5204756"/>
          </a:xfrm>
        </p:spPr>
        <p:txBody>
          <a:bodyPr/>
          <a:lstStyle/>
          <a:p>
            <a:pPr marL="571500" indent="-342900">
              <a:buFont typeface="Arial" panose="020B0604020202020204" pitchFamily="34" charset="0"/>
              <a:buChar char="•"/>
            </a:pPr>
            <a:r>
              <a:rPr lang="en-US" dirty="0">
                <a:latin typeface="Avenir" panose="02000503020000020003" pitchFamily="2" charset="0"/>
                <a:cs typeface="Calibri" panose="020F0502020204030204" pitchFamily="34" charset="0"/>
              </a:rPr>
              <a:t>Timeliness</a:t>
            </a:r>
          </a:p>
          <a:p>
            <a:pPr marL="1028700" lvl="1" indent="-342900">
              <a:buFont typeface="Courier New" panose="02070309020205020404" pitchFamily="49" charset="0"/>
              <a:buChar char="o"/>
            </a:pPr>
            <a:r>
              <a:rPr lang="en-US" dirty="0">
                <a:latin typeface="Avenir" panose="02000503020000020003" pitchFamily="2" charset="0"/>
                <a:cs typeface="Calibri" panose="020F0502020204030204" pitchFamily="34" charset="0"/>
              </a:rPr>
              <a:t>The most precious resource is often time</a:t>
            </a:r>
          </a:p>
          <a:p>
            <a:pPr marL="1028700" lvl="1" indent="-342900">
              <a:buFont typeface="Courier New" panose="02070309020205020404" pitchFamily="49" charset="0"/>
              <a:buChar char="o"/>
            </a:pPr>
            <a:r>
              <a:rPr lang="en-US" dirty="0">
                <a:latin typeface="Avenir" panose="02000503020000020003" pitchFamily="2" charset="0"/>
                <a:cs typeface="Calibri" panose="020F0502020204030204" pitchFamily="34" charset="0"/>
              </a:rPr>
              <a:t>This is for galleries, who need considerable time to prepare for BLV visitors</a:t>
            </a:r>
          </a:p>
          <a:p>
            <a:pPr marL="1028700" lvl="1" indent="-342900">
              <a:buFont typeface="Courier New" panose="02070309020205020404" pitchFamily="49" charset="0"/>
              <a:buChar char="o"/>
            </a:pPr>
            <a:r>
              <a:rPr lang="en-US" dirty="0">
                <a:latin typeface="Avenir" panose="02000503020000020003" pitchFamily="2" charset="0"/>
                <a:cs typeface="Calibri" panose="020F0502020204030204" pitchFamily="34" charset="0"/>
              </a:rPr>
              <a:t>It is also for individuals with different needs, as engagement can often be a more time consuming process</a:t>
            </a:r>
          </a:p>
          <a:p>
            <a:pPr marL="571500" indent="-342900">
              <a:buFont typeface="Arial" panose="020B0604020202020204" pitchFamily="34" charset="0"/>
              <a:buChar char="•"/>
            </a:pPr>
            <a:r>
              <a:rPr lang="en-US" dirty="0">
                <a:latin typeface="Avenir" panose="02000503020000020003" pitchFamily="2" charset="0"/>
                <a:cs typeface="Calibri" panose="020F0502020204030204" pitchFamily="34" charset="0"/>
              </a:rPr>
              <a:t>Community engagement</a:t>
            </a:r>
          </a:p>
          <a:p>
            <a:pPr marL="1028700" lvl="1" indent="-342900">
              <a:buFont typeface="Courier New" panose="02070309020205020404" pitchFamily="49" charset="0"/>
              <a:buChar char="o"/>
            </a:pPr>
            <a:r>
              <a:rPr lang="en-US" dirty="0">
                <a:latin typeface="Avenir" panose="02000503020000020003" pitchFamily="2" charset="0"/>
                <a:cs typeface="Calibri" panose="020F0502020204030204" pitchFamily="34" charset="0"/>
              </a:rPr>
              <a:t>Truly equitable access will only happen with all stakeholders being invested</a:t>
            </a:r>
          </a:p>
          <a:p>
            <a:pPr marL="1028700" lvl="1" indent="-342900">
              <a:buFont typeface="Courier New" panose="02070309020205020404" pitchFamily="49" charset="0"/>
              <a:buChar char="o"/>
            </a:pPr>
            <a:r>
              <a:rPr lang="en-US" dirty="0">
                <a:latin typeface="Avenir" panose="02000503020000020003" pitchFamily="2" charset="0"/>
                <a:cs typeface="Calibri" panose="020F0502020204030204" pitchFamily="34" charset="0"/>
              </a:rPr>
              <a:t>Expertise is often required, either for transcription or development of bespoke artefacts. Creating teams and communities of practice will facilitate this and not put the onus on any one gallery or set of stakeholders.</a:t>
            </a:r>
          </a:p>
        </p:txBody>
      </p:sp>
      <p:sp>
        <p:nvSpPr>
          <p:cNvPr id="3" name="Text Placeholder 2">
            <a:extLst>
              <a:ext uri="{FF2B5EF4-FFF2-40B4-BE49-F238E27FC236}">
                <a16:creationId xmlns:a16="http://schemas.microsoft.com/office/drawing/2014/main" id="{2EE0285B-6915-124A-8323-D7C7EFC28A61}"/>
              </a:ext>
            </a:extLst>
          </p:cNvPr>
          <p:cNvSpPr>
            <a:spLocks noGrp="1"/>
          </p:cNvSpPr>
          <p:nvPr>
            <p:ph type="body" idx="2"/>
          </p:nvPr>
        </p:nvSpPr>
        <p:spPr>
          <a:xfrm>
            <a:off x="306060" y="326309"/>
            <a:ext cx="8023128" cy="736956"/>
          </a:xfrm>
        </p:spPr>
        <p:txBody>
          <a:bodyPr/>
          <a:lstStyle/>
          <a:p>
            <a:r>
              <a:rPr lang="en-US" b="0" dirty="0">
                <a:solidFill>
                  <a:srgbClr val="0070C0"/>
                </a:solidFill>
                <a:latin typeface="Avenir" panose="02000503020000020003" pitchFamily="2" charset="0"/>
                <a:cs typeface="Calibri" panose="020F0502020204030204" pitchFamily="34" charset="0"/>
              </a:rPr>
              <a:t>Mary Quant - Outcomes</a:t>
            </a:r>
          </a:p>
        </p:txBody>
      </p:sp>
    </p:spTree>
    <p:extLst>
      <p:ext uri="{BB962C8B-B14F-4D97-AF65-F5344CB8AC3E}">
        <p14:creationId xmlns:p14="http://schemas.microsoft.com/office/powerpoint/2010/main" val="40743054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0D51808-76D8-A742-BC83-7C9E5A82072B}"/>
              </a:ext>
            </a:extLst>
          </p:cNvPr>
          <p:cNvSpPr>
            <a:spLocks noGrp="1"/>
          </p:cNvSpPr>
          <p:nvPr>
            <p:ph type="body" idx="1"/>
          </p:nvPr>
        </p:nvSpPr>
        <p:spPr>
          <a:xfrm>
            <a:off x="306060" y="1250365"/>
            <a:ext cx="11280198" cy="5204756"/>
          </a:xfrm>
        </p:spPr>
        <p:txBody>
          <a:bodyPr/>
          <a:lstStyle/>
          <a:p>
            <a:pPr marL="571500" indent="-342900">
              <a:buFont typeface="Arial" panose="020B0604020202020204" pitchFamily="34" charset="0"/>
              <a:buChar char="•"/>
            </a:pPr>
            <a:r>
              <a:rPr lang="en-US" dirty="0">
                <a:latin typeface="Avenir" panose="02000503020000020003" pitchFamily="2" charset="0"/>
                <a:cs typeface="Calibri" panose="020F0502020204030204" pitchFamily="34" charset="0"/>
              </a:rPr>
              <a:t>In 2022, the flagship exhibition is Elvis: Direct from Graceland</a:t>
            </a:r>
          </a:p>
          <a:p>
            <a:pPr marL="571500" indent="-342900">
              <a:buFont typeface="Arial" panose="020B0604020202020204" pitchFamily="34" charset="0"/>
              <a:buChar char="•"/>
            </a:pPr>
            <a:r>
              <a:rPr lang="en-US" dirty="0">
                <a:latin typeface="Avenir" panose="02000503020000020003" pitchFamily="2" charset="0"/>
                <a:cs typeface="Calibri" panose="020F0502020204030204" pitchFamily="34" charset="0"/>
              </a:rPr>
              <a:t>This features artefacts from the estate of Elvis Presley, including fashion, musical ephemera and personal objects</a:t>
            </a:r>
          </a:p>
          <a:p>
            <a:pPr marL="571500" indent="-342900">
              <a:buFont typeface="Arial" panose="020B0604020202020204" pitchFamily="34" charset="0"/>
              <a:buChar char="•"/>
            </a:pPr>
            <a:r>
              <a:rPr lang="en-US" dirty="0">
                <a:latin typeface="Avenir" panose="02000503020000020003" pitchFamily="2" charset="0"/>
                <a:cs typeface="Calibri" panose="020F0502020204030204" pitchFamily="34" charset="0"/>
              </a:rPr>
              <a:t>As part of the exhibition planning, the gallery organized 4 “Access Elvis” sessions… 2 for BLV visitors and 2 for deaf and hard of hearing people</a:t>
            </a:r>
          </a:p>
          <a:p>
            <a:pPr marL="571500" indent="-342900">
              <a:buFont typeface="Arial" panose="020B0604020202020204" pitchFamily="34" charset="0"/>
              <a:buChar char="•"/>
            </a:pPr>
            <a:r>
              <a:rPr lang="en-US" dirty="0">
                <a:latin typeface="Avenir" panose="02000503020000020003" pitchFamily="2" charset="0"/>
                <a:cs typeface="Calibri" panose="020F0502020204030204" pitchFamily="34" charset="0"/>
              </a:rPr>
              <a:t>The research team worked with the gallery to co-present the 2 BLV sessions</a:t>
            </a:r>
          </a:p>
          <a:p>
            <a:pPr marL="571500" indent="-342900">
              <a:buFont typeface="Arial" panose="020B0604020202020204" pitchFamily="34" charset="0"/>
              <a:buChar char="•"/>
            </a:pPr>
            <a:r>
              <a:rPr lang="en-US" dirty="0">
                <a:latin typeface="Avenir" panose="02000503020000020003" pitchFamily="2" charset="0"/>
                <a:cs typeface="Calibri" panose="020F0502020204030204" pitchFamily="34" charset="0"/>
              </a:rPr>
              <a:t>To date, one has taken place</a:t>
            </a:r>
          </a:p>
          <a:p>
            <a:pPr marL="571500" indent="-342900">
              <a:buFont typeface="Arial" panose="020B0604020202020204" pitchFamily="34" charset="0"/>
              <a:buChar char="•"/>
            </a:pPr>
            <a:r>
              <a:rPr lang="en-US" dirty="0">
                <a:latin typeface="Avenir" panose="02000503020000020003" pitchFamily="2" charset="0"/>
                <a:cs typeface="Calibri" panose="020F0502020204030204" pitchFamily="34" charset="0"/>
              </a:rPr>
              <a:t>For this session, we continued with some of the same types of artefacts (portable tactile concept cards, NFC and audio descriptions), and implemented some new ideas including dioramas, refreshable tactile displays, and multi-sensory “experiences”</a:t>
            </a:r>
          </a:p>
        </p:txBody>
      </p:sp>
      <p:sp>
        <p:nvSpPr>
          <p:cNvPr id="3" name="Text Placeholder 2">
            <a:extLst>
              <a:ext uri="{FF2B5EF4-FFF2-40B4-BE49-F238E27FC236}">
                <a16:creationId xmlns:a16="http://schemas.microsoft.com/office/drawing/2014/main" id="{2EE0285B-6915-124A-8323-D7C7EFC28A61}"/>
              </a:ext>
            </a:extLst>
          </p:cNvPr>
          <p:cNvSpPr>
            <a:spLocks noGrp="1"/>
          </p:cNvSpPr>
          <p:nvPr>
            <p:ph type="body" idx="2"/>
          </p:nvPr>
        </p:nvSpPr>
        <p:spPr>
          <a:xfrm>
            <a:off x="306060" y="326309"/>
            <a:ext cx="8023128" cy="736956"/>
          </a:xfrm>
        </p:spPr>
        <p:txBody>
          <a:bodyPr/>
          <a:lstStyle/>
          <a:p>
            <a:r>
              <a:rPr lang="en-US" b="0" dirty="0">
                <a:solidFill>
                  <a:srgbClr val="0070C0"/>
                </a:solidFill>
                <a:latin typeface="Avenir" panose="02000503020000020003" pitchFamily="2" charset="0"/>
                <a:cs typeface="Calibri" panose="020F0502020204030204" pitchFamily="34" charset="0"/>
              </a:rPr>
              <a:t>Elvis: Direct From Graceland</a:t>
            </a:r>
          </a:p>
        </p:txBody>
      </p:sp>
    </p:spTree>
    <p:extLst>
      <p:ext uri="{BB962C8B-B14F-4D97-AF65-F5344CB8AC3E}">
        <p14:creationId xmlns:p14="http://schemas.microsoft.com/office/powerpoint/2010/main" val="908602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C75293B-27AF-354A-A374-43513E26A846}"/>
              </a:ext>
            </a:extLst>
          </p:cNvPr>
          <p:cNvSpPr txBox="1"/>
          <p:nvPr/>
        </p:nvSpPr>
        <p:spPr>
          <a:xfrm>
            <a:off x="2123713" y="6250329"/>
            <a:ext cx="8163770" cy="307777"/>
          </a:xfrm>
          <a:prstGeom prst="rect">
            <a:avLst/>
          </a:prstGeom>
          <a:noFill/>
        </p:spPr>
        <p:txBody>
          <a:bodyPr wrap="square" rtlCol="0">
            <a:spAutoFit/>
          </a:bodyPr>
          <a:lstStyle/>
          <a:p>
            <a:pPr algn="ctr"/>
            <a:r>
              <a:rPr lang="en-US" dirty="0">
                <a:latin typeface="Avenir" panose="02000503020000020003" pitchFamily="2" charset="0"/>
                <a:ea typeface="Theinhardt" panose="020B0503020202020204" pitchFamily="34" charset="-128"/>
              </a:rPr>
              <a:t>Graceland Model</a:t>
            </a:r>
          </a:p>
        </p:txBody>
      </p:sp>
      <p:pic>
        <p:nvPicPr>
          <p:cNvPr id="3" name="Picture 2" descr="A photo of a hand crafted model of Graceland mansion. It has a black roof, textured facade, including pillars in front of the door.">
            <a:extLst>
              <a:ext uri="{FF2B5EF4-FFF2-40B4-BE49-F238E27FC236}">
                <a16:creationId xmlns:a16="http://schemas.microsoft.com/office/drawing/2014/main" id="{481E5F30-CCE8-9D46-A157-82F44B432E6A}"/>
              </a:ext>
            </a:extLst>
          </p:cNvPr>
          <p:cNvPicPr>
            <a:picLocks noChangeAspect="1"/>
          </p:cNvPicPr>
          <p:nvPr/>
        </p:nvPicPr>
        <p:blipFill>
          <a:blip r:embed="rId2"/>
          <a:stretch>
            <a:fillRect/>
          </a:stretch>
        </p:blipFill>
        <p:spPr>
          <a:xfrm>
            <a:off x="2286410" y="299894"/>
            <a:ext cx="7838375" cy="5878782"/>
          </a:xfrm>
          <a:prstGeom prst="rect">
            <a:avLst/>
          </a:prstGeom>
        </p:spPr>
      </p:pic>
    </p:spTree>
    <p:extLst>
      <p:ext uri="{BB962C8B-B14F-4D97-AF65-F5344CB8AC3E}">
        <p14:creationId xmlns:p14="http://schemas.microsoft.com/office/powerpoint/2010/main" val="5765395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C75293B-27AF-354A-A374-43513E26A846}"/>
              </a:ext>
            </a:extLst>
          </p:cNvPr>
          <p:cNvSpPr txBox="1"/>
          <p:nvPr/>
        </p:nvSpPr>
        <p:spPr>
          <a:xfrm>
            <a:off x="2123713" y="6250329"/>
            <a:ext cx="8163770" cy="307777"/>
          </a:xfrm>
          <a:prstGeom prst="rect">
            <a:avLst/>
          </a:prstGeom>
          <a:noFill/>
        </p:spPr>
        <p:txBody>
          <a:bodyPr wrap="square" rtlCol="0">
            <a:spAutoFit/>
          </a:bodyPr>
          <a:lstStyle/>
          <a:p>
            <a:pPr algn="ctr"/>
            <a:r>
              <a:rPr lang="en-US" dirty="0">
                <a:latin typeface="Avenir" panose="02000503020000020003" pitchFamily="2" charset="0"/>
                <a:ea typeface="Theinhardt" panose="020B0503020202020204" pitchFamily="34" charset="-128"/>
              </a:rPr>
              <a:t>3D Printed House</a:t>
            </a:r>
          </a:p>
        </p:txBody>
      </p:sp>
      <p:pic>
        <p:nvPicPr>
          <p:cNvPr id="4" name="Picture 3" descr="A photo of a 3D printed house, that is a replica of the house in which Elvis Presley grew up.">
            <a:extLst>
              <a:ext uri="{FF2B5EF4-FFF2-40B4-BE49-F238E27FC236}">
                <a16:creationId xmlns:a16="http://schemas.microsoft.com/office/drawing/2014/main" id="{ECD6A6E3-E1A0-2B43-90BE-FB90D6FDD2BA}"/>
              </a:ext>
            </a:extLst>
          </p:cNvPr>
          <p:cNvPicPr>
            <a:picLocks noChangeAspect="1"/>
          </p:cNvPicPr>
          <p:nvPr/>
        </p:nvPicPr>
        <p:blipFill>
          <a:blip r:embed="rId2"/>
          <a:stretch>
            <a:fillRect/>
          </a:stretch>
        </p:blipFill>
        <p:spPr>
          <a:xfrm>
            <a:off x="2241498" y="299894"/>
            <a:ext cx="7709004" cy="5781753"/>
          </a:xfrm>
          <a:prstGeom prst="rect">
            <a:avLst/>
          </a:prstGeom>
        </p:spPr>
      </p:pic>
    </p:spTree>
    <p:extLst>
      <p:ext uri="{BB962C8B-B14F-4D97-AF65-F5344CB8AC3E}">
        <p14:creationId xmlns:p14="http://schemas.microsoft.com/office/powerpoint/2010/main" val="9892944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C75293B-27AF-354A-A374-43513E26A846}"/>
              </a:ext>
            </a:extLst>
          </p:cNvPr>
          <p:cNvSpPr txBox="1"/>
          <p:nvPr/>
        </p:nvSpPr>
        <p:spPr>
          <a:xfrm>
            <a:off x="2123713" y="6250329"/>
            <a:ext cx="8163770" cy="307777"/>
          </a:xfrm>
          <a:prstGeom prst="rect">
            <a:avLst/>
          </a:prstGeom>
          <a:noFill/>
        </p:spPr>
        <p:txBody>
          <a:bodyPr wrap="square" rtlCol="0">
            <a:spAutoFit/>
          </a:bodyPr>
          <a:lstStyle/>
          <a:p>
            <a:pPr algn="ctr"/>
            <a:r>
              <a:rPr lang="en-US" dirty="0">
                <a:latin typeface="Avenir" panose="02000503020000020003" pitchFamily="2" charset="0"/>
                <a:ea typeface="Theinhardt" panose="020B0503020202020204" pitchFamily="34" charset="-128"/>
              </a:rPr>
              <a:t>3D Printed Plaques with Links to Accessible Online Content</a:t>
            </a:r>
          </a:p>
        </p:txBody>
      </p:sp>
      <p:pic>
        <p:nvPicPr>
          <p:cNvPr id="3" name="Picture 2" descr="A photo of 3 3D printed plaques, with the title of an item from the tactile diorama, braille and a QR code.">
            <a:extLst>
              <a:ext uri="{FF2B5EF4-FFF2-40B4-BE49-F238E27FC236}">
                <a16:creationId xmlns:a16="http://schemas.microsoft.com/office/drawing/2014/main" id="{AABF980A-AA4B-994A-AF37-1BFCF1B11B75}"/>
              </a:ext>
            </a:extLst>
          </p:cNvPr>
          <p:cNvPicPr>
            <a:picLocks noChangeAspect="1"/>
          </p:cNvPicPr>
          <p:nvPr/>
        </p:nvPicPr>
        <p:blipFill>
          <a:blip r:embed="rId2"/>
          <a:stretch>
            <a:fillRect/>
          </a:stretch>
        </p:blipFill>
        <p:spPr>
          <a:xfrm>
            <a:off x="2292625" y="197708"/>
            <a:ext cx="7825946" cy="5869460"/>
          </a:xfrm>
          <a:prstGeom prst="rect">
            <a:avLst/>
          </a:prstGeom>
        </p:spPr>
      </p:pic>
    </p:spTree>
    <p:extLst>
      <p:ext uri="{BB962C8B-B14F-4D97-AF65-F5344CB8AC3E}">
        <p14:creationId xmlns:p14="http://schemas.microsoft.com/office/powerpoint/2010/main" val="22490724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04C3412-E9AE-7F4E-8F53-F8E26C291644}"/>
              </a:ext>
            </a:extLst>
          </p:cNvPr>
          <p:cNvSpPr txBox="1"/>
          <p:nvPr/>
        </p:nvSpPr>
        <p:spPr>
          <a:xfrm>
            <a:off x="2639027" y="2958078"/>
            <a:ext cx="6782765" cy="830997"/>
          </a:xfrm>
          <a:prstGeom prst="rect">
            <a:avLst/>
          </a:prstGeom>
          <a:noFill/>
        </p:spPr>
        <p:txBody>
          <a:bodyPr wrap="square" rtlCol="0">
            <a:spAutoFit/>
          </a:bodyPr>
          <a:lstStyle/>
          <a:p>
            <a:r>
              <a:rPr lang="en-US" sz="4800" dirty="0">
                <a:solidFill>
                  <a:schemeClr val="accent1">
                    <a:lumMod val="75000"/>
                  </a:schemeClr>
                </a:solidFill>
                <a:latin typeface="Avenir" panose="02000503020000020003" pitchFamily="2" charset="0"/>
                <a:ea typeface="Theinhardt" panose="020B0503020202020204" pitchFamily="34" charset="-128"/>
              </a:rPr>
              <a:t>Don’t touch the artwork</a:t>
            </a:r>
          </a:p>
        </p:txBody>
      </p:sp>
    </p:spTree>
    <p:extLst>
      <p:ext uri="{BB962C8B-B14F-4D97-AF65-F5344CB8AC3E}">
        <p14:creationId xmlns:p14="http://schemas.microsoft.com/office/powerpoint/2010/main" val="18183811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C75293B-27AF-354A-A374-43513E26A846}"/>
              </a:ext>
            </a:extLst>
          </p:cNvPr>
          <p:cNvSpPr txBox="1"/>
          <p:nvPr/>
        </p:nvSpPr>
        <p:spPr>
          <a:xfrm>
            <a:off x="2123713" y="6250329"/>
            <a:ext cx="8163770" cy="307777"/>
          </a:xfrm>
          <a:prstGeom prst="rect">
            <a:avLst/>
          </a:prstGeom>
          <a:noFill/>
        </p:spPr>
        <p:txBody>
          <a:bodyPr wrap="square" rtlCol="0">
            <a:spAutoFit/>
          </a:bodyPr>
          <a:lstStyle/>
          <a:p>
            <a:pPr algn="ctr"/>
            <a:r>
              <a:rPr lang="en-US" dirty="0" err="1">
                <a:latin typeface="Avenir" panose="02000503020000020003" pitchFamily="2" charset="0"/>
                <a:ea typeface="Theinhardt" panose="020B0503020202020204" pitchFamily="34" charset="-128"/>
              </a:rPr>
              <a:t>Graphiti</a:t>
            </a:r>
            <a:r>
              <a:rPr lang="en-US" dirty="0">
                <a:latin typeface="Avenir" panose="02000503020000020003" pitchFamily="2" charset="0"/>
                <a:ea typeface="Theinhardt" panose="020B0503020202020204" pitchFamily="34" charset="-128"/>
              </a:rPr>
              <a:t> Refreshable Tactile Display</a:t>
            </a:r>
          </a:p>
        </p:txBody>
      </p:sp>
      <p:pic>
        <p:nvPicPr>
          <p:cNvPr id="3" name="Picture 2" descr="A photo of a person interacting with a Graphiti refreshable tactile display. The display shows a human pose. The person is also simultaneously interacting with a printed tactile graphic.">
            <a:extLst>
              <a:ext uri="{FF2B5EF4-FFF2-40B4-BE49-F238E27FC236}">
                <a16:creationId xmlns:a16="http://schemas.microsoft.com/office/drawing/2014/main" id="{DA764199-73B5-EE43-ADAD-8295CAEBCAE8}"/>
              </a:ext>
            </a:extLst>
          </p:cNvPr>
          <p:cNvPicPr>
            <a:picLocks noChangeAspect="1"/>
          </p:cNvPicPr>
          <p:nvPr/>
        </p:nvPicPr>
        <p:blipFill>
          <a:blip r:embed="rId2"/>
          <a:stretch>
            <a:fillRect/>
          </a:stretch>
        </p:blipFill>
        <p:spPr>
          <a:xfrm>
            <a:off x="743167" y="641521"/>
            <a:ext cx="10705666" cy="5215581"/>
          </a:xfrm>
          <a:prstGeom prst="rect">
            <a:avLst/>
          </a:prstGeom>
        </p:spPr>
      </p:pic>
    </p:spTree>
    <p:extLst>
      <p:ext uri="{BB962C8B-B14F-4D97-AF65-F5344CB8AC3E}">
        <p14:creationId xmlns:p14="http://schemas.microsoft.com/office/powerpoint/2010/main" val="39272559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C75293B-27AF-354A-A374-43513E26A846}"/>
              </a:ext>
            </a:extLst>
          </p:cNvPr>
          <p:cNvSpPr txBox="1"/>
          <p:nvPr/>
        </p:nvSpPr>
        <p:spPr>
          <a:xfrm>
            <a:off x="2123713" y="6250329"/>
            <a:ext cx="8163770" cy="307777"/>
          </a:xfrm>
          <a:prstGeom prst="rect">
            <a:avLst/>
          </a:prstGeom>
          <a:noFill/>
        </p:spPr>
        <p:txBody>
          <a:bodyPr wrap="square" rtlCol="0">
            <a:spAutoFit/>
          </a:bodyPr>
          <a:lstStyle/>
          <a:p>
            <a:pPr algn="ctr"/>
            <a:r>
              <a:rPr lang="en-US" dirty="0">
                <a:latin typeface="Avenir" panose="02000503020000020003" pitchFamily="2" charset="0"/>
                <a:ea typeface="Theinhardt" panose="020B0503020202020204" pitchFamily="34" charset="-128"/>
              </a:rPr>
              <a:t>Interactive Turntable</a:t>
            </a:r>
          </a:p>
        </p:txBody>
      </p:sp>
      <p:pic>
        <p:nvPicPr>
          <p:cNvPr id="4" name="Picture 3" descr="A photo of a record turntable, with a person lifting the main tone arm.">
            <a:extLst>
              <a:ext uri="{FF2B5EF4-FFF2-40B4-BE49-F238E27FC236}">
                <a16:creationId xmlns:a16="http://schemas.microsoft.com/office/drawing/2014/main" id="{65B1EE08-24B9-4147-99DD-034D91EEA376}"/>
              </a:ext>
            </a:extLst>
          </p:cNvPr>
          <p:cNvPicPr>
            <a:picLocks noChangeAspect="1"/>
          </p:cNvPicPr>
          <p:nvPr/>
        </p:nvPicPr>
        <p:blipFill>
          <a:blip r:embed="rId2"/>
          <a:stretch>
            <a:fillRect/>
          </a:stretch>
        </p:blipFill>
        <p:spPr>
          <a:xfrm>
            <a:off x="2056335" y="299894"/>
            <a:ext cx="8079329" cy="5748981"/>
          </a:xfrm>
          <a:prstGeom prst="rect">
            <a:avLst/>
          </a:prstGeom>
        </p:spPr>
      </p:pic>
    </p:spTree>
    <p:extLst>
      <p:ext uri="{BB962C8B-B14F-4D97-AF65-F5344CB8AC3E}">
        <p14:creationId xmlns:p14="http://schemas.microsoft.com/office/powerpoint/2010/main" val="42313756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C75293B-27AF-354A-A374-43513E26A846}"/>
              </a:ext>
            </a:extLst>
          </p:cNvPr>
          <p:cNvSpPr txBox="1"/>
          <p:nvPr/>
        </p:nvSpPr>
        <p:spPr>
          <a:xfrm>
            <a:off x="2123713" y="6250329"/>
            <a:ext cx="8163770" cy="307777"/>
          </a:xfrm>
          <a:prstGeom prst="rect">
            <a:avLst/>
          </a:prstGeom>
          <a:noFill/>
        </p:spPr>
        <p:txBody>
          <a:bodyPr wrap="square" rtlCol="0">
            <a:spAutoFit/>
          </a:bodyPr>
          <a:lstStyle/>
          <a:p>
            <a:pPr algn="ctr"/>
            <a:r>
              <a:rPr lang="en-US" dirty="0">
                <a:latin typeface="Avenir" panose="02000503020000020003" pitchFamily="2" charset="0"/>
                <a:ea typeface="Theinhardt" panose="020B0503020202020204" pitchFamily="34" charset="-128"/>
              </a:rPr>
              <a:t>Elvis Through Vibration</a:t>
            </a:r>
          </a:p>
        </p:txBody>
      </p:sp>
      <p:pic>
        <p:nvPicPr>
          <p:cNvPr id="4" name="Picture 3" descr="A photo of a person holding a baloon near a portable speaker.">
            <a:extLst>
              <a:ext uri="{FF2B5EF4-FFF2-40B4-BE49-F238E27FC236}">
                <a16:creationId xmlns:a16="http://schemas.microsoft.com/office/drawing/2014/main" id="{38257412-99AA-CF4A-B582-0D7A2ACA5CE1}"/>
              </a:ext>
            </a:extLst>
          </p:cNvPr>
          <p:cNvPicPr>
            <a:picLocks noChangeAspect="1"/>
          </p:cNvPicPr>
          <p:nvPr/>
        </p:nvPicPr>
        <p:blipFill>
          <a:blip r:embed="rId2"/>
          <a:stretch>
            <a:fillRect/>
          </a:stretch>
        </p:blipFill>
        <p:spPr>
          <a:xfrm>
            <a:off x="2280268" y="299894"/>
            <a:ext cx="7850659" cy="5887994"/>
          </a:xfrm>
          <a:prstGeom prst="rect">
            <a:avLst/>
          </a:prstGeom>
        </p:spPr>
      </p:pic>
    </p:spTree>
    <p:extLst>
      <p:ext uri="{BB962C8B-B14F-4D97-AF65-F5344CB8AC3E}">
        <p14:creationId xmlns:p14="http://schemas.microsoft.com/office/powerpoint/2010/main" val="14342598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0D51808-76D8-A742-BC83-7C9E5A82072B}"/>
              </a:ext>
            </a:extLst>
          </p:cNvPr>
          <p:cNvSpPr>
            <a:spLocks noGrp="1"/>
          </p:cNvSpPr>
          <p:nvPr>
            <p:ph type="body" idx="1"/>
          </p:nvPr>
        </p:nvSpPr>
        <p:spPr>
          <a:xfrm>
            <a:off x="306060" y="1250365"/>
            <a:ext cx="11280198" cy="5204756"/>
          </a:xfrm>
        </p:spPr>
        <p:txBody>
          <a:bodyPr/>
          <a:lstStyle/>
          <a:p>
            <a:pPr marL="571500" indent="-342900">
              <a:buFont typeface="Arial" panose="020B0604020202020204" pitchFamily="34" charset="0"/>
              <a:buChar char="•"/>
            </a:pPr>
            <a:r>
              <a:rPr lang="en-US" dirty="0">
                <a:latin typeface="Avenir" panose="02000503020000020003" pitchFamily="2" charset="0"/>
                <a:cs typeface="Calibri" panose="020F0502020204030204" pitchFamily="34" charset="0"/>
              </a:rPr>
              <a:t>Session went extremely well… sold out!</a:t>
            </a:r>
          </a:p>
          <a:p>
            <a:pPr marL="571500" indent="-342900">
              <a:buFont typeface="Arial" panose="020B0604020202020204" pitchFamily="34" charset="0"/>
              <a:buChar char="•"/>
            </a:pPr>
            <a:r>
              <a:rPr lang="en-US" dirty="0">
                <a:latin typeface="Avenir" panose="02000503020000020003" pitchFamily="2" charset="0"/>
                <a:cs typeface="Calibri" panose="020F0502020204030204" pitchFamily="34" charset="0"/>
              </a:rPr>
              <a:t>No post visit interviews undertaken yet</a:t>
            </a:r>
          </a:p>
          <a:p>
            <a:pPr marL="571500" indent="-342900">
              <a:buFont typeface="Arial" panose="020B0604020202020204" pitchFamily="34" charset="0"/>
              <a:buChar char="•"/>
            </a:pPr>
            <a:r>
              <a:rPr lang="en-US" dirty="0">
                <a:latin typeface="Avenir" panose="02000503020000020003" pitchFamily="2" charset="0"/>
                <a:cs typeface="Calibri" panose="020F0502020204030204" pitchFamily="34" charset="0"/>
              </a:rPr>
              <a:t>Will be tweaking experiences for the second session</a:t>
            </a:r>
          </a:p>
        </p:txBody>
      </p:sp>
      <p:sp>
        <p:nvSpPr>
          <p:cNvPr id="3" name="Text Placeholder 2">
            <a:extLst>
              <a:ext uri="{FF2B5EF4-FFF2-40B4-BE49-F238E27FC236}">
                <a16:creationId xmlns:a16="http://schemas.microsoft.com/office/drawing/2014/main" id="{2EE0285B-6915-124A-8323-D7C7EFC28A61}"/>
              </a:ext>
            </a:extLst>
          </p:cNvPr>
          <p:cNvSpPr>
            <a:spLocks noGrp="1"/>
          </p:cNvSpPr>
          <p:nvPr>
            <p:ph type="body" idx="2"/>
          </p:nvPr>
        </p:nvSpPr>
        <p:spPr>
          <a:xfrm>
            <a:off x="306060" y="326309"/>
            <a:ext cx="10790308" cy="736956"/>
          </a:xfrm>
        </p:spPr>
        <p:txBody>
          <a:bodyPr/>
          <a:lstStyle/>
          <a:p>
            <a:r>
              <a:rPr lang="en-US" b="0" dirty="0">
                <a:solidFill>
                  <a:srgbClr val="0070C0"/>
                </a:solidFill>
                <a:latin typeface="Avenir" panose="02000503020000020003" pitchFamily="2" charset="0"/>
                <a:cs typeface="Calibri" panose="020F0502020204030204" pitchFamily="34" charset="0"/>
              </a:rPr>
              <a:t>Elvis: Direct From Graceland - Outcomes</a:t>
            </a:r>
          </a:p>
        </p:txBody>
      </p:sp>
    </p:spTree>
    <p:extLst>
      <p:ext uri="{BB962C8B-B14F-4D97-AF65-F5344CB8AC3E}">
        <p14:creationId xmlns:p14="http://schemas.microsoft.com/office/powerpoint/2010/main" val="1257235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0D51808-76D8-A742-BC83-7C9E5A82072B}"/>
              </a:ext>
            </a:extLst>
          </p:cNvPr>
          <p:cNvSpPr>
            <a:spLocks noGrp="1"/>
          </p:cNvSpPr>
          <p:nvPr>
            <p:ph type="body" idx="1"/>
          </p:nvPr>
        </p:nvSpPr>
        <p:spPr>
          <a:xfrm>
            <a:off x="306060" y="1250365"/>
            <a:ext cx="11280198" cy="5204756"/>
          </a:xfrm>
        </p:spPr>
        <p:txBody>
          <a:bodyPr/>
          <a:lstStyle/>
          <a:p>
            <a:pPr marL="571500" indent="-342900">
              <a:buFont typeface="Arial" panose="020B0604020202020204" pitchFamily="34" charset="0"/>
              <a:buChar char="•"/>
            </a:pPr>
            <a:r>
              <a:rPr lang="en-US" dirty="0">
                <a:latin typeface="Avenir" panose="02000503020000020003" pitchFamily="2" charset="0"/>
                <a:cs typeface="Calibri" panose="020F0502020204030204" pitchFamily="34" charset="0"/>
              </a:rPr>
              <a:t>We will be collecting as much feedback and data as we can from the Elvis sessions from both visitors and gallery staff</a:t>
            </a:r>
          </a:p>
          <a:p>
            <a:pPr marL="571500" indent="-342900">
              <a:buFont typeface="Arial" panose="020B0604020202020204" pitchFamily="34" charset="0"/>
              <a:buChar char="•"/>
            </a:pPr>
            <a:r>
              <a:rPr lang="en-US" dirty="0">
                <a:latin typeface="Avenir" panose="02000503020000020003" pitchFamily="2" charset="0"/>
                <a:cs typeface="Calibri" panose="020F0502020204030204" pitchFamily="34" charset="0"/>
              </a:rPr>
              <a:t>From there we will distill our findings down into a set of principles and guidelines we will look to put into practice in subsequent exhibitions and also with the Bendigo gallery’s permanent collection</a:t>
            </a:r>
          </a:p>
          <a:p>
            <a:pPr marL="571500" indent="-342900">
              <a:buFont typeface="Arial" panose="020B0604020202020204" pitchFamily="34" charset="0"/>
              <a:buChar char="•"/>
            </a:pPr>
            <a:r>
              <a:rPr lang="en-US" dirty="0">
                <a:latin typeface="Avenir" panose="02000503020000020003" pitchFamily="2" charset="0"/>
                <a:cs typeface="Calibri" panose="020F0502020204030204" pitchFamily="34" charset="0"/>
              </a:rPr>
              <a:t>We will then look to disseminate the guidelines more broadly</a:t>
            </a:r>
          </a:p>
        </p:txBody>
      </p:sp>
      <p:sp>
        <p:nvSpPr>
          <p:cNvPr id="3" name="Text Placeholder 2">
            <a:extLst>
              <a:ext uri="{FF2B5EF4-FFF2-40B4-BE49-F238E27FC236}">
                <a16:creationId xmlns:a16="http://schemas.microsoft.com/office/drawing/2014/main" id="{2EE0285B-6915-124A-8323-D7C7EFC28A61}"/>
              </a:ext>
            </a:extLst>
          </p:cNvPr>
          <p:cNvSpPr>
            <a:spLocks noGrp="1"/>
          </p:cNvSpPr>
          <p:nvPr>
            <p:ph type="body" idx="2"/>
          </p:nvPr>
        </p:nvSpPr>
        <p:spPr>
          <a:xfrm>
            <a:off x="306060" y="326309"/>
            <a:ext cx="8023128" cy="736956"/>
          </a:xfrm>
        </p:spPr>
        <p:txBody>
          <a:bodyPr/>
          <a:lstStyle/>
          <a:p>
            <a:r>
              <a:rPr lang="en-US" b="0" dirty="0">
                <a:solidFill>
                  <a:srgbClr val="0070C0"/>
                </a:solidFill>
                <a:latin typeface="Avenir" panose="02000503020000020003" pitchFamily="2" charset="0"/>
                <a:cs typeface="Calibri" panose="020F0502020204030204" pitchFamily="34" charset="0"/>
              </a:rPr>
              <a:t>Where To From Here?</a:t>
            </a:r>
          </a:p>
        </p:txBody>
      </p:sp>
    </p:spTree>
    <p:extLst>
      <p:ext uri="{BB962C8B-B14F-4D97-AF65-F5344CB8AC3E}">
        <p14:creationId xmlns:p14="http://schemas.microsoft.com/office/powerpoint/2010/main" val="35858920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0D51808-76D8-A742-BC83-7C9E5A82072B}"/>
              </a:ext>
            </a:extLst>
          </p:cNvPr>
          <p:cNvSpPr>
            <a:spLocks noGrp="1"/>
          </p:cNvSpPr>
          <p:nvPr>
            <p:ph type="body" idx="1"/>
          </p:nvPr>
        </p:nvSpPr>
        <p:spPr>
          <a:xfrm>
            <a:off x="306060" y="1250365"/>
            <a:ext cx="11407520" cy="5204756"/>
          </a:xfrm>
        </p:spPr>
        <p:txBody>
          <a:bodyPr/>
          <a:lstStyle/>
          <a:p>
            <a:pPr marL="571500" indent="-342900">
              <a:buFont typeface="Arial" panose="020B0604020202020204" pitchFamily="34" charset="0"/>
              <a:buChar char="•"/>
            </a:pPr>
            <a:r>
              <a:rPr lang="en-US" dirty="0">
                <a:latin typeface="Avenir" panose="02000503020000020003" pitchFamily="2" charset="0"/>
                <a:cs typeface="Calibri" panose="020F0502020204030204" pitchFamily="34" charset="0"/>
              </a:rPr>
              <a:t>Our sincere thanks are extended to the staff, volunteers, artists and visitors of the Bendigo Art Gallery for their work so far</a:t>
            </a:r>
          </a:p>
          <a:p>
            <a:pPr marL="571500" indent="-342900">
              <a:buFont typeface="Arial" panose="020B0604020202020204" pitchFamily="34" charset="0"/>
              <a:buChar char="•"/>
            </a:pPr>
            <a:r>
              <a:rPr lang="en-US" dirty="0">
                <a:latin typeface="Avenir" panose="02000503020000020003" pitchFamily="2" charset="0"/>
                <a:cs typeface="Calibri" panose="020F0502020204030204" pitchFamily="34" charset="0"/>
              </a:rPr>
              <a:t>Also a huge thanks to the Helen Macpherson Smith Trust for their generous support of this work</a:t>
            </a:r>
          </a:p>
          <a:p>
            <a:pPr marL="571500" indent="-342900">
              <a:buFont typeface="Arial" panose="020B0604020202020204" pitchFamily="34" charset="0"/>
              <a:buChar char="•"/>
            </a:pPr>
            <a:endParaRPr lang="en-US" dirty="0">
              <a:latin typeface="Avenir" panose="02000503020000020003" pitchFamily="2" charset="0"/>
              <a:cs typeface="Calibri" panose="020F0502020204030204" pitchFamily="34" charset="0"/>
            </a:endParaRPr>
          </a:p>
          <a:p>
            <a:pPr marL="571500" indent="-342900">
              <a:buFont typeface="Arial" panose="020B0604020202020204" pitchFamily="34" charset="0"/>
              <a:buChar char="•"/>
            </a:pPr>
            <a:r>
              <a:rPr lang="en-US" dirty="0">
                <a:latin typeface="Avenir" panose="02000503020000020003" pitchFamily="2" charset="0"/>
                <a:cs typeface="Calibri" panose="020F0502020204030204" pitchFamily="34" charset="0"/>
              </a:rPr>
              <a:t>You can contact us at </a:t>
            </a:r>
            <a:r>
              <a:rPr lang="en-US" dirty="0">
                <a:latin typeface="Avenir" panose="02000503020000020003" pitchFamily="2" charset="0"/>
                <a:cs typeface="Calibri" panose="020F0502020204030204" pitchFamily="34" charset="0"/>
                <a:hlinkClick r:id="rId2"/>
              </a:rPr>
              <a:t>erica.tandori@monash.edu</a:t>
            </a:r>
            <a:r>
              <a:rPr lang="en-US" dirty="0">
                <a:latin typeface="Avenir" panose="02000503020000020003" pitchFamily="2" charset="0"/>
                <a:cs typeface="Calibri" panose="020F0502020204030204" pitchFamily="34" charset="0"/>
              </a:rPr>
              <a:t> and </a:t>
            </a:r>
            <a:r>
              <a:rPr lang="en-US" dirty="0">
                <a:latin typeface="Avenir" panose="02000503020000020003" pitchFamily="2" charset="0"/>
                <a:cs typeface="Calibri" panose="020F0502020204030204" pitchFamily="34" charset="0"/>
                <a:hlinkClick r:id="rId3"/>
              </a:rPr>
              <a:t>matthew.butler@monash.edu</a:t>
            </a:r>
            <a:r>
              <a:rPr lang="en-US" dirty="0">
                <a:latin typeface="Avenir" panose="02000503020000020003" pitchFamily="2" charset="0"/>
                <a:cs typeface="Calibri" panose="020F0502020204030204" pitchFamily="34" charset="0"/>
              </a:rPr>
              <a:t> </a:t>
            </a:r>
          </a:p>
          <a:p>
            <a:pPr marL="571500" indent="-342900">
              <a:buFont typeface="Arial" panose="020B0604020202020204" pitchFamily="34" charset="0"/>
              <a:buChar char="•"/>
            </a:pPr>
            <a:r>
              <a:rPr lang="en-US" dirty="0">
                <a:latin typeface="Avenir" panose="02000503020000020003" pitchFamily="2" charset="0"/>
                <a:cs typeface="Calibri" panose="020F0502020204030204" pitchFamily="34" charset="0"/>
              </a:rPr>
              <a:t>Read about our other work at </a:t>
            </a:r>
            <a:r>
              <a:rPr lang="en-US" dirty="0">
                <a:latin typeface="Avenir" panose="02000503020000020003" pitchFamily="2" charset="0"/>
                <a:cs typeface="Calibri" panose="020F0502020204030204" pitchFamily="34" charset="0"/>
                <a:hlinkClick r:id="rId4"/>
              </a:rPr>
              <a:t>https://www.monash.edu/it/hcc/inclusive-technologies</a:t>
            </a:r>
            <a:r>
              <a:rPr lang="en-US" dirty="0">
                <a:latin typeface="Avenir" panose="02000503020000020003" pitchFamily="2" charset="0"/>
                <a:cs typeface="Calibri" panose="020F0502020204030204" pitchFamily="34" charset="0"/>
              </a:rPr>
              <a:t>  </a:t>
            </a:r>
          </a:p>
          <a:p>
            <a:pPr marL="571500" indent="-342900">
              <a:buFont typeface="Arial" panose="020B0604020202020204" pitchFamily="34" charset="0"/>
              <a:buChar char="•"/>
            </a:pPr>
            <a:endParaRPr lang="en-US" dirty="0">
              <a:latin typeface="Avenir" panose="02000503020000020003" pitchFamily="2" charset="0"/>
              <a:cs typeface="Calibri" panose="020F0502020204030204" pitchFamily="34" charset="0"/>
            </a:endParaRPr>
          </a:p>
        </p:txBody>
      </p:sp>
      <p:sp>
        <p:nvSpPr>
          <p:cNvPr id="3" name="Text Placeholder 2">
            <a:extLst>
              <a:ext uri="{FF2B5EF4-FFF2-40B4-BE49-F238E27FC236}">
                <a16:creationId xmlns:a16="http://schemas.microsoft.com/office/drawing/2014/main" id="{2EE0285B-6915-124A-8323-D7C7EFC28A61}"/>
              </a:ext>
            </a:extLst>
          </p:cNvPr>
          <p:cNvSpPr>
            <a:spLocks noGrp="1"/>
          </p:cNvSpPr>
          <p:nvPr>
            <p:ph type="body" idx="2"/>
          </p:nvPr>
        </p:nvSpPr>
        <p:spPr>
          <a:xfrm>
            <a:off x="306060" y="326309"/>
            <a:ext cx="10474360" cy="736956"/>
          </a:xfrm>
        </p:spPr>
        <p:txBody>
          <a:bodyPr/>
          <a:lstStyle/>
          <a:p>
            <a:r>
              <a:rPr lang="en-US" b="0" dirty="0">
                <a:solidFill>
                  <a:srgbClr val="0070C0"/>
                </a:solidFill>
                <a:latin typeface="Avenir" panose="02000503020000020003" pitchFamily="2" charset="0"/>
                <a:cs typeface="Calibri" panose="020F0502020204030204" pitchFamily="34" charset="0"/>
              </a:rPr>
              <a:t>Thanks and Questions</a:t>
            </a:r>
          </a:p>
        </p:txBody>
      </p:sp>
    </p:spTree>
    <p:extLst>
      <p:ext uri="{BB962C8B-B14F-4D97-AF65-F5344CB8AC3E}">
        <p14:creationId xmlns:p14="http://schemas.microsoft.com/office/powerpoint/2010/main" val="42361629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A hand touching the face of a replica of an ancient Greek statue">
            <a:extLst>
              <a:ext uri="{FF2B5EF4-FFF2-40B4-BE49-F238E27FC236}">
                <a16:creationId xmlns:a16="http://schemas.microsoft.com/office/drawing/2014/main" id="{183A0CFE-CF8E-CA42-8FED-9D62550AE515}"/>
              </a:ext>
            </a:extLst>
          </p:cNvPr>
          <p:cNvPicPr>
            <a:picLocks noChangeAspect="1"/>
          </p:cNvPicPr>
          <p:nvPr/>
        </p:nvPicPr>
        <p:blipFill>
          <a:blip r:embed="rId2"/>
          <a:stretch>
            <a:fillRect/>
          </a:stretch>
        </p:blipFill>
        <p:spPr>
          <a:xfrm>
            <a:off x="2123713" y="657345"/>
            <a:ext cx="8163770" cy="5442513"/>
          </a:xfrm>
          <a:prstGeom prst="rect">
            <a:avLst/>
          </a:prstGeom>
        </p:spPr>
      </p:pic>
      <p:sp>
        <p:nvSpPr>
          <p:cNvPr id="5" name="TextBox 4">
            <a:extLst>
              <a:ext uri="{FF2B5EF4-FFF2-40B4-BE49-F238E27FC236}">
                <a16:creationId xmlns:a16="http://schemas.microsoft.com/office/drawing/2014/main" id="{1C75293B-27AF-354A-A374-43513E26A846}"/>
              </a:ext>
            </a:extLst>
          </p:cNvPr>
          <p:cNvSpPr txBox="1"/>
          <p:nvPr/>
        </p:nvSpPr>
        <p:spPr>
          <a:xfrm>
            <a:off x="2123713" y="6250329"/>
            <a:ext cx="8163770" cy="307777"/>
          </a:xfrm>
          <a:prstGeom prst="rect">
            <a:avLst/>
          </a:prstGeom>
          <a:noFill/>
        </p:spPr>
        <p:txBody>
          <a:bodyPr wrap="square" rtlCol="0">
            <a:spAutoFit/>
          </a:bodyPr>
          <a:lstStyle/>
          <a:p>
            <a:pPr algn="ctr"/>
            <a:r>
              <a:rPr lang="en-US" dirty="0">
                <a:latin typeface="Avenir" panose="02000503020000020003" pitchFamily="2" charset="0"/>
                <a:ea typeface="Theinhardt" panose="020B0503020202020204" pitchFamily="34" charset="-128"/>
                <a:hlinkClick r:id="rId3"/>
              </a:rPr>
              <a:t>https://www.louvre.fr/en/touch-gallery</a:t>
            </a:r>
            <a:r>
              <a:rPr lang="en-US" dirty="0">
                <a:latin typeface="Avenir" panose="02000503020000020003" pitchFamily="2" charset="0"/>
                <a:ea typeface="Theinhardt" panose="020B0503020202020204" pitchFamily="34" charset="-128"/>
              </a:rPr>
              <a:t> </a:t>
            </a:r>
          </a:p>
        </p:txBody>
      </p:sp>
    </p:spTree>
    <p:extLst>
      <p:ext uri="{BB962C8B-B14F-4D97-AF65-F5344CB8AC3E}">
        <p14:creationId xmlns:p14="http://schemas.microsoft.com/office/powerpoint/2010/main" val="31106646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0D51808-76D8-A742-BC83-7C9E5A82072B}"/>
              </a:ext>
            </a:extLst>
          </p:cNvPr>
          <p:cNvSpPr>
            <a:spLocks noGrp="1"/>
          </p:cNvSpPr>
          <p:nvPr>
            <p:ph type="body" idx="1"/>
          </p:nvPr>
        </p:nvSpPr>
        <p:spPr>
          <a:xfrm>
            <a:off x="306060" y="1250365"/>
            <a:ext cx="11048705" cy="5204756"/>
          </a:xfrm>
        </p:spPr>
        <p:txBody>
          <a:bodyPr/>
          <a:lstStyle/>
          <a:p>
            <a:pPr marL="571500" indent="-342900">
              <a:buFont typeface="Arial" panose="020B0604020202020204" pitchFamily="34" charset="0"/>
              <a:buChar char="•"/>
            </a:pPr>
            <a:r>
              <a:rPr lang="en-US" dirty="0">
                <a:latin typeface="Avenir" panose="02000503020000020003" pitchFamily="2" charset="0"/>
                <a:cs typeface="Calibri" panose="020F0502020204030204" pitchFamily="34" charset="0"/>
              </a:rPr>
              <a:t>We commenced a partnership with the Bendigo Art Gallery a number of years ago to explore with them how they could improve access for those who are blind or have low vision</a:t>
            </a:r>
          </a:p>
          <a:p>
            <a:pPr marL="571500" indent="-342900">
              <a:buFont typeface="Arial" panose="020B0604020202020204" pitchFamily="34" charset="0"/>
              <a:buChar char="•"/>
            </a:pPr>
            <a:r>
              <a:rPr lang="en-US" dirty="0">
                <a:latin typeface="Avenir" panose="02000503020000020003" pitchFamily="2" charset="0"/>
                <a:cs typeface="Calibri" panose="020F0502020204030204" pitchFamily="34" charset="0"/>
              </a:rPr>
              <a:t>We began exploring the use of 3D Printing, Laser Cutting, NFC, Web Resources, as well as non-technology based “making” in the creation of multi-sensory supporting materials for the gallery experience</a:t>
            </a:r>
          </a:p>
          <a:p>
            <a:pPr marL="571500" indent="-342900">
              <a:buFont typeface="Arial" panose="020B0604020202020204" pitchFamily="34" charset="0"/>
              <a:buChar char="•"/>
            </a:pPr>
            <a:r>
              <a:rPr lang="en-US" dirty="0">
                <a:latin typeface="Avenir" panose="02000503020000020003" pitchFamily="2" charset="0"/>
                <a:cs typeface="Calibri" panose="020F0502020204030204" pitchFamily="34" charset="0"/>
              </a:rPr>
              <a:t>We started with supporting the experience of blind and low vision visitors with a collection of works in the gallery’s permanent collection</a:t>
            </a:r>
          </a:p>
          <a:p>
            <a:pPr marL="571500" indent="-342900">
              <a:buFont typeface="Arial" panose="020B0604020202020204" pitchFamily="34" charset="0"/>
              <a:buChar char="•"/>
            </a:pPr>
            <a:endParaRPr lang="en-US" dirty="0">
              <a:latin typeface="Avenir" panose="02000503020000020003" pitchFamily="2" charset="0"/>
              <a:cs typeface="Calibri" panose="020F0502020204030204" pitchFamily="34" charset="0"/>
            </a:endParaRPr>
          </a:p>
          <a:p>
            <a:pPr marL="571500" indent="-342900">
              <a:buFont typeface="Arial" panose="020B0604020202020204" pitchFamily="34" charset="0"/>
              <a:buChar char="•"/>
            </a:pPr>
            <a:endParaRPr lang="en-US" dirty="0">
              <a:latin typeface="Avenir" panose="02000503020000020003" pitchFamily="2" charset="0"/>
              <a:cs typeface="Calibri" panose="020F0502020204030204" pitchFamily="34" charset="0"/>
            </a:endParaRPr>
          </a:p>
        </p:txBody>
      </p:sp>
      <p:sp>
        <p:nvSpPr>
          <p:cNvPr id="3" name="Text Placeholder 2">
            <a:extLst>
              <a:ext uri="{FF2B5EF4-FFF2-40B4-BE49-F238E27FC236}">
                <a16:creationId xmlns:a16="http://schemas.microsoft.com/office/drawing/2014/main" id="{2EE0285B-6915-124A-8323-D7C7EFC28A61}"/>
              </a:ext>
            </a:extLst>
          </p:cNvPr>
          <p:cNvSpPr>
            <a:spLocks noGrp="1"/>
          </p:cNvSpPr>
          <p:nvPr>
            <p:ph type="body" idx="2"/>
          </p:nvPr>
        </p:nvSpPr>
        <p:spPr>
          <a:xfrm>
            <a:off x="306060" y="326309"/>
            <a:ext cx="11885940" cy="736956"/>
          </a:xfrm>
        </p:spPr>
        <p:txBody>
          <a:bodyPr/>
          <a:lstStyle/>
          <a:p>
            <a:r>
              <a:rPr lang="en-US" b="0" dirty="0">
                <a:solidFill>
                  <a:srgbClr val="0070C0"/>
                </a:solidFill>
                <a:latin typeface="Avenir" panose="02000503020000020003" pitchFamily="2" charset="0"/>
                <a:cs typeface="Calibri" panose="020F0502020204030204" pitchFamily="34" charset="0"/>
              </a:rPr>
              <a:t>Accessibility at the Bendigo Art Gallery</a:t>
            </a:r>
          </a:p>
        </p:txBody>
      </p:sp>
    </p:spTree>
    <p:extLst>
      <p:ext uri="{BB962C8B-B14F-4D97-AF65-F5344CB8AC3E}">
        <p14:creationId xmlns:p14="http://schemas.microsoft.com/office/powerpoint/2010/main" val="6891845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3912243" y="6144457"/>
            <a:ext cx="4350386" cy="584775"/>
          </a:xfrm>
          <a:prstGeom prst="rect">
            <a:avLst/>
          </a:prstGeom>
          <a:noFill/>
        </p:spPr>
        <p:txBody>
          <a:bodyPr wrap="square" rtlCol="0">
            <a:spAutoFit/>
          </a:bodyPr>
          <a:lstStyle/>
          <a:p>
            <a:pPr algn="ctr"/>
            <a:r>
              <a:rPr lang="en-US" sz="1600" dirty="0">
                <a:latin typeface="Avenir Light"/>
                <a:cs typeface="Avenir Light"/>
              </a:rPr>
              <a:t>“Happy Ending” by Michael </a:t>
            </a:r>
            <a:r>
              <a:rPr lang="en-US" sz="1600" dirty="0" err="1">
                <a:latin typeface="Avenir Light"/>
                <a:cs typeface="Avenir Light"/>
              </a:rPr>
              <a:t>Doolan</a:t>
            </a:r>
            <a:r>
              <a:rPr lang="en-US" sz="1600" dirty="0">
                <a:latin typeface="Avenir Light"/>
                <a:cs typeface="Avenir Light"/>
              </a:rPr>
              <a:t> (2014) </a:t>
            </a:r>
          </a:p>
          <a:p>
            <a:pPr algn="ctr"/>
            <a:r>
              <a:rPr lang="en-GB" sz="1600" dirty="0">
                <a:latin typeface="Avenir" panose="02000503020000020003" pitchFamily="2" charset="0"/>
              </a:rPr>
              <a:t>© Collection Bendigo Art Gallery</a:t>
            </a:r>
            <a:r>
              <a:rPr lang="en-AU" sz="1600" dirty="0">
                <a:latin typeface="Avenir" panose="02000503020000020003" pitchFamily="2" charset="0"/>
              </a:rPr>
              <a:t> </a:t>
            </a:r>
            <a:endParaRPr lang="en-US" sz="1600" dirty="0">
              <a:latin typeface="Avenir" panose="02000503020000020003" pitchFamily="2" charset="0"/>
              <a:cs typeface="Avenir Light"/>
            </a:endParaRPr>
          </a:p>
        </p:txBody>
      </p:sp>
      <p:pic>
        <p:nvPicPr>
          <p:cNvPr id="4" name="Picture 3" descr="A 3D printed replica of the statue Happy Ending. It shows a 3D printed black teddy bear standing with its hands over its eyes, along with a 3D printed styilised black tre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9460" y="518204"/>
            <a:ext cx="7653241" cy="5434760"/>
          </a:xfrm>
          <a:prstGeom prst="rect">
            <a:avLst/>
          </a:prstGeom>
        </p:spPr>
      </p:pic>
      <p:pic>
        <p:nvPicPr>
          <p:cNvPr id="6" name="Picture 5" descr="A photo of the triptych statues called &quot;Happy Ending&quot;. It shows a black standing teddy bear with its hands over its eyes, a styilised black tree and a stylised black bird that looks as though it has fallen out of the tre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62629" y="518204"/>
            <a:ext cx="3609020" cy="5434760"/>
          </a:xfrm>
          <a:prstGeom prst="rect">
            <a:avLst/>
          </a:prstGeom>
        </p:spPr>
      </p:pic>
    </p:spTree>
    <p:extLst>
      <p:ext uri="{BB962C8B-B14F-4D97-AF65-F5344CB8AC3E}">
        <p14:creationId xmlns:p14="http://schemas.microsoft.com/office/powerpoint/2010/main" val="545737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3472405" y="6157327"/>
            <a:ext cx="5497975" cy="584775"/>
          </a:xfrm>
          <a:prstGeom prst="rect">
            <a:avLst/>
          </a:prstGeom>
          <a:noFill/>
        </p:spPr>
        <p:txBody>
          <a:bodyPr wrap="square" rtlCol="0">
            <a:spAutoFit/>
          </a:bodyPr>
          <a:lstStyle/>
          <a:p>
            <a:pPr algn="ctr"/>
            <a:r>
              <a:rPr lang="en-US" sz="1600" dirty="0">
                <a:latin typeface="Avenir Light"/>
                <a:cs typeface="Avenir Light"/>
              </a:rPr>
              <a:t>“</a:t>
            </a:r>
            <a:r>
              <a:rPr lang="en-US" sz="1600" dirty="0" err="1">
                <a:latin typeface="Avenir Light"/>
                <a:cs typeface="Avenir Light"/>
              </a:rPr>
              <a:t>i</a:t>
            </a:r>
            <a:r>
              <a:rPr lang="en-US" sz="1600" dirty="0">
                <a:latin typeface="Avenir Light"/>
                <a:cs typeface="Avenir Light"/>
              </a:rPr>
              <a:t> ate the rainbow up... ... ...” by Del Kathryn Barton (2008)</a:t>
            </a:r>
          </a:p>
          <a:p>
            <a:pPr algn="ctr"/>
            <a:r>
              <a:rPr lang="en-GB" sz="1600" dirty="0">
                <a:latin typeface="Avenir" panose="02000503020000020003" pitchFamily="2" charset="0"/>
              </a:rPr>
              <a:t>© Collection Bendigo Art Gallery</a:t>
            </a:r>
            <a:r>
              <a:rPr lang="en-AU" sz="1600" dirty="0">
                <a:latin typeface="Avenir" panose="02000503020000020003" pitchFamily="2" charset="0"/>
              </a:rPr>
              <a:t> </a:t>
            </a:r>
            <a:endParaRPr lang="en-US" sz="1600" dirty="0">
              <a:latin typeface="Avenir" panose="02000503020000020003" pitchFamily="2" charset="0"/>
              <a:cs typeface="Avenir Light"/>
            </a:endParaRPr>
          </a:p>
        </p:txBody>
      </p:sp>
      <p:pic>
        <p:nvPicPr>
          <p:cNvPr id="7" name="Picture 6" descr="A photo of accessible materials created for the painting &quot;i ate the rainbow up&quot;. It shows a tactile graphic as well as a laser cut acrylic representatio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1761" y="518205"/>
            <a:ext cx="7682612" cy="5456657"/>
          </a:xfrm>
          <a:prstGeom prst="rect">
            <a:avLst/>
          </a:prstGeom>
        </p:spPr>
      </p:pic>
      <p:pic>
        <p:nvPicPr>
          <p:cNvPr id="8" name="Picture 7" descr="The painting &quot;i ate the rainbow up&quot; by Del Kathryn Barton. It shows two women, a mother and daughter. The mother is standing and the head of the daughter is positioned at the mother's ches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47678" y="700670"/>
            <a:ext cx="4530519" cy="5047932"/>
          </a:xfrm>
          <a:prstGeom prst="rect">
            <a:avLst/>
          </a:prstGeom>
        </p:spPr>
      </p:pic>
    </p:spTree>
    <p:extLst>
      <p:ext uri="{BB962C8B-B14F-4D97-AF65-F5344CB8AC3E}">
        <p14:creationId xmlns:p14="http://schemas.microsoft.com/office/powerpoint/2010/main" val="416796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0D51808-76D8-A742-BC83-7C9E5A82072B}"/>
              </a:ext>
            </a:extLst>
          </p:cNvPr>
          <p:cNvSpPr>
            <a:spLocks noGrp="1"/>
          </p:cNvSpPr>
          <p:nvPr>
            <p:ph type="body" idx="1"/>
          </p:nvPr>
        </p:nvSpPr>
        <p:spPr>
          <a:xfrm>
            <a:off x="1498596" y="2010855"/>
            <a:ext cx="8964689" cy="1492835"/>
          </a:xfrm>
        </p:spPr>
        <p:txBody>
          <a:bodyPr/>
          <a:lstStyle/>
          <a:p>
            <a:pPr marL="228600" indent="0"/>
            <a:r>
              <a:rPr lang="en-US" sz="3600" i="1" dirty="0">
                <a:latin typeface="Avenir" panose="02000503020000020003" pitchFamily="2" charset="0"/>
                <a:cs typeface="Calibri" panose="020F0502020204030204" pitchFamily="34" charset="0"/>
              </a:rPr>
              <a:t>“Being totally blind, I’ve always found art galleries to be boring until . . . this virtual tour. Having the soundscape and the visual descriptions made it a meaningful experience.”</a:t>
            </a:r>
          </a:p>
          <a:p>
            <a:pPr marL="571500" indent="-342900">
              <a:buFont typeface="Arial" panose="020B0604020202020204" pitchFamily="34" charset="0"/>
              <a:buChar char="•"/>
            </a:pPr>
            <a:endParaRPr lang="en-US" sz="3600" i="1" dirty="0">
              <a:latin typeface="Avenir" panose="02000503020000020003" pitchFamily="2" charset="0"/>
              <a:cs typeface="Calibri" panose="020F0502020204030204" pitchFamily="34" charset="0"/>
            </a:endParaRPr>
          </a:p>
          <a:p>
            <a:pPr marL="571500" indent="-342900">
              <a:buFont typeface="Arial" panose="020B0604020202020204" pitchFamily="34" charset="0"/>
              <a:buChar char="•"/>
            </a:pPr>
            <a:endParaRPr lang="en-US" sz="3600" i="1" dirty="0">
              <a:latin typeface="Avenir" panose="02000503020000020003" pitchFamily="2" charset="0"/>
              <a:cs typeface="Calibri" panose="020F0502020204030204" pitchFamily="34" charset="0"/>
            </a:endParaRPr>
          </a:p>
        </p:txBody>
      </p:sp>
    </p:spTree>
    <p:extLst>
      <p:ext uri="{BB962C8B-B14F-4D97-AF65-F5344CB8AC3E}">
        <p14:creationId xmlns:p14="http://schemas.microsoft.com/office/powerpoint/2010/main" val="9383471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0D51808-76D8-A742-BC83-7C9E5A82072B}"/>
              </a:ext>
            </a:extLst>
          </p:cNvPr>
          <p:cNvSpPr>
            <a:spLocks noGrp="1"/>
          </p:cNvSpPr>
          <p:nvPr>
            <p:ph type="body" idx="1"/>
          </p:nvPr>
        </p:nvSpPr>
        <p:spPr>
          <a:xfrm>
            <a:off x="306060" y="1250365"/>
            <a:ext cx="11280198" cy="5204756"/>
          </a:xfrm>
        </p:spPr>
        <p:txBody>
          <a:bodyPr/>
          <a:lstStyle/>
          <a:p>
            <a:pPr marL="571500" indent="-342900">
              <a:buFont typeface="Arial" panose="020B0604020202020204" pitchFamily="34" charset="0"/>
              <a:buChar char="•"/>
            </a:pPr>
            <a:r>
              <a:rPr lang="en-US" dirty="0">
                <a:latin typeface="Avenir" panose="02000503020000020003" pitchFamily="2" charset="0"/>
                <a:cs typeface="Calibri" panose="020F0502020204030204" pitchFamily="34" charset="0"/>
              </a:rPr>
              <a:t>The partnership has gone to the next level with the generous support of the Helen Macpherson Smith Trust, who have provided financial assistance to continue to the work</a:t>
            </a:r>
          </a:p>
          <a:p>
            <a:pPr marL="571500" indent="-342900">
              <a:buFont typeface="Arial" panose="020B0604020202020204" pitchFamily="34" charset="0"/>
              <a:buChar char="•"/>
            </a:pPr>
            <a:r>
              <a:rPr lang="en-US" dirty="0">
                <a:latin typeface="Avenir" panose="02000503020000020003" pitchFamily="2" charset="0"/>
                <a:cs typeface="Calibri" panose="020F0502020204030204" pitchFamily="34" charset="0"/>
              </a:rPr>
              <a:t>The project is looking to establish and disseminate evidence-based guidelines for galleries and museums, to support their efforts for ongoing inclusive practice</a:t>
            </a:r>
          </a:p>
          <a:p>
            <a:pPr marL="571500" indent="-342900">
              <a:buFont typeface="Arial" panose="020B0604020202020204" pitchFamily="34" charset="0"/>
              <a:buChar char="•"/>
            </a:pPr>
            <a:r>
              <a:rPr lang="en-US" dirty="0">
                <a:latin typeface="Avenir" panose="02000503020000020003" pitchFamily="2" charset="0"/>
                <a:cs typeface="Calibri" panose="020F0502020204030204" pitchFamily="34" charset="0"/>
              </a:rPr>
              <a:t>After delays to the start of the project due to the pandemic, the project has been able to work with the gallery to support two recent flagship exhibitions: Mary Quant in 2021 and Elvis: Direct from Graceland in 2022</a:t>
            </a:r>
          </a:p>
        </p:txBody>
      </p:sp>
      <p:sp>
        <p:nvSpPr>
          <p:cNvPr id="3" name="Text Placeholder 2">
            <a:extLst>
              <a:ext uri="{FF2B5EF4-FFF2-40B4-BE49-F238E27FC236}">
                <a16:creationId xmlns:a16="http://schemas.microsoft.com/office/drawing/2014/main" id="{2EE0285B-6915-124A-8323-D7C7EFC28A61}"/>
              </a:ext>
            </a:extLst>
          </p:cNvPr>
          <p:cNvSpPr>
            <a:spLocks noGrp="1"/>
          </p:cNvSpPr>
          <p:nvPr>
            <p:ph type="body" idx="2"/>
          </p:nvPr>
        </p:nvSpPr>
        <p:spPr>
          <a:xfrm>
            <a:off x="306059" y="326309"/>
            <a:ext cx="10277857" cy="736956"/>
          </a:xfrm>
        </p:spPr>
        <p:txBody>
          <a:bodyPr/>
          <a:lstStyle/>
          <a:p>
            <a:r>
              <a:rPr lang="en-US" b="0" dirty="0">
                <a:solidFill>
                  <a:srgbClr val="0070C0"/>
                </a:solidFill>
                <a:latin typeface="Avenir" panose="02000503020000020003" pitchFamily="2" charset="0"/>
                <a:cs typeface="Calibri" panose="020F0502020204030204" pitchFamily="34" charset="0"/>
              </a:rPr>
              <a:t>Helen Macpherson Smith Trust Support</a:t>
            </a:r>
          </a:p>
        </p:txBody>
      </p:sp>
    </p:spTree>
    <p:extLst>
      <p:ext uri="{BB962C8B-B14F-4D97-AF65-F5344CB8AC3E}">
        <p14:creationId xmlns:p14="http://schemas.microsoft.com/office/powerpoint/2010/main" val="15659070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0D51808-76D8-A742-BC83-7C9E5A82072B}"/>
              </a:ext>
            </a:extLst>
          </p:cNvPr>
          <p:cNvSpPr>
            <a:spLocks noGrp="1"/>
          </p:cNvSpPr>
          <p:nvPr>
            <p:ph type="body" idx="1"/>
          </p:nvPr>
        </p:nvSpPr>
        <p:spPr>
          <a:xfrm>
            <a:off x="306060" y="1250365"/>
            <a:ext cx="11280198" cy="5204756"/>
          </a:xfrm>
        </p:spPr>
        <p:txBody>
          <a:bodyPr/>
          <a:lstStyle/>
          <a:p>
            <a:pPr marL="571500" indent="-342900">
              <a:buFont typeface="Arial" panose="020B0604020202020204" pitchFamily="34" charset="0"/>
              <a:buChar char="•"/>
            </a:pPr>
            <a:r>
              <a:rPr lang="en-US" dirty="0">
                <a:latin typeface="Avenir" panose="02000503020000020003" pitchFamily="2" charset="0"/>
                <a:cs typeface="Calibri" panose="020F0502020204030204" pitchFamily="34" charset="0"/>
              </a:rPr>
              <a:t>In 2021, the flagship exhibition for the gallery was the fashion of British designer Mary Quant, provided by the V&amp;A London</a:t>
            </a:r>
          </a:p>
          <a:p>
            <a:pPr marL="571500" indent="-342900">
              <a:buFont typeface="Arial" panose="020B0604020202020204" pitchFamily="34" charset="0"/>
              <a:buChar char="•"/>
            </a:pPr>
            <a:r>
              <a:rPr lang="en-US" dirty="0">
                <a:latin typeface="Avenir" panose="02000503020000020003" pitchFamily="2" charset="0"/>
                <a:cs typeface="Calibri" panose="020F0502020204030204" pitchFamily="34" charset="0"/>
              </a:rPr>
              <a:t>It featured outfits designed by her along with other ephemera from the era</a:t>
            </a:r>
          </a:p>
          <a:p>
            <a:pPr marL="571500" indent="-342900">
              <a:buFont typeface="Arial" panose="020B0604020202020204" pitchFamily="34" charset="0"/>
              <a:buChar char="•"/>
            </a:pPr>
            <a:r>
              <a:rPr lang="en-US" dirty="0">
                <a:latin typeface="Avenir" panose="02000503020000020003" pitchFamily="2" charset="0"/>
                <a:cs typeface="Calibri" panose="020F0502020204030204" pitchFamily="34" charset="0"/>
              </a:rPr>
              <a:t>The research team ran a dedicated session and exhibition visit for 4 blind and low vision visitors on the final weekend of the exhibition (delayed due to ongoing lockdowns)</a:t>
            </a:r>
          </a:p>
          <a:p>
            <a:pPr marL="571500" indent="-342900">
              <a:buFont typeface="Arial" panose="020B0604020202020204" pitchFamily="34" charset="0"/>
              <a:buChar char="•"/>
            </a:pPr>
            <a:r>
              <a:rPr lang="en-US" dirty="0">
                <a:latin typeface="Avenir" panose="02000503020000020003" pitchFamily="2" charset="0"/>
                <a:cs typeface="Calibri" panose="020F0502020204030204" pitchFamily="34" charset="0"/>
              </a:rPr>
              <a:t>The session consisted of an hour introductory session and introduction to a number of multi-sensory supporting materials, an hour in the exhibition, and an hour afterward to discuss and continue interacting with the supporting materials</a:t>
            </a:r>
          </a:p>
        </p:txBody>
      </p:sp>
      <p:sp>
        <p:nvSpPr>
          <p:cNvPr id="3" name="Text Placeholder 2">
            <a:extLst>
              <a:ext uri="{FF2B5EF4-FFF2-40B4-BE49-F238E27FC236}">
                <a16:creationId xmlns:a16="http://schemas.microsoft.com/office/drawing/2014/main" id="{2EE0285B-6915-124A-8323-D7C7EFC28A61}"/>
              </a:ext>
            </a:extLst>
          </p:cNvPr>
          <p:cNvSpPr>
            <a:spLocks noGrp="1"/>
          </p:cNvSpPr>
          <p:nvPr>
            <p:ph type="body" idx="2"/>
          </p:nvPr>
        </p:nvSpPr>
        <p:spPr>
          <a:xfrm>
            <a:off x="306060" y="326309"/>
            <a:ext cx="8023128" cy="736956"/>
          </a:xfrm>
        </p:spPr>
        <p:txBody>
          <a:bodyPr/>
          <a:lstStyle/>
          <a:p>
            <a:r>
              <a:rPr lang="en-US" b="0" dirty="0">
                <a:solidFill>
                  <a:srgbClr val="0070C0"/>
                </a:solidFill>
                <a:latin typeface="Avenir" panose="02000503020000020003" pitchFamily="2" charset="0"/>
                <a:cs typeface="Calibri" panose="020F0502020204030204" pitchFamily="34" charset="0"/>
              </a:rPr>
              <a:t>Mary Quant</a:t>
            </a:r>
          </a:p>
        </p:txBody>
      </p:sp>
    </p:spTree>
    <p:extLst>
      <p:ext uri="{BB962C8B-B14F-4D97-AF65-F5344CB8AC3E}">
        <p14:creationId xmlns:p14="http://schemas.microsoft.com/office/powerpoint/2010/main" val="3169862617"/>
      </p:ext>
    </p:extLst>
  </p:cSld>
  <p:clrMapOvr>
    <a:masterClrMapping/>
  </p:clrMapOvr>
</p:sld>
</file>

<file path=ppt/theme/theme1.xml><?xml version="1.0" encoding="utf-8"?>
<a:theme xmlns:a="http://schemas.openxmlformats.org/drawingml/2006/main" name="Image Deck">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3940</TotalTime>
  <Words>960</Words>
  <Application>Microsoft Macintosh PowerPoint</Application>
  <PresentationFormat>Widescreen</PresentationFormat>
  <Paragraphs>72</Paragraphs>
  <Slides>25</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25</vt:i4>
      </vt:variant>
    </vt:vector>
  </HeadingPairs>
  <TitlesOfParts>
    <vt:vector size="32" baseType="lpstr">
      <vt:lpstr>Avenir</vt:lpstr>
      <vt:lpstr>Arial Narrow</vt:lpstr>
      <vt:lpstr>Calibri</vt:lpstr>
      <vt:lpstr>Arial</vt:lpstr>
      <vt:lpstr>Courier New</vt:lpstr>
      <vt:lpstr>Avenir Light</vt:lpstr>
      <vt:lpstr>Image Deck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Matthew Butler</cp:lastModifiedBy>
  <cp:revision>80</cp:revision>
  <dcterms:modified xsi:type="dcterms:W3CDTF">2022-05-10T11:09:46Z</dcterms:modified>
</cp:coreProperties>
</file>