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
  </p:notesMasterIdLst>
  <p:sldIdLst>
    <p:sldId id="257" r:id="rId2"/>
    <p:sldId id="305" r:id="rId3"/>
    <p:sldId id="264" r:id="rId4"/>
    <p:sldId id="265" r:id="rId5"/>
    <p:sldId id="284" r:id="rId6"/>
    <p:sldId id="286" r:id="rId7"/>
    <p:sldId id="271" r:id="rId8"/>
    <p:sldId id="294" r:id="rId9"/>
    <p:sldId id="269" r:id="rId10"/>
    <p:sldId id="259" r:id="rId11"/>
    <p:sldId id="307" r:id="rId12"/>
    <p:sldId id="302" r:id="rId13"/>
    <p:sldId id="292" r:id="rId14"/>
    <p:sldId id="281" r:id="rId15"/>
    <p:sldId id="262" r:id="rId16"/>
    <p:sldId id="304" r:id="rId17"/>
    <p:sldId id="2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38" autoAdjust="0"/>
    <p:restoredTop sz="31023" autoAdjust="0"/>
  </p:normalViewPr>
  <p:slideViewPr>
    <p:cSldViewPr snapToGrid="0">
      <p:cViewPr varScale="1">
        <p:scale>
          <a:sx n="35" d="100"/>
          <a:sy n="35" d="100"/>
        </p:scale>
        <p:origin x="31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Fanshawe" userId="c7365df3-8975-405e-b563-04bf2b3f2fbc" providerId="ADAL" clId="{3482DC83-4497-4A1A-9A5F-C1160BA9DC65}"/>
    <pc:docChg chg="delSld modSld">
      <pc:chgData name="Melissa Fanshawe" userId="c7365df3-8975-405e-b563-04bf2b3f2fbc" providerId="ADAL" clId="{3482DC83-4497-4A1A-9A5F-C1160BA9DC65}" dt="2022-05-10T03:03:26.773" v="18"/>
      <pc:docMkLst>
        <pc:docMk/>
      </pc:docMkLst>
      <pc:sldChg chg="modNotesTx">
        <pc:chgData name="Melissa Fanshawe" userId="c7365df3-8975-405e-b563-04bf2b3f2fbc" providerId="ADAL" clId="{3482DC83-4497-4A1A-9A5F-C1160BA9DC65}" dt="2022-05-10T03:03:26.773" v="18"/>
        <pc:sldMkLst>
          <pc:docMk/>
          <pc:sldMk cId="3280841223" sldId="258"/>
        </pc:sldMkLst>
      </pc:sldChg>
      <pc:sldChg chg="modNotesTx">
        <pc:chgData name="Melissa Fanshawe" userId="c7365df3-8975-405e-b563-04bf2b3f2fbc" providerId="ADAL" clId="{3482DC83-4497-4A1A-9A5F-C1160BA9DC65}" dt="2022-05-10T03:03:12.965" v="15" actId="6549"/>
        <pc:sldMkLst>
          <pc:docMk/>
          <pc:sldMk cId="497390267" sldId="259"/>
        </pc:sldMkLst>
      </pc:sldChg>
      <pc:sldChg chg="modNotesTx">
        <pc:chgData name="Melissa Fanshawe" userId="c7365df3-8975-405e-b563-04bf2b3f2fbc" providerId="ADAL" clId="{3482DC83-4497-4A1A-9A5F-C1160BA9DC65}" dt="2022-05-10T03:03:21.934" v="17" actId="6549"/>
        <pc:sldMkLst>
          <pc:docMk/>
          <pc:sldMk cId="698124542" sldId="262"/>
        </pc:sldMkLst>
      </pc:sldChg>
      <pc:sldChg chg="modNotesTx">
        <pc:chgData name="Melissa Fanshawe" userId="c7365df3-8975-405e-b563-04bf2b3f2fbc" providerId="ADAL" clId="{3482DC83-4497-4A1A-9A5F-C1160BA9DC65}" dt="2022-05-10T03:02:25.540" v="6" actId="20577"/>
        <pc:sldMkLst>
          <pc:docMk/>
          <pc:sldMk cId="1055203476" sldId="264"/>
        </pc:sldMkLst>
      </pc:sldChg>
      <pc:sldChg chg="modNotesTx">
        <pc:chgData name="Melissa Fanshawe" userId="c7365df3-8975-405e-b563-04bf2b3f2fbc" providerId="ADAL" clId="{3482DC83-4497-4A1A-9A5F-C1160BA9DC65}" dt="2022-05-10T03:02:30.078" v="7"/>
        <pc:sldMkLst>
          <pc:docMk/>
          <pc:sldMk cId="2417822342" sldId="265"/>
        </pc:sldMkLst>
      </pc:sldChg>
      <pc:sldChg chg="modNotesTx">
        <pc:chgData name="Melissa Fanshawe" userId="c7365df3-8975-405e-b563-04bf2b3f2fbc" providerId="ADAL" clId="{3482DC83-4497-4A1A-9A5F-C1160BA9DC65}" dt="2022-05-10T03:02:38.202" v="9" actId="20577"/>
        <pc:sldMkLst>
          <pc:docMk/>
          <pc:sldMk cId="952076696" sldId="284"/>
        </pc:sldMkLst>
      </pc:sldChg>
      <pc:sldChg chg="modNotesTx">
        <pc:chgData name="Melissa Fanshawe" userId="c7365df3-8975-405e-b563-04bf2b3f2fbc" providerId="ADAL" clId="{3482DC83-4497-4A1A-9A5F-C1160BA9DC65}" dt="2022-05-10T03:02:44.845" v="11" actId="6549"/>
        <pc:sldMkLst>
          <pc:docMk/>
          <pc:sldMk cId="1988590322" sldId="286"/>
        </pc:sldMkLst>
      </pc:sldChg>
      <pc:sldChg chg="modNotesTx">
        <pc:chgData name="Melissa Fanshawe" userId="c7365df3-8975-405e-b563-04bf2b3f2fbc" providerId="ADAL" clId="{3482DC83-4497-4A1A-9A5F-C1160BA9DC65}" dt="2022-05-10T03:03:05.755" v="14" actId="6549"/>
        <pc:sldMkLst>
          <pc:docMk/>
          <pc:sldMk cId="274891803" sldId="292"/>
        </pc:sldMkLst>
      </pc:sldChg>
      <pc:sldChg chg="modNotesTx">
        <pc:chgData name="Melissa Fanshawe" userId="c7365df3-8975-405e-b563-04bf2b3f2fbc" providerId="ADAL" clId="{3482DC83-4497-4A1A-9A5F-C1160BA9DC65}" dt="2022-05-10T03:02:15.988" v="4"/>
        <pc:sldMkLst>
          <pc:docMk/>
          <pc:sldMk cId="2825588659" sldId="305"/>
        </pc:sldMkLst>
      </pc:sldChg>
      <pc:sldChg chg="modNotesTx">
        <pc:chgData name="Melissa Fanshawe" userId="c7365df3-8975-405e-b563-04bf2b3f2fbc" providerId="ADAL" clId="{3482DC83-4497-4A1A-9A5F-C1160BA9DC65}" dt="2022-05-10T03:02:58.503" v="12"/>
        <pc:sldMkLst>
          <pc:docMk/>
          <pc:sldMk cId="4070091548" sldId="307"/>
        </pc:sldMkLst>
      </pc:sldChg>
      <pc:sldChg chg="del">
        <pc:chgData name="Melissa Fanshawe" userId="c7365df3-8975-405e-b563-04bf2b3f2fbc" providerId="ADAL" clId="{3482DC83-4497-4A1A-9A5F-C1160BA9DC65}" dt="2022-05-10T03:01:55.667" v="1" actId="47"/>
        <pc:sldMkLst>
          <pc:docMk/>
          <pc:sldMk cId="3328814922" sldId="308"/>
        </pc:sldMkLst>
      </pc:sldChg>
      <pc:sldChg chg="del">
        <pc:chgData name="Melissa Fanshawe" userId="c7365df3-8975-405e-b563-04bf2b3f2fbc" providerId="ADAL" clId="{3482DC83-4497-4A1A-9A5F-C1160BA9DC65}" dt="2022-05-10T03:01:57.656" v="2" actId="47"/>
        <pc:sldMkLst>
          <pc:docMk/>
          <pc:sldMk cId="4155815063" sldId="309"/>
        </pc:sldMkLst>
      </pc:sldChg>
      <pc:sldChg chg="del">
        <pc:chgData name="Melissa Fanshawe" userId="c7365df3-8975-405e-b563-04bf2b3f2fbc" providerId="ADAL" clId="{3482DC83-4497-4A1A-9A5F-C1160BA9DC65}" dt="2022-05-10T03:01:59.084" v="3" actId="47"/>
        <pc:sldMkLst>
          <pc:docMk/>
          <pc:sldMk cId="2603493383" sldId="310"/>
        </pc:sldMkLst>
      </pc:sldChg>
      <pc:sldChg chg="del">
        <pc:chgData name="Melissa Fanshawe" userId="c7365df3-8975-405e-b563-04bf2b3f2fbc" providerId="ADAL" clId="{3482DC83-4497-4A1A-9A5F-C1160BA9DC65}" dt="2022-05-10T03:01:54.620" v="0" actId="47"/>
        <pc:sldMkLst>
          <pc:docMk/>
          <pc:sldMk cId="1614209649" sldId="3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19AAF-7D2E-4B2B-B520-69A6919FBD21}" type="datetimeFigureOut">
              <a:rPr lang="en-AU" smtClean="0"/>
              <a:t>10/05/2022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3CE77-40FC-4C76-ADE0-CD8D80716CAC}" type="slidenum">
              <a:rPr lang="en-AU" smtClean="0"/>
              <a:t>‹#›</a:t>
            </a:fld>
            <a:endParaRPr lang="en-AU"/>
          </a:p>
        </p:txBody>
      </p:sp>
    </p:spTree>
    <p:extLst>
      <p:ext uri="{BB962C8B-B14F-4D97-AF65-F5344CB8AC3E}">
        <p14:creationId xmlns:p14="http://schemas.microsoft.com/office/powerpoint/2010/main" val="17291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description a square puzzle piece with certificate 1, II, III and IV in Access technology interlocked. </a:t>
            </a:r>
          </a:p>
          <a:p>
            <a:r>
              <a:rPr lang="en-AU" dirty="0"/>
              <a:t>A University of Southern Queensland logo</a:t>
            </a:r>
          </a:p>
          <a:p>
            <a:r>
              <a:rPr lang="en-AU" dirty="0"/>
              <a:t>A vision Australia logo </a:t>
            </a:r>
          </a:p>
        </p:txBody>
      </p:sp>
      <p:sp>
        <p:nvSpPr>
          <p:cNvPr id="4" name="Slide Number Placeholder 3"/>
          <p:cNvSpPr>
            <a:spLocks noGrp="1"/>
          </p:cNvSpPr>
          <p:nvPr>
            <p:ph type="sldNum" sz="quarter" idx="5"/>
          </p:nvPr>
        </p:nvSpPr>
        <p:spPr/>
        <p:txBody>
          <a:bodyPr/>
          <a:lstStyle/>
          <a:p>
            <a:fld id="{4813CE77-40FC-4C76-ADE0-CD8D80716CAC}" type="slidenum">
              <a:rPr lang="en-AU" smtClean="0"/>
              <a:t>1</a:t>
            </a:fld>
            <a:endParaRPr lang="en-AU"/>
          </a:p>
        </p:txBody>
      </p:sp>
    </p:spTree>
    <p:extLst>
      <p:ext uri="{BB962C8B-B14F-4D97-AF65-F5344CB8AC3E}">
        <p14:creationId xmlns:p14="http://schemas.microsoft.com/office/powerpoint/2010/main" val="1593145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a:t>
            </a:r>
            <a:r>
              <a:rPr lang="en-AU" baseline="0" dirty="0"/>
              <a:t> certificates are all deemed to be the same level of qualification under the Australian Qualifications framework, there are rigorous standards and levels of consultations required to be able to create certificates.  An earlier update of the certificates at the SPEVI conference ran through the process of how we did this. So given I have used up half my time already, I won’t go over this, but you can contact me should you wish to see this. </a:t>
            </a:r>
          </a:p>
          <a:p>
            <a:pPr>
              <a:lnSpc>
                <a:spcPct val="150000"/>
              </a:lnSpc>
              <a:spcBef>
                <a:spcPts val="0"/>
              </a:spcBef>
            </a:pPr>
            <a:endParaRPr lang="en-AU" sz="1200" dirty="0">
              <a:latin typeface="Arial" panose="020B0604020202020204" pitchFamily="34" charset="0"/>
              <a:cs typeface="Arial" panose="020B0604020202020204" pitchFamily="34" charset="0"/>
            </a:endParaRPr>
          </a:p>
          <a:p>
            <a:pPr>
              <a:lnSpc>
                <a:spcPct val="150000"/>
              </a:lnSpc>
              <a:spcBef>
                <a:spcPts val="0"/>
              </a:spcBef>
            </a:pPr>
            <a:r>
              <a:rPr lang="en-AU" sz="1200" dirty="0">
                <a:latin typeface="Arial" panose="020B0604020202020204" pitchFamily="34" charset="0"/>
                <a:cs typeface="Arial" panose="020B0604020202020204" pitchFamily="34" charset="0"/>
              </a:rPr>
              <a:t>Image description</a:t>
            </a:r>
            <a:r>
              <a:rPr lang="en-AU" sz="1200" baseline="0" dirty="0">
                <a:latin typeface="Arial" panose="020B0604020202020204" pitchFamily="34" charset="0"/>
                <a:cs typeface="Arial" panose="020B0604020202020204" pitchFamily="34" charset="0"/>
              </a:rPr>
              <a:t> </a:t>
            </a:r>
          </a:p>
          <a:p>
            <a:pPr>
              <a:lnSpc>
                <a:spcPct val="150000"/>
              </a:lnSpc>
              <a:spcBef>
                <a:spcPts val="0"/>
              </a:spcBef>
            </a:pPr>
            <a:r>
              <a:rPr lang="en-AU" sz="1200" dirty="0">
                <a:latin typeface="Arial" panose="020B0604020202020204" pitchFamily="34" charset="0"/>
                <a:cs typeface="Arial" panose="020B0604020202020204" pitchFamily="34" charset="0"/>
              </a:rPr>
              <a:t>Step 1: Blueprint We work with</a:t>
            </a:r>
            <a:r>
              <a:rPr lang="en-AU" sz="1200" baseline="0" dirty="0">
                <a:latin typeface="Arial" panose="020B0604020202020204" pitchFamily="34" charset="0"/>
                <a:cs typeface="Arial" panose="020B0604020202020204" pitchFamily="34" charset="0"/>
              </a:rPr>
              <a:t> leading educators to develop a “shape” for the curriculum. What do we look at? Educational goals for young Australians</a:t>
            </a:r>
          </a:p>
          <a:p>
            <a:pPr>
              <a:lnSpc>
                <a:spcPct val="150000"/>
              </a:lnSpc>
              <a:spcBef>
                <a:spcPts val="0"/>
              </a:spcBef>
            </a:pPr>
            <a:r>
              <a:rPr lang="en-AU" sz="1200" baseline="0" dirty="0">
                <a:latin typeface="Arial" panose="020B0604020202020204" pitchFamily="34" charset="0"/>
                <a:cs typeface="Arial" panose="020B0604020202020204" pitchFamily="34" charset="0"/>
              </a:rPr>
              <a:t>Key research, Learning needs in 21</a:t>
            </a:r>
            <a:r>
              <a:rPr lang="en-AU" sz="1200" baseline="30000" dirty="0">
                <a:latin typeface="Arial" panose="020B0604020202020204" pitchFamily="34" charset="0"/>
                <a:cs typeface="Arial" panose="020B0604020202020204" pitchFamily="34" charset="0"/>
              </a:rPr>
              <a:t>st</a:t>
            </a:r>
            <a:r>
              <a:rPr lang="en-AU" sz="1200" baseline="0" dirty="0">
                <a:latin typeface="Arial" panose="020B0604020202020204" pitchFamily="34" charset="0"/>
                <a:cs typeface="Arial" panose="020B0604020202020204" pitchFamily="34" charset="0"/>
              </a:rPr>
              <a:t> Century and Learning national and international curriculum. Number of respondents 9797 across 16 shape papers</a:t>
            </a:r>
            <a:endParaRPr lang="en-AU" sz="1200" dirty="0">
              <a:latin typeface="Arial" panose="020B0604020202020204" pitchFamily="34" charset="0"/>
              <a:cs typeface="Arial" panose="020B0604020202020204" pitchFamily="34" charset="0"/>
            </a:endParaRPr>
          </a:p>
          <a:p>
            <a:pPr>
              <a:lnSpc>
                <a:spcPct val="150000"/>
              </a:lnSpc>
              <a:spcBef>
                <a:spcPts val="0"/>
              </a:spcBef>
            </a:pPr>
            <a:r>
              <a:rPr lang="en-AU" sz="1200" dirty="0">
                <a:latin typeface="Arial" panose="020B0604020202020204" pitchFamily="34" charset="0"/>
                <a:cs typeface="Arial" panose="020B0604020202020204" pitchFamily="34" charset="0"/>
              </a:rPr>
              <a:t>Step 2: Writing We work for about 18 months with experts and advisors to draft a curriculum. Public</a:t>
            </a:r>
            <a:r>
              <a:rPr lang="en-AU" sz="1200" baseline="0" dirty="0">
                <a:latin typeface="Arial" panose="020B0604020202020204" pitchFamily="34" charset="0"/>
                <a:cs typeface="Arial" panose="020B0604020202020204" pitchFamily="34" charset="0"/>
              </a:rPr>
              <a:t> consultation is open for about 10 weeks. </a:t>
            </a:r>
          </a:p>
          <a:p>
            <a:pPr>
              <a:lnSpc>
                <a:spcPct val="150000"/>
              </a:lnSpc>
              <a:spcBef>
                <a:spcPts val="0"/>
              </a:spcBef>
            </a:pPr>
            <a:r>
              <a:rPr lang="en-AU" sz="1200" baseline="0" dirty="0">
                <a:latin typeface="Arial" panose="020B0604020202020204" pitchFamily="34" charset="0"/>
                <a:cs typeface="Arial" panose="020B0604020202020204" pitchFamily="34" charset="0"/>
              </a:rPr>
              <a:t>During the writing phase, we received the following number of consultation responses: 14816 Both individuals and groups respond. One submission from a state or territory may represent the views of hundreds of teachers. We analyse feedback and revise the curriculum </a:t>
            </a:r>
            <a:endParaRPr lang="en-AU" sz="1200" dirty="0">
              <a:latin typeface="Arial" panose="020B0604020202020204" pitchFamily="34" charset="0"/>
              <a:cs typeface="Arial" panose="020B0604020202020204" pitchFamily="34" charset="0"/>
            </a:endParaRPr>
          </a:p>
          <a:p>
            <a:pPr>
              <a:lnSpc>
                <a:spcPct val="150000"/>
              </a:lnSpc>
              <a:spcBef>
                <a:spcPts val="0"/>
              </a:spcBef>
            </a:pPr>
            <a:r>
              <a:rPr lang="en-AU" sz="1200" dirty="0">
                <a:latin typeface="Arial" panose="020B0604020202020204" pitchFamily="34" charset="0"/>
                <a:cs typeface="Arial" panose="020B0604020202020204" pitchFamily="34" charset="0"/>
              </a:rPr>
              <a:t>Step 3: Trialling We trial the curriculum in classrooms. 2513 teacher trialled</a:t>
            </a:r>
            <a:r>
              <a:rPr lang="en-AU" sz="1200" baseline="0" dirty="0">
                <a:latin typeface="Arial" panose="020B0604020202020204" pitchFamily="34" charset="0"/>
                <a:cs typeface="Arial" panose="020B0604020202020204" pitchFamily="34" charset="0"/>
              </a:rPr>
              <a:t> the curriculum in primary and secondary schools across Australia. 2513 </a:t>
            </a:r>
            <a:endParaRPr lang="en-AU" sz="1200" dirty="0">
              <a:latin typeface="Arial" panose="020B0604020202020204" pitchFamily="34" charset="0"/>
              <a:cs typeface="Arial" panose="020B0604020202020204" pitchFamily="34" charset="0"/>
            </a:endParaRPr>
          </a:p>
          <a:p>
            <a:pPr>
              <a:lnSpc>
                <a:spcPct val="150000"/>
              </a:lnSpc>
              <a:spcBef>
                <a:spcPts val="0"/>
              </a:spcBef>
            </a:pPr>
            <a:r>
              <a:rPr lang="en-AU" sz="1200" dirty="0">
                <a:latin typeface="Arial" panose="020B0604020202020204" pitchFamily="34" charset="0"/>
                <a:cs typeface="Arial" panose="020B0604020202020204" pitchFamily="34" charset="0"/>
              </a:rPr>
              <a:t>Step 4: Approval The curriculum is then approved by</a:t>
            </a:r>
            <a:r>
              <a:rPr lang="en-AU" sz="1200" baseline="0" dirty="0">
                <a:latin typeface="Arial" panose="020B0604020202020204" pitchFamily="34" charset="0"/>
                <a:cs typeface="Arial" panose="020B0604020202020204" pitchFamily="34" charset="0"/>
              </a:rPr>
              <a:t> the ACARA Board and all Education Ministers</a:t>
            </a:r>
            <a:endParaRPr lang="en-AU" sz="1200" dirty="0">
              <a:latin typeface="Arial" panose="020B0604020202020204" pitchFamily="34" charset="0"/>
              <a:cs typeface="Arial" panose="020B0604020202020204" pitchFamily="34" charset="0"/>
            </a:endParaRPr>
          </a:p>
          <a:p>
            <a:pPr>
              <a:lnSpc>
                <a:spcPct val="150000"/>
              </a:lnSpc>
              <a:spcBef>
                <a:spcPts val="0"/>
              </a:spcBef>
            </a:pPr>
            <a:r>
              <a:rPr lang="en-AU" sz="1200" dirty="0">
                <a:latin typeface="Arial" panose="020B0604020202020204" pitchFamily="34" charset="0"/>
                <a:cs typeface="Arial" panose="020B0604020202020204" pitchFamily="34" charset="0"/>
              </a:rPr>
              <a:t>Step 5: Teaching The Australian curriculum is published</a:t>
            </a:r>
            <a:r>
              <a:rPr lang="en-AU" sz="1200" baseline="0" dirty="0">
                <a:latin typeface="Arial" panose="020B0604020202020204" pitchFamily="34" charset="0"/>
                <a:cs typeface="Arial" panose="020B0604020202020204" pitchFamily="34" charset="0"/>
              </a:rPr>
              <a:t> at www.australiancurriculum.edu.au States and territories work with their schools to implement the curriculum. Since 2014 all states and territories have implemented F-10 Australian Curriculum. </a:t>
            </a:r>
            <a:endParaRPr lang="en-AU" sz="1200" dirty="0">
              <a:latin typeface="Arial" panose="020B0604020202020204" pitchFamily="34" charset="0"/>
              <a:cs typeface="Arial" panose="020B0604020202020204" pitchFamily="34" charset="0"/>
            </a:endParaRPr>
          </a:p>
          <a:p>
            <a:pPr>
              <a:lnSpc>
                <a:spcPct val="150000"/>
              </a:lnSpc>
              <a:spcBef>
                <a:spcPts val="0"/>
              </a:spcBef>
            </a:pPr>
            <a:r>
              <a:rPr lang="en-AU" sz="1200" dirty="0">
                <a:latin typeface="Arial" panose="020B0604020202020204" pitchFamily="34" charset="0"/>
                <a:cs typeface="Arial" panose="020B0604020202020204" pitchFamily="34" charset="0"/>
              </a:rPr>
              <a:t>Step 6 Monitoring From 2014 we have reported annually on feedback about the effectiveness of the curriculum. We make decisions about change carefully, balanced against the need for curriculum stability. Under the new national curriculum 3798226* young people across Australian</a:t>
            </a:r>
            <a:r>
              <a:rPr lang="en-AU" sz="1200" baseline="0" dirty="0">
                <a:latin typeface="Arial" panose="020B0604020202020204" pitchFamily="34" charset="0"/>
                <a:cs typeface="Arial" panose="020B0604020202020204" pitchFamily="34" charset="0"/>
              </a:rPr>
              <a:t> will access a world-class curriculum that equips them to become successful learners, confident and creative individuals and active, informed citizens. * Figures based on 2016 enrolments. </a:t>
            </a:r>
            <a:endParaRPr lang="en-AU" sz="1200" dirty="0">
              <a:latin typeface="Arial" panose="020B0604020202020204" pitchFamily="34" charset="0"/>
              <a:cs typeface="Arial" panose="020B0604020202020204" pitchFamily="34" charset="0"/>
            </a:endParaRPr>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4813CE77-40FC-4C76-ADE0-CD8D80716CAC}" type="slidenum">
              <a:rPr lang="en-AU" smtClean="0"/>
              <a:t>10</a:t>
            </a:fld>
            <a:endParaRPr lang="en-AU"/>
          </a:p>
        </p:txBody>
      </p:sp>
    </p:spTree>
    <p:extLst>
      <p:ext uri="{BB962C8B-B14F-4D97-AF65-F5344CB8AC3E}">
        <p14:creationId xmlns:p14="http://schemas.microsoft.com/office/powerpoint/2010/main" val="1304474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description a square puzzle piece with certificate 1, II, III and IV in Access technology interlocked. </a:t>
            </a:r>
          </a:p>
          <a:p>
            <a:endParaRPr lang="en-AU" dirty="0"/>
          </a:p>
        </p:txBody>
      </p:sp>
      <p:sp>
        <p:nvSpPr>
          <p:cNvPr id="4" name="Slide Number Placeholder 3"/>
          <p:cNvSpPr>
            <a:spLocks noGrp="1"/>
          </p:cNvSpPr>
          <p:nvPr>
            <p:ph type="sldNum" sz="quarter" idx="10"/>
          </p:nvPr>
        </p:nvSpPr>
        <p:spPr/>
        <p:txBody>
          <a:bodyPr/>
          <a:lstStyle/>
          <a:p>
            <a:fld id="{4813CE77-40FC-4C76-ADE0-CD8D80716CAC}" type="slidenum">
              <a:rPr lang="en-AU" smtClean="0"/>
              <a:t>11</a:t>
            </a:fld>
            <a:endParaRPr lang="en-AU"/>
          </a:p>
        </p:txBody>
      </p:sp>
    </p:spTree>
    <p:extLst>
      <p:ext uri="{BB962C8B-B14F-4D97-AF65-F5344CB8AC3E}">
        <p14:creationId xmlns:p14="http://schemas.microsoft.com/office/powerpoint/2010/main" val="57841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description a square puzzle piece with certificate 1, II, III and IV in Access technology interlocked. </a:t>
            </a:r>
          </a:p>
        </p:txBody>
      </p:sp>
      <p:sp>
        <p:nvSpPr>
          <p:cNvPr id="4" name="Slide Number Placeholder 3"/>
          <p:cNvSpPr>
            <a:spLocks noGrp="1"/>
          </p:cNvSpPr>
          <p:nvPr>
            <p:ph type="sldNum" sz="quarter" idx="10"/>
          </p:nvPr>
        </p:nvSpPr>
        <p:spPr/>
        <p:txBody>
          <a:bodyPr/>
          <a:lstStyle/>
          <a:p>
            <a:fld id="{4813CE77-40FC-4C76-ADE0-CD8D80716CAC}" type="slidenum">
              <a:rPr lang="en-AU" smtClean="0"/>
              <a:t>13</a:t>
            </a:fld>
            <a:endParaRPr lang="en-AU"/>
          </a:p>
        </p:txBody>
      </p:sp>
    </p:spTree>
    <p:extLst>
      <p:ext uri="{BB962C8B-B14F-4D97-AF65-F5344CB8AC3E}">
        <p14:creationId xmlns:p14="http://schemas.microsoft.com/office/powerpoint/2010/main" val="370637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813CE77-40FC-4C76-ADE0-CD8D80716CAC}" type="slidenum">
              <a:rPr lang="en-AU" smtClean="0"/>
              <a:t>14</a:t>
            </a:fld>
            <a:endParaRPr lang="en-AU"/>
          </a:p>
        </p:txBody>
      </p:sp>
    </p:spTree>
    <p:extLst>
      <p:ext uri="{BB962C8B-B14F-4D97-AF65-F5344CB8AC3E}">
        <p14:creationId xmlns:p14="http://schemas.microsoft.com/office/powerpoint/2010/main" val="45952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lang="en-AU" dirty="0"/>
              <a:t>Image description a square puzzle piece with certificate 1, II, III and IV in Access technology interlocked. </a:t>
            </a:r>
          </a:p>
          <a:p>
            <a:endParaRPr lang="en-AU" dirty="0"/>
          </a:p>
        </p:txBody>
      </p:sp>
      <p:sp>
        <p:nvSpPr>
          <p:cNvPr id="4" name="Slide Number Placeholder 3"/>
          <p:cNvSpPr>
            <a:spLocks noGrp="1"/>
          </p:cNvSpPr>
          <p:nvPr>
            <p:ph type="sldNum" sz="quarter" idx="10"/>
          </p:nvPr>
        </p:nvSpPr>
        <p:spPr/>
        <p:txBody>
          <a:bodyPr/>
          <a:lstStyle/>
          <a:p>
            <a:fld id="{4813CE77-40FC-4C76-ADE0-CD8D80716CAC}" type="slidenum">
              <a:rPr lang="en-AU" smtClean="0"/>
              <a:t>15</a:t>
            </a:fld>
            <a:endParaRPr lang="en-AU"/>
          </a:p>
        </p:txBody>
      </p:sp>
    </p:spTree>
    <p:extLst>
      <p:ext uri="{BB962C8B-B14F-4D97-AF65-F5344CB8AC3E}">
        <p14:creationId xmlns:p14="http://schemas.microsoft.com/office/powerpoint/2010/main" val="2058508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813CE77-40FC-4C76-ADE0-CD8D80716CAC}" type="slidenum">
              <a:rPr lang="en-AU" smtClean="0"/>
              <a:t>16</a:t>
            </a:fld>
            <a:endParaRPr lang="en-AU"/>
          </a:p>
        </p:txBody>
      </p:sp>
    </p:spTree>
    <p:extLst>
      <p:ext uri="{BB962C8B-B14F-4D97-AF65-F5344CB8AC3E}">
        <p14:creationId xmlns:p14="http://schemas.microsoft.com/office/powerpoint/2010/main" val="3533241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Image description a square puzzle piece with certificate 1, II, III and IV in Access technology interlocked. </a:t>
            </a:r>
          </a:p>
          <a:p>
            <a:r>
              <a:rPr lang="en-AU"/>
              <a:t>USQ </a:t>
            </a:r>
            <a:r>
              <a:rPr lang="en-AU" dirty="0"/>
              <a:t>logo, Vision Australia logo </a:t>
            </a:r>
          </a:p>
        </p:txBody>
      </p:sp>
      <p:sp>
        <p:nvSpPr>
          <p:cNvPr id="4" name="Slide Number Placeholder 3"/>
          <p:cNvSpPr>
            <a:spLocks noGrp="1"/>
          </p:cNvSpPr>
          <p:nvPr>
            <p:ph type="sldNum" sz="quarter" idx="10"/>
          </p:nvPr>
        </p:nvSpPr>
        <p:spPr/>
        <p:txBody>
          <a:bodyPr/>
          <a:lstStyle/>
          <a:p>
            <a:fld id="{4813CE77-40FC-4C76-ADE0-CD8D80716CAC}" type="slidenum">
              <a:rPr lang="en-AU" smtClean="0"/>
              <a:t>17</a:t>
            </a:fld>
            <a:endParaRPr lang="en-AU"/>
          </a:p>
        </p:txBody>
      </p:sp>
    </p:spTree>
    <p:extLst>
      <p:ext uri="{BB962C8B-B14F-4D97-AF65-F5344CB8AC3E}">
        <p14:creationId xmlns:p14="http://schemas.microsoft.com/office/powerpoint/2010/main" val="3413803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60000"/>
              </a:lnSpc>
              <a:spcBef>
                <a:spcPts val="0"/>
              </a:spcBef>
              <a:spcAft>
                <a:spcPts val="600"/>
              </a:spcAft>
              <a:buClrTx/>
              <a:buSzTx/>
              <a:buFontTx/>
              <a:buNone/>
              <a:tabLst/>
              <a:defRPr/>
            </a:pPr>
            <a:r>
              <a:rPr lang="en-AU" dirty="0"/>
              <a:t>Image description a square puzzle piece with certificate 1, II, III and IV in Access technology interlocked. </a:t>
            </a:r>
          </a:p>
          <a:p>
            <a:pPr>
              <a:lnSpc>
                <a:spcPct val="160000"/>
              </a:lnSpc>
              <a:spcBef>
                <a:spcPts val="0"/>
              </a:spcBef>
              <a:spcAft>
                <a:spcPts val="600"/>
              </a:spcAft>
            </a:pPr>
            <a:endParaRPr lang="en-AU" dirty="0"/>
          </a:p>
        </p:txBody>
      </p:sp>
      <p:sp>
        <p:nvSpPr>
          <p:cNvPr id="4" name="Slide Number Placeholder 3"/>
          <p:cNvSpPr>
            <a:spLocks noGrp="1"/>
          </p:cNvSpPr>
          <p:nvPr>
            <p:ph type="sldNum" sz="quarter" idx="10"/>
          </p:nvPr>
        </p:nvSpPr>
        <p:spPr/>
        <p:txBody>
          <a:bodyPr/>
          <a:lstStyle/>
          <a:p>
            <a:fld id="{4813CE77-40FC-4C76-ADE0-CD8D80716CAC}" type="slidenum">
              <a:rPr lang="en-AU" smtClean="0"/>
              <a:t>2</a:t>
            </a:fld>
            <a:endParaRPr lang="en-AU"/>
          </a:p>
        </p:txBody>
      </p:sp>
    </p:spTree>
    <p:extLst>
      <p:ext uri="{BB962C8B-B14F-4D97-AF65-F5344CB8AC3E}">
        <p14:creationId xmlns:p14="http://schemas.microsoft.com/office/powerpoint/2010/main" val="114438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description a square puzzle piece with certificate 1, II, III and IV in Access technology interlocked. </a:t>
            </a:r>
          </a:p>
          <a:p>
            <a:endParaRPr lang="en-AU" dirty="0"/>
          </a:p>
        </p:txBody>
      </p:sp>
      <p:sp>
        <p:nvSpPr>
          <p:cNvPr id="4" name="Slide Number Placeholder 3"/>
          <p:cNvSpPr>
            <a:spLocks noGrp="1"/>
          </p:cNvSpPr>
          <p:nvPr>
            <p:ph type="sldNum" sz="quarter" idx="10"/>
          </p:nvPr>
        </p:nvSpPr>
        <p:spPr/>
        <p:txBody>
          <a:bodyPr/>
          <a:lstStyle/>
          <a:p>
            <a:fld id="{4813CE77-40FC-4C76-ADE0-CD8D80716CAC}" type="slidenum">
              <a:rPr lang="en-AU" smtClean="0"/>
              <a:t>3</a:t>
            </a:fld>
            <a:endParaRPr lang="en-AU"/>
          </a:p>
        </p:txBody>
      </p:sp>
    </p:spTree>
    <p:extLst>
      <p:ext uri="{BB962C8B-B14F-4D97-AF65-F5344CB8AC3E}">
        <p14:creationId xmlns:p14="http://schemas.microsoft.com/office/powerpoint/2010/main" val="402857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description a square puzzle piece with certificate 1, II, III and IV in Access technology interlocked. </a:t>
            </a:r>
          </a:p>
          <a:p>
            <a:endParaRPr lang="en-AU" dirty="0"/>
          </a:p>
        </p:txBody>
      </p:sp>
      <p:sp>
        <p:nvSpPr>
          <p:cNvPr id="4" name="Slide Number Placeholder 3"/>
          <p:cNvSpPr>
            <a:spLocks noGrp="1"/>
          </p:cNvSpPr>
          <p:nvPr>
            <p:ph type="sldNum" sz="quarter" idx="10"/>
          </p:nvPr>
        </p:nvSpPr>
        <p:spPr/>
        <p:txBody>
          <a:bodyPr/>
          <a:lstStyle/>
          <a:p>
            <a:fld id="{4813CE77-40FC-4C76-ADE0-CD8D80716CAC}" type="slidenum">
              <a:rPr lang="en-AU" smtClean="0"/>
              <a:t>4</a:t>
            </a:fld>
            <a:endParaRPr lang="en-AU"/>
          </a:p>
        </p:txBody>
      </p:sp>
    </p:spTree>
    <p:extLst>
      <p:ext uri="{BB962C8B-B14F-4D97-AF65-F5344CB8AC3E}">
        <p14:creationId xmlns:p14="http://schemas.microsoft.com/office/powerpoint/2010/main" val="222406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description a square puzzle piece with certificate 1, II, III and IV in Access technology interlocked. </a:t>
            </a:r>
          </a:p>
          <a:p>
            <a:endParaRPr lang="en-AU" dirty="0"/>
          </a:p>
        </p:txBody>
      </p:sp>
      <p:sp>
        <p:nvSpPr>
          <p:cNvPr id="4" name="Slide Number Placeholder 3"/>
          <p:cNvSpPr>
            <a:spLocks noGrp="1"/>
          </p:cNvSpPr>
          <p:nvPr>
            <p:ph type="sldNum" sz="quarter" idx="10"/>
          </p:nvPr>
        </p:nvSpPr>
        <p:spPr/>
        <p:txBody>
          <a:bodyPr/>
          <a:lstStyle/>
          <a:p>
            <a:fld id="{4813CE77-40FC-4C76-ADE0-CD8D80716CAC}" type="slidenum">
              <a:rPr lang="en-AU" smtClean="0"/>
              <a:t>5</a:t>
            </a:fld>
            <a:endParaRPr lang="en-AU"/>
          </a:p>
        </p:txBody>
      </p:sp>
    </p:spTree>
    <p:extLst>
      <p:ext uri="{BB962C8B-B14F-4D97-AF65-F5344CB8AC3E}">
        <p14:creationId xmlns:p14="http://schemas.microsoft.com/office/powerpoint/2010/main" val="526108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description a square puzzle piece with certificate 1, II, III and IV in Access technology interlocked. </a:t>
            </a:r>
          </a:p>
        </p:txBody>
      </p:sp>
      <p:sp>
        <p:nvSpPr>
          <p:cNvPr id="4" name="Slide Number Placeholder 3"/>
          <p:cNvSpPr>
            <a:spLocks noGrp="1"/>
          </p:cNvSpPr>
          <p:nvPr>
            <p:ph type="sldNum" sz="quarter" idx="10"/>
          </p:nvPr>
        </p:nvSpPr>
        <p:spPr/>
        <p:txBody>
          <a:bodyPr/>
          <a:lstStyle/>
          <a:p>
            <a:fld id="{4813CE77-40FC-4C76-ADE0-CD8D80716CAC}" type="slidenum">
              <a:rPr lang="en-AU" smtClean="0"/>
              <a:t>6</a:t>
            </a:fld>
            <a:endParaRPr lang="en-AU"/>
          </a:p>
        </p:txBody>
      </p:sp>
    </p:spTree>
    <p:extLst>
      <p:ext uri="{BB962C8B-B14F-4D97-AF65-F5344CB8AC3E}">
        <p14:creationId xmlns:p14="http://schemas.microsoft.com/office/powerpoint/2010/main" val="74939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description. </a:t>
            </a:r>
          </a:p>
          <a:p>
            <a:r>
              <a:rPr lang="en-AU" dirty="0"/>
              <a:t>A diagram</a:t>
            </a:r>
            <a:r>
              <a:rPr lang="en-AU" baseline="0" dirty="0"/>
              <a:t> with a rectangle, cut diagonally from bottom left to top right to make two triangles. In the triangle on the left it says “providing access to learning’ and on the right teaching “learning to access”  at the top it has child’s age and developmental level over time and at the bottom increased independence, personal agency, emphasis on specialist curriculum.  </a:t>
            </a:r>
          </a:p>
          <a:p>
            <a:endParaRPr lang="en-AU" baseline="0" dirty="0"/>
          </a:p>
          <a:p>
            <a:r>
              <a:rPr lang="en-AU" baseline="0" dirty="0"/>
              <a:t>By the time students are in senior schooling it is expected that they are learning to access information and content independently. This means rather than giving students everything that is accessible, students should have the skills and ability to problem solve what tools to use to access information. Now this is not true for all of our students, I realise that, but the target group are students in senior secondary in mainstream schools. </a:t>
            </a:r>
          </a:p>
          <a:p>
            <a:endParaRPr lang="en-AU" baseline="0" dirty="0"/>
          </a:p>
          <a:p>
            <a:r>
              <a:rPr lang="en-AU" baseline="0" dirty="0"/>
              <a:t>However, as we know with excellent personalised service from our advisory teachers and therapists since they were little, support in schools and at home, many students have had a chance to interact with the disability specific skills of the Expanded core curriculum. </a:t>
            </a:r>
          </a:p>
          <a:p>
            <a:endParaRPr lang="en-AU" baseline="0" dirty="0"/>
          </a:p>
          <a:p>
            <a:r>
              <a:rPr lang="en-AU" baseline="0" dirty="0"/>
              <a:t>But as </a:t>
            </a:r>
            <a:r>
              <a:rPr lang="en-AU" baseline="0" dirty="0" err="1"/>
              <a:t>Nadel</a:t>
            </a:r>
            <a:r>
              <a:rPr lang="en-AU" baseline="0" dirty="0"/>
              <a:t> says… all of the technology and access takes so much extra time for me than the other kids in my class. </a:t>
            </a:r>
            <a:endParaRPr lang="en-AU" dirty="0"/>
          </a:p>
        </p:txBody>
      </p:sp>
      <p:sp>
        <p:nvSpPr>
          <p:cNvPr id="4" name="Slide Number Placeholder 3"/>
          <p:cNvSpPr>
            <a:spLocks noGrp="1"/>
          </p:cNvSpPr>
          <p:nvPr>
            <p:ph type="sldNum" sz="quarter" idx="10"/>
          </p:nvPr>
        </p:nvSpPr>
        <p:spPr/>
        <p:txBody>
          <a:bodyPr/>
          <a:lstStyle/>
          <a:p>
            <a:fld id="{4813CE77-40FC-4C76-ADE0-CD8D80716CAC}" type="slidenum">
              <a:rPr lang="en-AU" smtClean="0"/>
              <a:t>7</a:t>
            </a:fld>
            <a:endParaRPr lang="en-AU"/>
          </a:p>
        </p:txBody>
      </p:sp>
    </p:spTree>
    <p:extLst>
      <p:ext uri="{BB962C8B-B14F-4D97-AF65-F5344CB8AC3E}">
        <p14:creationId xmlns:p14="http://schemas.microsoft.com/office/powerpoint/2010/main" val="2767483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813CE77-40FC-4C76-ADE0-CD8D80716CAC}" type="slidenum">
              <a:rPr lang="en-AU" smtClean="0"/>
              <a:t>8</a:t>
            </a:fld>
            <a:endParaRPr lang="en-AU"/>
          </a:p>
        </p:txBody>
      </p:sp>
    </p:spTree>
    <p:extLst>
      <p:ext uri="{BB962C8B-B14F-4D97-AF65-F5344CB8AC3E}">
        <p14:creationId xmlns:p14="http://schemas.microsoft.com/office/powerpoint/2010/main" val="71177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Vision Australia logo</a:t>
            </a:r>
          </a:p>
        </p:txBody>
      </p:sp>
      <p:sp>
        <p:nvSpPr>
          <p:cNvPr id="4" name="Slide Number Placeholder 3"/>
          <p:cNvSpPr>
            <a:spLocks noGrp="1"/>
          </p:cNvSpPr>
          <p:nvPr>
            <p:ph type="sldNum" sz="quarter" idx="10"/>
          </p:nvPr>
        </p:nvSpPr>
        <p:spPr/>
        <p:txBody>
          <a:bodyPr/>
          <a:lstStyle/>
          <a:p>
            <a:fld id="{4813CE77-40FC-4C76-ADE0-CD8D80716CAC}" type="slidenum">
              <a:rPr lang="en-AU" smtClean="0"/>
              <a:t>9</a:t>
            </a:fld>
            <a:endParaRPr lang="en-AU"/>
          </a:p>
        </p:txBody>
      </p:sp>
    </p:spTree>
    <p:extLst>
      <p:ext uri="{BB962C8B-B14F-4D97-AF65-F5344CB8AC3E}">
        <p14:creationId xmlns:p14="http://schemas.microsoft.com/office/powerpoint/2010/main" val="386031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53321EFD-6DE0-4ACD-8CB2-3C9A06C511E0}" type="datetimeFigureOut">
              <a:rPr lang="en-AU" smtClean="0"/>
              <a:t>10/05/2022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DA0D3E-55F7-49BE-9544-75CAD1552361}" type="slidenum">
              <a:rPr lang="en-AU" smtClean="0"/>
              <a:t>‹#›</a:t>
            </a:fld>
            <a:endParaRPr lang="en-AU"/>
          </a:p>
        </p:txBody>
      </p:sp>
    </p:spTree>
    <p:extLst>
      <p:ext uri="{BB962C8B-B14F-4D97-AF65-F5344CB8AC3E}">
        <p14:creationId xmlns:p14="http://schemas.microsoft.com/office/powerpoint/2010/main" val="48790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3321EFD-6DE0-4ACD-8CB2-3C9A06C511E0}" type="datetimeFigureOut">
              <a:rPr lang="en-AU" smtClean="0"/>
              <a:t>10/05/2022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DA0D3E-55F7-49BE-9544-75CAD1552361}" type="slidenum">
              <a:rPr lang="en-AU" smtClean="0"/>
              <a:t>‹#›</a:t>
            </a:fld>
            <a:endParaRPr lang="en-AU"/>
          </a:p>
        </p:txBody>
      </p:sp>
    </p:spTree>
    <p:extLst>
      <p:ext uri="{BB962C8B-B14F-4D97-AF65-F5344CB8AC3E}">
        <p14:creationId xmlns:p14="http://schemas.microsoft.com/office/powerpoint/2010/main" val="146096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3321EFD-6DE0-4ACD-8CB2-3C9A06C511E0}" type="datetimeFigureOut">
              <a:rPr lang="en-AU" smtClean="0"/>
              <a:t>10/05/2022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DA0D3E-55F7-49BE-9544-75CAD1552361}" type="slidenum">
              <a:rPr lang="en-AU" smtClean="0"/>
              <a:t>‹#›</a:t>
            </a:fld>
            <a:endParaRPr lang="en-AU"/>
          </a:p>
        </p:txBody>
      </p:sp>
    </p:spTree>
    <p:extLst>
      <p:ext uri="{BB962C8B-B14F-4D97-AF65-F5344CB8AC3E}">
        <p14:creationId xmlns:p14="http://schemas.microsoft.com/office/powerpoint/2010/main" val="407885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3321EFD-6DE0-4ACD-8CB2-3C9A06C511E0}" type="datetimeFigureOut">
              <a:rPr lang="en-AU" smtClean="0"/>
              <a:t>10/05/2022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DA0D3E-55F7-49BE-9544-75CAD1552361}" type="slidenum">
              <a:rPr lang="en-AU" smtClean="0"/>
              <a:t>‹#›</a:t>
            </a:fld>
            <a:endParaRPr lang="en-AU"/>
          </a:p>
        </p:txBody>
      </p:sp>
    </p:spTree>
    <p:extLst>
      <p:ext uri="{BB962C8B-B14F-4D97-AF65-F5344CB8AC3E}">
        <p14:creationId xmlns:p14="http://schemas.microsoft.com/office/powerpoint/2010/main" val="31936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321EFD-6DE0-4ACD-8CB2-3C9A06C511E0}" type="datetimeFigureOut">
              <a:rPr lang="en-AU" smtClean="0"/>
              <a:t>10/05/2022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DA0D3E-55F7-49BE-9544-75CAD1552361}" type="slidenum">
              <a:rPr lang="en-AU" smtClean="0"/>
              <a:t>‹#›</a:t>
            </a:fld>
            <a:endParaRPr lang="en-AU"/>
          </a:p>
        </p:txBody>
      </p:sp>
    </p:spTree>
    <p:extLst>
      <p:ext uri="{BB962C8B-B14F-4D97-AF65-F5344CB8AC3E}">
        <p14:creationId xmlns:p14="http://schemas.microsoft.com/office/powerpoint/2010/main" val="1372130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53321EFD-6DE0-4ACD-8CB2-3C9A06C511E0}" type="datetimeFigureOut">
              <a:rPr lang="en-AU" smtClean="0"/>
              <a:t>10/05/2022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DA0D3E-55F7-49BE-9544-75CAD1552361}" type="slidenum">
              <a:rPr lang="en-AU" smtClean="0"/>
              <a:t>‹#›</a:t>
            </a:fld>
            <a:endParaRPr lang="en-AU"/>
          </a:p>
        </p:txBody>
      </p:sp>
    </p:spTree>
    <p:extLst>
      <p:ext uri="{BB962C8B-B14F-4D97-AF65-F5344CB8AC3E}">
        <p14:creationId xmlns:p14="http://schemas.microsoft.com/office/powerpoint/2010/main" val="405520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53321EFD-6DE0-4ACD-8CB2-3C9A06C511E0}" type="datetimeFigureOut">
              <a:rPr lang="en-AU" smtClean="0"/>
              <a:t>10/05/2022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ADA0D3E-55F7-49BE-9544-75CAD1552361}" type="slidenum">
              <a:rPr lang="en-AU" smtClean="0"/>
              <a:t>‹#›</a:t>
            </a:fld>
            <a:endParaRPr lang="en-AU"/>
          </a:p>
        </p:txBody>
      </p:sp>
    </p:spTree>
    <p:extLst>
      <p:ext uri="{BB962C8B-B14F-4D97-AF65-F5344CB8AC3E}">
        <p14:creationId xmlns:p14="http://schemas.microsoft.com/office/powerpoint/2010/main" val="37510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3321EFD-6DE0-4ACD-8CB2-3C9A06C511E0}" type="datetimeFigureOut">
              <a:rPr lang="en-AU" smtClean="0"/>
              <a:t>10/05/2022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ADA0D3E-55F7-49BE-9544-75CAD1552361}" type="slidenum">
              <a:rPr lang="en-AU" smtClean="0"/>
              <a:t>‹#›</a:t>
            </a:fld>
            <a:endParaRPr lang="en-AU"/>
          </a:p>
        </p:txBody>
      </p:sp>
    </p:spTree>
    <p:extLst>
      <p:ext uri="{BB962C8B-B14F-4D97-AF65-F5344CB8AC3E}">
        <p14:creationId xmlns:p14="http://schemas.microsoft.com/office/powerpoint/2010/main" val="232174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21EFD-6DE0-4ACD-8CB2-3C9A06C511E0}" type="datetimeFigureOut">
              <a:rPr lang="en-AU" smtClean="0"/>
              <a:t>10/05/2022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ADA0D3E-55F7-49BE-9544-75CAD1552361}" type="slidenum">
              <a:rPr lang="en-AU" smtClean="0"/>
              <a:t>‹#›</a:t>
            </a:fld>
            <a:endParaRPr lang="en-AU"/>
          </a:p>
        </p:txBody>
      </p:sp>
    </p:spTree>
    <p:extLst>
      <p:ext uri="{BB962C8B-B14F-4D97-AF65-F5344CB8AC3E}">
        <p14:creationId xmlns:p14="http://schemas.microsoft.com/office/powerpoint/2010/main" val="267853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321EFD-6DE0-4ACD-8CB2-3C9A06C511E0}" type="datetimeFigureOut">
              <a:rPr lang="en-AU" smtClean="0"/>
              <a:t>10/05/2022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DA0D3E-55F7-49BE-9544-75CAD1552361}" type="slidenum">
              <a:rPr lang="en-AU" smtClean="0"/>
              <a:t>‹#›</a:t>
            </a:fld>
            <a:endParaRPr lang="en-AU"/>
          </a:p>
        </p:txBody>
      </p:sp>
    </p:spTree>
    <p:extLst>
      <p:ext uri="{BB962C8B-B14F-4D97-AF65-F5344CB8AC3E}">
        <p14:creationId xmlns:p14="http://schemas.microsoft.com/office/powerpoint/2010/main" val="158340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321EFD-6DE0-4ACD-8CB2-3C9A06C511E0}" type="datetimeFigureOut">
              <a:rPr lang="en-AU" smtClean="0"/>
              <a:t>10/05/2022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DA0D3E-55F7-49BE-9544-75CAD1552361}" type="slidenum">
              <a:rPr lang="en-AU" smtClean="0"/>
              <a:t>‹#›</a:t>
            </a:fld>
            <a:endParaRPr lang="en-AU"/>
          </a:p>
        </p:txBody>
      </p:sp>
    </p:spTree>
    <p:extLst>
      <p:ext uri="{BB962C8B-B14F-4D97-AF65-F5344CB8AC3E}">
        <p14:creationId xmlns:p14="http://schemas.microsoft.com/office/powerpoint/2010/main" val="149810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21EFD-6DE0-4ACD-8CB2-3C9A06C511E0}" type="datetimeFigureOut">
              <a:rPr lang="en-AU" smtClean="0"/>
              <a:t>10/05/2022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A0D3E-55F7-49BE-9544-75CAD1552361}" type="slidenum">
              <a:rPr lang="en-AU" smtClean="0"/>
              <a:t>‹#›</a:t>
            </a:fld>
            <a:endParaRPr lang="en-AU"/>
          </a:p>
        </p:txBody>
      </p:sp>
    </p:spTree>
    <p:extLst>
      <p:ext uri="{BB962C8B-B14F-4D97-AF65-F5344CB8AC3E}">
        <p14:creationId xmlns:p14="http://schemas.microsoft.com/office/powerpoint/2010/main" val="23947551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s://viewweb.org.uk/specialistcurriculu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elissa.Fanshawe@usq.edu.au"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117" y="926604"/>
            <a:ext cx="8635121" cy="1822166"/>
          </a:xfrm>
        </p:spPr>
        <p:txBody>
          <a:bodyPr>
            <a:normAutofit fontScale="90000"/>
          </a:bodyPr>
          <a:lstStyle/>
          <a:p>
            <a:pPr>
              <a:lnSpc>
                <a:spcPct val="150000"/>
              </a:lnSpc>
            </a:pPr>
            <a:r>
              <a:rPr lang="en-AU" sz="3200" b="1" i="0" dirty="0">
                <a:solidFill>
                  <a:srgbClr val="000000"/>
                </a:solidFill>
                <a:effectLst/>
                <a:latin typeface="Arial" panose="020B0604020202020204" pitchFamily="34" charset="0"/>
                <a:cs typeface="Arial" panose="020B0604020202020204" pitchFamily="34" charset="0"/>
              </a:rPr>
              <a:t>The process of implementing a disability specific curriculum for students with blindness and low vision throughout Australia</a:t>
            </a:r>
          </a:p>
        </p:txBody>
      </p:sp>
      <p:sp>
        <p:nvSpPr>
          <p:cNvPr id="3" name="Subtitle 2"/>
          <p:cNvSpPr>
            <a:spLocks noGrp="1"/>
          </p:cNvSpPr>
          <p:nvPr>
            <p:ph type="subTitle" idx="1"/>
          </p:nvPr>
        </p:nvSpPr>
        <p:spPr>
          <a:xfrm>
            <a:off x="3519054" y="3429000"/>
            <a:ext cx="7008657" cy="4073568"/>
          </a:xfrm>
        </p:spPr>
        <p:txBody>
          <a:bodyPr>
            <a:normAutofit/>
          </a:bodyPr>
          <a:lstStyle/>
          <a:p>
            <a:r>
              <a:rPr lang="en-AU" sz="2000" b="1" dirty="0">
                <a:latin typeface="Arial" panose="020B0604020202020204" pitchFamily="34" charset="0"/>
                <a:cs typeface="Arial" panose="020B0604020202020204" pitchFamily="34" charset="0"/>
              </a:rPr>
              <a:t>Presented by</a:t>
            </a:r>
          </a:p>
          <a:p>
            <a:r>
              <a:rPr lang="en-AU" sz="2000" dirty="0">
                <a:latin typeface="Arial" panose="020B0604020202020204" pitchFamily="34" charset="0"/>
                <a:cs typeface="Arial" panose="020B0604020202020204" pitchFamily="34" charset="0"/>
              </a:rPr>
              <a:t>Dr Melissa Fanshawe</a:t>
            </a:r>
          </a:p>
          <a:p>
            <a:r>
              <a:rPr lang="en-AU" sz="2000" dirty="0">
                <a:latin typeface="Arial" panose="020B0604020202020204" pitchFamily="34" charset="0"/>
                <a:cs typeface="Arial" panose="020B0604020202020204" pitchFamily="34" charset="0"/>
              </a:rPr>
              <a:t>University of Southern Queensland</a:t>
            </a:r>
          </a:p>
          <a:p>
            <a:endParaRPr lang="en-AU" sz="1600" dirty="0">
              <a:latin typeface="Arial" panose="020B0604020202020204" pitchFamily="34" charset="0"/>
              <a:cs typeface="Arial" panose="020B0604020202020204" pitchFamily="34" charset="0"/>
            </a:endParaRPr>
          </a:p>
          <a:p>
            <a:r>
              <a:rPr lang="en-AU" sz="2000" b="1" dirty="0">
                <a:latin typeface="Arial" panose="020B0604020202020204" pitchFamily="34" charset="0"/>
                <a:cs typeface="Arial" panose="020B0604020202020204" pitchFamily="34" charset="0"/>
              </a:rPr>
              <a:t>This project is owned and sponsored by </a:t>
            </a:r>
          </a:p>
          <a:p>
            <a:r>
              <a:rPr lang="en-AU" sz="2000" dirty="0">
                <a:latin typeface="Arial" panose="020B0604020202020204" pitchFamily="34" charset="0"/>
                <a:cs typeface="Arial" panose="020B0604020202020204" pitchFamily="34" charset="0"/>
              </a:rPr>
              <a:t>Vision Australia</a:t>
            </a:r>
          </a:p>
        </p:txBody>
      </p:sp>
      <p:pic>
        <p:nvPicPr>
          <p:cNvPr id="5" name="Picture 4"/>
          <p:cNvPicPr>
            <a:picLocks noChangeAspect="1"/>
          </p:cNvPicPr>
          <p:nvPr/>
        </p:nvPicPr>
        <p:blipFill rotWithShape="1">
          <a:blip r:embed="rId3"/>
          <a:srcRect r="6225"/>
          <a:stretch/>
        </p:blipFill>
        <p:spPr>
          <a:xfrm>
            <a:off x="655580" y="360758"/>
            <a:ext cx="2291137" cy="2122874"/>
          </a:xfrm>
          <a:prstGeom prst="rect">
            <a:avLst/>
          </a:prstGeom>
        </p:spPr>
      </p:pic>
      <p:pic>
        <p:nvPicPr>
          <p:cNvPr id="7" name="Picture 6"/>
          <p:cNvPicPr>
            <a:picLocks noChangeAspect="1"/>
          </p:cNvPicPr>
          <p:nvPr/>
        </p:nvPicPr>
        <p:blipFill>
          <a:blip r:embed="rId4"/>
          <a:stretch>
            <a:fillRect/>
          </a:stretch>
        </p:blipFill>
        <p:spPr>
          <a:xfrm>
            <a:off x="665500" y="4497622"/>
            <a:ext cx="2614288" cy="89321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089" y="3131126"/>
            <a:ext cx="2890118" cy="1008181"/>
          </a:xfrm>
          <a:prstGeom prst="rect">
            <a:avLst/>
          </a:prstGeom>
        </p:spPr>
      </p:pic>
      <p:pic>
        <p:nvPicPr>
          <p:cNvPr id="10" name="Picture 9"/>
          <p:cNvPicPr>
            <a:picLocks noChangeAspect="1"/>
          </p:cNvPicPr>
          <p:nvPr/>
        </p:nvPicPr>
        <p:blipFill rotWithShape="1">
          <a:blip r:embed="rId3"/>
          <a:srcRect r="6225"/>
          <a:stretch/>
        </p:blipFill>
        <p:spPr>
          <a:xfrm>
            <a:off x="807980" y="513158"/>
            <a:ext cx="2291137" cy="2122874"/>
          </a:xfrm>
          <a:prstGeom prst="rect">
            <a:avLst/>
          </a:prstGeom>
        </p:spPr>
      </p:pic>
    </p:spTree>
    <p:extLst>
      <p:ext uri="{BB962C8B-B14F-4D97-AF65-F5344CB8AC3E}">
        <p14:creationId xmlns:p14="http://schemas.microsoft.com/office/powerpoint/2010/main" val="1500291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5580" y="1978265"/>
            <a:ext cx="4919133" cy="1781727"/>
          </a:xfrm>
        </p:spPr>
        <p:txBody>
          <a:bodyPr>
            <a:normAutofit/>
          </a:bodyPr>
          <a:lstStyle/>
          <a:p>
            <a:pPr>
              <a:lnSpc>
                <a:spcPct val="150000"/>
              </a:lnSpc>
            </a:pPr>
            <a:r>
              <a:rPr lang="en-AU" sz="3600" dirty="0">
                <a:latin typeface="Arial" panose="020B0604020202020204" pitchFamily="34" charset="0"/>
                <a:cs typeface="Arial" panose="020B0604020202020204" pitchFamily="34" charset="0"/>
              </a:rPr>
              <a:t>Methodology</a:t>
            </a:r>
          </a:p>
        </p:txBody>
      </p:sp>
      <p:sp>
        <p:nvSpPr>
          <p:cNvPr id="8" name="Subtitle 2"/>
          <p:cNvSpPr>
            <a:spLocks noGrp="1"/>
          </p:cNvSpPr>
          <p:nvPr>
            <p:ph idx="1"/>
          </p:nvPr>
        </p:nvSpPr>
        <p:spPr>
          <a:xfrm>
            <a:off x="838200" y="3899140"/>
            <a:ext cx="4919133" cy="2599050"/>
          </a:xfrm>
        </p:spPr>
        <p:txBody>
          <a:bodyPr/>
          <a:lstStyle/>
          <a:p>
            <a:pPr marL="0" indent="0">
              <a:lnSpc>
                <a:spcPct val="150000"/>
              </a:lnSpc>
              <a:spcBef>
                <a:spcPts val="0"/>
              </a:spcBef>
              <a:buNone/>
            </a:pPr>
            <a:r>
              <a:rPr lang="en-AU" sz="2400" dirty="0">
                <a:latin typeface="Arial" panose="020B0604020202020204" pitchFamily="34" charset="0"/>
                <a:cs typeface="Arial" panose="020B0604020202020204" pitchFamily="34" charset="0"/>
              </a:rPr>
              <a:t>Follows Australian Curriculum design development</a:t>
            </a:r>
          </a:p>
          <a:p>
            <a:pPr marL="0" indent="0">
              <a:lnSpc>
                <a:spcPct val="150000"/>
              </a:lnSpc>
              <a:spcBef>
                <a:spcPts val="0"/>
              </a:spcBef>
              <a:buNone/>
            </a:pP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2630" y="5167313"/>
            <a:ext cx="2413000" cy="1009650"/>
          </a:xfrm>
          <a:prstGeom prst="rect">
            <a:avLst/>
          </a:prstGeom>
        </p:spPr>
      </p:pic>
      <p:pic>
        <p:nvPicPr>
          <p:cNvPr id="7" name="Picture 2" descr="https://www.australiancurriculum.edu.au/media/1223/20140729_acara_infographic.png?width=997&amp;height=18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2133" y="0"/>
            <a:ext cx="5083497" cy="6492875"/>
          </a:xfrm>
          <a:prstGeom prst="rect">
            <a:avLst/>
          </a:prstGeom>
          <a:solidFill>
            <a:schemeClr val="accent2"/>
          </a:solidFill>
        </p:spPr>
      </p:pic>
      <p:pic>
        <p:nvPicPr>
          <p:cNvPr id="6" name="Picture 5"/>
          <p:cNvPicPr>
            <a:picLocks noChangeAspect="1"/>
          </p:cNvPicPr>
          <p:nvPr/>
        </p:nvPicPr>
        <p:blipFill rotWithShape="1">
          <a:blip r:embed="rId5"/>
          <a:srcRect r="6225"/>
          <a:stretch/>
        </p:blipFill>
        <p:spPr>
          <a:xfrm>
            <a:off x="655580" y="360758"/>
            <a:ext cx="2291137" cy="2122874"/>
          </a:xfrm>
          <a:prstGeom prst="rect">
            <a:avLst/>
          </a:prstGeom>
        </p:spPr>
      </p:pic>
    </p:spTree>
    <p:extLst>
      <p:ext uri="{BB962C8B-B14F-4D97-AF65-F5344CB8AC3E}">
        <p14:creationId xmlns:p14="http://schemas.microsoft.com/office/powerpoint/2010/main" val="49739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96884" y="365125"/>
            <a:ext cx="8048746" cy="1781727"/>
          </a:xfrm>
        </p:spPr>
        <p:txBody>
          <a:bodyPr>
            <a:normAutofit/>
          </a:bodyPr>
          <a:lstStyle/>
          <a:p>
            <a:pPr>
              <a:lnSpc>
                <a:spcPct val="150000"/>
              </a:lnSpc>
            </a:pPr>
            <a:r>
              <a:rPr lang="en-AU" sz="3600" dirty="0">
                <a:latin typeface="Arial" panose="020B0604020202020204" pitchFamily="34" charset="0"/>
                <a:cs typeface="Arial" panose="020B0604020202020204" pitchFamily="34" charset="0"/>
              </a:rPr>
              <a:t>Delivery</a:t>
            </a:r>
          </a:p>
        </p:txBody>
      </p:sp>
      <p:sp>
        <p:nvSpPr>
          <p:cNvPr id="3" name="Subtitle 2"/>
          <p:cNvSpPr>
            <a:spLocks noGrp="1"/>
          </p:cNvSpPr>
          <p:nvPr>
            <p:ph idx="1"/>
          </p:nvPr>
        </p:nvSpPr>
        <p:spPr>
          <a:xfrm>
            <a:off x="838200" y="2769078"/>
            <a:ext cx="7672180" cy="3562831"/>
          </a:xfrm>
        </p:spPr>
        <p:txBody>
          <a:bodyPr>
            <a:noAutofit/>
          </a:bodyPr>
          <a:lstStyle/>
          <a:p>
            <a:pPr lvl="1">
              <a:lnSpc>
                <a:spcPct val="150000"/>
              </a:lnSpc>
              <a:spcBef>
                <a:spcPts val="0"/>
              </a:spcBef>
            </a:pPr>
            <a:r>
              <a:rPr lang="en-AU" dirty="0">
                <a:latin typeface="Arial" panose="020B0604020202020204" pitchFamily="34" charset="0"/>
                <a:cs typeface="Arial" panose="020B0604020202020204" pitchFamily="34" charset="0"/>
              </a:rPr>
              <a:t>Online VET courses</a:t>
            </a:r>
          </a:p>
          <a:p>
            <a:pPr lvl="1">
              <a:lnSpc>
                <a:spcPct val="150000"/>
              </a:lnSpc>
              <a:spcBef>
                <a:spcPts val="0"/>
              </a:spcBef>
            </a:pPr>
            <a:r>
              <a:rPr lang="en-AU" dirty="0">
                <a:latin typeface="Arial" panose="020B0604020202020204" pitchFamily="34" charset="0"/>
                <a:cs typeface="Arial" panose="020B0604020202020204" pitchFamily="34" charset="0"/>
              </a:rPr>
              <a:t>Downloadable courses</a:t>
            </a:r>
          </a:p>
          <a:p>
            <a:pPr lvl="1">
              <a:lnSpc>
                <a:spcPct val="150000"/>
              </a:lnSpc>
              <a:spcBef>
                <a:spcPts val="0"/>
              </a:spcBef>
            </a:pPr>
            <a:r>
              <a:rPr lang="en-AU" dirty="0">
                <a:latin typeface="Arial" panose="020B0604020202020204" pitchFamily="34" charset="0"/>
                <a:cs typeface="Arial" panose="020B0604020202020204" pitchFamily="34" charset="0"/>
              </a:rPr>
              <a:t>Subject allocated to VET courses</a:t>
            </a:r>
          </a:p>
          <a:p>
            <a:pPr lvl="1">
              <a:lnSpc>
                <a:spcPct val="150000"/>
              </a:lnSpc>
              <a:spcBef>
                <a:spcPts val="0"/>
              </a:spcBef>
            </a:pPr>
            <a:r>
              <a:rPr lang="en-AU" dirty="0">
                <a:latin typeface="Arial" panose="020B0604020202020204" pitchFamily="34" charset="0"/>
                <a:cs typeface="Arial" panose="020B0604020202020204" pitchFamily="34" charset="0"/>
              </a:rPr>
              <a:t>Support from Teacher/Teacher Aide</a:t>
            </a:r>
          </a:p>
          <a:p>
            <a:pPr lvl="1">
              <a:lnSpc>
                <a:spcPct val="150000"/>
              </a:lnSpc>
              <a:spcBef>
                <a:spcPts val="0"/>
              </a:spcBef>
            </a:pPr>
            <a:r>
              <a:rPr lang="en-AU" dirty="0">
                <a:latin typeface="Arial" panose="020B0604020202020204" pitchFamily="34" charset="0"/>
                <a:cs typeface="Arial" panose="020B0604020202020204" pitchFamily="34" charset="0"/>
              </a:rPr>
              <a:t>Online support and verification of assessment</a:t>
            </a:r>
          </a:p>
          <a:p>
            <a:pPr>
              <a:lnSpc>
                <a:spcPct val="150000"/>
              </a:lnSpc>
              <a:spcBef>
                <a:spcPts val="0"/>
              </a:spcBef>
            </a:pPr>
            <a:endParaRPr lang="en-AU" sz="2400" dirty="0">
              <a:latin typeface="Arial" panose="020B0604020202020204" pitchFamily="34" charset="0"/>
              <a:cs typeface="Arial" panose="020B0604020202020204" pitchFamily="34" charset="0"/>
            </a:endParaRPr>
          </a:p>
          <a:p>
            <a:pPr marL="0" indent="0">
              <a:lnSpc>
                <a:spcPct val="150000"/>
              </a:lnSpc>
              <a:spcBef>
                <a:spcPts val="0"/>
              </a:spcBef>
              <a:buNone/>
            </a:pPr>
            <a:endParaRPr lang="en-AU"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r="6225"/>
          <a:stretch/>
        </p:blipFill>
        <p:spPr>
          <a:xfrm>
            <a:off x="655580" y="360758"/>
            <a:ext cx="2291137" cy="2122874"/>
          </a:xfrm>
          <a:prstGeom prst="rect">
            <a:avLst/>
          </a:prstGeom>
        </p:spPr>
      </p:pic>
    </p:spTree>
    <p:extLst>
      <p:ext uri="{BB962C8B-B14F-4D97-AF65-F5344CB8AC3E}">
        <p14:creationId xmlns:p14="http://schemas.microsoft.com/office/powerpoint/2010/main" val="4070091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24478"/>
            <a:ext cx="10515600" cy="1325563"/>
          </a:xfrm>
        </p:spPr>
        <p:txBody>
          <a:bodyPr>
            <a:normAutofit/>
          </a:bodyPr>
          <a:lstStyle/>
          <a:p>
            <a:r>
              <a:rPr lang="en-AU" sz="3600" dirty="0">
                <a:latin typeface="Arial" panose="020B0604020202020204" pitchFamily="34" charset="0"/>
                <a:cs typeface="Arial" panose="020B0604020202020204" pitchFamily="34" charset="0"/>
              </a:rPr>
              <a:t>Role of Advisory Teachers and O&amp;M specialists</a:t>
            </a:r>
          </a:p>
        </p:txBody>
      </p:sp>
      <p:sp>
        <p:nvSpPr>
          <p:cNvPr id="3" name="Subtitle 2"/>
          <p:cNvSpPr>
            <a:spLocks noGrp="1"/>
          </p:cNvSpPr>
          <p:nvPr>
            <p:ph idx="1"/>
          </p:nvPr>
        </p:nvSpPr>
        <p:spPr/>
        <p:txBody>
          <a:bodyPr/>
          <a:lstStyle/>
          <a:p>
            <a:pPr>
              <a:lnSpc>
                <a:spcPct val="150000"/>
              </a:lnSpc>
              <a:spcBef>
                <a:spcPts val="0"/>
              </a:spcBef>
              <a:spcAft>
                <a:spcPts val="1200"/>
              </a:spcAft>
            </a:pPr>
            <a:r>
              <a:rPr lang="en-AU" sz="2400" dirty="0">
                <a:latin typeface="Arial" panose="020B0604020202020204" pitchFamily="34" charset="0"/>
                <a:ea typeface="Calibri" panose="020F0502020204030204" pitchFamily="34" charset="0"/>
              </a:rPr>
              <a:t>Same service provision</a:t>
            </a:r>
          </a:p>
          <a:p>
            <a:pPr>
              <a:lnSpc>
                <a:spcPct val="150000"/>
              </a:lnSpc>
              <a:spcBef>
                <a:spcPts val="0"/>
              </a:spcBef>
              <a:spcAft>
                <a:spcPts val="1200"/>
              </a:spcAft>
            </a:pPr>
            <a:r>
              <a:rPr lang="en-AU" sz="2400" dirty="0">
                <a:latin typeface="Arial" panose="020B0604020202020204" pitchFamily="34" charset="0"/>
                <a:ea typeface="Calibri" panose="020F0502020204030204" pitchFamily="34" charset="0"/>
              </a:rPr>
              <a:t>Provide a known time to visit</a:t>
            </a:r>
          </a:p>
          <a:p>
            <a:pPr>
              <a:lnSpc>
                <a:spcPct val="150000"/>
              </a:lnSpc>
              <a:spcBef>
                <a:spcPts val="0"/>
              </a:spcBef>
              <a:spcAft>
                <a:spcPts val="1200"/>
              </a:spcAft>
            </a:pPr>
            <a:r>
              <a:rPr lang="en-AU" sz="2400" dirty="0">
                <a:latin typeface="Arial" panose="020B0604020202020204" pitchFamily="34" charset="0"/>
                <a:ea typeface="Calibri" panose="020F0502020204030204" pitchFamily="34" charset="0"/>
              </a:rPr>
              <a:t>Legitimise the importance of the ECC in schools for students </a:t>
            </a:r>
          </a:p>
          <a:p>
            <a:pPr>
              <a:lnSpc>
                <a:spcPct val="150000"/>
              </a:lnSpc>
              <a:spcBef>
                <a:spcPts val="0"/>
              </a:spcBef>
              <a:spcAft>
                <a:spcPts val="1200"/>
              </a:spcAft>
            </a:pPr>
            <a:r>
              <a:rPr lang="en-AU" sz="2400" dirty="0">
                <a:latin typeface="Arial" panose="020B0604020202020204" pitchFamily="34" charset="0"/>
                <a:ea typeface="Calibri" panose="020F0502020204030204" pitchFamily="34" charset="0"/>
              </a:rPr>
              <a:t>Many of these skills would already be taught in earlier years, but the focus is on student agency “learning to access” (McLinden et al., 2016)</a:t>
            </a:r>
          </a:p>
          <a:p>
            <a:pPr>
              <a:lnSpc>
                <a:spcPct val="150000"/>
              </a:lnSpc>
              <a:spcBef>
                <a:spcPts val="0"/>
              </a:spcBef>
            </a:pPr>
            <a:endParaRPr lang="en-AU" dirty="0"/>
          </a:p>
        </p:txBody>
      </p:sp>
    </p:spTree>
    <p:extLst>
      <p:ext uri="{BB962C8B-B14F-4D97-AF65-F5344CB8AC3E}">
        <p14:creationId xmlns:p14="http://schemas.microsoft.com/office/powerpoint/2010/main" val="2870282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96884" y="365125"/>
            <a:ext cx="8048746" cy="1781727"/>
          </a:xfrm>
        </p:spPr>
        <p:txBody>
          <a:bodyPr>
            <a:normAutofit/>
          </a:bodyPr>
          <a:lstStyle/>
          <a:p>
            <a:pPr>
              <a:lnSpc>
                <a:spcPct val="150000"/>
              </a:lnSpc>
            </a:pPr>
            <a:r>
              <a:rPr lang="en-AU" sz="3600" dirty="0">
                <a:latin typeface="Arial" panose="020B0604020202020204" pitchFamily="34" charset="0"/>
                <a:cs typeface="Arial" panose="020B0604020202020204" pitchFamily="34" charset="0"/>
              </a:rPr>
              <a:t>Content </a:t>
            </a:r>
          </a:p>
        </p:txBody>
      </p:sp>
      <p:sp>
        <p:nvSpPr>
          <p:cNvPr id="3" name="Subtitle 2"/>
          <p:cNvSpPr>
            <a:spLocks noGrp="1"/>
          </p:cNvSpPr>
          <p:nvPr>
            <p:ph idx="1"/>
          </p:nvPr>
        </p:nvSpPr>
        <p:spPr>
          <a:xfrm>
            <a:off x="838200" y="2769078"/>
            <a:ext cx="9893060" cy="3562831"/>
          </a:xfrm>
        </p:spPr>
        <p:txBody>
          <a:bodyPr>
            <a:noAutofit/>
          </a:bodyPr>
          <a:lstStyle/>
          <a:p>
            <a:pPr lvl="1">
              <a:lnSpc>
                <a:spcPct val="150000"/>
              </a:lnSpc>
              <a:spcBef>
                <a:spcPts val="0"/>
              </a:spcBef>
            </a:pPr>
            <a:r>
              <a:rPr lang="en-AU" dirty="0">
                <a:latin typeface="Arial" panose="020B0604020202020204" pitchFamily="34" charset="0"/>
                <a:cs typeface="Arial" panose="020B0604020202020204" pitchFamily="34" charset="0"/>
              </a:rPr>
              <a:t>Units of competency</a:t>
            </a:r>
          </a:p>
          <a:p>
            <a:pPr lvl="1">
              <a:lnSpc>
                <a:spcPct val="150000"/>
              </a:lnSpc>
              <a:spcBef>
                <a:spcPts val="0"/>
              </a:spcBef>
            </a:pPr>
            <a:r>
              <a:rPr lang="en-AU" dirty="0">
                <a:latin typeface="Arial" panose="020B0604020202020204" pitchFamily="34" charset="0"/>
                <a:cs typeface="Arial" panose="020B0604020202020204" pitchFamily="34" charset="0"/>
              </a:rPr>
              <a:t>Elements, performance criteria, knowledge and assessment</a:t>
            </a:r>
          </a:p>
          <a:p>
            <a:pPr lvl="1">
              <a:lnSpc>
                <a:spcPct val="150000"/>
              </a:lnSpc>
              <a:spcBef>
                <a:spcPts val="0"/>
              </a:spcBef>
            </a:pPr>
            <a:r>
              <a:rPr lang="en-AU" dirty="0">
                <a:latin typeface="Arial" panose="020B0604020202020204" pitchFamily="34" charset="0"/>
                <a:cs typeface="Arial" panose="020B0604020202020204" pitchFamily="34" charset="0"/>
              </a:rPr>
              <a:t>Workbooks </a:t>
            </a:r>
          </a:p>
          <a:p>
            <a:pPr lvl="1">
              <a:lnSpc>
                <a:spcPct val="150000"/>
              </a:lnSpc>
              <a:spcBef>
                <a:spcPts val="0"/>
              </a:spcBef>
            </a:pPr>
            <a:r>
              <a:rPr lang="en-AU" dirty="0">
                <a:latin typeface="Arial" panose="020B0604020202020204" pitchFamily="34" charset="0"/>
                <a:cs typeface="Arial" panose="020B0604020202020204" pitchFamily="34" charset="0"/>
              </a:rPr>
              <a:t>Assessment guides</a:t>
            </a:r>
          </a:p>
          <a:p>
            <a:pPr>
              <a:lnSpc>
                <a:spcPct val="150000"/>
              </a:lnSpc>
              <a:spcBef>
                <a:spcPts val="0"/>
              </a:spcBef>
            </a:pPr>
            <a:endParaRPr lang="en-AU" sz="2400" dirty="0">
              <a:latin typeface="Arial" panose="020B0604020202020204" pitchFamily="34" charset="0"/>
              <a:cs typeface="Arial" panose="020B0604020202020204" pitchFamily="34" charset="0"/>
            </a:endParaRPr>
          </a:p>
          <a:p>
            <a:pPr marL="0" indent="0">
              <a:lnSpc>
                <a:spcPct val="150000"/>
              </a:lnSpc>
              <a:spcBef>
                <a:spcPts val="0"/>
              </a:spcBef>
              <a:buNone/>
            </a:pPr>
            <a:endParaRPr lang="en-AU"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r="6225"/>
          <a:stretch/>
        </p:blipFill>
        <p:spPr>
          <a:xfrm>
            <a:off x="655580" y="360758"/>
            <a:ext cx="2291137" cy="2122874"/>
          </a:xfrm>
          <a:prstGeom prst="rect">
            <a:avLst/>
          </a:prstGeom>
        </p:spPr>
      </p:pic>
    </p:spTree>
    <p:extLst>
      <p:ext uri="{BB962C8B-B14F-4D97-AF65-F5344CB8AC3E}">
        <p14:creationId xmlns:p14="http://schemas.microsoft.com/office/powerpoint/2010/main" val="274891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65894" y="365125"/>
            <a:ext cx="7979736" cy="1781727"/>
          </a:xfrm>
        </p:spPr>
        <p:txBody>
          <a:bodyPr>
            <a:normAutofit/>
          </a:bodyPr>
          <a:lstStyle/>
          <a:p>
            <a:pPr>
              <a:lnSpc>
                <a:spcPct val="150000"/>
              </a:lnSpc>
            </a:pPr>
            <a:r>
              <a:rPr lang="en-AU" dirty="0">
                <a:latin typeface="Arial" panose="020B0604020202020204" pitchFamily="34" charset="0"/>
                <a:cs typeface="Arial" panose="020B0604020202020204" pitchFamily="34" charset="0"/>
              </a:rPr>
              <a:t>Update – May 22</a:t>
            </a:r>
          </a:p>
        </p:txBody>
      </p:sp>
      <p:sp>
        <p:nvSpPr>
          <p:cNvPr id="6" name="Subtitle 2"/>
          <p:cNvSpPr txBox="1">
            <a:spLocks/>
          </p:cNvSpPr>
          <p:nvPr/>
        </p:nvSpPr>
        <p:spPr>
          <a:xfrm>
            <a:off x="838199" y="2587925"/>
            <a:ext cx="11082867" cy="4100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spcBef>
                <a:spcPts val="0"/>
              </a:spcBef>
            </a:pPr>
            <a:r>
              <a:rPr lang="en-AU" dirty="0">
                <a:latin typeface="Arial" panose="020B0604020202020204" pitchFamily="34" charset="0"/>
                <a:cs typeface="Arial" panose="020B0604020202020204" pitchFamily="34" charset="0"/>
              </a:rPr>
              <a:t>Extensive stakeholder consultation </a:t>
            </a:r>
          </a:p>
          <a:p>
            <a:pPr lvl="1">
              <a:lnSpc>
                <a:spcPct val="150000"/>
              </a:lnSpc>
              <a:spcBef>
                <a:spcPts val="0"/>
              </a:spcBef>
            </a:pPr>
            <a:r>
              <a:rPr lang="en-AU" dirty="0">
                <a:latin typeface="Arial" panose="020B0604020202020204" pitchFamily="34" charset="0"/>
                <a:cs typeface="Arial" panose="020B0604020202020204" pitchFamily="34" charset="0"/>
              </a:rPr>
              <a:t>All four certificates have been mapped out</a:t>
            </a:r>
          </a:p>
          <a:p>
            <a:pPr lvl="1">
              <a:lnSpc>
                <a:spcPct val="150000"/>
              </a:lnSpc>
              <a:spcBef>
                <a:spcPts val="0"/>
              </a:spcBef>
            </a:pPr>
            <a:r>
              <a:rPr lang="en-AU" dirty="0">
                <a:latin typeface="Arial" panose="020B0604020202020204" pitchFamily="34" charset="0"/>
                <a:cs typeface="Arial" panose="020B0604020202020204" pitchFamily="34" charset="0"/>
              </a:rPr>
              <a:t>Elements, performance indicators, knowledge and assessment populated</a:t>
            </a:r>
          </a:p>
          <a:p>
            <a:pPr lvl="1">
              <a:lnSpc>
                <a:spcPct val="150000"/>
              </a:lnSpc>
              <a:spcBef>
                <a:spcPts val="0"/>
              </a:spcBef>
            </a:pPr>
            <a:r>
              <a:rPr lang="en-AU" dirty="0">
                <a:latin typeface="Arial" panose="020B0604020202020204" pitchFamily="34" charset="0"/>
                <a:cs typeface="Arial" panose="020B0604020202020204" pitchFamily="34" charset="0"/>
              </a:rPr>
              <a:t>Course documents prepared and submitted to ASQA</a:t>
            </a:r>
          </a:p>
          <a:p>
            <a:pPr lvl="1">
              <a:lnSpc>
                <a:spcPct val="150000"/>
              </a:lnSpc>
              <a:spcBef>
                <a:spcPts val="0"/>
              </a:spcBef>
            </a:pPr>
            <a:r>
              <a:rPr lang="en-AU" dirty="0">
                <a:latin typeface="Arial" panose="020B0604020202020204" pitchFamily="34" charset="0"/>
                <a:cs typeface="Arial" panose="020B0604020202020204" pitchFamily="34" charset="0"/>
              </a:rPr>
              <a:t>Certificate I, II, III &amp; IV APPROVED and sitting on National register</a:t>
            </a:r>
          </a:p>
          <a:p>
            <a:pPr lvl="1">
              <a:lnSpc>
                <a:spcPct val="150000"/>
              </a:lnSpc>
              <a:spcBef>
                <a:spcPts val="0"/>
              </a:spcBef>
            </a:pPr>
            <a:r>
              <a:rPr lang="en-AU" dirty="0">
                <a:latin typeface="Arial" panose="020B0604020202020204" pitchFamily="34" charset="0"/>
                <a:cs typeface="Arial" panose="020B0604020202020204" pitchFamily="34" charset="0"/>
              </a:rPr>
              <a:t>Working with TAFE to finalise delivery</a:t>
            </a:r>
          </a:p>
        </p:txBody>
      </p:sp>
      <p:pic>
        <p:nvPicPr>
          <p:cNvPr id="8" name="Picture 7"/>
          <p:cNvPicPr>
            <a:picLocks noChangeAspect="1"/>
          </p:cNvPicPr>
          <p:nvPr/>
        </p:nvPicPr>
        <p:blipFill rotWithShape="1">
          <a:blip r:embed="rId3"/>
          <a:srcRect r="6225"/>
          <a:stretch/>
        </p:blipFill>
        <p:spPr>
          <a:xfrm>
            <a:off x="655580" y="360758"/>
            <a:ext cx="2291137" cy="2122874"/>
          </a:xfrm>
          <a:prstGeom prst="rect">
            <a:avLst/>
          </a:prstGeom>
        </p:spPr>
      </p:pic>
    </p:spTree>
    <p:extLst>
      <p:ext uri="{BB962C8B-B14F-4D97-AF65-F5344CB8AC3E}">
        <p14:creationId xmlns:p14="http://schemas.microsoft.com/office/powerpoint/2010/main" val="4163568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562" y="2287682"/>
            <a:ext cx="10307430" cy="1781727"/>
          </a:xfrm>
        </p:spPr>
        <p:txBody>
          <a:bodyPr>
            <a:normAutofit/>
          </a:bodyPr>
          <a:lstStyle/>
          <a:p>
            <a:pPr>
              <a:lnSpc>
                <a:spcPct val="150000"/>
              </a:lnSpc>
            </a:pPr>
            <a:r>
              <a:rPr lang="en-AU" sz="3600" dirty="0">
                <a:latin typeface="Arial" panose="020B0604020202020204" pitchFamily="34" charset="0"/>
                <a:cs typeface="Arial" panose="020B0604020202020204" pitchFamily="34" charset="0"/>
              </a:rPr>
              <a:t>Meet Bob</a:t>
            </a:r>
          </a:p>
        </p:txBody>
      </p:sp>
      <p:sp>
        <p:nvSpPr>
          <p:cNvPr id="3" name="Subtitle 2"/>
          <p:cNvSpPr>
            <a:spLocks noGrp="1"/>
          </p:cNvSpPr>
          <p:nvPr>
            <p:ph idx="1"/>
          </p:nvPr>
        </p:nvSpPr>
        <p:spPr>
          <a:xfrm>
            <a:off x="838200" y="1980572"/>
            <a:ext cx="7672180" cy="4351338"/>
          </a:xfrm>
        </p:spPr>
        <p:txBody>
          <a:bodyPr>
            <a:noAutofit/>
          </a:bodyPr>
          <a:lstStyle/>
          <a:p>
            <a:pPr>
              <a:lnSpc>
                <a:spcPct val="150000"/>
              </a:lnSpc>
              <a:spcBef>
                <a:spcPts val="0"/>
              </a:spcBef>
            </a:pPr>
            <a:endParaRPr lang="en-AU" sz="2400" dirty="0">
              <a:latin typeface="Arial" panose="020B0604020202020204" pitchFamily="34" charset="0"/>
              <a:cs typeface="Arial" panose="020B0604020202020204" pitchFamily="34" charset="0"/>
            </a:endParaRPr>
          </a:p>
          <a:p>
            <a:pPr marL="0" indent="0">
              <a:lnSpc>
                <a:spcPct val="150000"/>
              </a:lnSpc>
              <a:spcBef>
                <a:spcPts val="0"/>
              </a:spcBef>
              <a:buNone/>
            </a:pPr>
            <a:endParaRPr lang="en-AU" sz="2400" dirty="0">
              <a:latin typeface="Arial" panose="020B0604020202020204" pitchFamily="34" charset="0"/>
              <a:cs typeface="Arial" panose="020B0604020202020204" pitchFamily="34" charset="0"/>
            </a:endParaRPr>
          </a:p>
        </p:txBody>
      </p:sp>
      <p:sp>
        <p:nvSpPr>
          <p:cNvPr id="4" name="Rectangle 3"/>
          <p:cNvSpPr/>
          <p:nvPr/>
        </p:nvSpPr>
        <p:spPr>
          <a:xfrm>
            <a:off x="4798103" y="5493078"/>
            <a:ext cx="6083933" cy="707886"/>
          </a:xfrm>
          <a:prstGeom prst="rect">
            <a:avLst/>
          </a:prstGeom>
        </p:spPr>
        <p:txBody>
          <a:bodyPr wrap="square">
            <a:spAutoFit/>
          </a:bodyPr>
          <a:lstStyle/>
          <a:p>
            <a:pPr algn="r"/>
            <a:r>
              <a:rPr lang="en-AU" sz="2000" dirty="0"/>
              <a:t>Image of young person sitting at the computer with magnified screen.  Image: Vision Australia </a:t>
            </a:r>
          </a:p>
        </p:txBody>
      </p:sp>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12930" y="838901"/>
            <a:ext cx="6784847" cy="4523231"/>
          </a:xfrm>
          <a:prstGeom prst="rect">
            <a:avLst/>
          </a:prstGeom>
        </p:spPr>
      </p:pic>
      <p:pic>
        <p:nvPicPr>
          <p:cNvPr id="2" name="New Recording 1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93303" y="5531108"/>
            <a:ext cx="609600" cy="609600"/>
          </a:xfrm>
          <a:prstGeom prst="rect">
            <a:avLst/>
          </a:prstGeom>
        </p:spPr>
      </p:pic>
      <p:pic>
        <p:nvPicPr>
          <p:cNvPr id="7" name="Picture 6"/>
          <p:cNvPicPr>
            <a:picLocks noChangeAspect="1"/>
          </p:cNvPicPr>
          <p:nvPr/>
        </p:nvPicPr>
        <p:blipFill rotWithShape="1">
          <a:blip r:embed="rId7"/>
          <a:srcRect r="6225"/>
          <a:stretch/>
        </p:blipFill>
        <p:spPr>
          <a:xfrm>
            <a:off x="655580" y="360758"/>
            <a:ext cx="2291137" cy="2122874"/>
          </a:xfrm>
          <a:prstGeom prst="rect">
            <a:avLst/>
          </a:prstGeom>
        </p:spPr>
      </p:pic>
    </p:spTree>
    <p:extLst>
      <p:ext uri="{BB962C8B-B14F-4D97-AF65-F5344CB8AC3E}">
        <p14:creationId xmlns:p14="http://schemas.microsoft.com/office/powerpoint/2010/main" val="6981245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2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307430" cy="1781727"/>
          </a:xfrm>
        </p:spPr>
        <p:txBody>
          <a:bodyPr>
            <a:normAutofit/>
          </a:bodyPr>
          <a:lstStyle/>
          <a:p>
            <a:pPr>
              <a:lnSpc>
                <a:spcPct val="150000"/>
              </a:lnSpc>
            </a:pPr>
            <a:r>
              <a:rPr lang="en-AU" sz="3600" dirty="0">
                <a:latin typeface="Arial" panose="020B0604020202020204" pitchFamily="34" charset="0"/>
                <a:cs typeface="Arial" panose="020B0604020202020204" pitchFamily="34" charset="0"/>
              </a:rPr>
              <a:t>References</a:t>
            </a:r>
          </a:p>
        </p:txBody>
      </p:sp>
      <p:sp>
        <p:nvSpPr>
          <p:cNvPr id="4" name="Rectangle 3"/>
          <p:cNvSpPr/>
          <p:nvPr/>
        </p:nvSpPr>
        <p:spPr>
          <a:xfrm>
            <a:off x="660400" y="2146852"/>
            <a:ext cx="11260667" cy="4247317"/>
          </a:xfrm>
          <a:prstGeom prst="rect">
            <a:avLst/>
          </a:prstGeom>
        </p:spPr>
        <p:txBody>
          <a:bodyPr wrap="square">
            <a:spAutoFit/>
          </a:bodyPr>
          <a:lstStyle/>
          <a:p>
            <a:pPr marL="457200" indent="-457200">
              <a:spcAft>
                <a:spcPts val="0"/>
              </a:spcAft>
            </a:pPr>
            <a:r>
              <a:rPr lang="en-US" dirty="0" err="1">
                <a:latin typeface="Calibri" panose="020F0502020204030204" pitchFamily="34" charset="0"/>
                <a:ea typeface="Calibri" panose="020F0502020204030204" pitchFamily="34" charset="0"/>
              </a:rPr>
              <a:t>Hatlen</a:t>
            </a:r>
            <a:r>
              <a:rPr lang="en-US" dirty="0">
                <a:latin typeface="Calibri" panose="020F0502020204030204" pitchFamily="34" charset="0"/>
                <a:ea typeface="Calibri" panose="020F0502020204030204" pitchFamily="34" charset="0"/>
              </a:rPr>
              <a:t>, P. (1996). The core curriculum for blind and visually impaired students, including those with additional disabilities. </a:t>
            </a:r>
            <a:r>
              <a:rPr lang="en-US" i="1" dirty="0" err="1">
                <a:latin typeface="Calibri" panose="020F0502020204030204" pitchFamily="34" charset="0"/>
                <a:ea typeface="Calibri" panose="020F0502020204030204" pitchFamily="34" charset="0"/>
              </a:rPr>
              <a:t>Re:View</a:t>
            </a:r>
            <a:r>
              <a:rPr lang="en-US" i="1" dirty="0">
                <a:latin typeface="Calibri" panose="020F0502020204030204" pitchFamily="34" charset="0"/>
                <a:ea typeface="Calibri" panose="020F0502020204030204" pitchFamily="34" charset="0"/>
              </a:rPr>
              <a:t>, 28</a:t>
            </a:r>
            <a:r>
              <a:rPr lang="en-US" dirty="0">
                <a:latin typeface="Calibri" panose="020F0502020204030204" pitchFamily="34" charset="0"/>
                <a:ea typeface="Calibri" panose="020F0502020204030204" pitchFamily="34" charset="0"/>
              </a:rPr>
              <a:t>, 25-32. </a:t>
            </a:r>
            <a:endParaRPr lang="en-AU" dirty="0">
              <a:latin typeface="Calibri" panose="020F0502020204030204" pitchFamily="34" charset="0"/>
              <a:ea typeface="Calibri" panose="020F0502020204030204" pitchFamily="34" charset="0"/>
            </a:endParaRPr>
          </a:p>
          <a:p>
            <a:pPr marL="457200" indent="-457200">
              <a:spcAft>
                <a:spcPts val="0"/>
              </a:spcAft>
            </a:pPr>
            <a:r>
              <a:rPr lang="en-US" dirty="0">
                <a:latin typeface="Calibri" panose="020F0502020204030204" pitchFamily="34" charset="0"/>
                <a:ea typeface="Calibri" panose="020F0502020204030204" pitchFamily="34" charset="0"/>
              </a:rPr>
              <a:t>Keil, S., &amp; Cobb, R. (2019). Learning to Access: why we need a new UK specialist curriculum to enable equitable participation in education for children and young people with vision impairment. Retrieved from </a:t>
            </a:r>
            <a:r>
              <a:rPr lang="en-US" u="sng" dirty="0">
                <a:solidFill>
                  <a:srgbClr val="0563C1"/>
                </a:solidFill>
                <a:latin typeface="Calibri" panose="020F0502020204030204" pitchFamily="34" charset="0"/>
                <a:ea typeface="Calibri" panose="020F0502020204030204" pitchFamily="34" charset="0"/>
                <a:hlinkClick r:id="rId3"/>
              </a:rPr>
              <a:t>https://viewweb.org.uk/specialistcurriculum/</a:t>
            </a:r>
            <a:endParaRPr lang="en-AU" dirty="0">
              <a:latin typeface="Calibri" panose="020F0502020204030204" pitchFamily="34" charset="0"/>
              <a:ea typeface="Calibri" panose="020F0502020204030204" pitchFamily="34" charset="0"/>
            </a:endParaRPr>
          </a:p>
          <a:p>
            <a:pPr marL="457200" indent="-457200">
              <a:spcAft>
                <a:spcPts val="0"/>
              </a:spcAft>
            </a:pPr>
            <a:r>
              <a:rPr lang="en-US" dirty="0">
                <a:latin typeface="Calibri" panose="020F0502020204030204" pitchFamily="34" charset="0"/>
                <a:ea typeface="Calibri" panose="020F0502020204030204" pitchFamily="34" charset="0"/>
              </a:rPr>
              <a:t>McLinden, M. (2020. January 12-15). </a:t>
            </a:r>
            <a:r>
              <a:rPr lang="en-US" i="1" dirty="0">
                <a:latin typeface="Calibri" panose="020F0502020204030204" pitchFamily="34" charset="0"/>
                <a:ea typeface="Calibri" panose="020F0502020204030204" pitchFamily="34" charset="0"/>
              </a:rPr>
              <a:t>‘Access to learning’ and ‘learning to access’ </a:t>
            </a:r>
            <a:r>
              <a:rPr lang="en-US" dirty="0">
                <a:latin typeface="Calibri" panose="020F0502020204030204" pitchFamily="34" charset="0"/>
                <a:ea typeface="Calibri" panose="020F0502020204030204" pitchFamily="34" charset="0"/>
              </a:rPr>
              <a:t>[Keynote presentation]. SPEVI 2020 </a:t>
            </a:r>
            <a:r>
              <a:rPr lang="en-US" dirty="0" err="1">
                <a:latin typeface="Calibri" panose="020F0502020204030204" pitchFamily="34" charset="0"/>
                <a:ea typeface="Calibri" panose="020F0502020204030204" pitchFamily="34" charset="0"/>
              </a:rPr>
              <a:t>Conference:Creating</a:t>
            </a:r>
            <a:r>
              <a:rPr lang="en-US" dirty="0">
                <a:latin typeface="Calibri" panose="020F0502020204030204" pitchFamily="34" charset="0"/>
                <a:ea typeface="Calibri" panose="020F0502020204030204" pitchFamily="34" charset="0"/>
              </a:rPr>
              <a:t> a clear vision for the future SPEVI Conference, Adelaide, Australia.  </a:t>
            </a:r>
          </a:p>
          <a:p>
            <a:pPr marL="457200" indent="-457200">
              <a:spcAft>
                <a:spcPts val="0"/>
              </a:spcAft>
            </a:pPr>
            <a:r>
              <a:rPr lang="en-US" dirty="0">
                <a:latin typeface="Calibri" panose="020F0502020204030204" pitchFamily="34" charset="0"/>
                <a:ea typeface="Calibri" panose="020F0502020204030204" pitchFamily="34" charset="0"/>
              </a:rPr>
              <a:t>McLinden, M., Douglas, G., Cobb, R., Hewett, R., &amp; Ravenscroft, J. (2016). ‘Access to learning’ and ‘learning to access’: </a:t>
            </a:r>
            <a:r>
              <a:rPr lang="en-US" dirty="0" err="1">
                <a:latin typeface="Calibri" panose="020F0502020204030204" pitchFamily="34" charset="0"/>
                <a:ea typeface="Calibri" panose="020F0502020204030204" pitchFamily="34" charset="0"/>
              </a:rPr>
              <a:t>Analysing</a:t>
            </a:r>
            <a:r>
              <a:rPr lang="en-US" dirty="0">
                <a:latin typeface="Calibri" panose="020F0502020204030204" pitchFamily="34" charset="0"/>
                <a:ea typeface="Calibri" panose="020F0502020204030204" pitchFamily="34" charset="0"/>
              </a:rPr>
              <a:t> the distinctive role of specialist teachers of children and young people with vision impairments in facilitating curriculum access through an ecological systems theory. </a:t>
            </a:r>
            <a:r>
              <a:rPr lang="en-US" i="1" dirty="0">
                <a:latin typeface="Calibri" panose="020F0502020204030204" pitchFamily="34" charset="0"/>
                <a:ea typeface="Calibri" panose="020F0502020204030204" pitchFamily="34" charset="0"/>
              </a:rPr>
              <a:t>British Journal of Visual Impairment, 34</a:t>
            </a:r>
            <a:r>
              <a:rPr lang="en-US" dirty="0">
                <a:latin typeface="Calibri" panose="020F0502020204030204" pitchFamily="34" charset="0"/>
                <a:ea typeface="Calibri" panose="020F0502020204030204" pitchFamily="34" charset="0"/>
              </a:rPr>
              <a:t>(2), 177-195. doi:10.1177/0264619616643180 </a:t>
            </a:r>
            <a:endParaRPr lang="en-AU" dirty="0">
              <a:latin typeface="Calibri" panose="020F0502020204030204" pitchFamily="34" charset="0"/>
              <a:ea typeface="Calibri" panose="020F0502020204030204" pitchFamily="34" charset="0"/>
            </a:endParaRPr>
          </a:p>
          <a:p>
            <a:pPr marL="457200" indent="-457200">
              <a:spcAft>
                <a:spcPts val="800"/>
              </a:spcAft>
            </a:pPr>
            <a:r>
              <a:rPr lang="en-US" dirty="0">
                <a:latin typeface="Calibri" panose="020F0502020204030204" pitchFamily="34" charset="0"/>
                <a:ea typeface="Calibri" panose="020F0502020204030204" pitchFamily="34" charset="0"/>
              </a:rPr>
              <a:t>McLinden, M., Ravenscroft, J., Douglas, G., Hewett, R., &amp; Cobb, R. (2017). The significance of specialist teachers of learners with visual impairments as agents of change: Examining personnel preparation in the United Kingdom through a </a:t>
            </a:r>
            <a:r>
              <a:rPr lang="en-US" dirty="0" err="1">
                <a:latin typeface="Calibri" panose="020F0502020204030204" pitchFamily="34" charset="0"/>
                <a:ea typeface="Calibri" panose="020F0502020204030204" pitchFamily="34" charset="0"/>
              </a:rPr>
              <a:t>bioecological</a:t>
            </a:r>
            <a:r>
              <a:rPr lang="en-US" dirty="0">
                <a:latin typeface="Calibri" panose="020F0502020204030204" pitchFamily="34" charset="0"/>
                <a:ea typeface="Calibri" panose="020F0502020204030204" pitchFamily="34" charset="0"/>
              </a:rPr>
              <a:t> systems theory. </a:t>
            </a:r>
            <a:r>
              <a:rPr lang="en-US" i="1" dirty="0">
                <a:latin typeface="Calibri" panose="020F0502020204030204" pitchFamily="34" charset="0"/>
                <a:ea typeface="Calibri" panose="020F0502020204030204" pitchFamily="34" charset="0"/>
              </a:rPr>
              <a:t>Journal of Visual Impairment &amp; Blindness, 111</a:t>
            </a:r>
            <a:r>
              <a:rPr lang="en-US" dirty="0">
                <a:latin typeface="Calibri" panose="020F0502020204030204" pitchFamily="34" charset="0"/>
                <a:ea typeface="Calibri" panose="020F0502020204030204" pitchFamily="34" charset="0"/>
              </a:rPr>
              <a:t>(6), 569-584. doi:10.1177/0145482X1711100607 </a:t>
            </a:r>
            <a:endParaRPr lang="en-AU"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12215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5027820" y="2813312"/>
            <a:ext cx="4905152" cy="14051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t>Dr Melissa Fanshawe, Senior Lecturer </a:t>
            </a:r>
          </a:p>
          <a:p>
            <a:r>
              <a:rPr lang="en-AU" dirty="0"/>
              <a:t>University of Southern Queensland</a:t>
            </a:r>
          </a:p>
          <a:p>
            <a:r>
              <a:rPr lang="en-AU" dirty="0">
                <a:hlinkClick r:id="rId3"/>
              </a:rPr>
              <a:t>Melissa.Fanshawe@usq.edu.au</a:t>
            </a:r>
            <a:r>
              <a:rPr lang="en-AU" dirty="0"/>
              <a:t> </a:t>
            </a:r>
          </a:p>
          <a:p>
            <a:endParaRPr lang="en-AU"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637" y="4619034"/>
            <a:ext cx="2890118" cy="1008181"/>
          </a:xfrm>
          <a:prstGeom prst="rect">
            <a:avLst/>
          </a:prstGeom>
        </p:spPr>
      </p:pic>
      <p:pic>
        <p:nvPicPr>
          <p:cNvPr id="11" name="Picture 10"/>
          <p:cNvPicPr>
            <a:picLocks noChangeAspect="1"/>
          </p:cNvPicPr>
          <p:nvPr/>
        </p:nvPicPr>
        <p:blipFill>
          <a:blip r:embed="rId5"/>
          <a:stretch>
            <a:fillRect/>
          </a:stretch>
        </p:blipFill>
        <p:spPr>
          <a:xfrm>
            <a:off x="7480396" y="4696132"/>
            <a:ext cx="2614288" cy="893215"/>
          </a:xfrm>
          <a:prstGeom prst="rect">
            <a:avLst/>
          </a:prstGeom>
        </p:spPr>
      </p:pic>
      <p:pic>
        <p:nvPicPr>
          <p:cNvPr id="6" name="Picture 5"/>
          <p:cNvPicPr>
            <a:picLocks noChangeAspect="1"/>
          </p:cNvPicPr>
          <p:nvPr/>
        </p:nvPicPr>
        <p:blipFill rotWithShape="1">
          <a:blip r:embed="rId6"/>
          <a:srcRect r="6225"/>
          <a:stretch/>
        </p:blipFill>
        <p:spPr>
          <a:xfrm>
            <a:off x="690085" y="360757"/>
            <a:ext cx="2291137" cy="2122874"/>
          </a:xfrm>
          <a:prstGeom prst="rect">
            <a:avLst/>
          </a:prstGeom>
        </p:spPr>
      </p:pic>
    </p:spTree>
    <p:extLst>
      <p:ext uri="{BB962C8B-B14F-4D97-AF65-F5344CB8AC3E}">
        <p14:creationId xmlns:p14="http://schemas.microsoft.com/office/powerpoint/2010/main" val="328084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22762" y="365125"/>
            <a:ext cx="8231038" cy="1325563"/>
          </a:xfrm>
        </p:spPr>
        <p:txBody>
          <a:bodyPr>
            <a:normAutofit/>
          </a:bodyPr>
          <a:lstStyle/>
          <a:p>
            <a:r>
              <a:rPr lang="en-AU" sz="3600" dirty="0">
                <a:latin typeface="Arial" panose="020B0604020202020204" pitchFamily="34" charset="0"/>
                <a:cs typeface="Arial" panose="020B0604020202020204" pitchFamily="34" charset="0"/>
              </a:rPr>
              <a:t>Project background</a:t>
            </a:r>
          </a:p>
        </p:txBody>
      </p:sp>
      <p:sp>
        <p:nvSpPr>
          <p:cNvPr id="3" name="Subtitle 2"/>
          <p:cNvSpPr>
            <a:spLocks noGrp="1"/>
          </p:cNvSpPr>
          <p:nvPr>
            <p:ph idx="1"/>
          </p:nvPr>
        </p:nvSpPr>
        <p:spPr>
          <a:xfrm>
            <a:off x="803695" y="2812530"/>
            <a:ext cx="10860015" cy="3759988"/>
          </a:xfrm>
        </p:spPr>
        <p:txBody>
          <a:bodyPr>
            <a:normAutofit/>
          </a:bodyPr>
          <a:lstStyle/>
          <a:p>
            <a:pPr>
              <a:lnSpc>
                <a:spcPct val="160000"/>
              </a:lnSpc>
              <a:spcBef>
                <a:spcPts val="0"/>
              </a:spcBef>
              <a:spcAft>
                <a:spcPts val="600"/>
              </a:spcAft>
            </a:pPr>
            <a:r>
              <a:rPr lang="en-AU" sz="2400" dirty="0">
                <a:latin typeface="Arial" panose="020B0604020202020204" pitchFamily="34" charset="0"/>
                <a:cs typeface="Arial" panose="020B0604020202020204" pitchFamily="34" charset="0"/>
              </a:rPr>
              <a:t>Employment is low for people who are blind or have low vision</a:t>
            </a:r>
          </a:p>
          <a:p>
            <a:pPr>
              <a:lnSpc>
                <a:spcPct val="160000"/>
              </a:lnSpc>
              <a:spcBef>
                <a:spcPts val="0"/>
              </a:spcBef>
              <a:spcAft>
                <a:spcPts val="600"/>
              </a:spcAft>
            </a:pPr>
            <a:r>
              <a:rPr lang="en-AU" sz="2400" dirty="0">
                <a:latin typeface="Arial" panose="020B0604020202020204" pitchFamily="34" charset="0"/>
                <a:ea typeface="Calibri" panose="020F0502020204030204" pitchFamily="34" charset="0"/>
                <a:cs typeface="Arial" panose="020B0604020202020204" pitchFamily="34" charset="0"/>
              </a:rPr>
              <a:t>Skills contained in </a:t>
            </a:r>
            <a:r>
              <a:rPr lang="en-AU" sz="2400" dirty="0">
                <a:latin typeface="Arial" panose="020B0604020202020204" pitchFamily="34" charset="0"/>
                <a:ea typeface="Calibri" panose="020F0502020204030204" pitchFamily="34" charset="0"/>
              </a:rPr>
              <a:t>Expanded Core Curriculum assist to gain employment  </a:t>
            </a:r>
          </a:p>
          <a:p>
            <a:pPr>
              <a:lnSpc>
                <a:spcPct val="160000"/>
              </a:lnSpc>
              <a:spcBef>
                <a:spcPts val="0"/>
              </a:spcBef>
              <a:spcAft>
                <a:spcPts val="600"/>
              </a:spcAft>
            </a:pPr>
            <a:r>
              <a:rPr lang="en-AU" sz="2400" dirty="0">
                <a:latin typeface="Arial" panose="020B0604020202020204" pitchFamily="34" charset="0"/>
              </a:rPr>
              <a:t>ECC is considered an ‘extra’ in schools</a:t>
            </a:r>
            <a:endParaRPr lang="en-AU" sz="2400" dirty="0"/>
          </a:p>
          <a:p>
            <a:pPr>
              <a:lnSpc>
                <a:spcPct val="150000"/>
              </a:lnSpc>
              <a:spcBef>
                <a:spcPts val="0"/>
              </a:spcBef>
            </a:pPr>
            <a:endParaRPr lang="en-AU" sz="2400" dirty="0">
              <a:latin typeface="Arial" panose="020B0604020202020204" pitchFamily="34" charset="0"/>
              <a:ea typeface="Calibri" panose="020F0502020204030204" pitchFamily="34" charset="0"/>
            </a:endParaRPr>
          </a:p>
          <a:p>
            <a:pPr>
              <a:lnSpc>
                <a:spcPct val="150000"/>
              </a:lnSpc>
              <a:spcBef>
                <a:spcPts val="0"/>
              </a:spcBef>
            </a:pPr>
            <a:endParaRPr lang="en-AU" sz="2400" dirty="0">
              <a:latin typeface="Arial" panose="020B0604020202020204" pitchFamily="34" charset="0"/>
              <a:ea typeface="Calibri" panose="020F0502020204030204" pitchFamily="34" charset="0"/>
            </a:endParaRPr>
          </a:p>
          <a:p>
            <a:pPr>
              <a:lnSpc>
                <a:spcPct val="150000"/>
              </a:lnSpc>
              <a:spcBef>
                <a:spcPts val="0"/>
              </a:spcBef>
            </a:pPr>
            <a:endParaRPr lang="en-AU" sz="2400" dirty="0">
              <a:latin typeface="Arial" panose="020B0604020202020204" pitchFamily="34" charset="0"/>
              <a:ea typeface="Calibri" panose="020F0502020204030204" pitchFamily="34" charset="0"/>
            </a:endParaRPr>
          </a:p>
          <a:p>
            <a:pPr>
              <a:lnSpc>
                <a:spcPct val="150000"/>
              </a:lnSpc>
              <a:spcBef>
                <a:spcPts val="0"/>
              </a:spcBef>
            </a:pPr>
            <a:endParaRPr lang="en-AU" sz="2400" dirty="0"/>
          </a:p>
          <a:p>
            <a:pPr>
              <a:lnSpc>
                <a:spcPct val="150000"/>
              </a:lnSpc>
              <a:spcBef>
                <a:spcPts val="0"/>
              </a:spcBef>
            </a:pPr>
            <a:endParaRPr lang="en-AU" sz="2400" dirty="0">
              <a:latin typeface="Arial" panose="020B0604020202020204" pitchFamily="34" charset="0"/>
              <a:cs typeface="Arial" panose="020B0604020202020204" pitchFamily="34" charset="0"/>
            </a:endParaRPr>
          </a:p>
          <a:p>
            <a:pPr>
              <a:lnSpc>
                <a:spcPct val="150000"/>
              </a:lnSpc>
              <a:spcBef>
                <a:spcPts val="0"/>
              </a:spcBef>
            </a:pPr>
            <a:endParaRPr lang="en-AU" dirty="0"/>
          </a:p>
        </p:txBody>
      </p:sp>
      <p:pic>
        <p:nvPicPr>
          <p:cNvPr id="4" name="Picture 3"/>
          <p:cNvPicPr>
            <a:picLocks noChangeAspect="1"/>
          </p:cNvPicPr>
          <p:nvPr/>
        </p:nvPicPr>
        <p:blipFill rotWithShape="1">
          <a:blip r:embed="rId3"/>
          <a:srcRect r="6225"/>
          <a:stretch/>
        </p:blipFill>
        <p:spPr>
          <a:xfrm>
            <a:off x="655580" y="360758"/>
            <a:ext cx="2291137" cy="2122874"/>
          </a:xfrm>
          <a:prstGeom prst="rect">
            <a:avLst/>
          </a:prstGeom>
        </p:spPr>
      </p:pic>
    </p:spTree>
    <p:extLst>
      <p:ext uri="{BB962C8B-B14F-4D97-AF65-F5344CB8AC3E}">
        <p14:creationId xmlns:p14="http://schemas.microsoft.com/office/powerpoint/2010/main" val="2825588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60784" y="365125"/>
            <a:ext cx="7601309" cy="1325563"/>
          </a:xfrm>
        </p:spPr>
        <p:txBody>
          <a:bodyPr>
            <a:normAutofit/>
          </a:bodyPr>
          <a:lstStyle/>
          <a:p>
            <a:r>
              <a:rPr lang="en-AU" sz="3600" dirty="0">
                <a:latin typeface="Arial" panose="020B0604020202020204" pitchFamily="34" charset="0"/>
                <a:cs typeface="Arial" panose="020B0604020202020204" pitchFamily="34" charset="0"/>
              </a:rPr>
              <a:t>Aim</a:t>
            </a:r>
          </a:p>
        </p:txBody>
      </p:sp>
      <p:sp>
        <p:nvSpPr>
          <p:cNvPr id="3" name="Subtitle 2"/>
          <p:cNvSpPr>
            <a:spLocks noGrp="1"/>
          </p:cNvSpPr>
          <p:nvPr>
            <p:ph idx="1"/>
          </p:nvPr>
        </p:nvSpPr>
        <p:spPr>
          <a:xfrm>
            <a:off x="838199" y="2610629"/>
            <a:ext cx="10515600" cy="4351338"/>
          </a:xfrm>
        </p:spPr>
        <p:txBody>
          <a:bodyPr>
            <a:normAutofit/>
          </a:bodyPr>
          <a:lstStyle/>
          <a:p>
            <a:pPr marL="0" indent="0">
              <a:lnSpc>
                <a:spcPct val="150000"/>
              </a:lnSpc>
              <a:spcBef>
                <a:spcPts val="0"/>
              </a:spcBef>
              <a:spcAft>
                <a:spcPts val="1200"/>
              </a:spcAft>
              <a:buNone/>
            </a:pPr>
            <a:r>
              <a:rPr lang="en-AU" sz="2400" dirty="0">
                <a:latin typeface="Arial" panose="020B0604020202020204" pitchFamily="34" charset="0"/>
                <a:ea typeface="Calibri" panose="020F0502020204030204" pitchFamily="34" charset="0"/>
              </a:rPr>
              <a:t>To create a series of nationally accredited subjects for students in year 9-12</a:t>
            </a:r>
          </a:p>
          <a:p>
            <a:pPr lvl="1">
              <a:lnSpc>
                <a:spcPct val="150000"/>
              </a:lnSpc>
              <a:spcBef>
                <a:spcPts val="0"/>
              </a:spcBef>
              <a:spcAft>
                <a:spcPts val="1200"/>
              </a:spcAft>
            </a:pPr>
            <a:r>
              <a:rPr lang="en-AU" dirty="0">
                <a:latin typeface="Arial" panose="020B0604020202020204" pitchFamily="34" charset="0"/>
                <a:ea typeface="Calibri" panose="020F0502020204030204" pitchFamily="34" charset="0"/>
              </a:rPr>
              <a:t>based on the ECC for students with vision impairment</a:t>
            </a:r>
          </a:p>
          <a:p>
            <a:pPr lvl="1">
              <a:lnSpc>
                <a:spcPct val="150000"/>
              </a:lnSpc>
              <a:spcBef>
                <a:spcPts val="0"/>
              </a:spcBef>
              <a:spcAft>
                <a:spcPts val="1200"/>
              </a:spcAft>
            </a:pPr>
            <a:r>
              <a:rPr lang="en-AU" dirty="0">
                <a:latin typeface="Arial" panose="020B0604020202020204" pitchFamily="34" charset="0"/>
                <a:ea typeface="Calibri" panose="020F0502020204030204" pitchFamily="34" charset="0"/>
              </a:rPr>
              <a:t>can be taught as a subject and be counted toward senior secondary</a:t>
            </a:r>
          </a:p>
          <a:p>
            <a:pPr lvl="1">
              <a:lnSpc>
                <a:spcPct val="150000"/>
              </a:lnSpc>
              <a:spcBef>
                <a:spcPts val="0"/>
              </a:spcBef>
              <a:spcAft>
                <a:spcPts val="1200"/>
              </a:spcAft>
            </a:pPr>
            <a:r>
              <a:rPr lang="en-AU" dirty="0">
                <a:latin typeface="Arial" panose="020B0604020202020204" pitchFamily="34" charset="0"/>
                <a:ea typeface="Calibri" panose="020F0502020204030204" pitchFamily="34" charset="0"/>
              </a:rPr>
              <a:t>can be accessed anywhere throughout Australia </a:t>
            </a:r>
          </a:p>
          <a:p>
            <a:pPr>
              <a:lnSpc>
                <a:spcPct val="150000"/>
              </a:lnSpc>
              <a:spcBef>
                <a:spcPts val="0"/>
              </a:spcBef>
            </a:pPr>
            <a:endParaRPr lang="en-AU" sz="2400" dirty="0">
              <a:latin typeface="Arial" panose="020B0604020202020204" pitchFamily="34" charset="0"/>
              <a:ea typeface="Calibri" panose="020F0502020204030204" pitchFamily="34" charset="0"/>
            </a:endParaRPr>
          </a:p>
          <a:p>
            <a:pPr>
              <a:lnSpc>
                <a:spcPct val="150000"/>
              </a:lnSpc>
              <a:spcBef>
                <a:spcPts val="0"/>
              </a:spcBef>
            </a:pPr>
            <a:endParaRPr lang="en-AU" sz="2400" dirty="0"/>
          </a:p>
          <a:p>
            <a:pPr>
              <a:lnSpc>
                <a:spcPct val="150000"/>
              </a:lnSpc>
              <a:spcBef>
                <a:spcPts val="0"/>
              </a:spcBef>
            </a:pPr>
            <a:endParaRPr lang="en-AU" sz="2400" dirty="0">
              <a:latin typeface="Arial" panose="020B0604020202020204" pitchFamily="34" charset="0"/>
              <a:ea typeface="Calibri" panose="020F0502020204030204" pitchFamily="34" charset="0"/>
            </a:endParaRPr>
          </a:p>
          <a:p>
            <a:pPr marL="0" indent="0">
              <a:lnSpc>
                <a:spcPct val="150000"/>
              </a:lnSpc>
              <a:spcBef>
                <a:spcPts val="0"/>
              </a:spcBef>
              <a:buNone/>
            </a:pPr>
            <a:endParaRPr lang="en-AU" sz="2400" dirty="0">
              <a:latin typeface="Arial" panose="020B0604020202020204" pitchFamily="34" charset="0"/>
              <a:ea typeface="Calibri" panose="020F0502020204030204" pitchFamily="34" charset="0"/>
            </a:endParaRPr>
          </a:p>
          <a:p>
            <a:pPr>
              <a:lnSpc>
                <a:spcPct val="150000"/>
              </a:lnSpc>
              <a:spcBef>
                <a:spcPts val="0"/>
              </a:spcBef>
            </a:pPr>
            <a:endParaRPr lang="en-AU" sz="2400" dirty="0">
              <a:latin typeface="Arial" panose="020B0604020202020204" pitchFamily="34" charset="0"/>
              <a:ea typeface="Calibri" panose="020F0502020204030204" pitchFamily="34" charset="0"/>
            </a:endParaRPr>
          </a:p>
          <a:p>
            <a:pPr>
              <a:lnSpc>
                <a:spcPct val="150000"/>
              </a:lnSpc>
              <a:spcBef>
                <a:spcPts val="0"/>
              </a:spcBef>
            </a:pPr>
            <a:endParaRPr lang="en-AU" sz="2400" dirty="0"/>
          </a:p>
          <a:p>
            <a:pPr>
              <a:lnSpc>
                <a:spcPct val="150000"/>
              </a:lnSpc>
              <a:spcBef>
                <a:spcPts val="0"/>
              </a:spcBef>
            </a:pPr>
            <a:endParaRPr lang="en-AU" sz="2400" dirty="0">
              <a:latin typeface="Arial" panose="020B0604020202020204" pitchFamily="34" charset="0"/>
              <a:cs typeface="Arial" panose="020B0604020202020204" pitchFamily="34" charset="0"/>
            </a:endParaRPr>
          </a:p>
          <a:p>
            <a:pPr>
              <a:lnSpc>
                <a:spcPct val="150000"/>
              </a:lnSpc>
              <a:spcBef>
                <a:spcPts val="0"/>
              </a:spcBef>
            </a:pPr>
            <a:endParaRPr lang="en-AU" dirty="0"/>
          </a:p>
        </p:txBody>
      </p:sp>
      <p:pic>
        <p:nvPicPr>
          <p:cNvPr id="4" name="Picture 3"/>
          <p:cNvPicPr>
            <a:picLocks noChangeAspect="1"/>
          </p:cNvPicPr>
          <p:nvPr/>
        </p:nvPicPr>
        <p:blipFill rotWithShape="1">
          <a:blip r:embed="rId3"/>
          <a:srcRect r="6225"/>
          <a:stretch/>
        </p:blipFill>
        <p:spPr>
          <a:xfrm>
            <a:off x="552063" y="365125"/>
            <a:ext cx="2291137" cy="2122874"/>
          </a:xfrm>
          <a:prstGeom prst="rect">
            <a:avLst/>
          </a:prstGeom>
        </p:spPr>
      </p:pic>
    </p:spTree>
    <p:extLst>
      <p:ext uri="{BB962C8B-B14F-4D97-AF65-F5344CB8AC3E}">
        <p14:creationId xmlns:p14="http://schemas.microsoft.com/office/powerpoint/2010/main" val="105520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22762" y="365125"/>
            <a:ext cx="8231038" cy="1325563"/>
          </a:xfrm>
        </p:spPr>
        <p:txBody>
          <a:bodyPr>
            <a:normAutofit/>
          </a:bodyPr>
          <a:lstStyle/>
          <a:p>
            <a:r>
              <a:rPr lang="en-AU" sz="3600" dirty="0">
                <a:latin typeface="Arial" panose="020B0604020202020204" pitchFamily="34" charset="0"/>
                <a:cs typeface="Arial" panose="020B0604020202020204" pitchFamily="34" charset="0"/>
              </a:rPr>
              <a:t>Target audience</a:t>
            </a:r>
          </a:p>
        </p:txBody>
      </p:sp>
      <p:sp>
        <p:nvSpPr>
          <p:cNvPr id="3" name="Subtitle 2"/>
          <p:cNvSpPr>
            <a:spLocks noGrp="1"/>
          </p:cNvSpPr>
          <p:nvPr>
            <p:ph idx="1"/>
          </p:nvPr>
        </p:nvSpPr>
        <p:spPr>
          <a:xfrm>
            <a:off x="838200" y="2670564"/>
            <a:ext cx="10515600" cy="4351338"/>
          </a:xfrm>
        </p:spPr>
        <p:txBody>
          <a:bodyPr>
            <a:normAutofit/>
          </a:bodyPr>
          <a:lstStyle/>
          <a:p>
            <a:pPr marL="0" indent="0">
              <a:lnSpc>
                <a:spcPct val="150000"/>
              </a:lnSpc>
              <a:spcBef>
                <a:spcPts val="0"/>
              </a:spcBef>
              <a:buNone/>
            </a:pPr>
            <a:r>
              <a:rPr lang="en-AU" sz="2400" dirty="0">
                <a:latin typeface="Arial" panose="020B0604020202020204" pitchFamily="34" charset="0"/>
                <a:ea typeface="Calibri" panose="020F0502020204030204" pitchFamily="34" charset="0"/>
              </a:rPr>
              <a:t>Students: </a:t>
            </a:r>
          </a:p>
          <a:p>
            <a:pPr lvl="1">
              <a:lnSpc>
                <a:spcPct val="150000"/>
              </a:lnSpc>
              <a:spcBef>
                <a:spcPts val="0"/>
              </a:spcBef>
            </a:pPr>
            <a:r>
              <a:rPr lang="en-AU" dirty="0">
                <a:latin typeface="Arial" panose="020B0604020202020204" pitchFamily="34" charset="0"/>
                <a:ea typeface="Calibri" panose="020F0502020204030204" pitchFamily="34" charset="0"/>
              </a:rPr>
              <a:t>in mainstream schools, who are blind or have low vision</a:t>
            </a:r>
          </a:p>
          <a:p>
            <a:pPr lvl="1">
              <a:lnSpc>
                <a:spcPct val="150000"/>
              </a:lnSpc>
              <a:spcBef>
                <a:spcPts val="0"/>
              </a:spcBef>
            </a:pPr>
            <a:r>
              <a:rPr lang="en-AU" dirty="0">
                <a:latin typeface="Arial" panose="020B0604020202020204" pitchFamily="34" charset="0"/>
                <a:ea typeface="Calibri" panose="020F0502020204030204" pitchFamily="34" charset="0"/>
              </a:rPr>
              <a:t>in year 9-12</a:t>
            </a:r>
          </a:p>
          <a:p>
            <a:pPr lvl="1">
              <a:lnSpc>
                <a:spcPct val="150000"/>
              </a:lnSpc>
              <a:spcBef>
                <a:spcPts val="0"/>
              </a:spcBef>
            </a:pPr>
            <a:r>
              <a:rPr lang="en-AU" dirty="0">
                <a:latin typeface="Arial" panose="020B0604020202020204" pitchFamily="34" charset="0"/>
                <a:ea typeface="Calibri" panose="020F0502020204030204" pitchFamily="34" charset="0"/>
              </a:rPr>
              <a:t>Congenital, degenerative or childhood onset of vision loss </a:t>
            </a:r>
          </a:p>
          <a:p>
            <a:pPr marL="0" indent="0">
              <a:lnSpc>
                <a:spcPct val="150000"/>
              </a:lnSpc>
              <a:spcBef>
                <a:spcPts val="0"/>
              </a:spcBef>
              <a:buNone/>
            </a:pPr>
            <a:endParaRPr lang="en-AU" sz="2400" dirty="0">
              <a:latin typeface="Arial" panose="020B0604020202020204" pitchFamily="34" charset="0"/>
              <a:ea typeface="Calibri" panose="020F0502020204030204" pitchFamily="34" charset="0"/>
            </a:endParaRPr>
          </a:p>
          <a:p>
            <a:pPr>
              <a:lnSpc>
                <a:spcPct val="150000"/>
              </a:lnSpc>
              <a:spcBef>
                <a:spcPts val="0"/>
              </a:spcBef>
            </a:pPr>
            <a:endParaRPr lang="en-AU" sz="2400" dirty="0">
              <a:latin typeface="Arial" panose="020B0604020202020204" pitchFamily="34" charset="0"/>
              <a:ea typeface="Calibri" panose="020F0502020204030204" pitchFamily="34" charset="0"/>
            </a:endParaRPr>
          </a:p>
          <a:p>
            <a:pPr>
              <a:lnSpc>
                <a:spcPct val="150000"/>
              </a:lnSpc>
              <a:spcBef>
                <a:spcPts val="0"/>
              </a:spcBef>
            </a:pPr>
            <a:endParaRPr lang="en-AU" sz="2400" dirty="0">
              <a:latin typeface="Arial" panose="020B0604020202020204" pitchFamily="34" charset="0"/>
              <a:ea typeface="Calibri" panose="020F0502020204030204" pitchFamily="34" charset="0"/>
            </a:endParaRPr>
          </a:p>
          <a:p>
            <a:pPr>
              <a:lnSpc>
                <a:spcPct val="150000"/>
              </a:lnSpc>
              <a:spcBef>
                <a:spcPts val="0"/>
              </a:spcBef>
            </a:pPr>
            <a:endParaRPr lang="en-AU" sz="2400" dirty="0">
              <a:latin typeface="Arial" panose="020B0604020202020204" pitchFamily="34" charset="0"/>
              <a:ea typeface="Calibri" panose="020F0502020204030204" pitchFamily="34" charset="0"/>
            </a:endParaRPr>
          </a:p>
          <a:p>
            <a:pPr>
              <a:lnSpc>
                <a:spcPct val="150000"/>
              </a:lnSpc>
              <a:spcBef>
                <a:spcPts val="0"/>
              </a:spcBef>
            </a:pPr>
            <a:endParaRPr lang="en-AU" sz="2400" dirty="0"/>
          </a:p>
          <a:p>
            <a:pPr>
              <a:lnSpc>
                <a:spcPct val="150000"/>
              </a:lnSpc>
              <a:spcBef>
                <a:spcPts val="0"/>
              </a:spcBef>
            </a:pPr>
            <a:endParaRPr lang="en-AU" sz="2400" dirty="0">
              <a:latin typeface="Arial" panose="020B0604020202020204" pitchFamily="34" charset="0"/>
              <a:ea typeface="Calibri" panose="020F0502020204030204" pitchFamily="34" charset="0"/>
            </a:endParaRPr>
          </a:p>
          <a:p>
            <a:pPr>
              <a:lnSpc>
                <a:spcPct val="150000"/>
              </a:lnSpc>
              <a:spcBef>
                <a:spcPts val="0"/>
              </a:spcBef>
            </a:pPr>
            <a:endParaRPr lang="en-AU" sz="2400" dirty="0">
              <a:latin typeface="Arial" panose="020B0604020202020204" pitchFamily="34" charset="0"/>
              <a:ea typeface="Calibri" panose="020F0502020204030204" pitchFamily="34" charset="0"/>
            </a:endParaRPr>
          </a:p>
          <a:p>
            <a:pPr>
              <a:lnSpc>
                <a:spcPct val="150000"/>
              </a:lnSpc>
              <a:spcBef>
                <a:spcPts val="0"/>
              </a:spcBef>
            </a:pPr>
            <a:endParaRPr lang="en-AU" sz="2400" dirty="0">
              <a:latin typeface="Arial" panose="020B0604020202020204" pitchFamily="34" charset="0"/>
              <a:ea typeface="Calibri" panose="020F0502020204030204" pitchFamily="34" charset="0"/>
            </a:endParaRPr>
          </a:p>
          <a:p>
            <a:pPr>
              <a:lnSpc>
                <a:spcPct val="150000"/>
              </a:lnSpc>
              <a:spcBef>
                <a:spcPts val="0"/>
              </a:spcBef>
            </a:pPr>
            <a:endParaRPr lang="en-AU" sz="2400" dirty="0"/>
          </a:p>
          <a:p>
            <a:pPr>
              <a:lnSpc>
                <a:spcPct val="150000"/>
              </a:lnSpc>
              <a:spcBef>
                <a:spcPts val="0"/>
              </a:spcBef>
            </a:pPr>
            <a:endParaRPr lang="en-AU" sz="2400" dirty="0">
              <a:latin typeface="Arial" panose="020B0604020202020204" pitchFamily="34" charset="0"/>
              <a:cs typeface="Arial" panose="020B0604020202020204" pitchFamily="34" charset="0"/>
            </a:endParaRPr>
          </a:p>
          <a:p>
            <a:pPr>
              <a:lnSpc>
                <a:spcPct val="150000"/>
              </a:lnSpc>
              <a:spcBef>
                <a:spcPts val="0"/>
              </a:spcBef>
            </a:pPr>
            <a:endParaRPr lang="en-AU" dirty="0"/>
          </a:p>
        </p:txBody>
      </p:sp>
      <p:pic>
        <p:nvPicPr>
          <p:cNvPr id="4" name="Picture 3"/>
          <p:cNvPicPr>
            <a:picLocks noChangeAspect="1"/>
          </p:cNvPicPr>
          <p:nvPr/>
        </p:nvPicPr>
        <p:blipFill rotWithShape="1">
          <a:blip r:embed="rId3"/>
          <a:srcRect r="6225"/>
          <a:stretch/>
        </p:blipFill>
        <p:spPr>
          <a:xfrm>
            <a:off x="655580" y="360758"/>
            <a:ext cx="2291137" cy="2122874"/>
          </a:xfrm>
          <a:prstGeom prst="rect">
            <a:avLst/>
          </a:prstGeom>
        </p:spPr>
      </p:pic>
    </p:spTree>
    <p:extLst>
      <p:ext uri="{BB962C8B-B14F-4D97-AF65-F5344CB8AC3E}">
        <p14:creationId xmlns:p14="http://schemas.microsoft.com/office/powerpoint/2010/main" val="241782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80" y="2690099"/>
            <a:ext cx="3105537" cy="1325563"/>
          </a:xfrm>
        </p:spPr>
        <p:txBody>
          <a:bodyPr>
            <a:normAutofit/>
          </a:bodyPr>
          <a:lstStyle/>
          <a:p>
            <a:r>
              <a:rPr lang="en-AU" sz="3600" dirty="0">
                <a:latin typeface="Arial" panose="020B0604020202020204" pitchFamily="34" charset="0"/>
                <a:cs typeface="Arial" panose="020B0604020202020204" pitchFamily="34" charset="0"/>
              </a:rPr>
              <a:t>Meet </a:t>
            </a:r>
            <a:r>
              <a:rPr lang="en-AU" sz="3600" dirty="0" err="1">
                <a:latin typeface="Arial" panose="020B0604020202020204" pitchFamily="34" charset="0"/>
                <a:cs typeface="Arial" panose="020B0604020202020204" pitchFamily="34" charset="0"/>
              </a:rPr>
              <a:t>Nadel</a:t>
            </a:r>
            <a:endParaRPr lang="en-AU"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2610" y="1027906"/>
            <a:ext cx="6974928" cy="4649951"/>
          </a:xfrm>
          <a:prstGeom prst="rect">
            <a:avLst/>
          </a:prstGeom>
        </p:spPr>
      </p:pic>
      <p:sp>
        <p:nvSpPr>
          <p:cNvPr id="5" name="Rectangle 4"/>
          <p:cNvSpPr/>
          <p:nvPr/>
        </p:nvSpPr>
        <p:spPr>
          <a:xfrm>
            <a:off x="4312610" y="5677857"/>
            <a:ext cx="6974928" cy="707886"/>
          </a:xfrm>
          <a:prstGeom prst="rect">
            <a:avLst/>
          </a:prstGeom>
        </p:spPr>
        <p:txBody>
          <a:bodyPr wrap="square">
            <a:spAutoFit/>
          </a:bodyPr>
          <a:lstStyle/>
          <a:p>
            <a:pPr algn="r"/>
            <a:r>
              <a:rPr lang="en-AU" sz="2000" dirty="0"/>
              <a:t>Image of young person standing and smiling at the camera. </a:t>
            </a:r>
          </a:p>
          <a:p>
            <a:pPr algn="r"/>
            <a:r>
              <a:rPr lang="en-AU" sz="2000" dirty="0"/>
              <a:t>Image: Vision Australia </a:t>
            </a:r>
          </a:p>
        </p:txBody>
      </p:sp>
      <p:pic>
        <p:nvPicPr>
          <p:cNvPr id="7" name="New Recording 15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41372" y="5740972"/>
            <a:ext cx="609600" cy="609600"/>
          </a:xfrm>
          <a:prstGeom prst="rect">
            <a:avLst/>
          </a:prstGeom>
        </p:spPr>
      </p:pic>
      <p:pic>
        <p:nvPicPr>
          <p:cNvPr id="6" name="Picture 5"/>
          <p:cNvPicPr>
            <a:picLocks noChangeAspect="1"/>
          </p:cNvPicPr>
          <p:nvPr/>
        </p:nvPicPr>
        <p:blipFill rotWithShape="1">
          <a:blip r:embed="rId7"/>
          <a:srcRect r="6225"/>
          <a:stretch/>
        </p:blipFill>
        <p:spPr>
          <a:xfrm>
            <a:off x="655580" y="360758"/>
            <a:ext cx="2291137" cy="2122874"/>
          </a:xfrm>
          <a:prstGeom prst="rect">
            <a:avLst/>
          </a:prstGeom>
        </p:spPr>
      </p:pic>
    </p:spTree>
    <p:extLst>
      <p:ext uri="{BB962C8B-B14F-4D97-AF65-F5344CB8AC3E}">
        <p14:creationId xmlns:p14="http://schemas.microsoft.com/office/powerpoint/2010/main" val="952076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86" fill="hold"/>
                                        <p:tgtEl>
                                          <p:spTgt spid="7"/>
                                        </p:tgtEl>
                                      </p:cBhvr>
                                    </p:cmd>
                                  </p:childTnLst>
                                </p:cTn>
                              </p:par>
                            </p:childTnLst>
                          </p:cTn>
                        </p:par>
                      </p:childTnLst>
                    </p:cTn>
                  </p:par>
                </p:childTnLst>
              </p:cTn>
              <p:nextCondLst>
                <p:cond evt="onClick" delay="0">
                  <p:tgtEl>
                    <p:spTgt spid="7"/>
                  </p:tgtEl>
                </p:cond>
              </p:nextCondLst>
            </p:seq>
            <p:audio>
              <p:cMediaNode vol="9697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80" y="2483632"/>
            <a:ext cx="2871158" cy="1325563"/>
          </a:xfrm>
        </p:spPr>
        <p:txBody>
          <a:bodyPr>
            <a:normAutofit/>
          </a:bodyPr>
          <a:lstStyle/>
          <a:p>
            <a:r>
              <a:rPr lang="en-AU" sz="3600" dirty="0">
                <a:latin typeface="Arial" panose="020B0604020202020204" pitchFamily="34" charset="0"/>
                <a:cs typeface="Arial" panose="020B0604020202020204" pitchFamily="34" charset="0"/>
              </a:rPr>
              <a:t>Meet Dotti</a:t>
            </a:r>
          </a:p>
        </p:txBody>
      </p:sp>
      <p:sp>
        <p:nvSpPr>
          <p:cNvPr id="5" name="Rectangle 4"/>
          <p:cNvSpPr/>
          <p:nvPr/>
        </p:nvSpPr>
        <p:spPr>
          <a:xfrm>
            <a:off x="4977714" y="5599871"/>
            <a:ext cx="6376086" cy="707886"/>
          </a:xfrm>
          <a:prstGeom prst="rect">
            <a:avLst/>
          </a:prstGeom>
        </p:spPr>
        <p:txBody>
          <a:bodyPr wrap="square">
            <a:spAutoFit/>
          </a:bodyPr>
          <a:lstStyle/>
          <a:p>
            <a:pPr algn="r"/>
            <a:r>
              <a:rPr lang="en-AU" sz="2000" dirty="0"/>
              <a:t>Image of young person standing and smiling at the camera, her arms filled with nursing books.  Image: author’s own</a:t>
            </a:r>
          </a:p>
        </p:txBody>
      </p:sp>
      <p:pic>
        <p:nvPicPr>
          <p:cNvPr id="1026" name="0B94D65C-88F7-4CF4-AB7C-CDB431D89F47" descr="0B94D65C-88F7-4CF4-AB7C-CDB431D89F4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085" t="36195" r="43217" b="8835"/>
          <a:stretch/>
        </p:blipFill>
        <p:spPr bwMode="auto">
          <a:xfrm rot="5400000">
            <a:off x="5481378" y="658905"/>
            <a:ext cx="5015182" cy="442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New Recording 15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68114" y="5698157"/>
            <a:ext cx="609600" cy="609600"/>
          </a:xfrm>
          <a:prstGeom prst="rect">
            <a:avLst/>
          </a:prstGeom>
        </p:spPr>
      </p:pic>
      <p:pic>
        <p:nvPicPr>
          <p:cNvPr id="7" name="Picture 6"/>
          <p:cNvPicPr>
            <a:picLocks noChangeAspect="1"/>
          </p:cNvPicPr>
          <p:nvPr/>
        </p:nvPicPr>
        <p:blipFill rotWithShape="1">
          <a:blip r:embed="rId7"/>
          <a:srcRect r="6225"/>
          <a:stretch/>
        </p:blipFill>
        <p:spPr>
          <a:xfrm>
            <a:off x="655580" y="360758"/>
            <a:ext cx="2291137" cy="2122874"/>
          </a:xfrm>
          <a:prstGeom prst="rect">
            <a:avLst/>
          </a:prstGeom>
        </p:spPr>
      </p:pic>
    </p:spTree>
    <p:extLst>
      <p:ext uri="{BB962C8B-B14F-4D97-AF65-F5344CB8AC3E}">
        <p14:creationId xmlns:p14="http://schemas.microsoft.com/office/powerpoint/2010/main" val="19885903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6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8648" y="5472113"/>
            <a:ext cx="2413000" cy="1009650"/>
          </a:xfrm>
          <a:prstGeom prst="rect">
            <a:avLst/>
          </a:prstGeom>
        </p:spPr>
      </p:pic>
      <p:sp>
        <p:nvSpPr>
          <p:cNvPr id="6" name="Title 5"/>
          <p:cNvSpPr>
            <a:spLocks noGrp="1"/>
          </p:cNvSpPr>
          <p:nvPr>
            <p:ph type="title"/>
          </p:nvPr>
        </p:nvSpPr>
        <p:spPr/>
        <p:txBody>
          <a:bodyPr/>
          <a:lstStyle/>
          <a:p>
            <a:endParaRPr lang="en-AU"/>
          </a:p>
        </p:txBody>
      </p:sp>
      <p:sp>
        <p:nvSpPr>
          <p:cNvPr id="2" name="Content Placeholder 1"/>
          <p:cNvSpPr>
            <a:spLocks noGrp="1"/>
          </p:cNvSpPr>
          <p:nvPr>
            <p:ph idx="1"/>
          </p:nvPr>
        </p:nvSpPr>
        <p:spPr/>
        <p:txBody>
          <a:bodyPr/>
          <a:lstStyle/>
          <a:p>
            <a:endParaRPr lang="en-AU"/>
          </a:p>
        </p:txBody>
      </p:sp>
      <p:pic>
        <p:nvPicPr>
          <p:cNvPr id="7" name="Picture 6"/>
          <p:cNvPicPr>
            <a:picLocks noChangeAspect="1"/>
          </p:cNvPicPr>
          <p:nvPr/>
        </p:nvPicPr>
        <p:blipFill>
          <a:blip r:embed="rId4"/>
          <a:stretch>
            <a:fillRect/>
          </a:stretch>
        </p:blipFill>
        <p:spPr>
          <a:xfrm>
            <a:off x="390525" y="365125"/>
            <a:ext cx="11410950" cy="6323542"/>
          </a:xfrm>
          <a:prstGeom prst="rect">
            <a:avLst/>
          </a:prstGeom>
        </p:spPr>
      </p:pic>
    </p:spTree>
    <p:extLst>
      <p:ext uri="{BB962C8B-B14F-4D97-AF65-F5344CB8AC3E}">
        <p14:creationId xmlns:p14="http://schemas.microsoft.com/office/powerpoint/2010/main" val="106661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307430" cy="1781727"/>
          </a:xfrm>
        </p:spPr>
        <p:txBody>
          <a:bodyPr>
            <a:normAutofit/>
          </a:bodyPr>
          <a:lstStyle/>
          <a:p>
            <a:pPr>
              <a:lnSpc>
                <a:spcPct val="150000"/>
              </a:lnSpc>
            </a:pPr>
            <a:r>
              <a:rPr lang="en-AU" sz="3600" dirty="0">
                <a:latin typeface="Arial" panose="020B0604020202020204" pitchFamily="34" charset="0"/>
                <a:cs typeface="Arial" panose="020B0604020202020204" pitchFamily="34" charset="0"/>
              </a:rPr>
              <a:t>Who is involved? </a:t>
            </a:r>
          </a:p>
        </p:txBody>
      </p:sp>
      <p:sp>
        <p:nvSpPr>
          <p:cNvPr id="3" name="Subtitle 2"/>
          <p:cNvSpPr>
            <a:spLocks noGrp="1"/>
          </p:cNvSpPr>
          <p:nvPr>
            <p:ph idx="1"/>
          </p:nvPr>
        </p:nvSpPr>
        <p:spPr>
          <a:xfrm>
            <a:off x="838200" y="2146852"/>
            <a:ext cx="10625667" cy="3641294"/>
          </a:xfrm>
        </p:spPr>
        <p:txBody>
          <a:bodyPr>
            <a:noAutofit/>
          </a:bodyPr>
          <a:lstStyle/>
          <a:p>
            <a:pPr>
              <a:lnSpc>
                <a:spcPct val="150000"/>
              </a:lnSpc>
              <a:spcBef>
                <a:spcPts val="0"/>
              </a:spcBef>
            </a:pPr>
            <a:r>
              <a:rPr lang="en-AU" sz="2400" dirty="0">
                <a:latin typeface="Arial" panose="020B0604020202020204" pitchFamily="34" charset="0"/>
                <a:cs typeface="Arial" panose="020B0604020202020204" pitchFamily="34" charset="0"/>
              </a:rPr>
              <a:t>Project Lead – Melissa Fanshawe – qualified specialist teacher (RIDBC), teacher, school administrator, researcher and parent </a:t>
            </a:r>
          </a:p>
          <a:p>
            <a:pPr>
              <a:lnSpc>
                <a:spcPct val="150000"/>
              </a:lnSpc>
              <a:spcBef>
                <a:spcPts val="0"/>
              </a:spcBef>
            </a:pPr>
            <a:r>
              <a:rPr lang="en-AU" sz="2400" dirty="0">
                <a:latin typeface="Arial" panose="020B0604020202020204" pitchFamily="34" charset="0"/>
                <a:cs typeface="Arial" panose="020B0604020202020204" pitchFamily="34" charset="0"/>
              </a:rPr>
              <a:t>Project Sponsor – Vision Australia – national organisation committed to employability of people who are blind or have low vision by funding the project and hosting the LMS, providing free access for all students </a:t>
            </a:r>
          </a:p>
          <a:p>
            <a:pPr>
              <a:lnSpc>
                <a:spcPct val="150000"/>
              </a:lnSpc>
              <a:spcBef>
                <a:spcPts val="0"/>
              </a:spcBef>
            </a:pPr>
            <a:r>
              <a:rPr lang="en-AU" sz="2400" dirty="0">
                <a:latin typeface="Arial" panose="020B0604020202020204" pitchFamily="34" charset="0"/>
                <a:cs typeface="Arial" panose="020B0604020202020204" pitchFamily="34" charset="0"/>
              </a:rPr>
              <a:t>Specialist writers and experts to review content – knowledge &amp; experience  </a:t>
            </a:r>
          </a:p>
          <a:p>
            <a:pPr>
              <a:lnSpc>
                <a:spcPct val="150000"/>
              </a:lnSpc>
              <a:spcBef>
                <a:spcPts val="0"/>
              </a:spcBef>
            </a:pPr>
            <a:r>
              <a:rPr lang="en-AU" sz="2400" dirty="0">
                <a:latin typeface="Arial" panose="020B0604020202020204" pitchFamily="34" charset="0"/>
                <a:cs typeface="Arial" panose="020B0604020202020204" pitchFamily="34" charset="0"/>
              </a:rPr>
              <a:t>To date 96 stakeholders</a:t>
            </a:r>
          </a:p>
        </p:txBody>
      </p:sp>
    </p:spTree>
    <p:extLst>
      <p:ext uri="{BB962C8B-B14F-4D97-AF65-F5344CB8AC3E}">
        <p14:creationId xmlns:p14="http://schemas.microsoft.com/office/powerpoint/2010/main" val="345940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49101"/>
            <a:ext cx="10307430" cy="1781727"/>
          </a:xfrm>
        </p:spPr>
        <p:txBody>
          <a:bodyPr>
            <a:normAutofit/>
          </a:bodyPr>
          <a:lstStyle/>
          <a:p>
            <a:pPr>
              <a:lnSpc>
                <a:spcPct val="150000"/>
              </a:lnSpc>
            </a:pPr>
            <a:r>
              <a:rPr lang="en-AU" sz="3600">
                <a:latin typeface="Arial" panose="020B0604020202020204" pitchFamily="34" charset="0"/>
                <a:cs typeface="Arial" panose="020B0604020202020204" pitchFamily="34" charset="0"/>
              </a:rPr>
              <a:t>Funding</a:t>
            </a:r>
            <a:endParaRPr lang="en-AU" sz="3600" dirty="0">
              <a:latin typeface="Arial" panose="020B0604020202020204" pitchFamily="34" charset="0"/>
              <a:cs typeface="Arial" panose="020B0604020202020204" pitchFamily="34" charset="0"/>
            </a:endParaRPr>
          </a:p>
        </p:txBody>
      </p:sp>
      <p:sp>
        <p:nvSpPr>
          <p:cNvPr id="7" name="Rectangle 6"/>
          <p:cNvSpPr/>
          <p:nvPr/>
        </p:nvSpPr>
        <p:spPr>
          <a:xfrm>
            <a:off x="1439333" y="4345536"/>
            <a:ext cx="8669867" cy="1131848"/>
          </a:xfrm>
          <a:prstGeom prst="rect">
            <a:avLst/>
          </a:prstGeom>
        </p:spPr>
        <p:txBody>
          <a:bodyPr wrap="square">
            <a:spAutoFit/>
          </a:bodyPr>
          <a:lstStyle/>
          <a:p>
            <a:pPr>
              <a:lnSpc>
                <a:spcPct val="150000"/>
              </a:lnSpc>
            </a:pPr>
            <a:r>
              <a:rPr lang="en-AU" sz="2400">
                <a:latin typeface="Arial" panose="020B0604020202020204" pitchFamily="34" charset="0"/>
                <a:cs typeface="Arial" panose="020B0604020202020204" pitchFamily="34" charset="0"/>
              </a:rPr>
              <a:t>Thanks to financial and in-kind support from Vision Australia this project has been an important priority in 2020/2021.</a:t>
            </a:r>
            <a:endParaRPr lang="en-AU" sz="2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3275740" y="2334519"/>
            <a:ext cx="4997051" cy="1707326"/>
          </a:xfrm>
          <a:prstGeom prst="rect">
            <a:avLst/>
          </a:prstGeom>
        </p:spPr>
      </p:pic>
    </p:spTree>
    <p:extLst>
      <p:ext uri="{BB962C8B-B14F-4D97-AF65-F5344CB8AC3E}">
        <p14:creationId xmlns:p14="http://schemas.microsoft.com/office/powerpoint/2010/main" val="2064706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5461</TotalTime>
  <Words>1552</Words>
  <Application>Microsoft Office PowerPoint</Application>
  <PresentationFormat>Widescreen</PresentationFormat>
  <Paragraphs>138</Paragraphs>
  <Slides>17</Slides>
  <Notes>16</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The process of implementing a disability specific curriculum for students with blindness and low vision throughout Australia</vt:lpstr>
      <vt:lpstr>Project background</vt:lpstr>
      <vt:lpstr>Aim</vt:lpstr>
      <vt:lpstr>Target audience</vt:lpstr>
      <vt:lpstr>Meet Nadel</vt:lpstr>
      <vt:lpstr>Meet Dotti</vt:lpstr>
      <vt:lpstr>PowerPoint Presentation</vt:lpstr>
      <vt:lpstr>Who is involved? </vt:lpstr>
      <vt:lpstr>Funding</vt:lpstr>
      <vt:lpstr>Methodology</vt:lpstr>
      <vt:lpstr>Delivery</vt:lpstr>
      <vt:lpstr>Role of Advisory Teachers and O&amp;M specialists</vt:lpstr>
      <vt:lpstr>Content </vt:lpstr>
      <vt:lpstr>Update – May 22</vt:lpstr>
      <vt:lpstr>Meet Bob</vt:lpstr>
      <vt:lpstr>References</vt:lpstr>
      <vt:lpstr>PowerPoint Presentation</vt:lpstr>
    </vt:vector>
  </TitlesOfParts>
  <Company>University of Southern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of parents: What’s working in mainstream schools today?”</dc:title>
  <dc:creator>Reviewer</dc:creator>
  <cp:lastModifiedBy>Melissa Fanshawe</cp:lastModifiedBy>
  <cp:revision>87</cp:revision>
  <dcterms:created xsi:type="dcterms:W3CDTF">2020-12-15T08:56:42Z</dcterms:created>
  <dcterms:modified xsi:type="dcterms:W3CDTF">2022-05-10T03:03:30Z</dcterms:modified>
</cp:coreProperties>
</file>