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7" r:id="rId5"/>
    <p:sldId id="260" r:id="rId6"/>
    <p:sldId id="263" r:id="rId7"/>
    <p:sldId id="262" r:id="rId8"/>
    <p:sldId id="264" r:id="rId9"/>
    <p:sldId id="266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71445" autoAdjust="0"/>
  </p:normalViewPr>
  <p:slideViewPr>
    <p:cSldViewPr snapToGrid="0">
      <p:cViewPr varScale="1">
        <p:scale>
          <a:sx n="81" d="100"/>
          <a:sy n="81" d="100"/>
        </p:scale>
        <p:origin x="19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482AA-2867-4CB1-B9FA-4E6072FE0020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8FD94-E42E-4B8D-AE24-15FD64AF96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6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description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presentation is entitled Shining a light on disparities to access. The impacts of COVID-19 restrictions on learning for students with blindness and low vision in Australia and the Pacific.  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800" b="1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Presented by Melissa Cain Australian Catholic University Melissa.Cain@acu.edu.au </a:t>
            </a:r>
          </a:p>
          <a:p>
            <a:r>
              <a:rPr lang="en-GB" sz="8800" b="1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Melissa Fanshawe, University of Southern Queensland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800" b="1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Polly Goodwin Australian Catholic University</a:t>
            </a:r>
          </a:p>
          <a:p>
            <a:endParaRPr lang="en-GB" sz="8800" b="1" baseline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8800" b="1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title and presenters are written on the screen along with a SPEVI funded project </a:t>
            </a:r>
          </a:p>
          <a:p>
            <a:r>
              <a:rPr lang="en-GB" sz="8800" b="1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is a yellow lightbulb to the left </a:t>
            </a:r>
          </a:p>
          <a:p>
            <a:r>
              <a:rPr lang="en-GB" sz="8800" b="1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the top there are three logos, Australian Catholic University with a red cross and ACU. Then SPEVI, the South Pacific Educators in Vision Impairment with SPEVI written in braille and the University of Southern Queensland with a gold phoenix</a:t>
            </a:r>
          </a:p>
          <a:p>
            <a:endParaRPr lang="en-GB" sz="8800" b="1" baseline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8800" baseline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FD94-E42E-4B8D-AE24-15FD64AF961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622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Preparation for Interruptions to Learning </a:t>
            </a:r>
          </a:p>
          <a:p>
            <a:pPr>
              <a:lnSpc>
                <a:spcPct val="200000"/>
              </a:lnSpc>
            </a:pPr>
            <a:r>
              <a: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yellow light bulb in bottom right hand corner, illustrating Shining a light on disparities to access</a:t>
            </a:r>
            <a:endParaRPr lang="en-AU" sz="1800" b="1" dirty="0"/>
          </a:p>
          <a:p>
            <a:pPr>
              <a:lnSpc>
                <a:spcPct val="200000"/>
              </a:lnSpc>
            </a:pPr>
            <a:endParaRPr lang="en-AU" sz="1800" b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FD94-E42E-4B8D-AE24-15FD64AF961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8466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description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presentation is entitled Shining a light on disparities to access. The impacts of COVID-19 restrictions on learning for students with blindness and low vision in Australia and the Pacific.  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800" b="1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Presented by Melissa Cain Australian Catholic University Melissa.Cain@acu.edu.au </a:t>
            </a:r>
          </a:p>
          <a:p>
            <a:r>
              <a:rPr lang="en-GB" sz="8800" b="1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Melissa Fanshawe, University of Southern Queensland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800" b="1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Polly Goodwin Australian Catholic University</a:t>
            </a:r>
          </a:p>
          <a:p>
            <a:endParaRPr lang="en-GB" sz="8800" b="1" baseline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8800" b="1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title and presenters are written on the screen along with a SPEVI funded project </a:t>
            </a:r>
          </a:p>
          <a:p>
            <a:r>
              <a:rPr lang="en-GB" sz="8800" b="1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is a yellow lightbulb to the left </a:t>
            </a:r>
          </a:p>
          <a:p>
            <a:r>
              <a:rPr lang="en-GB" sz="8800" b="1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the top there are three logos, Australian Catholic University with a red cross and ACU. Then SPEVI, the South Pacific Educators in Vision Impairment with SPEVI written in braille and the University of Southern Queensland with a gold phoenix</a:t>
            </a:r>
          </a:p>
          <a:p>
            <a:endParaRPr lang="en-GB" sz="8800" b="1" baseline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8800" baseline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FD94-E42E-4B8D-AE24-15FD64AF961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02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description: Participants and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FD94-E42E-4B8D-AE24-15FD64AF961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33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description: Results key</a:t>
            </a:r>
            <a:r>
              <a:rPr lang="en-GB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drivers</a:t>
            </a: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 catalysts for how well a student fared (or not) during this period of disruption, uncertainty, and change.  </a:t>
            </a:r>
            <a:endParaRPr lang="en-A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Student Context</a:t>
            </a:r>
            <a:endParaRPr lang="en-A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b="1" dirty="0">
                <a:latin typeface="Times New Roman" panose="02020603050405020304" pitchFamily="18" charset="0"/>
              </a:rPr>
              <a:t>2. Support from and for families and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b="1" dirty="0">
                <a:latin typeface="Times New Roman" panose="02020603050405020304" pitchFamily="18" charset="0"/>
              </a:rPr>
              <a:t>3. Support from and for Specialist Vision Teachers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Access to learning and provision of accessible materials</a:t>
            </a:r>
            <a:endParaRPr lang="en-A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Access to and familiarity with technology</a:t>
            </a:r>
            <a:endParaRPr lang="en-A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Preparation for Interruptions to Learning</a:t>
            </a:r>
            <a:endParaRPr lang="en-A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are illustrated as sitting on six light bulbs which are Shining a light on disparities to access. The impacts of COVID-19 restrictions on learning for students with blindness and low vision in Australia and the Pacific.  </a:t>
            </a:r>
            <a:endParaRPr lang="en-A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FD94-E42E-4B8D-AE24-15FD64AF961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866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>
              <a:lnSpc>
                <a:spcPct val="200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Conclusions </a:t>
            </a:r>
          </a:p>
          <a:p>
            <a:pPr indent="457200">
              <a:lnSpc>
                <a:spcPct val="200000"/>
              </a:lnSpc>
            </a:pPr>
            <a:endParaRPr lang="en-GB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FD94-E42E-4B8D-AE24-15FD64AF961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14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A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Context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A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GB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yellow light bulb in bottom right hand corner, illustrating Shining a light on disparities to access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FD94-E42E-4B8D-AE24-15FD64AF961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7234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>
              <a:lnSpc>
                <a:spcPct val="200000"/>
              </a:lnSpc>
            </a:pPr>
            <a:r>
              <a:rPr lang="en-A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from and for families and community</a:t>
            </a:r>
          </a:p>
          <a:p>
            <a:pPr marL="0" marR="0" lvl="0" indent="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GB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yellow light bulb in bottom right hand corner, illustrating Shining a light on disparities to access</a:t>
            </a:r>
            <a:endParaRPr lang="en-AU" b="1" dirty="0"/>
          </a:p>
          <a:p>
            <a:pPr indent="457200">
              <a:lnSpc>
                <a:spcPct val="200000"/>
              </a:lnSpc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FD94-E42E-4B8D-AE24-15FD64AF961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83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>
              <a:lnSpc>
                <a:spcPct val="200000"/>
              </a:lnSpc>
            </a:pPr>
            <a:r>
              <a:rPr lang="en-GB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Support from and for Specialist Vision Teachers</a:t>
            </a:r>
          </a:p>
          <a:p>
            <a:pPr marL="0" marR="0" lvl="0" indent="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GB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yellow light bulb in bottom right hand corner, illustrating Shining a light on disparities to access</a:t>
            </a:r>
            <a:endParaRPr lang="en-AU" b="1" dirty="0"/>
          </a:p>
          <a:p>
            <a:pPr indent="457200">
              <a:lnSpc>
                <a:spcPct val="200000"/>
              </a:lnSpc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FD94-E42E-4B8D-AE24-15FD64AF961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33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Access to learning and provision of accessible materials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GB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yellow light bulb in bottom right hand corner, illustrating Shining a light on disparities to access</a:t>
            </a:r>
            <a:endParaRPr lang="en-AU" b="1" dirty="0"/>
          </a:p>
          <a:p>
            <a:pPr>
              <a:lnSpc>
                <a:spcPct val="200000"/>
              </a:lnSpc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FD94-E42E-4B8D-AE24-15FD64AF961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107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Access to and familiarity with technology </a:t>
            </a:r>
          </a:p>
          <a:p>
            <a:pPr>
              <a:lnSpc>
                <a:spcPct val="200000"/>
              </a:lnSpc>
            </a:pPr>
            <a:r>
              <a: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yellow light bulb in bottom right hand corner, illustrating Shining a light on disparities to access</a:t>
            </a:r>
            <a:endParaRPr lang="en-AU" sz="1800" b="1" dirty="0"/>
          </a:p>
          <a:p>
            <a:pPr>
              <a:lnSpc>
                <a:spcPct val="200000"/>
              </a:lnSpc>
            </a:pPr>
            <a:endParaRPr lang="en-A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FD94-E42E-4B8D-AE24-15FD64AF961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218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1689-AE61-4C8B-BB10-82E0D0A69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DEEBB-F127-4703-AABC-5BB5A3EC8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B3394-BACD-4ADF-87B9-707D17B7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3F43-7575-4A79-96E5-D7E7A8EF9501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86349-E38D-4AF7-B653-C5CCDC05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91DB-C815-4C86-8862-F1DACCFB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ED12-A664-4C2A-A445-9503DF1C6B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66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CD82B-6F9E-4A42-8534-93BDC5E5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19006-989C-41CA-9658-11DC1A8F7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BFDB6-3B22-406F-B8C7-8DC4CD58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3F43-7575-4A79-96E5-D7E7A8EF9501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B750D-5C8D-471F-8D97-7B237220B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44D6-E067-477D-A10F-1EB0971B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ED12-A664-4C2A-A445-9503DF1C6B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54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1C9AB9-7DA8-46A8-A334-733D156D1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C4903-0B78-4B00-930D-C2B2F883E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DAF84-4307-4C55-BAE0-0CE5A700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3F43-7575-4A79-96E5-D7E7A8EF9501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1BB96-4D36-4DD2-9F5E-E7B7722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C1C9E-20DA-4B8C-B35D-D0685A5C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ED12-A664-4C2A-A445-9503DF1C6B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355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9A7E-811F-47F4-AD69-869CF819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41ED6-FCFA-439D-A990-F175722E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CCBDA-13AC-40C2-8973-3D4DC067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3F43-7575-4A79-96E5-D7E7A8EF9501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D8119-E6DE-4A29-B3E0-3AF9C6D9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C029B-BA33-4836-AE87-731E42F8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ED12-A664-4C2A-A445-9503DF1C6B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80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D57E-35F3-4E6A-AFB7-9DA7ADB3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02F06-65AE-4234-A029-3BCBFBD58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030A4-0072-4071-8F99-AE8A0F85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3F43-7575-4A79-96E5-D7E7A8EF9501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E9994-2EB8-4CC5-BA8B-0DB57472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EF364-0389-4577-BE88-B022B1EF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ED12-A664-4C2A-A445-9503DF1C6B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43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055A-99FC-4E10-9CB4-F7CF1876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7EBCE-AB18-429F-9AA4-C9005826B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BBB08-AC3E-4176-8A6B-804CFF323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E310-66D2-48C6-949B-50457D4E9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3F43-7575-4A79-96E5-D7E7A8EF9501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89641-C0CC-440F-8044-B9666702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6811E-4387-4D9C-80F7-2447EA1B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ED12-A664-4C2A-A445-9503DF1C6B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30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14AB-4DD5-4070-AB83-99A7538E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3DD6D-100B-493A-A0D6-16AF1D342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197AF-486A-4E4F-9F6B-CAD79F1E8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0705A-19F1-4900-A8A3-ACDAD0BE6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AA1E3-EE06-4650-BB85-8B31F1248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3D7043-D731-4560-A5D3-EA9BD6F6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3F43-7575-4A79-96E5-D7E7A8EF9501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422EC4-83B2-4E22-A577-05A0D497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465D9-0B15-4F90-90DF-6E8A9139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ED12-A664-4C2A-A445-9503DF1C6B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27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6FDA-41B3-41B0-8FA8-5ED5CB7A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C1D52-A2EF-47B5-ABB3-4BA67D66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3F43-7575-4A79-96E5-D7E7A8EF9501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44C31-3B9D-42B6-9C3A-A7036605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471DF-E749-48FB-8199-6BAB68BA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ED12-A664-4C2A-A445-9503DF1C6B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05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32628-BA47-4889-B4EA-B35FA4ED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3F43-7575-4A79-96E5-D7E7A8EF9501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13DE8-8FD5-4A8A-8C09-B398FF2A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CB118-2293-491E-A3F7-6F809B17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ED12-A664-4C2A-A445-9503DF1C6B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84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5126-667E-4856-92A7-1CC2220E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49CD2-E8E5-4908-8F83-78B7DF0A7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BF9BC-DB8C-4FB1-AB8D-256B3944B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8E045-6D4A-4B97-9D5C-605EA0D1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3F43-7575-4A79-96E5-D7E7A8EF9501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79A47-E7A8-452E-BF35-1702060C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D142F-BFFD-446C-84EA-555A7635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ED12-A664-4C2A-A445-9503DF1C6B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794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9727-68F2-47C2-8A77-5574D621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E4EDC-7F92-469F-9ADE-3FDC3E277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8B456-AAC2-4D22-8A64-DDB196E8F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9C362-0BFF-4A82-947B-C2196B23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3F43-7575-4A79-96E5-D7E7A8EF9501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B2E26-94DC-44F7-B13C-5526FCE2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2675A-4C98-4074-9AA4-11D0D28C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ED12-A664-4C2A-A445-9503DF1C6B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054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2B073-B43B-4ECD-9458-1EFBF415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25919-535F-4B9A-9BEC-323C69535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D3D02-DE9E-4E0A-BF89-6AA54BDE2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3F43-7575-4A79-96E5-D7E7A8EF9501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E080-D306-4548-B532-50A7F820C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7B0B4-1257-42D8-B9C8-694F6DC7F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4ED12-A664-4C2A-A445-9503DF1C6B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60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Melissa.Cain@acu.edu.a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17/06/relationships/model3d" Target="../media/model3d1.glb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Melissa.Cain@acu.edu.a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17/06/relationships/model3d" Target="../media/model3d1.glb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image" Target="../media/image5.png"/><Relationship Id="rId10" Type="http://schemas.openxmlformats.org/officeDocument/2006/relationships/slide" Target="slide9.xml"/><Relationship Id="rId4" Type="http://schemas.microsoft.com/office/2017/06/relationships/model3d" Target="../media/model3d1.glb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535EF-79E0-4C8A-847E-8EFA6A154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3261" y="2177312"/>
            <a:ext cx="7459980" cy="1425924"/>
          </a:xfrm>
        </p:spPr>
        <p:txBody>
          <a:bodyPr>
            <a:normAutofit fontScale="90000"/>
          </a:bodyPr>
          <a:lstStyle/>
          <a:p>
            <a:r>
              <a:rPr lang="en-A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Shining a light on </a:t>
            </a:r>
            <a:br>
              <a:rPr lang="en-A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disparities to access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F7A65-D866-4A53-9CFA-8B87B14BB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4169722"/>
            <a:ext cx="7459980" cy="468888"/>
          </a:xfrm>
        </p:spPr>
        <p:txBody>
          <a:bodyPr>
            <a:normAutofit/>
          </a:bodyPr>
          <a:lstStyle/>
          <a:p>
            <a:r>
              <a:rPr lang="en-AU" dirty="0"/>
              <a:t> a SPEVI funded project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C1D0549-28F7-4005-9BBC-B7EE769485AD}"/>
              </a:ext>
            </a:extLst>
          </p:cNvPr>
          <p:cNvSpPr txBox="1"/>
          <p:nvPr/>
        </p:nvSpPr>
        <p:spPr>
          <a:xfrm>
            <a:off x="2786469" y="5077825"/>
            <a:ext cx="80962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Melissa Cain, Australian Catholic University   </a:t>
            </a:r>
            <a:r>
              <a:rPr lang="en-AU" dirty="0">
                <a:hlinkClick r:id="rId3"/>
              </a:rPr>
              <a:t>Melissa.Cain@acu.edu.au</a:t>
            </a:r>
            <a:r>
              <a:rPr lang="en-AU" dirty="0"/>
              <a:t> </a:t>
            </a:r>
          </a:p>
          <a:p>
            <a:r>
              <a:rPr lang="en-AU" dirty="0"/>
              <a:t>Melissa Fanshawe, University of Southern Queensland</a:t>
            </a:r>
          </a:p>
          <a:p>
            <a:r>
              <a:rPr lang="en-AU" dirty="0"/>
              <a:t>Polly Goodwin, Australian Catholic University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A27793-D4B7-43A1-8FD2-511F144D9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7" y="487186"/>
            <a:ext cx="3225419" cy="11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>
            <a:extLst>
              <a:ext uri="{FF2B5EF4-FFF2-40B4-BE49-F238E27FC236}">
                <a16:creationId xmlns:a16="http://schemas.microsoft.com/office/drawing/2014/main" id="{6BCE28DC-73B4-4B5F-B25D-3FDF9395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48" y="487186"/>
            <a:ext cx="2582341" cy="188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3D Model 11" descr="Lightbulb">
                <a:extLst>
                  <a:ext uri="{FF2B5EF4-FFF2-40B4-BE49-F238E27FC236}">
                    <a16:creationId xmlns:a16="http://schemas.microsoft.com/office/drawing/2014/main" id="{93B62C98-4F16-4989-93A5-81DB804CD1A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7945921"/>
                  </p:ext>
                </p:extLst>
              </p:nvPr>
            </p:nvGraphicFramePr>
            <p:xfrm rot="20942283">
              <a:off x="1843596" y="1960548"/>
              <a:ext cx="1739331" cy="2936905"/>
            </p:xfrm>
            <a:graphic>
              <a:graphicData uri="http://schemas.microsoft.com/office/drawing/2017/model3d">
                <am3d:model3d r:embed="rId6">
                  <am3d:spPr>
                    <a:xfrm rot="20942283">
                      <a:off x="0" y="0"/>
                      <a:ext cx="1739331" cy="2936905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02876" ay="1424296" az="-81767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39063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3D Model 11" descr="Lightbulb">
                <a:extLst>
                  <a:ext uri="{FF2B5EF4-FFF2-40B4-BE49-F238E27FC236}">
                    <a16:creationId xmlns:a16="http://schemas.microsoft.com/office/drawing/2014/main" id="{93B62C98-4F16-4989-93A5-81DB804CD1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942283">
                <a:off x="1843596" y="1960548"/>
                <a:ext cx="1739331" cy="2936905"/>
              </a:xfrm>
              <a:prstGeom prst="rect">
                <a:avLst/>
              </a:prstGeom>
            </p:spPr>
          </p:pic>
        </mc:Fallback>
      </mc:AlternateContent>
      <p:pic>
        <p:nvPicPr>
          <p:cNvPr id="2053" name="Picture 5" descr="SPEVI">
            <a:extLst>
              <a:ext uri="{FF2B5EF4-FFF2-40B4-BE49-F238E27FC236}">
                <a16:creationId xmlns:a16="http://schemas.microsoft.com/office/drawing/2014/main" id="{935582AA-1F49-477F-82BE-B968BFBB3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22" y="554728"/>
            <a:ext cx="4572000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7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F7A65-D866-4A53-9CFA-8B87B14BB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3884037"/>
            <a:ext cx="7459980" cy="468888"/>
          </a:xfrm>
        </p:spPr>
        <p:txBody>
          <a:bodyPr>
            <a:normAutofit/>
          </a:bodyPr>
          <a:lstStyle/>
          <a:p>
            <a:r>
              <a:rPr lang="en-AU" dirty="0"/>
              <a:t>Melissa 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Lightbulb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6F8E0E9-D406-4B82-952F-D10B25DA04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9562712"/>
                  </p:ext>
                </p:extLst>
              </p:nvPr>
            </p:nvGraphicFramePr>
            <p:xfrm rot="882741">
              <a:off x="8898586" y="3040211"/>
              <a:ext cx="1854807" cy="3084734"/>
            </p:xfrm>
            <a:graphic>
              <a:graphicData uri="http://schemas.microsoft.com/office/drawing/2017/model3d">
                <am3d:model3d r:embed="rId4">
                  <am3d:spPr>
                    <a:xfrm rot="882741">
                      <a:off x="0" y="0"/>
                      <a:ext cx="1854807" cy="3084734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79079" ay="-877664" az="-96118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0766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Lightbulb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6F8E0E9-D406-4B82-952F-D10B25DA04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82741">
                <a:off x="8898586" y="3040211"/>
                <a:ext cx="1854807" cy="3084734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97399C3B-4329-423A-A3C6-54B866E16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228" y="966394"/>
            <a:ext cx="8820151" cy="142592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Preparation for Interruptions to Learning</a:t>
            </a:r>
            <a:endParaRPr lang="en-AU" sz="5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9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535EF-79E0-4C8A-847E-8EFA6A154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3261" y="2177312"/>
            <a:ext cx="7459980" cy="1425924"/>
          </a:xfrm>
        </p:spPr>
        <p:txBody>
          <a:bodyPr>
            <a:normAutofit fontScale="90000"/>
          </a:bodyPr>
          <a:lstStyle/>
          <a:p>
            <a:r>
              <a:rPr lang="en-A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Shining a light on </a:t>
            </a:r>
            <a:br>
              <a:rPr lang="en-A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disparities to access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F7A65-D866-4A53-9CFA-8B87B14BB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4169722"/>
            <a:ext cx="7459980" cy="468888"/>
          </a:xfrm>
        </p:spPr>
        <p:txBody>
          <a:bodyPr>
            <a:normAutofit/>
          </a:bodyPr>
          <a:lstStyle/>
          <a:p>
            <a:r>
              <a:rPr lang="en-AU" dirty="0"/>
              <a:t> a SPEVI funded project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C1D0549-28F7-4005-9BBC-B7EE769485AD}"/>
              </a:ext>
            </a:extLst>
          </p:cNvPr>
          <p:cNvSpPr txBox="1"/>
          <p:nvPr/>
        </p:nvSpPr>
        <p:spPr>
          <a:xfrm>
            <a:off x="2786469" y="5077825"/>
            <a:ext cx="80962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Melissa Cain, Australian Catholic University   </a:t>
            </a:r>
            <a:r>
              <a:rPr lang="en-AU" dirty="0">
                <a:hlinkClick r:id="rId3"/>
              </a:rPr>
              <a:t>Melissa.Cain@acu.edu.au</a:t>
            </a:r>
            <a:r>
              <a:rPr lang="en-AU" dirty="0"/>
              <a:t> </a:t>
            </a:r>
          </a:p>
          <a:p>
            <a:r>
              <a:rPr lang="en-AU" dirty="0"/>
              <a:t>Melissa Fanshawe, University of Southern Queensland</a:t>
            </a:r>
          </a:p>
          <a:p>
            <a:r>
              <a:rPr lang="en-AU" dirty="0"/>
              <a:t>Polly Goodwin, Australian Catholic University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A27793-D4B7-43A1-8FD2-511F144D9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7" y="487186"/>
            <a:ext cx="3225419" cy="11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>
            <a:extLst>
              <a:ext uri="{FF2B5EF4-FFF2-40B4-BE49-F238E27FC236}">
                <a16:creationId xmlns:a16="http://schemas.microsoft.com/office/drawing/2014/main" id="{6BCE28DC-73B4-4B5F-B25D-3FDF9395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48" y="487186"/>
            <a:ext cx="2582341" cy="188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3D Model 11" descr="Lightbulb">
                <a:extLst>
                  <a:ext uri="{FF2B5EF4-FFF2-40B4-BE49-F238E27FC236}">
                    <a16:creationId xmlns:a16="http://schemas.microsoft.com/office/drawing/2014/main" id="{93B62C98-4F16-4989-93A5-81DB804CD1A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0942283">
              <a:off x="1843596" y="1960548"/>
              <a:ext cx="1739331" cy="2936905"/>
            </p:xfrm>
            <a:graphic>
              <a:graphicData uri="http://schemas.microsoft.com/office/drawing/2017/model3d">
                <am3d:model3d r:embed="rId6">
                  <am3d:spPr>
                    <a:xfrm rot="20942283">
                      <a:off x="0" y="0"/>
                      <a:ext cx="1739331" cy="2936905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02876" ay="1424296" az="-81767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39063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3D Model 11" descr="Lightbulb">
                <a:extLst>
                  <a:ext uri="{FF2B5EF4-FFF2-40B4-BE49-F238E27FC236}">
                    <a16:creationId xmlns:a16="http://schemas.microsoft.com/office/drawing/2014/main" id="{93B62C98-4F16-4989-93A5-81DB804CD1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942283">
                <a:off x="1843596" y="1960548"/>
                <a:ext cx="1739331" cy="2936905"/>
              </a:xfrm>
              <a:prstGeom prst="rect">
                <a:avLst/>
              </a:prstGeom>
            </p:spPr>
          </p:pic>
        </mc:Fallback>
      </mc:AlternateContent>
      <p:pic>
        <p:nvPicPr>
          <p:cNvPr id="2053" name="Picture 5" descr="SPEVI">
            <a:extLst>
              <a:ext uri="{FF2B5EF4-FFF2-40B4-BE49-F238E27FC236}">
                <a16:creationId xmlns:a16="http://schemas.microsoft.com/office/drawing/2014/main" id="{935582AA-1F49-477F-82BE-B968BFBB3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22" y="554728"/>
            <a:ext cx="4572000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3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535EF-79E0-4C8A-847E-8EFA6A154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10" y="2242539"/>
            <a:ext cx="7459980" cy="1425924"/>
          </a:xfrm>
        </p:spPr>
        <p:txBody>
          <a:bodyPr>
            <a:normAutofit/>
          </a:bodyPr>
          <a:lstStyle/>
          <a:p>
            <a:r>
              <a:rPr lang="en-A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&amp; Methods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88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3D Model 25" descr="Lightbulb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5BCADE2-D542-4E71-87AE-5552CB2BDD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5465662"/>
                  </p:ext>
                </p:extLst>
              </p:nvPr>
            </p:nvGraphicFramePr>
            <p:xfrm rot="20942283">
              <a:off x="2804297" y="959652"/>
              <a:ext cx="1758342" cy="2955916"/>
            </p:xfrm>
            <a:graphic>
              <a:graphicData uri="http://schemas.microsoft.com/office/drawing/2017/model3d">
                <am3d:model3d r:embed="rId4">
                  <am3d:spPr>
                    <a:xfrm rot="20942283">
                      <a:off x="0" y="0"/>
                      <a:ext cx="1758342" cy="2955916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84782" ay="-109851" az="-9141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063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Lightbulb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5BCADE2-D542-4E71-87AE-5552CB2BDD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942283">
                <a:off x="2804297" y="959652"/>
                <a:ext cx="1758342" cy="2955916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38CFF24-AF64-4354-B731-E93F9A67774B}"/>
              </a:ext>
            </a:extLst>
          </p:cNvPr>
          <p:cNvSpPr txBox="1"/>
          <p:nvPr/>
        </p:nvSpPr>
        <p:spPr>
          <a:xfrm>
            <a:off x="3038284" y="1627656"/>
            <a:ext cx="1331868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Student Context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7" name="3D Model 26" descr="Lightbulb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37415C8-E5B1-4C6B-86B6-11CB65034B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2925057"/>
                  </p:ext>
                </p:extLst>
              </p:nvPr>
            </p:nvGraphicFramePr>
            <p:xfrm>
              <a:off x="5270479" y="359183"/>
              <a:ext cx="2111447" cy="308948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111447" cy="3089482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84782" ay="-109851" az="-9141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40828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7" name="3D Model 26" descr="Lightbulb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37415C8-E5B1-4C6B-86B6-11CB65034B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0479" y="359183"/>
                <a:ext cx="2111447" cy="3089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3D Model 27" descr="Lightbulb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81A34A0D-AD4A-4332-B3DC-79E0019364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0650117"/>
                  </p:ext>
                </p:extLst>
              </p:nvPr>
            </p:nvGraphicFramePr>
            <p:xfrm rot="1186419">
              <a:off x="8560701" y="293659"/>
              <a:ext cx="1758342" cy="2955916"/>
            </p:xfrm>
            <a:graphic>
              <a:graphicData uri="http://schemas.microsoft.com/office/drawing/2017/model3d">
                <am3d:model3d r:embed="rId4">
                  <am3d:spPr>
                    <a:xfrm rot="1186419">
                      <a:off x="0" y="0"/>
                      <a:ext cx="1758342" cy="2955916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84782" ay="-109851" az="-9141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063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 Model 27" descr="Lightbulb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81A34A0D-AD4A-4332-B3DC-79E0019364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186419">
                <a:off x="8560701" y="293659"/>
                <a:ext cx="1758342" cy="2955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9" name="3D Model 28" descr="Lightbulb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C21522D9-FD28-4AE0-9504-39F9B63BD1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610090"/>
                  </p:ext>
                </p:extLst>
              </p:nvPr>
            </p:nvGraphicFramePr>
            <p:xfrm rot="18765574">
              <a:off x="1541318" y="3478458"/>
              <a:ext cx="1758342" cy="2955916"/>
            </p:xfrm>
            <a:graphic>
              <a:graphicData uri="http://schemas.microsoft.com/office/drawing/2017/model3d">
                <am3d:model3d r:embed="rId4">
                  <am3d:spPr>
                    <a:xfrm rot="18765574">
                      <a:off x="0" y="0"/>
                      <a:ext cx="1758342" cy="2955916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84782" ay="-109851" az="-9141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063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9" name="3D Model 28" descr="Lightbulb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C21522D9-FD28-4AE0-9504-39F9B63BD1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765574">
                <a:off x="1541318" y="3478458"/>
                <a:ext cx="1758342" cy="2955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0" name="3D Model 29" descr="Lightbulb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5730B2CD-A895-4664-90C5-DF813BD48D3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086644"/>
                  </p:ext>
                </p:extLst>
              </p:nvPr>
            </p:nvGraphicFramePr>
            <p:xfrm rot="2308462">
              <a:off x="5885411" y="3533604"/>
              <a:ext cx="1758342" cy="2955916"/>
            </p:xfrm>
            <a:graphic>
              <a:graphicData uri="http://schemas.microsoft.com/office/drawing/2017/model3d">
                <am3d:model3d r:embed="rId4">
                  <am3d:spPr>
                    <a:xfrm rot="2308462">
                      <a:off x="0" y="0"/>
                      <a:ext cx="1758342" cy="2955916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84782" ay="-109851" az="-9141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063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0" name="3D Model 29" descr="Lightbulb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5730B2CD-A895-4664-90C5-DF813BD48D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308462">
                <a:off x="5885411" y="3533604"/>
                <a:ext cx="1758342" cy="2955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1" name="3D Model 30" descr="Lightbulb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A2023F59-B022-4E6A-B13D-337954939B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5945"/>
                  </p:ext>
                </p:extLst>
              </p:nvPr>
            </p:nvGraphicFramePr>
            <p:xfrm rot="21212260">
              <a:off x="9531577" y="3440319"/>
              <a:ext cx="1777351" cy="2955915"/>
            </p:xfrm>
            <a:graphic>
              <a:graphicData uri="http://schemas.microsoft.com/office/drawing/2017/model3d">
                <am3d:model3d r:embed="rId4">
                  <am3d:spPr>
                    <a:xfrm rot="21212260">
                      <a:off x="0" y="0"/>
                      <a:ext cx="1777351" cy="2955915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79079" ay="-877664" az="-96119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390637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" name="3D Model 30" descr="Lightbulb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A2023F59-B022-4E6A-B13D-337954939B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21212260">
                <a:off x="9531577" y="3440319"/>
                <a:ext cx="1777351" cy="2955915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19BDED1-A5E1-4FB1-B7F9-A03DDAB1EC98}"/>
              </a:ext>
            </a:extLst>
          </p:cNvPr>
          <p:cNvSpPr txBox="1"/>
          <p:nvPr/>
        </p:nvSpPr>
        <p:spPr>
          <a:xfrm>
            <a:off x="5614000" y="848287"/>
            <a:ext cx="2029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Times New Roman" panose="02020603050405020304" pitchFamily="18" charset="0"/>
              </a:rPr>
              <a:t>2. Support from and for families and community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665EF3-F7BD-4EF2-8B3E-3496ECFC061E}"/>
              </a:ext>
            </a:extLst>
          </p:cNvPr>
          <p:cNvSpPr txBox="1"/>
          <p:nvPr/>
        </p:nvSpPr>
        <p:spPr>
          <a:xfrm>
            <a:off x="8856257" y="980594"/>
            <a:ext cx="2029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b="1" dirty="0">
                <a:latin typeface="Times New Roman" panose="02020603050405020304" pitchFamily="18" charset="0"/>
              </a:rPr>
              <a:t>3. Support from and for Specialist Vision Teachers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1756A-CFC2-4972-BF48-3680AABC6EF2}"/>
              </a:ext>
            </a:extLst>
          </p:cNvPr>
          <p:cNvSpPr txBox="1"/>
          <p:nvPr/>
        </p:nvSpPr>
        <p:spPr>
          <a:xfrm>
            <a:off x="1241527" y="4070117"/>
            <a:ext cx="2288348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Access to learning and provision of accessible materials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8C1C92-2C41-4167-A511-BEB5FCA97879}"/>
              </a:ext>
            </a:extLst>
          </p:cNvPr>
          <p:cNvSpPr txBox="1"/>
          <p:nvPr/>
        </p:nvSpPr>
        <p:spPr>
          <a:xfrm>
            <a:off x="9439873" y="4208926"/>
            <a:ext cx="2029753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Preparation for Interruptions to Learning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58F85F-5651-4CD6-9F10-AADFACFE953E}"/>
              </a:ext>
            </a:extLst>
          </p:cNvPr>
          <p:cNvSpPr txBox="1"/>
          <p:nvPr/>
        </p:nvSpPr>
        <p:spPr>
          <a:xfrm>
            <a:off x="5970918" y="4058393"/>
            <a:ext cx="2178556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Access to and familiarity with technology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67EB8DA-FF02-4A65-9455-F2943E4DD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9701" y="-135265"/>
            <a:ext cx="3519401" cy="1425924"/>
          </a:xfrm>
        </p:spPr>
        <p:txBody>
          <a:bodyPr>
            <a:normAutofit/>
          </a:bodyPr>
          <a:lstStyle/>
          <a:p>
            <a:r>
              <a:rPr lang="en-A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95068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535EF-79E0-4C8A-847E-8EFA6A154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10" y="2242539"/>
            <a:ext cx="7459980" cy="1425924"/>
          </a:xfrm>
        </p:spPr>
        <p:txBody>
          <a:bodyPr>
            <a:normAutofit/>
          </a:bodyPr>
          <a:lstStyle/>
          <a:p>
            <a:r>
              <a:rPr lang="en-A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en-A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2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535EF-79E0-4C8A-847E-8EFA6A154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09" y="767825"/>
            <a:ext cx="7459980" cy="1425924"/>
          </a:xfrm>
        </p:spPr>
        <p:txBody>
          <a:bodyPr>
            <a:normAutofit/>
          </a:bodyPr>
          <a:lstStyle/>
          <a:p>
            <a:r>
              <a:rPr lang="en-A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Student Context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F7A65-D866-4A53-9CFA-8B87B14BB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3884037"/>
            <a:ext cx="7459980" cy="468888"/>
          </a:xfrm>
        </p:spPr>
        <p:txBody>
          <a:bodyPr>
            <a:normAutofit/>
          </a:bodyPr>
          <a:lstStyle/>
          <a:p>
            <a:r>
              <a:rPr lang="en-AU" dirty="0"/>
              <a:t>Melissa 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Lightbulb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D056401-43B5-4839-89A9-91AF59B3C0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0327955"/>
                  </p:ext>
                </p:extLst>
              </p:nvPr>
            </p:nvGraphicFramePr>
            <p:xfrm rot="882741">
              <a:off x="8898586" y="3040211"/>
              <a:ext cx="1854807" cy="3084734"/>
            </p:xfrm>
            <a:graphic>
              <a:graphicData uri="http://schemas.microsoft.com/office/drawing/2017/model3d">
                <am3d:model3d r:embed="rId4">
                  <am3d:spPr>
                    <a:xfrm rot="882741">
                      <a:off x="0" y="0"/>
                      <a:ext cx="1854807" cy="3084734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79079" ay="-877664" az="-96118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0766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Lightbulb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D056401-43B5-4839-89A9-91AF59B3C0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82741">
                <a:off x="8898586" y="3040211"/>
                <a:ext cx="1854807" cy="30847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808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535EF-79E0-4C8A-847E-8EFA6A154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09" y="966394"/>
            <a:ext cx="7459980" cy="1425924"/>
          </a:xfrm>
        </p:spPr>
        <p:txBody>
          <a:bodyPr>
            <a:noAutofit/>
          </a:bodyPr>
          <a:lstStyle/>
          <a:p>
            <a:r>
              <a:rPr lang="en-A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from and for families and community</a:t>
            </a:r>
            <a:endParaRPr lang="en-A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F7A65-D866-4A53-9CFA-8B87B14BB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3884037"/>
            <a:ext cx="7459980" cy="468888"/>
          </a:xfrm>
        </p:spPr>
        <p:txBody>
          <a:bodyPr>
            <a:normAutofit/>
          </a:bodyPr>
          <a:lstStyle/>
          <a:p>
            <a:r>
              <a:rPr lang="en-AU" dirty="0"/>
              <a:t>Polly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Lightbulb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9DB20F3-CEF4-41A2-ADF0-136F4E6035E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9562712"/>
                  </p:ext>
                </p:extLst>
              </p:nvPr>
            </p:nvGraphicFramePr>
            <p:xfrm rot="882741">
              <a:off x="8898586" y="3040211"/>
              <a:ext cx="1854807" cy="3084734"/>
            </p:xfrm>
            <a:graphic>
              <a:graphicData uri="http://schemas.microsoft.com/office/drawing/2017/model3d">
                <am3d:model3d r:embed="rId4">
                  <am3d:spPr>
                    <a:xfrm rot="882741">
                      <a:off x="0" y="0"/>
                      <a:ext cx="1854807" cy="3084734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79079" ay="-877664" az="-96118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0766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Lightbulb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9DB20F3-CEF4-41A2-ADF0-136F4E6035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82741">
                <a:off x="8898586" y="3040211"/>
                <a:ext cx="1854807" cy="30847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128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F7A65-D866-4A53-9CFA-8B87B14BB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3884037"/>
            <a:ext cx="7459980" cy="468888"/>
          </a:xfrm>
        </p:spPr>
        <p:txBody>
          <a:bodyPr>
            <a:normAutofit/>
          </a:bodyPr>
          <a:lstStyle/>
          <a:p>
            <a:r>
              <a:rPr lang="en-AU" dirty="0"/>
              <a:t>Polly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Lightbulb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22762F1-0EC3-4E7C-AC1A-63A9468F66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9562712"/>
                  </p:ext>
                </p:extLst>
              </p:nvPr>
            </p:nvGraphicFramePr>
            <p:xfrm rot="882741">
              <a:off x="8898586" y="3040211"/>
              <a:ext cx="1854807" cy="3084734"/>
            </p:xfrm>
            <a:graphic>
              <a:graphicData uri="http://schemas.microsoft.com/office/drawing/2017/model3d">
                <am3d:model3d r:embed="rId4">
                  <am3d:spPr>
                    <a:xfrm rot="882741">
                      <a:off x="0" y="0"/>
                      <a:ext cx="1854807" cy="3084734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79079" ay="-877664" az="-96118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0766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Lightbulb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22762F1-0EC3-4E7C-AC1A-63A9468F66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82741">
                <a:off x="8898586" y="3040211"/>
                <a:ext cx="1854807" cy="3084734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721A830D-F42C-435C-9F80-0A3FBD798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08" y="966394"/>
            <a:ext cx="8366759" cy="1425924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Support from and for Specialist Vision Teachers</a:t>
            </a:r>
          </a:p>
        </p:txBody>
      </p:sp>
    </p:spTree>
    <p:extLst>
      <p:ext uri="{BB962C8B-B14F-4D97-AF65-F5344CB8AC3E}">
        <p14:creationId xmlns:p14="http://schemas.microsoft.com/office/powerpoint/2010/main" val="112202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F7A65-D866-4A53-9CFA-8B87B14BB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3884037"/>
            <a:ext cx="7459980" cy="468888"/>
          </a:xfrm>
        </p:spPr>
        <p:txBody>
          <a:bodyPr>
            <a:normAutofit/>
          </a:bodyPr>
          <a:lstStyle/>
          <a:p>
            <a:r>
              <a:rPr lang="en-AU" dirty="0"/>
              <a:t>Melissa 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Lightbulb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996C3E6-B47F-4A9F-B2CC-1030C83EA6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9562712"/>
                  </p:ext>
                </p:extLst>
              </p:nvPr>
            </p:nvGraphicFramePr>
            <p:xfrm rot="882741">
              <a:off x="8898586" y="3040211"/>
              <a:ext cx="1854807" cy="3084734"/>
            </p:xfrm>
            <a:graphic>
              <a:graphicData uri="http://schemas.microsoft.com/office/drawing/2017/model3d">
                <am3d:model3d r:embed="rId4">
                  <am3d:spPr>
                    <a:xfrm rot="882741">
                      <a:off x="0" y="0"/>
                      <a:ext cx="1854807" cy="3084734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79079" ay="-877664" az="-96118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0766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Lightbulb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996C3E6-B47F-4A9F-B2CC-1030C83EA6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82741">
                <a:off x="8898586" y="3040211"/>
                <a:ext cx="1854807" cy="3084734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B65A9418-3C9B-47D0-8AAC-2DD5B1E95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04" y="966394"/>
            <a:ext cx="10037392" cy="142592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Access to learning and provision of accessible materials</a:t>
            </a:r>
            <a:endParaRPr lang="en-AU" sz="5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F7A65-D866-4A53-9CFA-8B87B14BB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3884037"/>
            <a:ext cx="7459980" cy="468888"/>
          </a:xfrm>
        </p:spPr>
        <p:txBody>
          <a:bodyPr>
            <a:normAutofit/>
          </a:bodyPr>
          <a:lstStyle/>
          <a:p>
            <a:r>
              <a:rPr lang="en-AU" dirty="0"/>
              <a:t>Melissa F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Lightbulb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4BACA44-DFAD-468E-92B6-00FF01097A4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9562712"/>
                  </p:ext>
                </p:extLst>
              </p:nvPr>
            </p:nvGraphicFramePr>
            <p:xfrm rot="882741">
              <a:off x="8898586" y="3040211"/>
              <a:ext cx="1854807" cy="3084734"/>
            </p:xfrm>
            <a:graphic>
              <a:graphicData uri="http://schemas.microsoft.com/office/drawing/2017/model3d">
                <am3d:model3d r:embed="rId4">
                  <am3d:spPr>
                    <a:xfrm rot="882741">
                      <a:off x="0" y="0"/>
                      <a:ext cx="1854807" cy="3084734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79079" ay="-877664" az="-96118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0766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Lightbulb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4BACA44-DFAD-468E-92B6-00FF01097A4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82741">
                <a:off x="8898586" y="3040211"/>
                <a:ext cx="1854807" cy="3084734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032798DB-9FC2-4292-814A-EA7D7627A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699" y="966394"/>
            <a:ext cx="9296601" cy="142592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Access to and familiarity with technology</a:t>
            </a:r>
            <a:endParaRPr lang="en-AU" sz="5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14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743</Words>
  <Application>Microsoft Office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Shining a light on  disparities to access</vt:lpstr>
      <vt:lpstr>Participants &amp; Methods</vt:lpstr>
      <vt:lpstr>Results</vt:lpstr>
      <vt:lpstr>Conclusions </vt:lpstr>
      <vt:lpstr>1. Student Context</vt:lpstr>
      <vt:lpstr>2. Support from and for families and community</vt:lpstr>
      <vt:lpstr>3. Support from and for Specialist Vision Teachers</vt:lpstr>
      <vt:lpstr>4. Access to learning and provision of accessible materials</vt:lpstr>
      <vt:lpstr>5. Access to and familiarity with technology</vt:lpstr>
      <vt:lpstr>6. Preparation for Interruptions to Learning</vt:lpstr>
      <vt:lpstr>Shining a light on  disparities to access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Fanshawe</dc:creator>
  <cp:lastModifiedBy>Melissa Fanshawe</cp:lastModifiedBy>
  <cp:revision>12</cp:revision>
  <dcterms:created xsi:type="dcterms:W3CDTF">2022-04-27T23:50:31Z</dcterms:created>
  <dcterms:modified xsi:type="dcterms:W3CDTF">2022-05-10T03:15:49Z</dcterms:modified>
</cp:coreProperties>
</file>