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56" r:id="rId3"/>
    <p:sldId id="258" r:id="rId4"/>
    <p:sldId id="259" r:id="rId5"/>
    <p:sldId id="260" r:id="rId6"/>
    <p:sldId id="261" r:id="rId7"/>
    <p:sldId id="262" r:id="rId8"/>
    <p:sldId id="263" r:id="rId9"/>
    <p:sldId id="271" r:id="rId10"/>
    <p:sldId id="272" r:id="rId11"/>
    <p:sldId id="274" r:id="rId12"/>
    <p:sldId id="273" r:id="rId13"/>
    <p:sldId id="276" r:id="rId14"/>
    <p:sldId id="277" r:id="rId15"/>
    <p:sldId id="280" r:id="rId16"/>
    <p:sldId id="278" r:id="rId17"/>
    <p:sldId id="279" r:id="rId18"/>
    <p:sldId id="282" r:id="rId19"/>
    <p:sldId id="281" r:id="rId20"/>
    <p:sldId id="264" r:id="rId21"/>
    <p:sldId id="265" r:id="rId22"/>
    <p:sldId id="266" r:id="rId23"/>
    <p:sldId id="267" r:id="rId24"/>
    <p:sldId id="268" r:id="rId25"/>
    <p:sldId id="269"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69"/>
    <p:restoredTop sz="86433"/>
  </p:normalViewPr>
  <p:slideViewPr>
    <p:cSldViewPr snapToGrid="0" snapToObjects="1">
      <p:cViewPr varScale="1">
        <p:scale>
          <a:sx n="97" d="100"/>
          <a:sy n="97" d="100"/>
        </p:scale>
        <p:origin x="856" y="192"/>
      </p:cViewPr>
      <p:guideLst/>
    </p:cSldViewPr>
  </p:slideViewPr>
  <p:outlineViewPr>
    <p:cViewPr>
      <p:scale>
        <a:sx n="33" d="100"/>
        <a:sy n="33" d="100"/>
      </p:scale>
      <p:origin x="0" y="-32632"/>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8F482-0A25-8D43-9378-2455C74B4348}" type="datetimeFigureOut">
              <a:rPr lang="en-US" smtClean="0"/>
              <a:t>5/16/22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887F4-89A7-1543-B2D7-14638D08757C}" type="slidenum">
              <a:rPr lang="en-US" smtClean="0"/>
              <a:t>‹#›</a:t>
            </a:fld>
            <a:endParaRPr lang="en-US"/>
          </a:p>
        </p:txBody>
      </p:sp>
    </p:spTree>
    <p:extLst>
      <p:ext uri="{BB962C8B-B14F-4D97-AF65-F5344CB8AC3E}">
        <p14:creationId xmlns:p14="http://schemas.microsoft.com/office/powerpoint/2010/main" val="203871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2887F4-89A7-1543-B2D7-14638D08757C}" type="slidenum">
              <a:rPr lang="en-US" smtClean="0"/>
              <a:t>4</a:t>
            </a:fld>
            <a:endParaRPr lang="en-US"/>
          </a:p>
        </p:txBody>
      </p:sp>
    </p:spTree>
    <p:extLst>
      <p:ext uri="{BB962C8B-B14F-4D97-AF65-F5344CB8AC3E}">
        <p14:creationId xmlns:p14="http://schemas.microsoft.com/office/powerpoint/2010/main" val="130779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2887F4-89A7-1543-B2D7-14638D08757C}" type="slidenum">
              <a:rPr lang="en-US" smtClean="0"/>
              <a:t>11</a:t>
            </a:fld>
            <a:endParaRPr lang="en-US"/>
          </a:p>
        </p:txBody>
      </p:sp>
    </p:spTree>
    <p:extLst>
      <p:ext uri="{BB962C8B-B14F-4D97-AF65-F5344CB8AC3E}">
        <p14:creationId xmlns:p14="http://schemas.microsoft.com/office/powerpoint/2010/main" val="339933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2887F4-89A7-1543-B2D7-14638D08757C}" type="slidenum">
              <a:rPr lang="en-US" smtClean="0"/>
              <a:t>15</a:t>
            </a:fld>
            <a:endParaRPr lang="en-US"/>
          </a:p>
        </p:txBody>
      </p:sp>
    </p:spTree>
    <p:extLst>
      <p:ext uri="{BB962C8B-B14F-4D97-AF65-F5344CB8AC3E}">
        <p14:creationId xmlns:p14="http://schemas.microsoft.com/office/powerpoint/2010/main" val="52177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2887F4-89A7-1543-B2D7-14638D08757C}" type="slidenum">
              <a:rPr lang="en-US" smtClean="0"/>
              <a:t>19</a:t>
            </a:fld>
            <a:endParaRPr lang="en-US"/>
          </a:p>
        </p:txBody>
      </p:sp>
    </p:spTree>
    <p:extLst>
      <p:ext uri="{BB962C8B-B14F-4D97-AF65-F5344CB8AC3E}">
        <p14:creationId xmlns:p14="http://schemas.microsoft.com/office/powerpoint/2010/main" val="391692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2887F4-89A7-1543-B2D7-14638D08757C}" type="slidenum">
              <a:rPr lang="en-US" smtClean="0"/>
              <a:t>23</a:t>
            </a:fld>
            <a:endParaRPr lang="en-US"/>
          </a:p>
        </p:txBody>
      </p:sp>
    </p:spTree>
    <p:extLst>
      <p:ext uri="{BB962C8B-B14F-4D97-AF65-F5344CB8AC3E}">
        <p14:creationId xmlns:p14="http://schemas.microsoft.com/office/powerpoint/2010/main" val="127501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658D-EFDD-6447-8F89-EFEBAC6DA57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84D69C-C0EA-D04A-90C2-90A99897A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CDCD079-1060-8449-899D-9F09243D31B8}"/>
              </a:ext>
            </a:extLst>
          </p:cNvPr>
          <p:cNvSpPr>
            <a:spLocks noGrp="1"/>
          </p:cNvSpPr>
          <p:nvPr>
            <p:ph type="dt" sz="half" idx="10"/>
          </p:nvPr>
        </p:nvSpPr>
        <p:spPr/>
        <p:txBody>
          <a:bodyPr/>
          <a:lstStyle/>
          <a:p>
            <a:fld id="{A041FF65-973B-2F40-AC7E-397D0AE7F8FB}" type="datetimeFigureOut">
              <a:rPr lang="en-US" smtClean="0"/>
              <a:t>5/16/22</a:t>
            </a:fld>
            <a:endParaRPr lang="en-US"/>
          </a:p>
        </p:txBody>
      </p:sp>
      <p:sp>
        <p:nvSpPr>
          <p:cNvPr id="5" name="Footer Placeholder 4">
            <a:extLst>
              <a:ext uri="{FF2B5EF4-FFF2-40B4-BE49-F238E27FC236}">
                <a16:creationId xmlns:a16="http://schemas.microsoft.com/office/drawing/2014/main" id="{B9DA2ED6-6580-D74D-8C1E-93D07C066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907D3-9939-7146-8187-9C96B2DB83C2}"/>
              </a:ext>
            </a:extLst>
          </p:cNvPr>
          <p:cNvSpPr>
            <a:spLocks noGrp="1"/>
          </p:cNvSpPr>
          <p:nvPr>
            <p:ph type="sldNum" sz="quarter" idx="12"/>
          </p:nvPr>
        </p:nvSpPr>
        <p:spPr/>
        <p:txBody>
          <a:bodyPr/>
          <a:lstStyle/>
          <a:p>
            <a:fld id="{FD651994-0E89-A748-8098-2EBE92BACD7F}" type="slidenum">
              <a:rPr lang="en-US" smtClean="0"/>
              <a:t>‹#›</a:t>
            </a:fld>
            <a:endParaRPr lang="en-US"/>
          </a:p>
        </p:txBody>
      </p:sp>
    </p:spTree>
    <p:extLst>
      <p:ext uri="{BB962C8B-B14F-4D97-AF65-F5344CB8AC3E}">
        <p14:creationId xmlns:p14="http://schemas.microsoft.com/office/powerpoint/2010/main" val="109170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4B1C-3C2F-DE4E-8F3E-F8D359012D4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22BD4F-7DF7-8C4D-B78E-E0DAAAD193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3EBF79-4AB8-124A-A570-36151CCEF58C}"/>
              </a:ext>
            </a:extLst>
          </p:cNvPr>
          <p:cNvSpPr>
            <a:spLocks noGrp="1"/>
          </p:cNvSpPr>
          <p:nvPr>
            <p:ph type="dt" sz="half" idx="10"/>
          </p:nvPr>
        </p:nvSpPr>
        <p:spPr/>
        <p:txBody>
          <a:bodyPr/>
          <a:lstStyle/>
          <a:p>
            <a:fld id="{A041FF65-973B-2F40-AC7E-397D0AE7F8FB}" type="datetimeFigureOut">
              <a:rPr lang="en-US" smtClean="0"/>
              <a:t>5/16/22</a:t>
            </a:fld>
            <a:endParaRPr lang="en-US"/>
          </a:p>
        </p:txBody>
      </p:sp>
      <p:sp>
        <p:nvSpPr>
          <p:cNvPr id="5" name="Footer Placeholder 4">
            <a:extLst>
              <a:ext uri="{FF2B5EF4-FFF2-40B4-BE49-F238E27FC236}">
                <a16:creationId xmlns:a16="http://schemas.microsoft.com/office/drawing/2014/main" id="{C36696C6-C8F6-614D-9C3B-D008BA659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9A85D-138A-8641-B806-7AEE822E3AFF}"/>
              </a:ext>
            </a:extLst>
          </p:cNvPr>
          <p:cNvSpPr>
            <a:spLocks noGrp="1"/>
          </p:cNvSpPr>
          <p:nvPr>
            <p:ph type="sldNum" sz="quarter" idx="12"/>
          </p:nvPr>
        </p:nvSpPr>
        <p:spPr/>
        <p:txBody>
          <a:bodyPr/>
          <a:lstStyle/>
          <a:p>
            <a:fld id="{FD651994-0E89-A748-8098-2EBE92BACD7F}" type="slidenum">
              <a:rPr lang="en-US" smtClean="0"/>
              <a:t>‹#›</a:t>
            </a:fld>
            <a:endParaRPr lang="en-US"/>
          </a:p>
        </p:txBody>
      </p:sp>
    </p:spTree>
    <p:extLst>
      <p:ext uri="{BB962C8B-B14F-4D97-AF65-F5344CB8AC3E}">
        <p14:creationId xmlns:p14="http://schemas.microsoft.com/office/powerpoint/2010/main" val="185054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376F01-36EA-9C4F-BFCB-1DDCD4C84F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426EF4-D174-124B-8670-FEA12B1C67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FA16D2-85AC-9447-8DEE-5BC58DA8F0D3}"/>
              </a:ext>
            </a:extLst>
          </p:cNvPr>
          <p:cNvSpPr>
            <a:spLocks noGrp="1"/>
          </p:cNvSpPr>
          <p:nvPr>
            <p:ph type="dt" sz="half" idx="10"/>
          </p:nvPr>
        </p:nvSpPr>
        <p:spPr/>
        <p:txBody>
          <a:bodyPr/>
          <a:lstStyle/>
          <a:p>
            <a:fld id="{A041FF65-973B-2F40-AC7E-397D0AE7F8FB}" type="datetimeFigureOut">
              <a:rPr lang="en-US" smtClean="0"/>
              <a:t>5/16/22</a:t>
            </a:fld>
            <a:endParaRPr lang="en-US"/>
          </a:p>
        </p:txBody>
      </p:sp>
      <p:sp>
        <p:nvSpPr>
          <p:cNvPr id="5" name="Footer Placeholder 4">
            <a:extLst>
              <a:ext uri="{FF2B5EF4-FFF2-40B4-BE49-F238E27FC236}">
                <a16:creationId xmlns:a16="http://schemas.microsoft.com/office/drawing/2014/main" id="{3E7A98F6-75CE-A247-8B73-0E5E2805A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E52F5-D0D9-B741-B201-C7CC2C1FA286}"/>
              </a:ext>
            </a:extLst>
          </p:cNvPr>
          <p:cNvSpPr>
            <a:spLocks noGrp="1"/>
          </p:cNvSpPr>
          <p:nvPr>
            <p:ph type="sldNum" sz="quarter" idx="12"/>
          </p:nvPr>
        </p:nvSpPr>
        <p:spPr/>
        <p:txBody>
          <a:bodyPr/>
          <a:lstStyle/>
          <a:p>
            <a:fld id="{FD651994-0E89-A748-8098-2EBE92BACD7F}" type="slidenum">
              <a:rPr lang="en-US" smtClean="0"/>
              <a:t>‹#›</a:t>
            </a:fld>
            <a:endParaRPr lang="en-US"/>
          </a:p>
        </p:txBody>
      </p:sp>
    </p:spTree>
    <p:extLst>
      <p:ext uri="{BB962C8B-B14F-4D97-AF65-F5344CB8AC3E}">
        <p14:creationId xmlns:p14="http://schemas.microsoft.com/office/powerpoint/2010/main" val="180722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64C9-2661-C94A-828A-B28D9BB9C8E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D031AC-8365-B540-A981-63E1D4D148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34DAEC-0C3F-2C4F-8C0C-57A9BDA0F234}"/>
              </a:ext>
            </a:extLst>
          </p:cNvPr>
          <p:cNvSpPr>
            <a:spLocks noGrp="1"/>
          </p:cNvSpPr>
          <p:nvPr>
            <p:ph type="dt" sz="half" idx="10"/>
          </p:nvPr>
        </p:nvSpPr>
        <p:spPr/>
        <p:txBody>
          <a:bodyPr/>
          <a:lstStyle/>
          <a:p>
            <a:fld id="{A041FF65-973B-2F40-AC7E-397D0AE7F8FB}" type="datetimeFigureOut">
              <a:rPr lang="en-US" smtClean="0"/>
              <a:t>5/16/22</a:t>
            </a:fld>
            <a:endParaRPr lang="en-US"/>
          </a:p>
        </p:txBody>
      </p:sp>
      <p:sp>
        <p:nvSpPr>
          <p:cNvPr id="5" name="Footer Placeholder 4">
            <a:extLst>
              <a:ext uri="{FF2B5EF4-FFF2-40B4-BE49-F238E27FC236}">
                <a16:creationId xmlns:a16="http://schemas.microsoft.com/office/drawing/2014/main" id="{C6174B75-97EC-5446-A2BF-01CDBD0C3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E5E26-D686-7F42-A963-B505959EA4A9}"/>
              </a:ext>
            </a:extLst>
          </p:cNvPr>
          <p:cNvSpPr>
            <a:spLocks noGrp="1"/>
          </p:cNvSpPr>
          <p:nvPr>
            <p:ph type="sldNum" sz="quarter" idx="12"/>
          </p:nvPr>
        </p:nvSpPr>
        <p:spPr/>
        <p:txBody>
          <a:bodyPr/>
          <a:lstStyle/>
          <a:p>
            <a:fld id="{FD651994-0E89-A748-8098-2EBE92BACD7F}" type="slidenum">
              <a:rPr lang="en-US" smtClean="0"/>
              <a:t>‹#›</a:t>
            </a:fld>
            <a:endParaRPr lang="en-US"/>
          </a:p>
        </p:txBody>
      </p:sp>
    </p:spTree>
    <p:extLst>
      <p:ext uri="{BB962C8B-B14F-4D97-AF65-F5344CB8AC3E}">
        <p14:creationId xmlns:p14="http://schemas.microsoft.com/office/powerpoint/2010/main" val="155157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D58B-5F8D-854D-85F1-98824B9055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5276CC5-834A-FD48-A06E-1A1DA7F00B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C81AFD-7CCD-A841-9259-B169164EC55D}"/>
              </a:ext>
            </a:extLst>
          </p:cNvPr>
          <p:cNvSpPr>
            <a:spLocks noGrp="1"/>
          </p:cNvSpPr>
          <p:nvPr>
            <p:ph type="dt" sz="half" idx="10"/>
          </p:nvPr>
        </p:nvSpPr>
        <p:spPr/>
        <p:txBody>
          <a:bodyPr/>
          <a:lstStyle/>
          <a:p>
            <a:fld id="{A041FF65-973B-2F40-AC7E-397D0AE7F8FB}" type="datetimeFigureOut">
              <a:rPr lang="en-US" smtClean="0"/>
              <a:t>5/16/22</a:t>
            </a:fld>
            <a:endParaRPr lang="en-US"/>
          </a:p>
        </p:txBody>
      </p:sp>
      <p:sp>
        <p:nvSpPr>
          <p:cNvPr id="5" name="Footer Placeholder 4">
            <a:extLst>
              <a:ext uri="{FF2B5EF4-FFF2-40B4-BE49-F238E27FC236}">
                <a16:creationId xmlns:a16="http://schemas.microsoft.com/office/drawing/2014/main" id="{32D0D555-4300-0249-9544-2E18973AF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36FF0-8A1F-AF49-8020-9D03DF32DB89}"/>
              </a:ext>
            </a:extLst>
          </p:cNvPr>
          <p:cNvSpPr>
            <a:spLocks noGrp="1"/>
          </p:cNvSpPr>
          <p:nvPr>
            <p:ph type="sldNum" sz="quarter" idx="12"/>
          </p:nvPr>
        </p:nvSpPr>
        <p:spPr/>
        <p:txBody>
          <a:bodyPr/>
          <a:lstStyle/>
          <a:p>
            <a:fld id="{FD651994-0E89-A748-8098-2EBE92BACD7F}" type="slidenum">
              <a:rPr lang="en-US" smtClean="0"/>
              <a:t>‹#›</a:t>
            </a:fld>
            <a:endParaRPr lang="en-US"/>
          </a:p>
        </p:txBody>
      </p:sp>
    </p:spTree>
    <p:extLst>
      <p:ext uri="{BB962C8B-B14F-4D97-AF65-F5344CB8AC3E}">
        <p14:creationId xmlns:p14="http://schemas.microsoft.com/office/powerpoint/2010/main" val="310350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1178-4624-D847-A098-060E073090A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B3886A-EBD9-384F-A3A6-B156A7C0789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0E00967-7EDF-264E-8498-C2B5DE05B2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CEB1B59-D2ED-554F-A1A8-CD87DE48E32D}"/>
              </a:ext>
            </a:extLst>
          </p:cNvPr>
          <p:cNvSpPr>
            <a:spLocks noGrp="1"/>
          </p:cNvSpPr>
          <p:nvPr>
            <p:ph type="dt" sz="half" idx="10"/>
          </p:nvPr>
        </p:nvSpPr>
        <p:spPr/>
        <p:txBody>
          <a:bodyPr/>
          <a:lstStyle/>
          <a:p>
            <a:fld id="{A041FF65-973B-2F40-AC7E-397D0AE7F8FB}" type="datetimeFigureOut">
              <a:rPr lang="en-US" smtClean="0"/>
              <a:t>5/16/22</a:t>
            </a:fld>
            <a:endParaRPr lang="en-US"/>
          </a:p>
        </p:txBody>
      </p:sp>
      <p:sp>
        <p:nvSpPr>
          <p:cNvPr id="6" name="Footer Placeholder 5">
            <a:extLst>
              <a:ext uri="{FF2B5EF4-FFF2-40B4-BE49-F238E27FC236}">
                <a16:creationId xmlns:a16="http://schemas.microsoft.com/office/drawing/2014/main" id="{0020F5EB-28C1-2740-A294-C6043E5901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58C382-81A4-6B47-BE07-9244C3DCF687}"/>
              </a:ext>
            </a:extLst>
          </p:cNvPr>
          <p:cNvSpPr>
            <a:spLocks noGrp="1"/>
          </p:cNvSpPr>
          <p:nvPr>
            <p:ph type="sldNum" sz="quarter" idx="12"/>
          </p:nvPr>
        </p:nvSpPr>
        <p:spPr/>
        <p:txBody>
          <a:bodyPr/>
          <a:lstStyle/>
          <a:p>
            <a:fld id="{FD651994-0E89-A748-8098-2EBE92BACD7F}" type="slidenum">
              <a:rPr lang="en-US" smtClean="0"/>
              <a:t>‹#›</a:t>
            </a:fld>
            <a:endParaRPr lang="en-US"/>
          </a:p>
        </p:txBody>
      </p:sp>
    </p:spTree>
    <p:extLst>
      <p:ext uri="{BB962C8B-B14F-4D97-AF65-F5344CB8AC3E}">
        <p14:creationId xmlns:p14="http://schemas.microsoft.com/office/powerpoint/2010/main" val="325179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6150-99DC-4445-9003-ED7B1B37AAE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0254C-4624-354A-A6E1-5AB1EC1D0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45BE3B0-2619-6A49-A70C-ECBFD94110C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1E1A791-B525-A142-A09F-88A81EE29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8A6CA9-869D-4742-911C-EA2D5E54D9B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5698A30-3453-0E4B-84DE-9740DF4C99D1}"/>
              </a:ext>
            </a:extLst>
          </p:cNvPr>
          <p:cNvSpPr>
            <a:spLocks noGrp="1"/>
          </p:cNvSpPr>
          <p:nvPr>
            <p:ph type="dt" sz="half" idx="10"/>
          </p:nvPr>
        </p:nvSpPr>
        <p:spPr/>
        <p:txBody>
          <a:bodyPr/>
          <a:lstStyle/>
          <a:p>
            <a:fld id="{A041FF65-973B-2F40-AC7E-397D0AE7F8FB}" type="datetimeFigureOut">
              <a:rPr lang="en-US" smtClean="0"/>
              <a:t>5/16/22</a:t>
            </a:fld>
            <a:endParaRPr lang="en-US"/>
          </a:p>
        </p:txBody>
      </p:sp>
      <p:sp>
        <p:nvSpPr>
          <p:cNvPr id="8" name="Footer Placeholder 7">
            <a:extLst>
              <a:ext uri="{FF2B5EF4-FFF2-40B4-BE49-F238E27FC236}">
                <a16:creationId xmlns:a16="http://schemas.microsoft.com/office/drawing/2014/main" id="{5B666944-91D5-6348-8E7A-472E662435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162301-9178-384B-ACFE-DF412144ADD7}"/>
              </a:ext>
            </a:extLst>
          </p:cNvPr>
          <p:cNvSpPr>
            <a:spLocks noGrp="1"/>
          </p:cNvSpPr>
          <p:nvPr>
            <p:ph type="sldNum" sz="quarter" idx="12"/>
          </p:nvPr>
        </p:nvSpPr>
        <p:spPr/>
        <p:txBody>
          <a:bodyPr/>
          <a:lstStyle/>
          <a:p>
            <a:fld id="{FD651994-0E89-A748-8098-2EBE92BACD7F}" type="slidenum">
              <a:rPr lang="en-US" smtClean="0"/>
              <a:t>‹#›</a:t>
            </a:fld>
            <a:endParaRPr lang="en-US"/>
          </a:p>
        </p:txBody>
      </p:sp>
    </p:spTree>
    <p:extLst>
      <p:ext uri="{BB962C8B-B14F-4D97-AF65-F5344CB8AC3E}">
        <p14:creationId xmlns:p14="http://schemas.microsoft.com/office/powerpoint/2010/main" val="382066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C4EC-593D-E54C-A519-9CDF763F2AF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AD05C4C-66D8-F149-91BC-118BFB37E711}"/>
              </a:ext>
            </a:extLst>
          </p:cNvPr>
          <p:cNvSpPr>
            <a:spLocks noGrp="1"/>
          </p:cNvSpPr>
          <p:nvPr>
            <p:ph type="dt" sz="half" idx="10"/>
          </p:nvPr>
        </p:nvSpPr>
        <p:spPr/>
        <p:txBody>
          <a:bodyPr/>
          <a:lstStyle/>
          <a:p>
            <a:fld id="{A041FF65-973B-2F40-AC7E-397D0AE7F8FB}" type="datetimeFigureOut">
              <a:rPr lang="en-US" smtClean="0"/>
              <a:t>5/16/22</a:t>
            </a:fld>
            <a:endParaRPr lang="en-US"/>
          </a:p>
        </p:txBody>
      </p:sp>
      <p:sp>
        <p:nvSpPr>
          <p:cNvPr id="4" name="Footer Placeholder 3">
            <a:extLst>
              <a:ext uri="{FF2B5EF4-FFF2-40B4-BE49-F238E27FC236}">
                <a16:creationId xmlns:a16="http://schemas.microsoft.com/office/drawing/2014/main" id="{00AD4017-1299-9745-BA0E-6A6674375B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EB9BB-D998-7340-A1B1-EE4FC2ED0A8A}"/>
              </a:ext>
            </a:extLst>
          </p:cNvPr>
          <p:cNvSpPr>
            <a:spLocks noGrp="1"/>
          </p:cNvSpPr>
          <p:nvPr>
            <p:ph type="sldNum" sz="quarter" idx="12"/>
          </p:nvPr>
        </p:nvSpPr>
        <p:spPr/>
        <p:txBody>
          <a:bodyPr/>
          <a:lstStyle/>
          <a:p>
            <a:fld id="{FD651994-0E89-A748-8098-2EBE92BACD7F}" type="slidenum">
              <a:rPr lang="en-US" smtClean="0"/>
              <a:t>‹#›</a:t>
            </a:fld>
            <a:endParaRPr lang="en-US"/>
          </a:p>
        </p:txBody>
      </p:sp>
    </p:spTree>
    <p:extLst>
      <p:ext uri="{BB962C8B-B14F-4D97-AF65-F5344CB8AC3E}">
        <p14:creationId xmlns:p14="http://schemas.microsoft.com/office/powerpoint/2010/main" val="426981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66BC1-783C-B74A-ADE4-3EC65A1BCB2E}"/>
              </a:ext>
            </a:extLst>
          </p:cNvPr>
          <p:cNvSpPr>
            <a:spLocks noGrp="1"/>
          </p:cNvSpPr>
          <p:nvPr>
            <p:ph type="dt" sz="half" idx="10"/>
          </p:nvPr>
        </p:nvSpPr>
        <p:spPr/>
        <p:txBody>
          <a:bodyPr/>
          <a:lstStyle/>
          <a:p>
            <a:fld id="{A041FF65-973B-2F40-AC7E-397D0AE7F8FB}" type="datetimeFigureOut">
              <a:rPr lang="en-US" smtClean="0"/>
              <a:t>5/16/22</a:t>
            </a:fld>
            <a:endParaRPr lang="en-US"/>
          </a:p>
        </p:txBody>
      </p:sp>
      <p:sp>
        <p:nvSpPr>
          <p:cNvPr id="3" name="Footer Placeholder 2">
            <a:extLst>
              <a:ext uri="{FF2B5EF4-FFF2-40B4-BE49-F238E27FC236}">
                <a16:creationId xmlns:a16="http://schemas.microsoft.com/office/drawing/2014/main" id="{98542C73-1ABE-E046-AC27-71688368C9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D308B9-F82B-404F-BF98-CE898D0B34E1}"/>
              </a:ext>
            </a:extLst>
          </p:cNvPr>
          <p:cNvSpPr>
            <a:spLocks noGrp="1"/>
          </p:cNvSpPr>
          <p:nvPr>
            <p:ph type="sldNum" sz="quarter" idx="12"/>
          </p:nvPr>
        </p:nvSpPr>
        <p:spPr/>
        <p:txBody>
          <a:bodyPr/>
          <a:lstStyle/>
          <a:p>
            <a:fld id="{FD651994-0E89-A748-8098-2EBE92BACD7F}" type="slidenum">
              <a:rPr lang="en-US" smtClean="0"/>
              <a:t>‹#›</a:t>
            </a:fld>
            <a:endParaRPr lang="en-US"/>
          </a:p>
        </p:txBody>
      </p:sp>
    </p:spTree>
    <p:extLst>
      <p:ext uri="{BB962C8B-B14F-4D97-AF65-F5344CB8AC3E}">
        <p14:creationId xmlns:p14="http://schemas.microsoft.com/office/powerpoint/2010/main" val="216130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DF78-D94C-5B4E-9101-997203D3ED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0C9E4BE-7385-7C41-B4BA-33BAE843D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8215B6-3187-1F4A-8D14-B3518BB1B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D3BAE6-2F46-E840-9977-37D4174B86FA}"/>
              </a:ext>
            </a:extLst>
          </p:cNvPr>
          <p:cNvSpPr>
            <a:spLocks noGrp="1"/>
          </p:cNvSpPr>
          <p:nvPr>
            <p:ph type="dt" sz="half" idx="10"/>
          </p:nvPr>
        </p:nvSpPr>
        <p:spPr/>
        <p:txBody>
          <a:bodyPr/>
          <a:lstStyle/>
          <a:p>
            <a:fld id="{A041FF65-973B-2F40-AC7E-397D0AE7F8FB}" type="datetimeFigureOut">
              <a:rPr lang="en-US" smtClean="0"/>
              <a:t>5/16/22</a:t>
            </a:fld>
            <a:endParaRPr lang="en-US"/>
          </a:p>
        </p:txBody>
      </p:sp>
      <p:sp>
        <p:nvSpPr>
          <p:cNvPr id="6" name="Footer Placeholder 5">
            <a:extLst>
              <a:ext uri="{FF2B5EF4-FFF2-40B4-BE49-F238E27FC236}">
                <a16:creationId xmlns:a16="http://schemas.microsoft.com/office/drawing/2014/main" id="{2612A1BB-54DB-DA40-BC1C-78616CB4A4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4444C-3693-B74A-A430-4CA0234B4039}"/>
              </a:ext>
            </a:extLst>
          </p:cNvPr>
          <p:cNvSpPr>
            <a:spLocks noGrp="1"/>
          </p:cNvSpPr>
          <p:nvPr>
            <p:ph type="sldNum" sz="quarter" idx="12"/>
          </p:nvPr>
        </p:nvSpPr>
        <p:spPr/>
        <p:txBody>
          <a:bodyPr/>
          <a:lstStyle/>
          <a:p>
            <a:fld id="{FD651994-0E89-A748-8098-2EBE92BACD7F}" type="slidenum">
              <a:rPr lang="en-US" smtClean="0"/>
              <a:t>‹#›</a:t>
            </a:fld>
            <a:endParaRPr lang="en-US"/>
          </a:p>
        </p:txBody>
      </p:sp>
    </p:spTree>
    <p:extLst>
      <p:ext uri="{BB962C8B-B14F-4D97-AF65-F5344CB8AC3E}">
        <p14:creationId xmlns:p14="http://schemas.microsoft.com/office/powerpoint/2010/main" val="102789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AAD9-0A0E-F846-8351-6EB039B28E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C06871B-DBEA-144F-83A0-F94F42B7E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430857-A982-5346-958A-04957E62D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21297F-949D-4445-B625-0C0164D7A920}"/>
              </a:ext>
            </a:extLst>
          </p:cNvPr>
          <p:cNvSpPr>
            <a:spLocks noGrp="1"/>
          </p:cNvSpPr>
          <p:nvPr>
            <p:ph type="dt" sz="half" idx="10"/>
          </p:nvPr>
        </p:nvSpPr>
        <p:spPr/>
        <p:txBody>
          <a:bodyPr/>
          <a:lstStyle/>
          <a:p>
            <a:fld id="{A041FF65-973B-2F40-AC7E-397D0AE7F8FB}" type="datetimeFigureOut">
              <a:rPr lang="en-US" smtClean="0"/>
              <a:t>5/16/22</a:t>
            </a:fld>
            <a:endParaRPr lang="en-US"/>
          </a:p>
        </p:txBody>
      </p:sp>
      <p:sp>
        <p:nvSpPr>
          <p:cNvPr id="6" name="Footer Placeholder 5">
            <a:extLst>
              <a:ext uri="{FF2B5EF4-FFF2-40B4-BE49-F238E27FC236}">
                <a16:creationId xmlns:a16="http://schemas.microsoft.com/office/drawing/2014/main" id="{4E3348BE-BAE1-494E-BA78-5602FD00F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1C9BB-DE5E-1048-BE7E-8DE8A6CEFF0B}"/>
              </a:ext>
            </a:extLst>
          </p:cNvPr>
          <p:cNvSpPr>
            <a:spLocks noGrp="1"/>
          </p:cNvSpPr>
          <p:nvPr>
            <p:ph type="sldNum" sz="quarter" idx="12"/>
          </p:nvPr>
        </p:nvSpPr>
        <p:spPr/>
        <p:txBody>
          <a:bodyPr/>
          <a:lstStyle/>
          <a:p>
            <a:fld id="{FD651994-0E89-A748-8098-2EBE92BACD7F}" type="slidenum">
              <a:rPr lang="en-US" smtClean="0"/>
              <a:t>‹#›</a:t>
            </a:fld>
            <a:endParaRPr lang="en-US"/>
          </a:p>
        </p:txBody>
      </p:sp>
    </p:spTree>
    <p:extLst>
      <p:ext uri="{BB962C8B-B14F-4D97-AF65-F5344CB8AC3E}">
        <p14:creationId xmlns:p14="http://schemas.microsoft.com/office/powerpoint/2010/main" val="164284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F4B89-E2BC-D141-81A9-936D2D47D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B1383A-05B1-D24E-8A9E-2B2E6C20F7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F0C904-7C91-F645-9E62-81D5EDA8B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1FF65-973B-2F40-AC7E-397D0AE7F8FB}" type="datetimeFigureOut">
              <a:rPr lang="en-US" smtClean="0"/>
              <a:t>5/16/22</a:t>
            </a:fld>
            <a:endParaRPr lang="en-US"/>
          </a:p>
        </p:txBody>
      </p:sp>
      <p:sp>
        <p:nvSpPr>
          <p:cNvPr id="5" name="Footer Placeholder 4">
            <a:extLst>
              <a:ext uri="{FF2B5EF4-FFF2-40B4-BE49-F238E27FC236}">
                <a16:creationId xmlns:a16="http://schemas.microsoft.com/office/drawing/2014/main" id="{919A15D2-377C-8749-870F-2ECA64E63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374D6F-67E6-FC43-85D0-39176E1E83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51994-0E89-A748-8098-2EBE92BACD7F}" type="slidenum">
              <a:rPr lang="en-US" smtClean="0"/>
              <a:t>‹#›</a:t>
            </a:fld>
            <a:endParaRPr lang="en-US"/>
          </a:p>
        </p:txBody>
      </p:sp>
    </p:spTree>
    <p:extLst>
      <p:ext uri="{BB962C8B-B14F-4D97-AF65-F5344CB8AC3E}">
        <p14:creationId xmlns:p14="http://schemas.microsoft.com/office/powerpoint/2010/main" val="3441539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A4924137-9E6C-6A4B-99DF-F719FE8D1D32}"/>
              </a:ext>
            </a:extLst>
          </p:cNvPr>
          <p:cNvPicPr>
            <a:picLocks noChangeAspect="1"/>
          </p:cNvPicPr>
          <p:nvPr/>
        </p:nvPicPr>
        <p:blipFill rotWithShape="1">
          <a:blip r:embed="rId2"/>
          <a:srcRect b="19"/>
          <a:stretch/>
        </p:blipFill>
        <p:spPr>
          <a:xfrm>
            <a:off x="-1524" y="274564"/>
            <a:ext cx="12192000" cy="7181385"/>
          </a:xfrm>
          <a:prstGeom prst="rect">
            <a:avLst/>
          </a:prstGeom>
        </p:spPr>
      </p:pic>
      <p:sp>
        <p:nvSpPr>
          <p:cNvPr id="5" name="TextBox 4">
            <a:extLst>
              <a:ext uri="{FF2B5EF4-FFF2-40B4-BE49-F238E27FC236}">
                <a16:creationId xmlns:a16="http://schemas.microsoft.com/office/drawing/2014/main" id="{5154A314-51D5-C044-86BB-8C055175B398}"/>
              </a:ext>
            </a:extLst>
          </p:cNvPr>
          <p:cNvSpPr txBox="1"/>
          <p:nvPr/>
        </p:nvSpPr>
        <p:spPr>
          <a:xfrm>
            <a:off x="1936595" y="2077445"/>
            <a:ext cx="9991492" cy="1938992"/>
          </a:xfrm>
          <a:prstGeom prst="rect">
            <a:avLst/>
          </a:prstGeom>
          <a:noFill/>
        </p:spPr>
        <p:txBody>
          <a:bodyPr wrap="square">
            <a:spAutoFit/>
          </a:bodyPr>
          <a:lstStyle/>
          <a:p>
            <a:r>
              <a:rPr lang="en-US" sz="4000" dirty="0">
                <a:solidFill>
                  <a:schemeClr val="bg1"/>
                </a:solidFill>
              </a:rPr>
              <a:t>“I</a:t>
            </a:r>
            <a:r>
              <a:rPr lang="en-AU" sz="4000" dirty="0" err="1">
                <a:solidFill>
                  <a:schemeClr val="bg1"/>
                </a:solidFill>
              </a:rPr>
              <a:t>nside</a:t>
            </a:r>
            <a:r>
              <a:rPr lang="en-AU" sz="4000" dirty="0">
                <a:solidFill>
                  <a:schemeClr val="bg1"/>
                </a:solidFill>
              </a:rPr>
              <a:t> the Pandemic – working with Governments to help get the pandemic response right”.</a:t>
            </a:r>
            <a:endParaRPr lang="en-US" sz="4000" dirty="0">
              <a:solidFill>
                <a:schemeClr val="bg1"/>
              </a:solidFill>
            </a:endParaRPr>
          </a:p>
        </p:txBody>
      </p:sp>
      <p:sp>
        <p:nvSpPr>
          <p:cNvPr id="8" name="TextBox 7">
            <a:extLst>
              <a:ext uri="{FF2B5EF4-FFF2-40B4-BE49-F238E27FC236}">
                <a16:creationId xmlns:a16="http://schemas.microsoft.com/office/drawing/2014/main" id="{70EC1BFC-79AB-594D-A32B-ACF33D68B29F}"/>
              </a:ext>
            </a:extLst>
          </p:cNvPr>
          <p:cNvSpPr txBox="1"/>
          <p:nvPr/>
        </p:nvSpPr>
        <p:spPr>
          <a:xfrm>
            <a:off x="2916213" y="4666914"/>
            <a:ext cx="6183350" cy="2308324"/>
          </a:xfrm>
          <a:prstGeom prst="rect">
            <a:avLst/>
          </a:prstGeom>
          <a:noFill/>
        </p:spPr>
        <p:txBody>
          <a:bodyPr wrap="square">
            <a:spAutoFit/>
          </a:bodyPr>
          <a:lstStyle/>
          <a:p>
            <a:r>
              <a:rPr lang="en-US" sz="3200" b="1" dirty="0">
                <a:solidFill>
                  <a:schemeClr val="bg1"/>
                </a:solidFill>
              </a:rPr>
              <a:t>A/Prof Julian L. Rait</a:t>
            </a:r>
            <a:r>
              <a:rPr lang="en-US" sz="3200" dirty="0">
                <a:solidFill>
                  <a:schemeClr val="bg1"/>
                </a:solidFill>
              </a:rPr>
              <a:t> </a:t>
            </a:r>
            <a:r>
              <a:rPr lang="en-US" sz="2800" b="1" dirty="0">
                <a:solidFill>
                  <a:schemeClr val="bg1"/>
                </a:solidFill>
              </a:rPr>
              <a:t>OAM</a:t>
            </a:r>
            <a:r>
              <a:rPr lang="en-US" sz="2800" dirty="0">
                <a:solidFill>
                  <a:schemeClr val="bg1"/>
                </a:solidFill>
              </a:rPr>
              <a:t>, </a:t>
            </a:r>
          </a:p>
          <a:p>
            <a:r>
              <a:rPr lang="en-US" sz="2800" dirty="0">
                <a:solidFill>
                  <a:schemeClr val="bg1"/>
                </a:solidFill>
              </a:rPr>
              <a:t> Chair, AMA Federal Council</a:t>
            </a:r>
          </a:p>
          <a:p>
            <a:r>
              <a:rPr lang="en-US" sz="2800" dirty="0">
                <a:solidFill>
                  <a:schemeClr val="bg1"/>
                </a:solidFill>
              </a:rPr>
              <a:t>    Director, Vision Australia</a:t>
            </a:r>
          </a:p>
          <a:p>
            <a:endParaRPr lang="en-US" sz="2800" dirty="0">
              <a:solidFill>
                <a:schemeClr val="bg1"/>
              </a:solidFill>
            </a:endParaRPr>
          </a:p>
          <a:p>
            <a:endParaRPr lang="en-US" sz="2800" dirty="0">
              <a:solidFill>
                <a:schemeClr val="bg1"/>
              </a:solidFill>
            </a:endParaRPr>
          </a:p>
        </p:txBody>
      </p:sp>
      <p:pic>
        <p:nvPicPr>
          <p:cNvPr id="1026" name="Picture 2" descr="AMA Communique: Statement on the National Plan to Transition Australia's  National COVID-19 Response | Australian Medical Association">
            <a:extLst>
              <a:ext uri="{FF2B5EF4-FFF2-40B4-BE49-F238E27FC236}">
                <a16:creationId xmlns:a16="http://schemas.microsoft.com/office/drawing/2014/main" id="{D6986002-06A8-C5BF-544E-9D7AA6E52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918" y="4478957"/>
            <a:ext cx="3379430" cy="191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838A-435E-7594-C7EE-59A2F60114B3}"/>
              </a:ext>
            </a:extLst>
          </p:cNvPr>
          <p:cNvSpPr>
            <a:spLocks noGrp="1"/>
          </p:cNvSpPr>
          <p:nvPr>
            <p:ph type="title"/>
          </p:nvPr>
        </p:nvSpPr>
        <p:spPr>
          <a:xfrm>
            <a:off x="0" y="387428"/>
            <a:ext cx="10515600" cy="1325563"/>
          </a:xfrm>
        </p:spPr>
        <p:txBody>
          <a:bodyPr/>
          <a:lstStyle/>
          <a:p>
            <a:r>
              <a:rPr lang="en-US" dirty="0">
                <a:solidFill>
                  <a:schemeClr val="bg1"/>
                </a:solidFill>
              </a:rPr>
              <a:t>National Centre for Disease Control</a:t>
            </a:r>
          </a:p>
        </p:txBody>
      </p:sp>
      <p:pic>
        <p:nvPicPr>
          <p:cNvPr id="5" name="Content Placeholder 4" descr="This is a newspaper article from the Australian Financial Review from May 12, 2020 entitled &quot;Medicos renew call for national disease control agency'; the Australian Medical Association and specialists are calling on the Federal Government to reconsider its rejection of the need for a national Centre for Disease Control.">
            <a:extLst>
              <a:ext uri="{FF2B5EF4-FFF2-40B4-BE49-F238E27FC236}">
                <a16:creationId xmlns:a16="http://schemas.microsoft.com/office/drawing/2014/main" id="{E773CD33-E7A8-178E-5E86-EBC967023252}"/>
              </a:ext>
            </a:extLst>
          </p:cNvPr>
          <p:cNvPicPr>
            <a:picLocks noGrp="1" noChangeAspect="1"/>
          </p:cNvPicPr>
          <p:nvPr>
            <p:ph idx="1"/>
          </p:nvPr>
        </p:nvPicPr>
        <p:blipFill>
          <a:blip r:embed="rId2"/>
          <a:stretch>
            <a:fillRect/>
          </a:stretch>
        </p:blipFill>
        <p:spPr>
          <a:xfrm>
            <a:off x="1387930" y="1580868"/>
            <a:ext cx="9127670" cy="5124731"/>
          </a:xfrm>
        </p:spPr>
      </p:pic>
    </p:spTree>
    <p:extLst>
      <p:ext uri="{BB962C8B-B14F-4D97-AF65-F5344CB8AC3E}">
        <p14:creationId xmlns:p14="http://schemas.microsoft.com/office/powerpoint/2010/main" val="47339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136DE-3335-F469-401A-11B422936908}"/>
              </a:ext>
            </a:extLst>
          </p:cNvPr>
          <p:cNvSpPr>
            <a:spLocks noGrp="1"/>
          </p:cNvSpPr>
          <p:nvPr>
            <p:ph type="title"/>
          </p:nvPr>
        </p:nvSpPr>
        <p:spPr>
          <a:xfrm>
            <a:off x="356420" y="159608"/>
            <a:ext cx="10515600" cy="1325563"/>
          </a:xfrm>
        </p:spPr>
        <p:txBody>
          <a:bodyPr/>
          <a:lstStyle/>
          <a:p>
            <a:r>
              <a:rPr lang="en-US" dirty="0">
                <a:solidFill>
                  <a:schemeClr val="bg1"/>
                </a:solidFill>
              </a:rPr>
              <a:t>National Cabinet</a:t>
            </a:r>
          </a:p>
        </p:txBody>
      </p:sp>
      <p:pic>
        <p:nvPicPr>
          <p:cNvPr id="5" name="Content Placeholder 4">
            <a:extLst>
              <a:ext uri="{FF2B5EF4-FFF2-40B4-BE49-F238E27FC236}">
                <a16:creationId xmlns:a16="http://schemas.microsoft.com/office/drawing/2014/main" id="{2FAF7375-0024-6078-D8C0-22F70C61E3D7}"/>
              </a:ext>
            </a:extLst>
          </p:cNvPr>
          <p:cNvPicPr>
            <a:picLocks noGrp="1" noChangeAspect="1"/>
          </p:cNvPicPr>
          <p:nvPr>
            <p:ph idx="1"/>
          </p:nvPr>
        </p:nvPicPr>
        <p:blipFill>
          <a:blip r:embed="rId3"/>
          <a:stretch>
            <a:fillRect/>
          </a:stretch>
        </p:blipFill>
        <p:spPr>
          <a:xfrm>
            <a:off x="1022554" y="1306901"/>
            <a:ext cx="7167715" cy="590594"/>
          </a:xfrm>
        </p:spPr>
      </p:pic>
      <p:pic>
        <p:nvPicPr>
          <p:cNvPr id="7" name="Picture 6" descr="Image of Sydney Morning Herald article of March 23, 2020 entitled &quot;Greetings from Australia, the Commonwealth of confusion&quot; by Peter Hartcher. This article describes the genesis of the National Cabinet including a briefing the Prime Minister received on a long conversation between myself and the Federal Health Minister concerning pandemic governance on March 8th, 2020.">
            <a:extLst>
              <a:ext uri="{FF2B5EF4-FFF2-40B4-BE49-F238E27FC236}">
                <a16:creationId xmlns:a16="http://schemas.microsoft.com/office/drawing/2014/main" id="{6CE3E139-5028-58E4-12F1-1A44CA367509}"/>
              </a:ext>
            </a:extLst>
          </p:cNvPr>
          <p:cNvPicPr>
            <a:picLocks noChangeAspect="1"/>
          </p:cNvPicPr>
          <p:nvPr/>
        </p:nvPicPr>
        <p:blipFill>
          <a:blip r:embed="rId4"/>
          <a:stretch>
            <a:fillRect/>
          </a:stretch>
        </p:blipFill>
        <p:spPr>
          <a:xfrm>
            <a:off x="1144420" y="1985986"/>
            <a:ext cx="6923982" cy="4712406"/>
          </a:xfrm>
          <a:prstGeom prst="rect">
            <a:avLst/>
          </a:prstGeom>
        </p:spPr>
      </p:pic>
    </p:spTree>
    <p:extLst>
      <p:ext uri="{BB962C8B-B14F-4D97-AF65-F5344CB8AC3E}">
        <p14:creationId xmlns:p14="http://schemas.microsoft.com/office/powerpoint/2010/main" val="345310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FDA2-31E9-D052-494C-3040DEC1737F}"/>
              </a:ext>
            </a:extLst>
          </p:cNvPr>
          <p:cNvSpPr>
            <a:spLocks noGrp="1"/>
          </p:cNvSpPr>
          <p:nvPr>
            <p:ph type="title"/>
          </p:nvPr>
        </p:nvSpPr>
        <p:spPr>
          <a:xfrm>
            <a:off x="602226" y="286467"/>
            <a:ext cx="10515600" cy="1325563"/>
          </a:xfrm>
        </p:spPr>
        <p:txBody>
          <a:bodyPr/>
          <a:lstStyle/>
          <a:p>
            <a:r>
              <a:rPr lang="en-US" dirty="0">
                <a:solidFill>
                  <a:schemeClr val="bg1"/>
                </a:solidFill>
              </a:rPr>
              <a:t>Travel/movements restrictions:</a:t>
            </a:r>
            <a:br>
              <a:rPr lang="en-US" dirty="0">
                <a:solidFill>
                  <a:schemeClr val="bg1"/>
                </a:solidFill>
              </a:rPr>
            </a:br>
            <a:r>
              <a:rPr lang="en-US" dirty="0">
                <a:solidFill>
                  <a:schemeClr val="bg1"/>
                </a:solidFill>
              </a:rPr>
              <a:t>initial zero Covid strategy</a:t>
            </a:r>
          </a:p>
        </p:txBody>
      </p:sp>
      <p:pic>
        <p:nvPicPr>
          <p:cNvPr id="5" name="Content Placeholder 4" descr="Article of July 26, 2020 in the Australian Financial Review detailing calls by the AMA to have Victoria move to a strict Stage 4 lockdown to control Covid case numbers and mange significant outbreaks affecting multiple residential aged care facilities.">
            <a:extLst>
              <a:ext uri="{FF2B5EF4-FFF2-40B4-BE49-F238E27FC236}">
                <a16:creationId xmlns:a16="http://schemas.microsoft.com/office/drawing/2014/main" id="{387CE381-DA6B-7F9E-F647-4DA95DD44FAB}"/>
              </a:ext>
            </a:extLst>
          </p:cNvPr>
          <p:cNvPicPr>
            <a:picLocks noGrp="1" noChangeAspect="1"/>
          </p:cNvPicPr>
          <p:nvPr>
            <p:ph idx="1"/>
          </p:nvPr>
        </p:nvPicPr>
        <p:blipFill>
          <a:blip r:embed="rId2"/>
          <a:stretch>
            <a:fillRect/>
          </a:stretch>
        </p:blipFill>
        <p:spPr>
          <a:xfrm>
            <a:off x="2373616" y="1825625"/>
            <a:ext cx="7444767" cy="4351338"/>
          </a:xfrm>
        </p:spPr>
      </p:pic>
    </p:spTree>
    <p:extLst>
      <p:ext uri="{BB962C8B-B14F-4D97-AF65-F5344CB8AC3E}">
        <p14:creationId xmlns:p14="http://schemas.microsoft.com/office/powerpoint/2010/main" val="26183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 demonstrating the effectiveness of face masks at preventing the spread of COVID-19. There is a very low risk of transmission if each party wears a mask especially if they also stand a few metres apart.">
            <a:extLst>
              <a:ext uri="{FF2B5EF4-FFF2-40B4-BE49-F238E27FC236}">
                <a16:creationId xmlns:a16="http://schemas.microsoft.com/office/drawing/2014/main" id="{367F09BA-CF79-91D9-8CEE-D701CDBF9663}"/>
              </a:ext>
            </a:extLst>
          </p:cNvPr>
          <p:cNvPicPr>
            <a:picLocks noGrp="1" noChangeAspect="1"/>
          </p:cNvPicPr>
          <p:nvPr>
            <p:ph idx="1"/>
          </p:nvPr>
        </p:nvPicPr>
        <p:blipFill>
          <a:blip r:embed="rId2"/>
          <a:stretch>
            <a:fillRect/>
          </a:stretch>
        </p:blipFill>
        <p:spPr>
          <a:xfrm>
            <a:off x="2410797" y="121306"/>
            <a:ext cx="5435345" cy="6615387"/>
          </a:xfrm>
        </p:spPr>
      </p:pic>
    </p:spTree>
    <p:extLst>
      <p:ext uri="{BB962C8B-B14F-4D97-AF65-F5344CB8AC3E}">
        <p14:creationId xmlns:p14="http://schemas.microsoft.com/office/powerpoint/2010/main" val="369329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374A-A6A9-1268-FF4D-34A8E7F5B44D}"/>
              </a:ext>
            </a:extLst>
          </p:cNvPr>
          <p:cNvSpPr>
            <a:spLocks noGrp="1"/>
          </p:cNvSpPr>
          <p:nvPr>
            <p:ph type="title"/>
          </p:nvPr>
        </p:nvSpPr>
        <p:spPr>
          <a:xfrm>
            <a:off x="838200" y="122904"/>
            <a:ext cx="10515600" cy="1325563"/>
          </a:xfrm>
        </p:spPr>
        <p:txBody>
          <a:bodyPr/>
          <a:lstStyle/>
          <a:p>
            <a:r>
              <a:rPr lang="en-US" dirty="0">
                <a:solidFill>
                  <a:schemeClr val="bg1"/>
                </a:solidFill>
              </a:rPr>
              <a:t>Hotel quarantine</a:t>
            </a:r>
          </a:p>
        </p:txBody>
      </p:sp>
      <p:pic>
        <p:nvPicPr>
          <p:cNvPr id="5" name="Content Placeholder 4" descr="Picture of ABC News headline: &quot;Victorian hotel quarantine program not following healthcare infection control standards&quot;.">
            <a:extLst>
              <a:ext uri="{FF2B5EF4-FFF2-40B4-BE49-F238E27FC236}">
                <a16:creationId xmlns:a16="http://schemas.microsoft.com/office/drawing/2014/main" id="{0B1CF6AC-4120-867D-9CFA-A8D349DAD54B}"/>
              </a:ext>
            </a:extLst>
          </p:cNvPr>
          <p:cNvPicPr>
            <a:picLocks noGrp="1" noChangeAspect="1"/>
          </p:cNvPicPr>
          <p:nvPr>
            <p:ph idx="1"/>
          </p:nvPr>
        </p:nvPicPr>
        <p:blipFill>
          <a:blip r:embed="rId2"/>
          <a:stretch>
            <a:fillRect/>
          </a:stretch>
        </p:blipFill>
        <p:spPr>
          <a:xfrm>
            <a:off x="1976282" y="1584969"/>
            <a:ext cx="7141214" cy="5150128"/>
          </a:xfrm>
        </p:spPr>
      </p:pic>
    </p:spTree>
    <p:extLst>
      <p:ext uri="{BB962C8B-B14F-4D97-AF65-F5344CB8AC3E}">
        <p14:creationId xmlns:p14="http://schemas.microsoft.com/office/powerpoint/2010/main" val="330613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871A3C-A53C-CDC2-A4E2-8F6E7F21136E}"/>
              </a:ext>
            </a:extLst>
          </p:cNvPr>
          <p:cNvSpPr>
            <a:spLocks noGrp="1"/>
          </p:cNvSpPr>
          <p:nvPr>
            <p:ph type="title"/>
          </p:nvPr>
        </p:nvSpPr>
        <p:spPr/>
        <p:txBody>
          <a:bodyPr/>
          <a:lstStyle/>
          <a:p>
            <a:r>
              <a:rPr lang="en-US" dirty="0">
                <a:solidFill>
                  <a:schemeClr val="bg1"/>
                </a:solidFill>
              </a:rPr>
              <a:t>Is Covid-19 airborne?</a:t>
            </a:r>
          </a:p>
        </p:txBody>
      </p:sp>
      <p:pic>
        <p:nvPicPr>
          <p:cNvPr id="6" name="Content Placeholder 5" descr="Headline in the Sydney Morning Herald from October 2020 accusing the federal government of ignoring the science on the airborne spread of COVID. The speaker is quoted in the following article along with other medical sources.">
            <a:extLst>
              <a:ext uri="{FF2B5EF4-FFF2-40B4-BE49-F238E27FC236}">
                <a16:creationId xmlns:a16="http://schemas.microsoft.com/office/drawing/2014/main" id="{C48A0EE9-2B10-74D8-741B-25D35BCE8116}"/>
              </a:ext>
            </a:extLst>
          </p:cNvPr>
          <p:cNvPicPr>
            <a:picLocks noGrp="1" noChangeAspect="1"/>
          </p:cNvPicPr>
          <p:nvPr>
            <p:ph idx="1"/>
          </p:nvPr>
        </p:nvPicPr>
        <p:blipFill>
          <a:blip r:embed="rId3"/>
          <a:stretch>
            <a:fillRect/>
          </a:stretch>
        </p:blipFill>
        <p:spPr>
          <a:xfrm>
            <a:off x="2232992" y="1690688"/>
            <a:ext cx="7726016" cy="4912850"/>
          </a:xfrm>
          <a:prstGeom prst="rect">
            <a:avLst/>
          </a:prstGeom>
        </p:spPr>
      </p:pic>
    </p:spTree>
    <p:extLst>
      <p:ext uri="{BB962C8B-B14F-4D97-AF65-F5344CB8AC3E}">
        <p14:creationId xmlns:p14="http://schemas.microsoft.com/office/powerpoint/2010/main" val="347975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B32F-CD18-3ACF-EB72-9796F4A5B6D0}"/>
              </a:ext>
            </a:extLst>
          </p:cNvPr>
          <p:cNvSpPr>
            <a:spLocks noGrp="1"/>
          </p:cNvSpPr>
          <p:nvPr>
            <p:ph type="title"/>
          </p:nvPr>
        </p:nvSpPr>
        <p:spPr/>
        <p:txBody>
          <a:bodyPr/>
          <a:lstStyle/>
          <a:p>
            <a:r>
              <a:rPr lang="en-US" dirty="0">
                <a:solidFill>
                  <a:schemeClr val="bg1"/>
                </a:solidFill>
              </a:rPr>
              <a:t>National vaccination program</a:t>
            </a:r>
          </a:p>
        </p:txBody>
      </p:sp>
      <p:pic>
        <p:nvPicPr>
          <p:cNvPr id="5" name="Content Placeholder 4" descr="Headline in the Sydney Morning Herald: &quot;We have huge demand: Patchy vaccine supplies hamper GP rollout&quot;. The article highlights the frustration felt by GP's attempting to assist the Federal Government's program.">
            <a:extLst>
              <a:ext uri="{FF2B5EF4-FFF2-40B4-BE49-F238E27FC236}">
                <a16:creationId xmlns:a16="http://schemas.microsoft.com/office/drawing/2014/main" id="{E5FA40C7-342F-C0A9-E7AF-5606738F14FC}"/>
              </a:ext>
            </a:extLst>
          </p:cNvPr>
          <p:cNvPicPr>
            <a:picLocks noGrp="1" noChangeAspect="1"/>
          </p:cNvPicPr>
          <p:nvPr>
            <p:ph idx="1"/>
          </p:nvPr>
        </p:nvPicPr>
        <p:blipFill>
          <a:blip r:embed="rId2"/>
          <a:stretch>
            <a:fillRect/>
          </a:stretch>
        </p:blipFill>
        <p:spPr>
          <a:xfrm>
            <a:off x="1964638" y="1690688"/>
            <a:ext cx="8637101" cy="4962355"/>
          </a:xfrm>
        </p:spPr>
      </p:pic>
    </p:spTree>
    <p:extLst>
      <p:ext uri="{BB962C8B-B14F-4D97-AF65-F5344CB8AC3E}">
        <p14:creationId xmlns:p14="http://schemas.microsoft.com/office/powerpoint/2010/main" val="371794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B9A7-B121-8D06-CEB7-25F6A64C4E04}"/>
              </a:ext>
            </a:extLst>
          </p:cNvPr>
          <p:cNvSpPr>
            <a:spLocks noGrp="1"/>
          </p:cNvSpPr>
          <p:nvPr>
            <p:ph type="title"/>
          </p:nvPr>
        </p:nvSpPr>
        <p:spPr/>
        <p:txBody>
          <a:bodyPr/>
          <a:lstStyle/>
          <a:p>
            <a:r>
              <a:rPr lang="en-US" dirty="0">
                <a:solidFill>
                  <a:schemeClr val="bg1"/>
                </a:solidFill>
              </a:rPr>
              <a:t>Transition to endemic disease</a:t>
            </a:r>
          </a:p>
        </p:txBody>
      </p:sp>
      <p:pic>
        <p:nvPicPr>
          <p:cNvPr id="5" name="Content Placeholder 4" descr="Headline in 'The Australian' dated 28 January 2022 entitled &quot;The long road to Covid normal&quot;. This includes AMA criticism that despite emerging data about the higher infectivity and likely lower effectiveness of vaccines with the Omicron variant, Government's still made decisions that were more appropriate for the Delta strain.">
            <a:extLst>
              <a:ext uri="{FF2B5EF4-FFF2-40B4-BE49-F238E27FC236}">
                <a16:creationId xmlns:a16="http://schemas.microsoft.com/office/drawing/2014/main" id="{8BCC4561-AB03-BE6F-86BE-26DD8DCE8050}"/>
              </a:ext>
            </a:extLst>
          </p:cNvPr>
          <p:cNvPicPr>
            <a:picLocks noGrp="1" noChangeAspect="1"/>
          </p:cNvPicPr>
          <p:nvPr>
            <p:ph idx="1"/>
          </p:nvPr>
        </p:nvPicPr>
        <p:blipFill>
          <a:blip r:embed="rId2"/>
          <a:stretch>
            <a:fillRect/>
          </a:stretch>
        </p:blipFill>
        <p:spPr>
          <a:xfrm>
            <a:off x="1543352" y="1690688"/>
            <a:ext cx="9131799" cy="4956379"/>
          </a:xfrm>
        </p:spPr>
      </p:pic>
    </p:spTree>
    <p:extLst>
      <p:ext uri="{BB962C8B-B14F-4D97-AF65-F5344CB8AC3E}">
        <p14:creationId xmlns:p14="http://schemas.microsoft.com/office/powerpoint/2010/main" val="4216576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59C93-F708-62E9-748B-E1087A445372}"/>
              </a:ext>
            </a:extLst>
          </p:cNvPr>
          <p:cNvSpPr>
            <a:spLocks noGrp="1"/>
          </p:cNvSpPr>
          <p:nvPr>
            <p:ph type="title"/>
          </p:nvPr>
        </p:nvSpPr>
        <p:spPr>
          <a:xfrm>
            <a:off x="584200" y="365125"/>
            <a:ext cx="10515600" cy="1325563"/>
          </a:xfrm>
        </p:spPr>
        <p:txBody>
          <a:bodyPr/>
          <a:lstStyle/>
          <a:p>
            <a:r>
              <a:rPr lang="en-US" dirty="0">
                <a:solidFill>
                  <a:schemeClr val="bg1"/>
                </a:solidFill>
              </a:rPr>
              <a:t>Pandemic outcomes:</a:t>
            </a:r>
          </a:p>
        </p:txBody>
      </p:sp>
      <p:sp>
        <p:nvSpPr>
          <p:cNvPr id="3" name="Content Placeholder 2">
            <a:extLst>
              <a:ext uri="{FF2B5EF4-FFF2-40B4-BE49-F238E27FC236}">
                <a16:creationId xmlns:a16="http://schemas.microsoft.com/office/drawing/2014/main" id="{E14A39C4-B398-A597-6EBD-CABABCC409B3}"/>
              </a:ext>
            </a:extLst>
          </p:cNvPr>
          <p:cNvSpPr>
            <a:spLocks noGrp="1"/>
          </p:cNvSpPr>
          <p:nvPr>
            <p:ph idx="1"/>
          </p:nvPr>
        </p:nvSpPr>
        <p:spPr>
          <a:xfrm>
            <a:off x="851452" y="1690688"/>
            <a:ext cx="4356652" cy="4351338"/>
          </a:xfrm>
        </p:spPr>
        <p:txBody>
          <a:bodyPr/>
          <a:lstStyle/>
          <a:p>
            <a:r>
              <a:rPr lang="en-AU" dirty="0">
                <a:solidFill>
                  <a:schemeClr val="bg1"/>
                </a:solidFill>
              </a:rPr>
              <a:t>Australia has experienced fewer cases with a lower-than-average case fatality rate of 0.13% and only 232 deaths per million people from Covid-19</a:t>
            </a:r>
          </a:p>
          <a:p>
            <a:r>
              <a:rPr lang="en-AU" dirty="0">
                <a:solidFill>
                  <a:schemeClr val="bg1"/>
                </a:solidFill>
              </a:rPr>
              <a:t>this compares to 6500 deaths per million for Peru and just 47 deaths per million for New Zealand</a:t>
            </a:r>
            <a:endParaRPr lang="en-US" dirty="0">
              <a:solidFill>
                <a:schemeClr val="bg1"/>
              </a:solidFill>
            </a:endParaRPr>
          </a:p>
        </p:txBody>
      </p:sp>
      <p:pic>
        <p:nvPicPr>
          <p:cNvPr id="4" name="Picture 3" descr="A graph is shown from the New York Times displaying cumulative deaths throughout the COVID-19 pandemic in various countries. The United States is shown as having the highest number of deaths per capita while Australia is amongst the lowest.">
            <a:extLst>
              <a:ext uri="{FF2B5EF4-FFF2-40B4-BE49-F238E27FC236}">
                <a16:creationId xmlns:a16="http://schemas.microsoft.com/office/drawing/2014/main" id="{9F1C6762-4CC1-C803-2F91-B11AD560717C}"/>
              </a:ext>
            </a:extLst>
          </p:cNvPr>
          <p:cNvPicPr>
            <a:picLocks noChangeAspect="1"/>
          </p:cNvPicPr>
          <p:nvPr/>
        </p:nvPicPr>
        <p:blipFill>
          <a:blip r:embed="rId2"/>
          <a:stretch>
            <a:fillRect/>
          </a:stretch>
        </p:blipFill>
        <p:spPr>
          <a:xfrm>
            <a:off x="5974522" y="1690688"/>
            <a:ext cx="5511800" cy="4902200"/>
          </a:xfrm>
          <a:prstGeom prst="rect">
            <a:avLst/>
          </a:prstGeom>
        </p:spPr>
      </p:pic>
    </p:spTree>
    <p:extLst>
      <p:ext uri="{BB962C8B-B14F-4D97-AF65-F5344CB8AC3E}">
        <p14:creationId xmlns:p14="http://schemas.microsoft.com/office/powerpoint/2010/main" val="2791334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BAD6-F196-F288-178A-8CB2CD829281}"/>
              </a:ext>
            </a:extLst>
          </p:cNvPr>
          <p:cNvSpPr>
            <a:spLocks noGrp="1"/>
          </p:cNvSpPr>
          <p:nvPr>
            <p:ph type="title"/>
          </p:nvPr>
        </p:nvSpPr>
        <p:spPr/>
        <p:txBody>
          <a:bodyPr/>
          <a:lstStyle/>
          <a:p>
            <a:r>
              <a:rPr lang="en-US" dirty="0">
                <a:solidFill>
                  <a:schemeClr val="bg1"/>
                </a:solidFill>
              </a:rPr>
              <a:t>Transition to endemicity*:</a:t>
            </a:r>
          </a:p>
        </p:txBody>
      </p:sp>
      <p:sp>
        <p:nvSpPr>
          <p:cNvPr id="3" name="Content Placeholder 2">
            <a:extLst>
              <a:ext uri="{FF2B5EF4-FFF2-40B4-BE49-F238E27FC236}">
                <a16:creationId xmlns:a16="http://schemas.microsoft.com/office/drawing/2014/main" id="{E93A1CCB-0245-9719-C002-2A5898FA5EA7}"/>
              </a:ext>
            </a:extLst>
          </p:cNvPr>
          <p:cNvSpPr>
            <a:spLocks noGrp="1"/>
          </p:cNvSpPr>
          <p:nvPr>
            <p:ph idx="1"/>
          </p:nvPr>
        </p:nvSpPr>
        <p:spPr>
          <a:xfrm>
            <a:off x="838200" y="1690688"/>
            <a:ext cx="10515600" cy="4351338"/>
          </a:xfrm>
        </p:spPr>
        <p:txBody>
          <a:bodyPr>
            <a:normAutofit fontScale="92500" lnSpcReduction="10000"/>
          </a:bodyPr>
          <a:lstStyle/>
          <a:p>
            <a:pPr algn="just"/>
            <a:r>
              <a:rPr lang="en-US" dirty="0">
                <a:solidFill>
                  <a:schemeClr val="bg1"/>
                </a:solidFill>
              </a:rPr>
              <a:t>vaccination reduces the severity of illness, the susceptibility to infection, and the likelihood of infecting others.</a:t>
            </a:r>
          </a:p>
          <a:p>
            <a:pPr algn="just"/>
            <a:r>
              <a:rPr lang="en-US" dirty="0">
                <a:solidFill>
                  <a:schemeClr val="bg1"/>
                </a:solidFill>
              </a:rPr>
              <a:t>where immunity provides lifelong protection from infection, then widespread vaccination can generate sufficient herd immunity to lead to elimination.</a:t>
            </a:r>
          </a:p>
          <a:p>
            <a:pPr algn="just"/>
            <a:r>
              <a:rPr lang="en-US" dirty="0">
                <a:solidFill>
                  <a:schemeClr val="bg1"/>
                </a:solidFill>
              </a:rPr>
              <a:t>if immunity wanes over time, then endemicity is the likely outcome.</a:t>
            </a:r>
          </a:p>
          <a:p>
            <a:pPr algn="just"/>
            <a:r>
              <a:rPr lang="en-US" dirty="0">
                <a:solidFill>
                  <a:schemeClr val="bg1"/>
                </a:solidFill>
              </a:rPr>
              <a:t>in the epidemic phase, large numbers of susceptible individuals result in waves of numerous primary infections and deaths.</a:t>
            </a:r>
          </a:p>
          <a:p>
            <a:pPr algn="just"/>
            <a:r>
              <a:rPr lang="en-US" dirty="0">
                <a:solidFill>
                  <a:schemeClr val="bg1"/>
                </a:solidFill>
              </a:rPr>
              <a:t>once endemic, there is a relatively stable number of infections arising in the population - repeated reinfection will likely lead to milder disease.</a:t>
            </a:r>
          </a:p>
          <a:p>
            <a:pPr algn="just"/>
            <a:r>
              <a:rPr lang="en-US" dirty="0">
                <a:solidFill>
                  <a:schemeClr val="bg1"/>
                </a:solidFill>
              </a:rPr>
              <a:t>as the virus evolves, we need to monitor its severity in various groups.</a:t>
            </a:r>
          </a:p>
          <a:p>
            <a:pPr algn="just"/>
            <a:endParaRPr lang="en-US" dirty="0">
              <a:solidFill>
                <a:schemeClr val="bg1"/>
              </a:solidFill>
            </a:endParaRPr>
          </a:p>
        </p:txBody>
      </p:sp>
      <p:sp>
        <p:nvSpPr>
          <p:cNvPr id="4" name="TextBox 3">
            <a:extLst>
              <a:ext uri="{FF2B5EF4-FFF2-40B4-BE49-F238E27FC236}">
                <a16:creationId xmlns:a16="http://schemas.microsoft.com/office/drawing/2014/main" id="{0F81616F-1D90-4F2F-8FEF-797A06D2D83A}"/>
              </a:ext>
            </a:extLst>
          </p:cNvPr>
          <p:cNvSpPr txBox="1"/>
          <p:nvPr/>
        </p:nvSpPr>
        <p:spPr>
          <a:xfrm>
            <a:off x="2888974" y="6308209"/>
            <a:ext cx="9077740" cy="369332"/>
          </a:xfrm>
          <a:prstGeom prst="rect">
            <a:avLst/>
          </a:prstGeom>
          <a:noFill/>
        </p:spPr>
        <p:txBody>
          <a:bodyPr wrap="square" rtlCol="0">
            <a:spAutoFit/>
          </a:bodyPr>
          <a:lstStyle/>
          <a:p>
            <a:r>
              <a:rPr lang="en-US" dirty="0">
                <a:solidFill>
                  <a:schemeClr val="bg1"/>
                </a:solidFill>
              </a:rPr>
              <a:t>*Transition to endemicity: Understanding COVID-19. Immunity. 2021 Oct 12; 54(10): 2172-2176</a:t>
            </a:r>
          </a:p>
        </p:txBody>
      </p:sp>
    </p:spTree>
    <p:extLst>
      <p:ext uri="{BB962C8B-B14F-4D97-AF65-F5344CB8AC3E}">
        <p14:creationId xmlns:p14="http://schemas.microsoft.com/office/powerpoint/2010/main" val="256311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D033-4FE7-B24F-9608-7A81C19D1E2B}"/>
              </a:ext>
            </a:extLst>
          </p:cNvPr>
          <p:cNvSpPr>
            <a:spLocks noGrp="1"/>
          </p:cNvSpPr>
          <p:nvPr>
            <p:ph type="ctrTitle"/>
          </p:nvPr>
        </p:nvSpPr>
        <p:spPr>
          <a:xfrm>
            <a:off x="185737" y="1300162"/>
            <a:ext cx="8910637" cy="1095375"/>
          </a:xfrm>
        </p:spPr>
        <p:txBody>
          <a:bodyPr/>
          <a:lstStyle/>
          <a:p>
            <a:r>
              <a:rPr lang="en-US" dirty="0">
                <a:solidFill>
                  <a:schemeClr val="bg1"/>
                </a:solidFill>
              </a:rPr>
              <a:t>The 1918-19 flu pandemic:</a:t>
            </a:r>
          </a:p>
        </p:txBody>
      </p:sp>
      <p:sp>
        <p:nvSpPr>
          <p:cNvPr id="3" name="Subtitle 2">
            <a:extLst>
              <a:ext uri="{FF2B5EF4-FFF2-40B4-BE49-F238E27FC236}">
                <a16:creationId xmlns:a16="http://schemas.microsoft.com/office/drawing/2014/main" id="{530C8D14-09EF-CB47-B698-5C6280255054}"/>
              </a:ext>
            </a:extLst>
          </p:cNvPr>
          <p:cNvSpPr>
            <a:spLocks noGrp="1"/>
          </p:cNvSpPr>
          <p:nvPr>
            <p:ph type="subTitle" idx="1"/>
          </p:nvPr>
        </p:nvSpPr>
        <p:spPr>
          <a:xfrm>
            <a:off x="1524000" y="2944813"/>
            <a:ext cx="9144000" cy="1655762"/>
          </a:xfrm>
        </p:spPr>
        <p:txBody>
          <a:bodyPr>
            <a:noAutofit/>
          </a:bodyPr>
          <a:lstStyle/>
          <a:p>
            <a:r>
              <a:rPr lang="en-US" sz="4400" dirty="0">
                <a:solidFill>
                  <a:schemeClr val="bg1"/>
                </a:solidFill>
              </a:rPr>
              <a:t>Global infections: ~ 500 – 600 million</a:t>
            </a:r>
          </a:p>
          <a:p>
            <a:r>
              <a:rPr lang="en-US" sz="4400" dirty="0">
                <a:solidFill>
                  <a:schemeClr val="bg1"/>
                </a:solidFill>
              </a:rPr>
              <a:t>Global mortality: ~ 50 – 100 million</a:t>
            </a:r>
          </a:p>
          <a:p>
            <a:r>
              <a:rPr lang="en-US" sz="4400" dirty="0">
                <a:solidFill>
                  <a:schemeClr val="bg1"/>
                </a:solidFill>
              </a:rPr>
              <a:t>Australian deaths: 15,000</a:t>
            </a:r>
          </a:p>
        </p:txBody>
      </p:sp>
    </p:spTree>
    <p:extLst>
      <p:ext uri="{BB962C8B-B14F-4D97-AF65-F5344CB8AC3E}">
        <p14:creationId xmlns:p14="http://schemas.microsoft.com/office/powerpoint/2010/main" val="121102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48ED-0FA3-E142-B23B-EFF172078D4B}"/>
              </a:ext>
            </a:extLst>
          </p:cNvPr>
          <p:cNvSpPr>
            <a:spLocks noGrp="1"/>
          </p:cNvSpPr>
          <p:nvPr>
            <p:ph type="title"/>
          </p:nvPr>
        </p:nvSpPr>
        <p:spPr>
          <a:xfrm>
            <a:off x="851452" y="365125"/>
            <a:ext cx="10515600" cy="1325563"/>
          </a:xfrm>
        </p:spPr>
        <p:txBody>
          <a:bodyPr/>
          <a:lstStyle/>
          <a:p>
            <a:r>
              <a:rPr lang="en-US" i="1" dirty="0">
                <a:solidFill>
                  <a:schemeClr val="bg1"/>
                </a:solidFill>
              </a:rPr>
              <a:t>Three factors that distort</a:t>
            </a:r>
            <a:br>
              <a:rPr lang="en-US" i="1" dirty="0">
                <a:solidFill>
                  <a:schemeClr val="bg1"/>
                </a:solidFill>
              </a:rPr>
            </a:br>
            <a:r>
              <a:rPr lang="en-US" i="1" dirty="0">
                <a:solidFill>
                  <a:schemeClr val="bg1"/>
                </a:solidFill>
              </a:rPr>
              <a:t> political decision making:</a:t>
            </a:r>
            <a:endParaRPr lang="en-US" dirty="0">
              <a:solidFill>
                <a:schemeClr val="bg1"/>
              </a:solidFill>
            </a:endParaRPr>
          </a:p>
        </p:txBody>
      </p:sp>
      <p:sp>
        <p:nvSpPr>
          <p:cNvPr id="3" name="Content Placeholder 2">
            <a:extLst>
              <a:ext uri="{FF2B5EF4-FFF2-40B4-BE49-F238E27FC236}">
                <a16:creationId xmlns:a16="http://schemas.microsoft.com/office/drawing/2014/main" id="{EC631A7E-248F-B745-BDDE-97AD611D7CEF}"/>
              </a:ext>
            </a:extLst>
          </p:cNvPr>
          <p:cNvSpPr>
            <a:spLocks noGrp="1"/>
          </p:cNvSpPr>
          <p:nvPr>
            <p:ph idx="1"/>
          </p:nvPr>
        </p:nvSpPr>
        <p:spPr>
          <a:xfrm>
            <a:off x="1262269" y="2276199"/>
            <a:ext cx="10515600" cy="4351338"/>
          </a:xfrm>
        </p:spPr>
        <p:txBody>
          <a:bodyPr/>
          <a:lstStyle/>
          <a:p>
            <a:r>
              <a:rPr lang="en-US" dirty="0">
                <a:solidFill>
                  <a:schemeClr val="bg1"/>
                </a:solidFill>
              </a:rPr>
              <a:t>Inappropriate self-interest</a:t>
            </a:r>
          </a:p>
          <a:p>
            <a:endParaRPr lang="en-US" dirty="0">
              <a:solidFill>
                <a:schemeClr val="bg1"/>
              </a:solidFill>
            </a:endParaRPr>
          </a:p>
          <a:p>
            <a:r>
              <a:rPr lang="en-US" dirty="0">
                <a:solidFill>
                  <a:schemeClr val="bg1"/>
                </a:solidFill>
              </a:rPr>
              <a:t>Distorting ideologies</a:t>
            </a:r>
          </a:p>
          <a:p>
            <a:endParaRPr lang="en-US" dirty="0">
              <a:solidFill>
                <a:schemeClr val="bg1"/>
              </a:solidFill>
            </a:endParaRPr>
          </a:p>
          <a:p>
            <a:r>
              <a:rPr lang="en-US" dirty="0">
                <a:solidFill>
                  <a:schemeClr val="bg1"/>
                </a:solidFill>
              </a:rPr>
              <a:t>Misleading memories</a:t>
            </a:r>
          </a:p>
          <a:p>
            <a:endParaRPr lang="en-US" dirty="0"/>
          </a:p>
        </p:txBody>
      </p:sp>
    </p:spTree>
    <p:extLst>
      <p:ext uri="{BB962C8B-B14F-4D97-AF65-F5344CB8AC3E}">
        <p14:creationId xmlns:p14="http://schemas.microsoft.com/office/powerpoint/2010/main" val="56524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68E6-0845-7B41-B4E7-F0EBE6F75261}"/>
              </a:ext>
            </a:extLst>
          </p:cNvPr>
          <p:cNvSpPr>
            <a:spLocks noGrp="1"/>
          </p:cNvSpPr>
          <p:nvPr>
            <p:ph type="title"/>
          </p:nvPr>
        </p:nvSpPr>
        <p:spPr/>
        <p:txBody>
          <a:bodyPr/>
          <a:lstStyle/>
          <a:p>
            <a:r>
              <a:rPr lang="en-US" i="1" dirty="0">
                <a:solidFill>
                  <a:schemeClr val="bg1"/>
                </a:solidFill>
                <a:latin typeface="Arial" charset="0"/>
                <a:ea typeface="MS PGothic" charset="0"/>
              </a:rPr>
              <a:t>Planning fallacy:</a:t>
            </a:r>
            <a:endParaRPr lang="en-US" dirty="0">
              <a:solidFill>
                <a:schemeClr val="bg1"/>
              </a:solidFill>
            </a:endParaRPr>
          </a:p>
        </p:txBody>
      </p:sp>
      <p:sp>
        <p:nvSpPr>
          <p:cNvPr id="3" name="Content Placeholder 2">
            <a:extLst>
              <a:ext uri="{FF2B5EF4-FFF2-40B4-BE49-F238E27FC236}">
                <a16:creationId xmlns:a16="http://schemas.microsoft.com/office/drawing/2014/main" id="{466C9E03-14E3-194F-ACBF-7326A3C1AD60}"/>
              </a:ext>
            </a:extLst>
          </p:cNvPr>
          <p:cNvSpPr>
            <a:spLocks noGrp="1"/>
          </p:cNvSpPr>
          <p:nvPr>
            <p:ph idx="1"/>
          </p:nvPr>
        </p:nvSpPr>
        <p:spPr/>
        <p:txBody>
          <a:bodyPr>
            <a:normAutofit fontScale="92500"/>
          </a:bodyPr>
          <a:lstStyle/>
          <a:p>
            <a:pPr>
              <a:defRPr/>
            </a:pPr>
            <a:r>
              <a:rPr lang="en-US" dirty="0">
                <a:solidFill>
                  <a:schemeClr val="bg1"/>
                </a:solidFill>
              </a:rPr>
              <a:t>first proposed in a 1979 paper by Daniel Kahneman and Amos Tversky*</a:t>
            </a:r>
          </a:p>
          <a:p>
            <a:pPr>
              <a:defRPr/>
            </a:pPr>
            <a:r>
              <a:rPr lang="en-US" dirty="0">
                <a:solidFill>
                  <a:schemeClr val="bg1"/>
                </a:solidFill>
              </a:rPr>
              <a:t>a cognitive bias whereby people tend to underestimate the costs, completion times and risks of planned actions, while overestimating the benefits of those same measures. </a:t>
            </a:r>
          </a:p>
          <a:p>
            <a:pPr>
              <a:defRPr/>
            </a:pPr>
            <a:r>
              <a:rPr lang="en-US" dirty="0">
                <a:solidFill>
                  <a:schemeClr val="bg1"/>
                </a:solidFill>
              </a:rPr>
              <a:t>such error is caused by a cognitive bias toward taking an “inside view,” where focus is on the constituents of the planned action, instead of an “outside view” of the actual outcomes of similar ventures that have already been completed or obviously failed! </a:t>
            </a:r>
          </a:p>
          <a:p>
            <a:pPr>
              <a:defRPr/>
            </a:pPr>
            <a:endParaRPr lang="en-US" dirty="0">
              <a:solidFill>
                <a:schemeClr val="bg1"/>
              </a:solidFill>
            </a:endParaRPr>
          </a:p>
          <a:p>
            <a:pPr marL="0" indent="0">
              <a:buFontTx/>
              <a:buNone/>
              <a:defRPr/>
            </a:pPr>
            <a:r>
              <a:rPr lang="en-US" sz="1600" dirty="0">
                <a:solidFill>
                  <a:schemeClr val="bg1"/>
                </a:solidFill>
              </a:rPr>
              <a:t>* Kahneman, D. and Tversky, A., 1979, </a:t>
            </a:r>
            <a:r>
              <a:rPr lang="en-US" sz="1600" i="1" dirty="0">
                <a:solidFill>
                  <a:schemeClr val="bg1"/>
                </a:solidFill>
              </a:rPr>
              <a:t>“Intuitive Prediction: Biases and Corrective Procedures.” </a:t>
            </a:r>
            <a:r>
              <a:rPr lang="en-US" sz="1600" dirty="0">
                <a:solidFill>
                  <a:schemeClr val="bg1"/>
                </a:solidFill>
              </a:rPr>
              <a:t>In S. </a:t>
            </a:r>
            <a:r>
              <a:rPr lang="en-US" sz="1600" dirty="0" err="1">
                <a:solidFill>
                  <a:schemeClr val="bg1"/>
                </a:solidFill>
              </a:rPr>
              <a:t>Makridakis</a:t>
            </a:r>
            <a:r>
              <a:rPr lang="en-US" sz="1600" dirty="0">
                <a:solidFill>
                  <a:schemeClr val="bg1"/>
                </a:solidFill>
              </a:rPr>
              <a:t> and S. C. Wheelwright, Eds., Studies in the Management Sciences: Forecasting, 12 (Amsterdam: North Holland). </a:t>
            </a:r>
          </a:p>
          <a:p>
            <a:endParaRPr lang="en-US" dirty="0">
              <a:solidFill>
                <a:schemeClr val="bg1"/>
              </a:solidFill>
            </a:endParaRPr>
          </a:p>
        </p:txBody>
      </p:sp>
    </p:spTree>
    <p:extLst>
      <p:ext uri="{BB962C8B-B14F-4D97-AF65-F5344CB8AC3E}">
        <p14:creationId xmlns:p14="http://schemas.microsoft.com/office/powerpoint/2010/main" val="618612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A8E6-A0E8-A643-9A1F-A64F695413AF}"/>
              </a:ext>
            </a:extLst>
          </p:cNvPr>
          <p:cNvSpPr>
            <a:spLocks noGrp="1"/>
          </p:cNvSpPr>
          <p:nvPr>
            <p:ph type="title"/>
          </p:nvPr>
        </p:nvSpPr>
        <p:spPr/>
        <p:txBody>
          <a:bodyPr/>
          <a:lstStyle/>
          <a:p>
            <a:r>
              <a:rPr lang="en-US" i="1" dirty="0">
                <a:solidFill>
                  <a:schemeClr val="bg1"/>
                </a:solidFill>
                <a:latin typeface="Arial" charset="0"/>
                <a:ea typeface="MS PGothic" charset="0"/>
              </a:rPr>
              <a:t>Reference class forecasting:</a:t>
            </a:r>
            <a:endParaRPr lang="en-US" dirty="0">
              <a:solidFill>
                <a:schemeClr val="bg1"/>
              </a:solidFill>
            </a:endParaRPr>
          </a:p>
        </p:txBody>
      </p:sp>
      <p:sp>
        <p:nvSpPr>
          <p:cNvPr id="3" name="Content Placeholder 2">
            <a:extLst>
              <a:ext uri="{FF2B5EF4-FFF2-40B4-BE49-F238E27FC236}">
                <a16:creationId xmlns:a16="http://schemas.microsoft.com/office/drawing/2014/main" id="{D3DAC5C6-ECDB-5D43-B526-ED3704C25D61}"/>
              </a:ext>
            </a:extLst>
          </p:cNvPr>
          <p:cNvSpPr>
            <a:spLocks noGrp="1"/>
          </p:cNvSpPr>
          <p:nvPr>
            <p:ph idx="1"/>
          </p:nvPr>
        </p:nvSpPr>
        <p:spPr/>
        <p:txBody>
          <a:bodyPr>
            <a:normAutofit lnSpcReduction="10000"/>
          </a:bodyPr>
          <a:lstStyle/>
          <a:p>
            <a:r>
              <a:rPr lang="en-US" dirty="0">
                <a:solidFill>
                  <a:schemeClr val="bg1"/>
                </a:solidFill>
                <a:latin typeface="Arial" charset="0"/>
                <a:ea typeface="MS PGothic" charset="0"/>
              </a:rPr>
              <a:t>Kahneman and Tversky concluded that disregard of distributional information, that is, risk, is perhaps the major source of error in forecasting</a:t>
            </a:r>
          </a:p>
          <a:p>
            <a:r>
              <a:rPr lang="en-US" dirty="0">
                <a:solidFill>
                  <a:schemeClr val="bg1"/>
                </a:solidFill>
                <a:latin typeface="Arial" charset="0"/>
                <a:ea typeface="MS PGothic" charset="0"/>
              </a:rPr>
              <a:t>RCF is a method of predicting the future, through looking at   similar past situations and their outcomes.</a:t>
            </a:r>
          </a:p>
          <a:p>
            <a:r>
              <a:rPr lang="en-US" dirty="0">
                <a:solidFill>
                  <a:schemeClr val="bg1"/>
                </a:solidFill>
                <a:latin typeface="Arial" charset="0"/>
                <a:ea typeface="MS PGothic" charset="0"/>
              </a:rPr>
              <a:t>using distributional information from previous ventures similar to the one being forecast is the “outside view”</a:t>
            </a:r>
          </a:p>
          <a:p>
            <a:r>
              <a:rPr lang="en-US" dirty="0">
                <a:solidFill>
                  <a:schemeClr val="bg1"/>
                </a:solidFill>
                <a:latin typeface="Arial" charset="0"/>
                <a:ea typeface="MS PGothic" charset="0"/>
              </a:rPr>
              <a:t>in his 2011 book "Thinking, Fast and Slow," Kahneman counsel to use reference class forecasting where possible, and add that "the single most important piece of advice regarding how to increase accuracy in forecasting”.</a:t>
            </a:r>
          </a:p>
          <a:p>
            <a:endParaRPr lang="en-US" dirty="0">
              <a:solidFill>
                <a:schemeClr val="bg1"/>
              </a:solidFill>
            </a:endParaRPr>
          </a:p>
        </p:txBody>
      </p:sp>
    </p:spTree>
    <p:extLst>
      <p:ext uri="{BB962C8B-B14F-4D97-AF65-F5344CB8AC3E}">
        <p14:creationId xmlns:p14="http://schemas.microsoft.com/office/powerpoint/2010/main" val="1769208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25B6-7B81-984C-A23E-DDF1BB434433}"/>
              </a:ext>
            </a:extLst>
          </p:cNvPr>
          <p:cNvSpPr>
            <a:spLocks noGrp="1"/>
          </p:cNvSpPr>
          <p:nvPr>
            <p:ph type="title"/>
          </p:nvPr>
        </p:nvSpPr>
        <p:spPr/>
        <p:txBody>
          <a:bodyPr/>
          <a:lstStyle/>
          <a:p>
            <a:r>
              <a:rPr lang="en-US" i="1" dirty="0">
                <a:solidFill>
                  <a:schemeClr val="bg1"/>
                </a:solidFill>
              </a:rPr>
              <a:t>3 “e principles” of good policy: </a:t>
            </a:r>
            <a:endParaRPr lang="en-US" dirty="0">
              <a:solidFill>
                <a:schemeClr val="bg1"/>
              </a:solidFill>
            </a:endParaRPr>
          </a:p>
        </p:txBody>
      </p:sp>
      <p:sp>
        <p:nvSpPr>
          <p:cNvPr id="3" name="Content Placeholder 2">
            <a:extLst>
              <a:ext uri="{FF2B5EF4-FFF2-40B4-BE49-F238E27FC236}">
                <a16:creationId xmlns:a16="http://schemas.microsoft.com/office/drawing/2014/main" id="{50E33305-FA70-2A40-BCC8-200164727284}"/>
              </a:ext>
            </a:extLst>
          </p:cNvPr>
          <p:cNvSpPr>
            <a:spLocks noGrp="1"/>
          </p:cNvSpPr>
          <p:nvPr>
            <p:ph idx="1"/>
          </p:nvPr>
        </p:nvSpPr>
        <p:spPr>
          <a:xfrm>
            <a:off x="838200" y="1514475"/>
            <a:ext cx="10515600" cy="4662488"/>
          </a:xfrm>
        </p:spPr>
        <p:txBody>
          <a:bodyPr>
            <a:normAutofit/>
          </a:bodyPr>
          <a:lstStyle/>
          <a:p>
            <a:r>
              <a:rPr lang="en-US" dirty="0">
                <a:solidFill>
                  <a:schemeClr val="bg1"/>
                </a:solidFill>
              </a:rPr>
              <a:t>engagement</a:t>
            </a:r>
          </a:p>
          <a:p>
            <a:pPr lvl="1"/>
            <a:r>
              <a:rPr lang="en-US" dirty="0">
                <a:solidFill>
                  <a:schemeClr val="bg1"/>
                </a:solidFill>
              </a:rPr>
              <a:t>communicates respect for stakeholders &amp; their ideas</a:t>
            </a:r>
          </a:p>
          <a:p>
            <a:pPr lvl="1"/>
            <a:r>
              <a:rPr lang="en-US" dirty="0">
                <a:solidFill>
                  <a:schemeClr val="bg1"/>
                </a:solidFill>
              </a:rPr>
              <a:t>encourages refutation &amp; sharpens decision making </a:t>
            </a:r>
          </a:p>
          <a:p>
            <a:pPr lvl="1"/>
            <a:endParaRPr lang="en-US" dirty="0">
              <a:solidFill>
                <a:schemeClr val="bg1"/>
              </a:solidFill>
            </a:endParaRPr>
          </a:p>
          <a:p>
            <a:r>
              <a:rPr lang="en-US" dirty="0">
                <a:solidFill>
                  <a:schemeClr val="bg1"/>
                </a:solidFill>
              </a:rPr>
              <a:t>explanation</a:t>
            </a:r>
          </a:p>
          <a:p>
            <a:pPr lvl="1"/>
            <a:r>
              <a:rPr lang="en-US" dirty="0">
                <a:solidFill>
                  <a:schemeClr val="bg1"/>
                </a:solidFill>
              </a:rPr>
              <a:t>increases confidence that policy makers have considered options and implementation issues</a:t>
            </a:r>
          </a:p>
          <a:p>
            <a:pPr lvl="1"/>
            <a:endParaRPr lang="en-US" dirty="0">
              <a:solidFill>
                <a:schemeClr val="bg1"/>
              </a:solidFill>
            </a:endParaRPr>
          </a:p>
          <a:p>
            <a:r>
              <a:rPr lang="en-US" dirty="0">
                <a:solidFill>
                  <a:schemeClr val="bg1"/>
                </a:solidFill>
              </a:rPr>
              <a:t>expectation clarity</a:t>
            </a:r>
          </a:p>
          <a:p>
            <a:pPr lvl="1"/>
            <a:r>
              <a:rPr lang="en-US" dirty="0">
                <a:solidFill>
                  <a:schemeClr val="bg1"/>
                </a:solidFill>
              </a:rPr>
              <a:t>once policy agreed, there is a clear understanding of the scheme of implementation and what is expected.</a:t>
            </a:r>
          </a:p>
          <a:p>
            <a:endParaRPr lang="en-US" dirty="0">
              <a:solidFill>
                <a:schemeClr val="bg1"/>
              </a:solidFill>
            </a:endParaRPr>
          </a:p>
        </p:txBody>
      </p:sp>
    </p:spTree>
    <p:extLst>
      <p:ext uri="{BB962C8B-B14F-4D97-AF65-F5344CB8AC3E}">
        <p14:creationId xmlns:p14="http://schemas.microsoft.com/office/powerpoint/2010/main" val="292856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3D04-75B0-F040-B0F7-51D62674E209}"/>
              </a:ext>
            </a:extLst>
          </p:cNvPr>
          <p:cNvSpPr>
            <a:spLocks noGrp="1"/>
          </p:cNvSpPr>
          <p:nvPr>
            <p:ph type="title"/>
          </p:nvPr>
        </p:nvSpPr>
        <p:spPr>
          <a:xfrm>
            <a:off x="109537" y="500062"/>
            <a:ext cx="10515600" cy="1325563"/>
          </a:xfrm>
        </p:spPr>
        <p:txBody>
          <a:bodyPr/>
          <a:lstStyle/>
          <a:p>
            <a:r>
              <a:rPr lang="en-US" i="1" dirty="0">
                <a:solidFill>
                  <a:schemeClr val="bg1"/>
                </a:solidFill>
              </a:rPr>
              <a:t>What is fair process in public policy?</a:t>
            </a:r>
            <a:endParaRPr lang="en-US" dirty="0">
              <a:solidFill>
                <a:schemeClr val="bg1"/>
              </a:solidFill>
            </a:endParaRPr>
          </a:p>
        </p:txBody>
      </p:sp>
      <p:sp>
        <p:nvSpPr>
          <p:cNvPr id="3" name="Content Placeholder 2">
            <a:extLst>
              <a:ext uri="{FF2B5EF4-FFF2-40B4-BE49-F238E27FC236}">
                <a16:creationId xmlns:a16="http://schemas.microsoft.com/office/drawing/2014/main" id="{88B56F62-77C8-F147-B970-0EF4A026C944}"/>
              </a:ext>
            </a:extLst>
          </p:cNvPr>
          <p:cNvSpPr>
            <a:spLocks noGrp="1"/>
          </p:cNvSpPr>
          <p:nvPr>
            <p:ph idx="1"/>
          </p:nvPr>
        </p:nvSpPr>
        <p:spPr>
          <a:xfrm>
            <a:off x="838200" y="2006600"/>
            <a:ext cx="10515600" cy="4351338"/>
          </a:xfrm>
        </p:spPr>
        <p:txBody>
          <a:bodyPr>
            <a:normAutofit/>
          </a:bodyPr>
          <a:lstStyle/>
          <a:p>
            <a:r>
              <a:rPr lang="en-US" sz="3600" dirty="0">
                <a:solidFill>
                  <a:schemeClr val="bg1"/>
                </a:solidFill>
              </a:rPr>
              <a:t>when individuals feel </a:t>
            </a:r>
            <a:r>
              <a:rPr lang="en-US" sz="3600" dirty="0" err="1">
                <a:solidFill>
                  <a:schemeClr val="bg1"/>
                </a:solidFill>
              </a:rPr>
              <a:t>recognised</a:t>
            </a:r>
            <a:r>
              <a:rPr lang="en-US" sz="3600" dirty="0">
                <a:solidFill>
                  <a:schemeClr val="bg1"/>
                </a:solidFill>
              </a:rPr>
              <a:t> for their intellectual or social worth they are willing to:</a:t>
            </a:r>
          </a:p>
          <a:p>
            <a:pPr lvl="1"/>
            <a:r>
              <a:rPr lang="en-US" sz="3600" dirty="0">
                <a:solidFill>
                  <a:schemeClr val="bg1"/>
                </a:solidFill>
              </a:rPr>
              <a:t>share knowledge</a:t>
            </a:r>
          </a:p>
          <a:p>
            <a:pPr lvl="1"/>
            <a:r>
              <a:rPr lang="en-US" sz="3600" dirty="0">
                <a:solidFill>
                  <a:schemeClr val="bg1"/>
                </a:solidFill>
              </a:rPr>
              <a:t>feel inspired </a:t>
            </a:r>
          </a:p>
          <a:p>
            <a:pPr lvl="1"/>
            <a:r>
              <a:rPr lang="en-US" sz="3600" dirty="0">
                <a:solidFill>
                  <a:schemeClr val="bg1"/>
                </a:solidFill>
              </a:rPr>
              <a:t>suggest ideas and share experiences</a:t>
            </a:r>
          </a:p>
          <a:p>
            <a:pPr lvl="1"/>
            <a:r>
              <a:rPr lang="en-US" sz="3600" dirty="0">
                <a:solidFill>
                  <a:schemeClr val="bg1"/>
                </a:solidFill>
              </a:rPr>
              <a:t>feel emotionally tied to the strategy</a:t>
            </a:r>
          </a:p>
          <a:p>
            <a:pPr lvl="1"/>
            <a:r>
              <a:rPr lang="en-US" sz="3600" dirty="0">
                <a:solidFill>
                  <a:schemeClr val="bg1"/>
                </a:solidFill>
              </a:rPr>
              <a:t>engage in voluntary co-operation</a:t>
            </a:r>
          </a:p>
          <a:p>
            <a:endParaRPr lang="en-US" sz="3600" dirty="0">
              <a:solidFill>
                <a:schemeClr val="bg1"/>
              </a:solidFill>
            </a:endParaRPr>
          </a:p>
        </p:txBody>
      </p:sp>
    </p:spTree>
    <p:extLst>
      <p:ext uri="{BB962C8B-B14F-4D97-AF65-F5344CB8AC3E}">
        <p14:creationId xmlns:p14="http://schemas.microsoft.com/office/powerpoint/2010/main" val="3002771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94F6-7D73-F34B-A900-5C4111D4F31E}"/>
              </a:ext>
            </a:extLst>
          </p:cNvPr>
          <p:cNvSpPr>
            <a:spLocks noGrp="1"/>
          </p:cNvSpPr>
          <p:nvPr>
            <p:ph type="title"/>
          </p:nvPr>
        </p:nvSpPr>
        <p:spPr>
          <a:xfrm>
            <a:off x="481012" y="322263"/>
            <a:ext cx="10515600" cy="1325563"/>
          </a:xfrm>
        </p:spPr>
        <p:txBody>
          <a:bodyPr/>
          <a:lstStyle/>
          <a:p>
            <a:r>
              <a:rPr lang="en-US" i="1" dirty="0">
                <a:solidFill>
                  <a:schemeClr val="bg1"/>
                </a:solidFill>
              </a:rPr>
              <a:t>Why does fair process in matter?</a:t>
            </a:r>
            <a:endParaRPr lang="en-US" dirty="0">
              <a:solidFill>
                <a:schemeClr val="bg1"/>
              </a:solidFill>
            </a:endParaRPr>
          </a:p>
        </p:txBody>
      </p:sp>
      <p:sp>
        <p:nvSpPr>
          <p:cNvPr id="3" name="Content Placeholder 2">
            <a:extLst>
              <a:ext uri="{FF2B5EF4-FFF2-40B4-BE49-F238E27FC236}">
                <a16:creationId xmlns:a16="http://schemas.microsoft.com/office/drawing/2014/main" id="{2A089246-FFB4-2247-89CE-8F34BCC06998}"/>
              </a:ext>
            </a:extLst>
          </p:cNvPr>
          <p:cNvSpPr>
            <a:spLocks noGrp="1"/>
          </p:cNvSpPr>
          <p:nvPr>
            <p:ph idx="1"/>
          </p:nvPr>
        </p:nvSpPr>
        <p:spPr>
          <a:xfrm>
            <a:off x="851452" y="1772617"/>
            <a:ext cx="10515600" cy="4351338"/>
          </a:xfrm>
        </p:spPr>
        <p:txBody>
          <a:bodyPr>
            <a:noAutofit/>
          </a:bodyPr>
          <a:lstStyle/>
          <a:p>
            <a:r>
              <a:rPr lang="en-US" sz="3200" dirty="0">
                <a:solidFill>
                  <a:schemeClr val="bg1"/>
                </a:solidFill>
              </a:rPr>
              <a:t>if people’s worth is not </a:t>
            </a:r>
            <a:r>
              <a:rPr lang="en-US" sz="3200" dirty="0" err="1">
                <a:solidFill>
                  <a:schemeClr val="bg1"/>
                </a:solidFill>
              </a:rPr>
              <a:t>recognised</a:t>
            </a:r>
            <a:r>
              <a:rPr lang="en-US" sz="3200" dirty="0">
                <a:solidFill>
                  <a:schemeClr val="bg1"/>
                </a:solidFill>
              </a:rPr>
              <a:t>:</a:t>
            </a:r>
          </a:p>
          <a:p>
            <a:pPr lvl="1"/>
            <a:r>
              <a:rPr lang="en-US" sz="3200" dirty="0">
                <a:solidFill>
                  <a:schemeClr val="bg1"/>
                </a:solidFill>
              </a:rPr>
              <a:t>they will feel angry</a:t>
            </a:r>
          </a:p>
          <a:p>
            <a:pPr lvl="1"/>
            <a:r>
              <a:rPr lang="en-US" sz="3200" dirty="0">
                <a:solidFill>
                  <a:schemeClr val="bg1"/>
                </a:solidFill>
              </a:rPr>
              <a:t>not invest their energy in participating</a:t>
            </a:r>
          </a:p>
          <a:p>
            <a:pPr lvl="1"/>
            <a:r>
              <a:rPr lang="en-US" sz="3200" dirty="0">
                <a:solidFill>
                  <a:schemeClr val="bg1"/>
                </a:solidFill>
              </a:rPr>
              <a:t>drag their feet and apply counter measures</a:t>
            </a:r>
          </a:p>
          <a:p>
            <a:r>
              <a:rPr lang="en-US" sz="3200" dirty="0">
                <a:solidFill>
                  <a:schemeClr val="bg1"/>
                </a:solidFill>
              </a:rPr>
              <a:t>commitment, trust and voluntary co-operation = intangible capital of health policy.</a:t>
            </a:r>
          </a:p>
          <a:p>
            <a:r>
              <a:rPr lang="en-US" sz="3200" dirty="0">
                <a:solidFill>
                  <a:schemeClr val="bg1"/>
                </a:solidFill>
              </a:rPr>
              <a:t>committed, engaged members of society will usually ignore self interest in the pursuit of policies that enhance the care and safety of others.</a:t>
            </a:r>
          </a:p>
          <a:p>
            <a:endParaRPr lang="en-US" sz="3200" dirty="0">
              <a:solidFill>
                <a:schemeClr val="bg1"/>
              </a:solidFill>
            </a:endParaRPr>
          </a:p>
        </p:txBody>
      </p:sp>
    </p:spTree>
    <p:extLst>
      <p:ext uri="{BB962C8B-B14F-4D97-AF65-F5344CB8AC3E}">
        <p14:creationId xmlns:p14="http://schemas.microsoft.com/office/powerpoint/2010/main" val="375231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8E3EE-00AE-7C4C-AD7D-54126ABE459A}"/>
              </a:ext>
            </a:extLst>
          </p:cNvPr>
          <p:cNvSpPr>
            <a:spLocks noGrp="1"/>
          </p:cNvSpPr>
          <p:nvPr>
            <p:ph type="title"/>
          </p:nvPr>
        </p:nvSpPr>
        <p:spPr/>
        <p:txBody>
          <a:bodyPr/>
          <a:lstStyle/>
          <a:p>
            <a:r>
              <a:rPr lang="en-US" dirty="0">
                <a:solidFill>
                  <a:schemeClr val="bg1"/>
                </a:solidFill>
              </a:rPr>
              <a:t>     Thankyou for your attention:</a:t>
            </a:r>
          </a:p>
        </p:txBody>
      </p:sp>
      <p:sp>
        <p:nvSpPr>
          <p:cNvPr id="3" name="Content Placeholder 2">
            <a:extLst>
              <a:ext uri="{FF2B5EF4-FFF2-40B4-BE49-F238E27FC236}">
                <a16:creationId xmlns:a16="http://schemas.microsoft.com/office/drawing/2014/main" id="{F67D8AD7-91A6-1E44-9359-D765E8CB1AF4}"/>
              </a:ext>
            </a:extLst>
          </p:cNvPr>
          <p:cNvSpPr>
            <a:spLocks noGrp="1"/>
          </p:cNvSpPr>
          <p:nvPr>
            <p:ph idx="1"/>
          </p:nvPr>
        </p:nvSpPr>
        <p:spPr/>
        <p:txBody>
          <a:bodyPr/>
          <a:lstStyle/>
          <a:p>
            <a:endParaRPr lang="en-US" dirty="0">
              <a:solidFill>
                <a:schemeClr val="bg1"/>
              </a:solidFill>
            </a:endParaRPr>
          </a:p>
          <a:p>
            <a:endParaRPr lang="en-US" dirty="0">
              <a:solidFill>
                <a:schemeClr val="bg1"/>
              </a:solidFill>
            </a:endParaRPr>
          </a:p>
          <a:p>
            <a:pPr marL="0" indent="0">
              <a:buNone/>
            </a:pPr>
            <a:r>
              <a:rPr lang="en-US">
                <a:solidFill>
                  <a:schemeClr val="bg1"/>
                </a:solidFill>
              </a:rPr>
              <a:t>                Please </a:t>
            </a:r>
            <a:r>
              <a:rPr lang="en-US" dirty="0">
                <a:solidFill>
                  <a:schemeClr val="bg1"/>
                </a:solidFill>
              </a:rPr>
              <a:t>contact Associate Professor Julian Rait at: </a:t>
            </a:r>
          </a:p>
          <a:p>
            <a:pPr marL="0" indent="0">
              <a:buNone/>
            </a:pPr>
            <a:endParaRPr lang="en-US" dirty="0">
              <a:solidFill>
                <a:schemeClr val="bg1"/>
              </a:solidFill>
            </a:endParaRPr>
          </a:p>
          <a:p>
            <a:pPr marL="0" indent="0">
              <a:buNone/>
            </a:pPr>
            <a:r>
              <a:rPr lang="en-US" dirty="0">
                <a:solidFill>
                  <a:schemeClr val="bg1"/>
                </a:solidFill>
              </a:rPr>
              <a:t>                                    </a:t>
            </a:r>
            <a:r>
              <a:rPr lang="en-US" dirty="0" err="1">
                <a:solidFill>
                  <a:schemeClr val="bg1"/>
                </a:solidFill>
              </a:rPr>
              <a:t>Julian.Rait@visionaustralia.org</a:t>
            </a:r>
            <a:endParaRPr lang="en-US" dirty="0">
              <a:solidFill>
                <a:schemeClr val="bg1"/>
              </a:solidFill>
            </a:endParaRPr>
          </a:p>
        </p:txBody>
      </p:sp>
    </p:spTree>
    <p:extLst>
      <p:ext uri="{BB962C8B-B14F-4D97-AF65-F5344CB8AC3E}">
        <p14:creationId xmlns:p14="http://schemas.microsoft.com/office/powerpoint/2010/main" val="310582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72A7-9AD3-5B4F-B686-D82808906DA5}"/>
              </a:ext>
            </a:extLst>
          </p:cNvPr>
          <p:cNvSpPr>
            <a:spLocks noGrp="1"/>
          </p:cNvSpPr>
          <p:nvPr>
            <p:ph type="title"/>
          </p:nvPr>
        </p:nvSpPr>
        <p:spPr/>
        <p:txBody>
          <a:bodyPr/>
          <a:lstStyle/>
          <a:p>
            <a:r>
              <a:rPr lang="en-US" dirty="0">
                <a:solidFill>
                  <a:schemeClr val="bg1"/>
                </a:solidFill>
              </a:rPr>
              <a:t>The 1918-19 Spanish flu:</a:t>
            </a:r>
            <a:endParaRPr lang="en-US" dirty="0"/>
          </a:p>
        </p:txBody>
      </p:sp>
      <p:sp>
        <p:nvSpPr>
          <p:cNvPr id="3" name="Content Placeholder 2">
            <a:extLst>
              <a:ext uri="{FF2B5EF4-FFF2-40B4-BE49-F238E27FC236}">
                <a16:creationId xmlns:a16="http://schemas.microsoft.com/office/drawing/2014/main" id="{7B422045-6725-334E-926D-7F49D3740EF2}"/>
              </a:ext>
            </a:extLst>
          </p:cNvPr>
          <p:cNvSpPr>
            <a:spLocks noGrp="1"/>
          </p:cNvSpPr>
          <p:nvPr>
            <p:ph idx="1"/>
          </p:nvPr>
        </p:nvSpPr>
        <p:spPr>
          <a:xfrm>
            <a:off x="930965" y="1984652"/>
            <a:ext cx="10515600" cy="4351338"/>
          </a:xfrm>
        </p:spPr>
        <p:txBody>
          <a:bodyPr/>
          <a:lstStyle/>
          <a:p>
            <a:r>
              <a:rPr lang="en-US" dirty="0">
                <a:solidFill>
                  <a:schemeClr val="bg1"/>
                </a:solidFill>
              </a:rPr>
              <a:t>the second deadliest pandemic in human history</a:t>
            </a:r>
          </a:p>
          <a:p>
            <a:r>
              <a:rPr lang="en-US" dirty="0">
                <a:solidFill>
                  <a:schemeClr val="bg1"/>
                </a:solidFill>
              </a:rPr>
              <a:t>caused by the H1N1 sub-type of Influenza A</a:t>
            </a:r>
          </a:p>
          <a:p>
            <a:r>
              <a:rPr lang="en-US" dirty="0">
                <a:solidFill>
                  <a:schemeClr val="bg1"/>
                </a:solidFill>
              </a:rPr>
              <a:t>first observed in the final months of World War I (in Kansas)</a:t>
            </a:r>
          </a:p>
          <a:p>
            <a:r>
              <a:rPr lang="en-US" dirty="0">
                <a:solidFill>
                  <a:schemeClr val="bg1"/>
                </a:solidFill>
              </a:rPr>
              <a:t>25% to 30% of the world’s population of 1.8 Billion affected over the two years of 1918-1920 in four waves</a:t>
            </a:r>
          </a:p>
          <a:p>
            <a:r>
              <a:rPr lang="en-US" dirty="0">
                <a:solidFill>
                  <a:schemeClr val="bg1"/>
                </a:solidFill>
              </a:rPr>
              <a:t>an unusually high mortality amongst young adults</a:t>
            </a:r>
          </a:p>
          <a:p>
            <a:r>
              <a:rPr lang="en-US" dirty="0">
                <a:solidFill>
                  <a:schemeClr val="bg1"/>
                </a:solidFill>
              </a:rPr>
              <a:t>recurred in 1977 (Russian Flu) and 2009 (Swine Flu)</a:t>
            </a:r>
          </a:p>
          <a:p>
            <a:endParaRPr lang="en-US" dirty="0">
              <a:solidFill>
                <a:schemeClr val="bg1"/>
              </a:solidFill>
            </a:endParaRPr>
          </a:p>
        </p:txBody>
      </p:sp>
    </p:spTree>
    <p:extLst>
      <p:ext uri="{BB962C8B-B14F-4D97-AF65-F5344CB8AC3E}">
        <p14:creationId xmlns:p14="http://schemas.microsoft.com/office/powerpoint/2010/main" val="277742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85E3-E411-CE49-A41F-FA090755AFE2}"/>
              </a:ext>
            </a:extLst>
          </p:cNvPr>
          <p:cNvSpPr>
            <a:spLocks noGrp="1"/>
          </p:cNvSpPr>
          <p:nvPr>
            <p:ph type="title"/>
          </p:nvPr>
        </p:nvSpPr>
        <p:spPr/>
        <p:txBody>
          <a:bodyPr/>
          <a:lstStyle/>
          <a:p>
            <a:r>
              <a:rPr lang="en-US" dirty="0">
                <a:solidFill>
                  <a:schemeClr val="bg1"/>
                </a:solidFill>
              </a:rPr>
              <a:t>SARS Co-V-2 pandemic:</a:t>
            </a:r>
          </a:p>
        </p:txBody>
      </p:sp>
      <p:sp>
        <p:nvSpPr>
          <p:cNvPr id="3" name="Content Placeholder 2">
            <a:extLst>
              <a:ext uri="{FF2B5EF4-FFF2-40B4-BE49-F238E27FC236}">
                <a16:creationId xmlns:a16="http://schemas.microsoft.com/office/drawing/2014/main" id="{340DA26B-C668-994A-95E6-48BDDC9C3543}"/>
              </a:ext>
            </a:extLst>
          </p:cNvPr>
          <p:cNvSpPr>
            <a:spLocks noGrp="1"/>
          </p:cNvSpPr>
          <p:nvPr>
            <p:ph idx="1"/>
          </p:nvPr>
        </p:nvSpPr>
        <p:spPr/>
        <p:txBody>
          <a:bodyPr/>
          <a:lstStyle/>
          <a:p>
            <a:r>
              <a:rPr lang="en-US" dirty="0">
                <a:solidFill>
                  <a:schemeClr val="bg1"/>
                </a:solidFill>
              </a:rPr>
              <a:t>ongoing coronavirus infection</a:t>
            </a:r>
          </a:p>
          <a:p>
            <a:r>
              <a:rPr lang="en-US" dirty="0">
                <a:solidFill>
                  <a:schemeClr val="bg1"/>
                </a:solidFill>
              </a:rPr>
              <a:t>began in the City of Wuhan in October or November 2019</a:t>
            </a:r>
          </a:p>
          <a:p>
            <a:r>
              <a:rPr lang="en-US" dirty="0">
                <a:solidFill>
                  <a:schemeClr val="bg1"/>
                </a:solidFill>
              </a:rPr>
              <a:t>scientific consensus is that the virus is zoonotic in origin</a:t>
            </a:r>
          </a:p>
          <a:p>
            <a:r>
              <a:rPr lang="en-US" dirty="0">
                <a:solidFill>
                  <a:schemeClr val="bg1"/>
                </a:solidFill>
              </a:rPr>
              <a:t>SARS Co-V-2 is closely related to bat and pangolin coronaviruses</a:t>
            </a:r>
          </a:p>
          <a:p>
            <a:endParaRPr lang="en-US" dirty="0">
              <a:solidFill>
                <a:schemeClr val="bg1"/>
              </a:solidFill>
            </a:endParaRPr>
          </a:p>
          <a:p>
            <a:r>
              <a:rPr lang="en-US" dirty="0">
                <a:solidFill>
                  <a:schemeClr val="bg1"/>
                </a:solidFill>
              </a:rPr>
              <a:t>477 million cases and 6.1 million deaths</a:t>
            </a:r>
          </a:p>
          <a:p>
            <a:r>
              <a:rPr lang="en-US" dirty="0">
                <a:solidFill>
                  <a:schemeClr val="bg1"/>
                </a:solidFill>
              </a:rPr>
              <a:t>vaccination became widely available in December 2020</a:t>
            </a:r>
          </a:p>
          <a:p>
            <a:r>
              <a:rPr lang="en-US" dirty="0">
                <a:solidFill>
                  <a:schemeClr val="bg1"/>
                </a:solidFill>
              </a:rPr>
              <a:t>monoclonal antibodies and several antiviral medications are effective</a:t>
            </a:r>
          </a:p>
        </p:txBody>
      </p:sp>
    </p:spTree>
    <p:extLst>
      <p:ext uri="{BB962C8B-B14F-4D97-AF65-F5344CB8AC3E}">
        <p14:creationId xmlns:p14="http://schemas.microsoft.com/office/powerpoint/2010/main" val="234201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F990-A476-8F4B-900B-0037E94F1306}"/>
              </a:ext>
            </a:extLst>
          </p:cNvPr>
          <p:cNvSpPr>
            <a:spLocks noGrp="1"/>
          </p:cNvSpPr>
          <p:nvPr>
            <p:ph type="title"/>
          </p:nvPr>
        </p:nvSpPr>
        <p:spPr/>
        <p:txBody>
          <a:bodyPr/>
          <a:lstStyle/>
          <a:p>
            <a:r>
              <a:rPr lang="en-US" dirty="0">
                <a:solidFill>
                  <a:schemeClr val="bg1"/>
                </a:solidFill>
              </a:rPr>
              <a:t>Lessons from the 1918-19 </a:t>
            </a:r>
            <a:br>
              <a:rPr lang="en-US" dirty="0">
                <a:solidFill>
                  <a:schemeClr val="bg1"/>
                </a:solidFill>
              </a:rPr>
            </a:br>
            <a:r>
              <a:rPr lang="en-US" dirty="0">
                <a:solidFill>
                  <a:schemeClr val="bg1"/>
                </a:solidFill>
              </a:rPr>
              <a:t>    influenza pandemic:</a:t>
            </a:r>
          </a:p>
        </p:txBody>
      </p:sp>
      <p:sp>
        <p:nvSpPr>
          <p:cNvPr id="3" name="Content Placeholder 2">
            <a:extLst>
              <a:ext uri="{FF2B5EF4-FFF2-40B4-BE49-F238E27FC236}">
                <a16:creationId xmlns:a16="http://schemas.microsoft.com/office/drawing/2014/main" id="{B1265E96-35A2-DD42-BBAB-22B8A1CE47B6}"/>
              </a:ext>
            </a:extLst>
          </p:cNvPr>
          <p:cNvSpPr>
            <a:spLocks noGrp="1"/>
          </p:cNvSpPr>
          <p:nvPr>
            <p:ph idx="1"/>
          </p:nvPr>
        </p:nvSpPr>
        <p:spPr/>
        <p:txBody>
          <a:bodyPr/>
          <a:lstStyle/>
          <a:p>
            <a:r>
              <a:rPr lang="en-US" dirty="0">
                <a:solidFill>
                  <a:schemeClr val="bg1"/>
                </a:solidFill>
              </a:rPr>
              <a:t>demonstrated how communities react to severe disease crises.</a:t>
            </a:r>
          </a:p>
          <a:p>
            <a:endParaRPr lang="en-US" dirty="0">
              <a:solidFill>
                <a:schemeClr val="bg1"/>
              </a:solidFill>
            </a:endParaRPr>
          </a:p>
          <a:p>
            <a:r>
              <a:rPr lang="en-US" dirty="0">
                <a:solidFill>
                  <a:schemeClr val="bg1"/>
                </a:solidFill>
              </a:rPr>
              <a:t>hospitals and medical personnel need to be well coordinated.</a:t>
            </a:r>
          </a:p>
          <a:p>
            <a:endParaRPr lang="en-US" dirty="0">
              <a:solidFill>
                <a:schemeClr val="bg1"/>
              </a:solidFill>
            </a:endParaRPr>
          </a:p>
          <a:p>
            <a:r>
              <a:rPr lang="en-US" dirty="0">
                <a:solidFill>
                  <a:schemeClr val="bg1"/>
                </a:solidFill>
              </a:rPr>
              <a:t>the popular press plays a defining role in presenting the pandemic to the public – either settling on aggravating public anxiety.</a:t>
            </a:r>
          </a:p>
          <a:p>
            <a:endParaRPr lang="en-US" dirty="0">
              <a:solidFill>
                <a:schemeClr val="bg1"/>
              </a:solidFill>
            </a:endParaRPr>
          </a:p>
          <a:p>
            <a:r>
              <a:rPr lang="en-US" dirty="0">
                <a:solidFill>
                  <a:schemeClr val="bg1"/>
                </a:solidFill>
              </a:rPr>
              <a:t>cooperation between various states and territories is critical to an effective public health response.</a:t>
            </a:r>
          </a:p>
          <a:p>
            <a:endParaRPr lang="en-US" dirty="0">
              <a:solidFill>
                <a:schemeClr val="bg1"/>
              </a:solidFill>
            </a:endParaRPr>
          </a:p>
        </p:txBody>
      </p:sp>
    </p:spTree>
    <p:extLst>
      <p:ext uri="{BB962C8B-B14F-4D97-AF65-F5344CB8AC3E}">
        <p14:creationId xmlns:p14="http://schemas.microsoft.com/office/powerpoint/2010/main" val="240930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438B-4C6D-4545-B02D-499AB4E1A3EC}"/>
              </a:ext>
            </a:extLst>
          </p:cNvPr>
          <p:cNvSpPr>
            <a:spLocks noGrp="1"/>
          </p:cNvSpPr>
          <p:nvPr>
            <p:ph type="title"/>
          </p:nvPr>
        </p:nvSpPr>
        <p:spPr/>
        <p:txBody>
          <a:bodyPr/>
          <a:lstStyle/>
          <a:p>
            <a:r>
              <a:rPr lang="en-US" dirty="0">
                <a:solidFill>
                  <a:schemeClr val="bg1"/>
                </a:solidFill>
              </a:rPr>
              <a:t>Secondary effects of pandemic:</a:t>
            </a:r>
          </a:p>
        </p:txBody>
      </p:sp>
      <p:sp>
        <p:nvSpPr>
          <p:cNvPr id="3" name="Content Placeholder 2">
            <a:extLst>
              <a:ext uri="{FF2B5EF4-FFF2-40B4-BE49-F238E27FC236}">
                <a16:creationId xmlns:a16="http://schemas.microsoft.com/office/drawing/2014/main" id="{EC0347C4-BB33-2F4B-91DE-19BF7E29D739}"/>
              </a:ext>
            </a:extLst>
          </p:cNvPr>
          <p:cNvSpPr>
            <a:spLocks noGrp="1"/>
          </p:cNvSpPr>
          <p:nvPr>
            <p:ph idx="1"/>
          </p:nvPr>
        </p:nvSpPr>
        <p:spPr/>
        <p:txBody>
          <a:bodyPr>
            <a:normAutofit/>
          </a:bodyPr>
          <a:lstStyle/>
          <a:p>
            <a:r>
              <a:rPr lang="en-US" sz="3200" dirty="0">
                <a:solidFill>
                  <a:schemeClr val="bg1"/>
                </a:solidFill>
              </a:rPr>
              <a:t>misinformation continues to circulate through social and mass media</a:t>
            </a:r>
          </a:p>
          <a:p>
            <a:r>
              <a:rPr lang="en-US" sz="3200" dirty="0">
                <a:solidFill>
                  <a:schemeClr val="bg1"/>
                </a:solidFill>
              </a:rPr>
              <a:t>balance between public health imperatives and individual rights</a:t>
            </a:r>
          </a:p>
          <a:p>
            <a:r>
              <a:rPr lang="en-US" sz="3200" dirty="0">
                <a:solidFill>
                  <a:schemeClr val="bg1"/>
                </a:solidFill>
              </a:rPr>
              <a:t>late </a:t>
            </a:r>
            <a:r>
              <a:rPr lang="en-US" sz="3200" dirty="0" err="1">
                <a:solidFill>
                  <a:schemeClr val="bg1"/>
                </a:solidFill>
              </a:rPr>
              <a:t>politisation</a:t>
            </a:r>
            <a:r>
              <a:rPr lang="en-US" sz="3200" dirty="0">
                <a:solidFill>
                  <a:schemeClr val="bg1"/>
                </a:solidFill>
              </a:rPr>
              <a:t> of public health responses</a:t>
            </a:r>
          </a:p>
          <a:p>
            <a:r>
              <a:rPr lang="en-US" sz="3200" dirty="0">
                <a:solidFill>
                  <a:schemeClr val="bg1"/>
                </a:solidFill>
              </a:rPr>
              <a:t>emerging issues with health equity and access to vaccinations and timely medical care</a:t>
            </a:r>
          </a:p>
          <a:p>
            <a:r>
              <a:rPr lang="en-US" sz="3200" dirty="0">
                <a:solidFill>
                  <a:schemeClr val="bg1"/>
                </a:solidFill>
              </a:rPr>
              <a:t>repeated waves of infection straining health resources</a:t>
            </a:r>
          </a:p>
        </p:txBody>
      </p:sp>
    </p:spTree>
    <p:extLst>
      <p:ext uri="{BB962C8B-B14F-4D97-AF65-F5344CB8AC3E}">
        <p14:creationId xmlns:p14="http://schemas.microsoft.com/office/powerpoint/2010/main" val="82380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ACCF-0E02-CB49-B77D-BB74FC6398AF}"/>
              </a:ext>
            </a:extLst>
          </p:cNvPr>
          <p:cNvSpPr>
            <a:spLocks noGrp="1"/>
          </p:cNvSpPr>
          <p:nvPr>
            <p:ph type="title"/>
          </p:nvPr>
        </p:nvSpPr>
        <p:spPr>
          <a:xfrm>
            <a:off x="639417" y="391629"/>
            <a:ext cx="10515600" cy="1325563"/>
          </a:xfrm>
        </p:spPr>
        <p:txBody>
          <a:bodyPr/>
          <a:lstStyle/>
          <a:p>
            <a:r>
              <a:rPr lang="en-US" dirty="0">
                <a:solidFill>
                  <a:schemeClr val="bg1"/>
                </a:solidFill>
              </a:rPr>
              <a:t>Standard public health measures:</a:t>
            </a:r>
          </a:p>
        </p:txBody>
      </p:sp>
      <p:sp>
        <p:nvSpPr>
          <p:cNvPr id="3" name="Content Placeholder 2">
            <a:extLst>
              <a:ext uri="{FF2B5EF4-FFF2-40B4-BE49-F238E27FC236}">
                <a16:creationId xmlns:a16="http://schemas.microsoft.com/office/drawing/2014/main" id="{AEB743E9-F4CC-274A-BF2F-EC62C8C7C4EC}"/>
              </a:ext>
            </a:extLst>
          </p:cNvPr>
          <p:cNvSpPr>
            <a:spLocks noGrp="1"/>
          </p:cNvSpPr>
          <p:nvPr>
            <p:ph idx="1"/>
          </p:nvPr>
        </p:nvSpPr>
        <p:spPr/>
        <p:txBody>
          <a:bodyPr/>
          <a:lstStyle/>
          <a:p>
            <a:r>
              <a:rPr lang="en-US" sz="3200" dirty="0">
                <a:solidFill>
                  <a:schemeClr val="bg1"/>
                </a:solidFill>
              </a:rPr>
              <a:t>vaccination</a:t>
            </a:r>
          </a:p>
          <a:p>
            <a:r>
              <a:rPr lang="en-US" sz="3200" dirty="0">
                <a:solidFill>
                  <a:schemeClr val="bg1"/>
                </a:solidFill>
              </a:rPr>
              <a:t>social distancing </a:t>
            </a:r>
          </a:p>
          <a:p>
            <a:r>
              <a:rPr lang="en-US" sz="3200" dirty="0">
                <a:solidFill>
                  <a:schemeClr val="bg1"/>
                </a:solidFill>
              </a:rPr>
              <a:t>improved ventilation and air filtration</a:t>
            </a:r>
          </a:p>
          <a:p>
            <a:r>
              <a:rPr lang="en-US" sz="3200" dirty="0">
                <a:solidFill>
                  <a:schemeClr val="bg1"/>
                </a:solidFill>
              </a:rPr>
              <a:t>mask wearing (especially N95 respirator masks)</a:t>
            </a:r>
          </a:p>
          <a:p>
            <a:r>
              <a:rPr lang="en-US" sz="3200" dirty="0">
                <a:solidFill>
                  <a:schemeClr val="bg1"/>
                </a:solidFill>
              </a:rPr>
              <a:t>quarantine or home isolation of those exposed or infected</a:t>
            </a:r>
          </a:p>
          <a:p>
            <a:pPr marL="0" indent="0">
              <a:buNone/>
            </a:pPr>
            <a:endParaRPr lang="en-US" dirty="0">
              <a:solidFill>
                <a:schemeClr val="bg1"/>
              </a:solidFill>
            </a:endParaRPr>
          </a:p>
        </p:txBody>
      </p:sp>
    </p:spTree>
    <p:extLst>
      <p:ext uri="{BB962C8B-B14F-4D97-AF65-F5344CB8AC3E}">
        <p14:creationId xmlns:p14="http://schemas.microsoft.com/office/powerpoint/2010/main" val="347874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6A4B-A308-BD49-AFA8-E3A7A1C47CB6}"/>
              </a:ext>
            </a:extLst>
          </p:cNvPr>
          <p:cNvSpPr>
            <a:spLocks noGrp="1"/>
          </p:cNvSpPr>
          <p:nvPr>
            <p:ph type="title"/>
          </p:nvPr>
        </p:nvSpPr>
        <p:spPr/>
        <p:txBody>
          <a:bodyPr/>
          <a:lstStyle/>
          <a:p>
            <a:r>
              <a:rPr lang="en-US" dirty="0">
                <a:solidFill>
                  <a:schemeClr val="bg1"/>
                </a:solidFill>
              </a:rPr>
              <a:t>Additional government actions:</a:t>
            </a:r>
          </a:p>
        </p:txBody>
      </p:sp>
      <p:sp>
        <p:nvSpPr>
          <p:cNvPr id="3" name="Content Placeholder 2">
            <a:extLst>
              <a:ext uri="{FF2B5EF4-FFF2-40B4-BE49-F238E27FC236}">
                <a16:creationId xmlns:a16="http://schemas.microsoft.com/office/drawing/2014/main" id="{F8023042-2283-804E-9942-B2F556125C2E}"/>
              </a:ext>
            </a:extLst>
          </p:cNvPr>
          <p:cNvSpPr>
            <a:spLocks noGrp="1"/>
          </p:cNvSpPr>
          <p:nvPr>
            <p:ph idx="1"/>
          </p:nvPr>
        </p:nvSpPr>
        <p:spPr/>
        <p:txBody>
          <a:bodyPr/>
          <a:lstStyle/>
          <a:p>
            <a:r>
              <a:rPr lang="en-US" dirty="0">
                <a:solidFill>
                  <a:schemeClr val="bg1"/>
                </a:solidFill>
              </a:rPr>
              <a:t>interstate and international travel restrictions</a:t>
            </a:r>
          </a:p>
          <a:p>
            <a:r>
              <a:rPr lang="en-US" dirty="0">
                <a:solidFill>
                  <a:schemeClr val="bg1"/>
                </a:solidFill>
              </a:rPr>
              <a:t>local or statewide lockdowns</a:t>
            </a:r>
          </a:p>
          <a:p>
            <a:r>
              <a:rPr lang="en-US" dirty="0">
                <a:solidFill>
                  <a:schemeClr val="bg1"/>
                </a:solidFill>
              </a:rPr>
              <a:t>business restrictions and closures</a:t>
            </a:r>
          </a:p>
          <a:p>
            <a:r>
              <a:rPr lang="en-US" dirty="0">
                <a:solidFill>
                  <a:schemeClr val="bg1"/>
                </a:solidFill>
              </a:rPr>
              <a:t>workplace hazard controls</a:t>
            </a:r>
          </a:p>
          <a:p>
            <a:r>
              <a:rPr lang="en-US" dirty="0">
                <a:solidFill>
                  <a:schemeClr val="bg1"/>
                </a:solidFill>
              </a:rPr>
              <a:t>widespread PCR / RAT testing</a:t>
            </a:r>
          </a:p>
          <a:p>
            <a:r>
              <a:rPr lang="en-US" dirty="0">
                <a:solidFill>
                  <a:schemeClr val="bg1"/>
                </a:solidFill>
              </a:rPr>
              <a:t>enhanced contact tracing</a:t>
            </a:r>
          </a:p>
          <a:p>
            <a:r>
              <a:rPr lang="en-US" dirty="0">
                <a:solidFill>
                  <a:schemeClr val="bg1"/>
                </a:solidFill>
              </a:rPr>
              <a:t>isolation of both primary and secondary contacts</a:t>
            </a:r>
            <a:br>
              <a:rPr lang="en-US" dirty="0">
                <a:solidFill>
                  <a:schemeClr val="bg1"/>
                </a:solidFill>
              </a:rPr>
            </a:b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28029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2752-C5F4-6EE5-4681-61767D68EB89}"/>
              </a:ext>
            </a:extLst>
          </p:cNvPr>
          <p:cNvSpPr>
            <a:spLocks noGrp="1"/>
          </p:cNvSpPr>
          <p:nvPr>
            <p:ph type="title"/>
          </p:nvPr>
        </p:nvSpPr>
        <p:spPr>
          <a:xfrm>
            <a:off x="0" y="335281"/>
            <a:ext cx="11353800" cy="1355408"/>
          </a:xfrm>
        </p:spPr>
        <p:txBody>
          <a:bodyPr/>
          <a:lstStyle/>
          <a:p>
            <a:r>
              <a:rPr lang="en-US" dirty="0">
                <a:solidFill>
                  <a:schemeClr val="bg1"/>
                </a:solidFill>
              </a:rPr>
              <a:t>National Centre for Disease Control</a:t>
            </a:r>
          </a:p>
        </p:txBody>
      </p:sp>
      <p:pic>
        <p:nvPicPr>
          <p:cNvPr id="5" name="Content Placeholder 4" descr="AMA Policy Position on an Australian Centre for Disease Control dated 4 January 2017; &quot;The AMA calls for the immediate establishment of an Australian National Centre for Disease Control (CDC) with a national focus on current and emerging communicable disease threats, engaging in global health surveillance, health security, epidemiology and research&quot;. ">
            <a:extLst>
              <a:ext uri="{FF2B5EF4-FFF2-40B4-BE49-F238E27FC236}">
                <a16:creationId xmlns:a16="http://schemas.microsoft.com/office/drawing/2014/main" id="{17BEFD4C-0EF0-6E73-E49F-D26C32B96B66}"/>
              </a:ext>
            </a:extLst>
          </p:cNvPr>
          <p:cNvPicPr>
            <a:picLocks noGrp="1" noChangeAspect="1"/>
          </p:cNvPicPr>
          <p:nvPr>
            <p:ph idx="1"/>
          </p:nvPr>
        </p:nvPicPr>
        <p:blipFill>
          <a:blip r:embed="rId2"/>
          <a:stretch>
            <a:fillRect/>
          </a:stretch>
        </p:blipFill>
        <p:spPr>
          <a:xfrm>
            <a:off x="2240280" y="1805341"/>
            <a:ext cx="7001429" cy="4889782"/>
          </a:xfrm>
        </p:spPr>
      </p:pic>
    </p:spTree>
    <p:extLst>
      <p:ext uri="{BB962C8B-B14F-4D97-AF65-F5344CB8AC3E}">
        <p14:creationId xmlns:p14="http://schemas.microsoft.com/office/powerpoint/2010/main" val="3234464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1048</Words>
  <Application>Microsoft Macintosh PowerPoint</Application>
  <PresentationFormat>Widescreen</PresentationFormat>
  <Paragraphs>123</Paragraphs>
  <Slides>26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The 1918-19 flu pandemic:</vt:lpstr>
      <vt:lpstr>The 1918-19 Spanish flu:</vt:lpstr>
      <vt:lpstr>SARS Co-V-2 pandemic:</vt:lpstr>
      <vt:lpstr>Lessons from the 1918-19      influenza pandemic:</vt:lpstr>
      <vt:lpstr>Secondary effects of pandemic:</vt:lpstr>
      <vt:lpstr>Standard public health measures:</vt:lpstr>
      <vt:lpstr>Additional government actions:</vt:lpstr>
      <vt:lpstr>National Centre for Disease Control</vt:lpstr>
      <vt:lpstr>National Centre for Disease Control</vt:lpstr>
      <vt:lpstr>National Cabinet</vt:lpstr>
      <vt:lpstr>Travel/movements restrictions: initial zero Covid strategy</vt:lpstr>
      <vt:lpstr>PowerPoint Presentation</vt:lpstr>
      <vt:lpstr>Hotel quarantine</vt:lpstr>
      <vt:lpstr>Is Covid-19 airborne?</vt:lpstr>
      <vt:lpstr>National vaccination program</vt:lpstr>
      <vt:lpstr>Transition to endemic disease</vt:lpstr>
      <vt:lpstr>Pandemic outcomes:</vt:lpstr>
      <vt:lpstr>Transition to endemicity*:</vt:lpstr>
      <vt:lpstr>Three factors that distort  political decision making:</vt:lpstr>
      <vt:lpstr>Planning fallacy:</vt:lpstr>
      <vt:lpstr>Reference class forecasting:</vt:lpstr>
      <vt:lpstr>3 “e principles” of good policy: </vt:lpstr>
      <vt:lpstr>What is fair process in public policy?</vt:lpstr>
      <vt:lpstr>Why does fair process in matter?</vt:lpstr>
      <vt:lpstr>     Thankyou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Julian Rait</dc:creator>
  <cp:lastModifiedBy>Prof Julian Rait</cp:lastModifiedBy>
  <cp:revision>43</cp:revision>
  <dcterms:created xsi:type="dcterms:W3CDTF">2022-03-26T06:05:37Z</dcterms:created>
  <dcterms:modified xsi:type="dcterms:W3CDTF">2022-05-15T22:00:54Z</dcterms:modified>
</cp:coreProperties>
</file>