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4"/>
  </p:sldMasterIdLst>
  <p:notesMasterIdLst>
    <p:notesMasterId r:id="rId24"/>
  </p:notesMasterIdLst>
  <p:handoutMasterIdLst>
    <p:handoutMasterId r:id="rId25"/>
  </p:handoutMasterIdLst>
  <p:sldIdLst>
    <p:sldId id="312" r:id="rId5"/>
    <p:sldId id="284" r:id="rId6"/>
    <p:sldId id="260" r:id="rId7"/>
    <p:sldId id="261" r:id="rId8"/>
    <p:sldId id="314" r:id="rId9"/>
    <p:sldId id="318" r:id="rId10"/>
    <p:sldId id="298" r:id="rId11"/>
    <p:sldId id="1479" r:id="rId12"/>
    <p:sldId id="1481" r:id="rId13"/>
    <p:sldId id="1483" r:id="rId14"/>
    <p:sldId id="1482" r:id="rId15"/>
    <p:sldId id="1485" r:id="rId16"/>
    <p:sldId id="1484" r:id="rId17"/>
    <p:sldId id="281" r:id="rId18"/>
    <p:sldId id="405" r:id="rId19"/>
    <p:sldId id="398" r:id="rId20"/>
    <p:sldId id="259" r:id="rId21"/>
    <p:sldId id="320" r:id="rId22"/>
    <p:sldId id="306" r:id="rId23"/>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3"/>
    <a:srgbClr val="CFCFCD"/>
    <a:srgbClr val="0D94CF"/>
    <a:srgbClr val="FF9966"/>
    <a:srgbClr val="414042"/>
    <a:srgbClr val="C6D0D2"/>
    <a:srgbClr val="89B30B"/>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80ED8-6AFB-4A33-B3CF-D716D7AE425B}" v="157" dt="2022-05-17T05:27:32.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65599" autoAdjust="0"/>
  </p:normalViewPr>
  <p:slideViewPr>
    <p:cSldViewPr snapToGrid="0">
      <p:cViewPr varScale="1">
        <p:scale>
          <a:sx n="91" d="100"/>
          <a:sy n="91" d="100"/>
        </p:scale>
        <p:origin x="1728" y="78"/>
      </p:cViewPr>
      <p:guideLst>
        <p:guide orient="horz" pos="2160"/>
        <p:guide pos="2880"/>
        <p:guide orient="horz" pos="1620"/>
      </p:guideLst>
    </p:cSldViewPr>
  </p:slideViewPr>
  <p:outlineViewPr>
    <p:cViewPr>
      <p:scale>
        <a:sx n="33" d="100"/>
        <a:sy n="33" d="100"/>
      </p:scale>
      <p:origin x="0" y="-6318"/>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CF44AA-4744-6646-82AB-C70B26E17357}" type="datetimeFigureOut">
              <a:rPr lang="en-US" smtClean="0"/>
              <a:t>5/18/2022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91A948-991E-154C-B8DA-470907FE1357}" type="slidenum">
              <a:rPr lang="en-US" smtClean="0"/>
              <a:t>‹#›</a:t>
            </a:fld>
            <a:endParaRPr lang="en-US"/>
          </a:p>
        </p:txBody>
      </p:sp>
    </p:spTree>
    <p:extLst>
      <p:ext uri="{BB962C8B-B14F-4D97-AF65-F5344CB8AC3E}">
        <p14:creationId xmlns:p14="http://schemas.microsoft.com/office/powerpoint/2010/main" val="286141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8D9DAB4-01EC-4B0C-A643-E9764FC72C27}" type="slidenum">
              <a:rPr lang="en-US"/>
              <a:pPr/>
              <a:t>‹#›</a:t>
            </a:fld>
            <a:endParaRPr lang="en-US"/>
          </a:p>
        </p:txBody>
      </p:sp>
    </p:spTree>
    <p:extLst>
      <p:ext uri="{BB962C8B-B14F-4D97-AF65-F5344CB8AC3E}">
        <p14:creationId xmlns:p14="http://schemas.microsoft.com/office/powerpoint/2010/main" val="1017045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461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24E4E"/>
                </a:solidFill>
                <a:effectLst/>
                <a:latin typeface="open sans" panose="020B0606030504020204" pitchFamily="34" charset="0"/>
              </a:rPr>
              <a:t>The EU Accessibility Act is currently being transposed into national laws which will be complete by June 28, 2022</a:t>
            </a:r>
          </a:p>
          <a:p>
            <a:pPr algn="l" fontAlgn="base"/>
            <a:r>
              <a:rPr lang="en-US" b="0" i="0" dirty="0">
                <a:solidFill>
                  <a:srgbClr val="524E4E"/>
                </a:solidFill>
                <a:effectLst/>
                <a:latin typeface="open sans" panose="020B0606030504020204" pitchFamily="34" charset="0"/>
              </a:rPr>
              <a:t>The Act itself will come into force on June 28, 2025</a:t>
            </a:r>
          </a:p>
          <a:p>
            <a:pPr algn="l" fontAlgn="base"/>
            <a:r>
              <a:rPr lang="en-US" b="0" i="0" dirty="0">
                <a:solidFill>
                  <a:srgbClr val="524E4E"/>
                </a:solidFill>
                <a:effectLst/>
                <a:latin typeface="open sans" panose="020B0606030504020204" pitchFamily="34" charset="0"/>
              </a:rPr>
              <a:t>Ebooks in the market will need to be accessible</a:t>
            </a:r>
          </a:p>
          <a:p>
            <a:pPr algn="l" fontAlgn="base"/>
            <a:r>
              <a:rPr lang="en-US" b="0" i="0" dirty="0">
                <a:solidFill>
                  <a:srgbClr val="524E4E"/>
                </a:solidFill>
                <a:effectLst/>
                <a:latin typeface="open sans" panose="020B0606030504020204" pitchFamily="34" charset="0"/>
              </a:rPr>
              <a:t>Also covers websites and apps used to discover, download and read ebooks</a:t>
            </a:r>
          </a:p>
          <a:p>
            <a:pPr algn="l" fontAlgn="base"/>
            <a:endParaRPr lang="en-US" b="0" i="0" dirty="0">
              <a:solidFill>
                <a:srgbClr val="524E4E"/>
              </a:solidFill>
              <a:effectLst/>
              <a:latin typeface="open sans" panose="020B0606030504020204" pitchFamily="34" charset="0"/>
            </a:endParaRPr>
          </a:p>
          <a:p>
            <a:pPr algn="l" fontAlgn="base"/>
            <a:r>
              <a:rPr lang="en-US" b="0" i="0" dirty="0">
                <a:solidFill>
                  <a:srgbClr val="524E4E"/>
                </a:solidFill>
                <a:effectLst/>
                <a:latin typeface="open sans" panose="020B0606030504020204" pitchFamily="34" charset="0"/>
              </a:rPr>
              <a:t>A broad range of pressing needs were identified, including the following themes:</a:t>
            </a:r>
          </a:p>
          <a:p>
            <a:pPr algn="l" fontAlgn="base">
              <a:buFont typeface="Arial" panose="020B0604020202020204" pitchFamily="34" charset="0"/>
              <a:buChar char="•"/>
            </a:pPr>
            <a:r>
              <a:rPr lang="en-US" b="0" i="0" dirty="0">
                <a:solidFill>
                  <a:srgbClr val="524E4E"/>
                </a:solidFill>
                <a:effectLst/>
                <a:latin typeface="inherit"/>
              </a:rPr>
              <a:t> Awareness-raising: concern was highlighted about communication within the publishing community and all parts of the supply chain to ensure everyone was conscious of their roles and responsibilities.</a:t>
            </a:r>
          </a:p>
          <a:p>
            <a:pPr algn="l" fontAlgn="base">
              <a:buFont typeface="Arial" panose="020B0604020202020204" pitchFamily="34" charset="0"/>
              <a:buChar char="•"/>
            </a:pPr>
            <a:r>
              <a:rPr lang="en-US" b="0" i="0" dirty="0">
                <a:solidFill>
                  <a:srgbClr val="524E4E"/>
                </a:solidFill>
                <a:effectLst/>
                <a:latin typeface="inherit"/>
              </a:rPr>
              <a:t> Training: even some of the countries with training available highlighted the need for further training resources to upskill staff in all areas of publishing.</a:t>
            </a:r>
          </a:p>
          <a:p>
            <a:pPr algn="l" fontAlgn="base">
              <a:buFont typeface="Arial" panose="020B0604020202020204" pitchFamily="34" charset="0"/>
              <a:buChar char="•"/>
            </a:pPr>
            <a:r>
              <a:rPr lang="en-US" b="0" i="0" dirty="0">
                <a:solidFill>
                  <a:srgbClr val="524E4E"/>
                </a:solidFill>
                <a:effectLst/>
                <a:latin typeface="inherit"/>
              </a:rPr>
              <a:t> Clarity over EAA requirements: progress continues in defining the practices and measures of accessibility in different formats, as well as defining the terms associated with exclusion and implementation (disproportionate burden, fundamental alteration, monitoring, reporting)</a:t>
            </a:r>
          </a:p>
          <a:p>
            <a:endParaRPr lang="en-GB" dirty="0"/>
          </a:p>
          <a:p>
            <a:r>
              <a:rPr lang="en-US" dirty="0"/>
              <a:t>Cast studies available: Finland, The Netherlands, Germany, Italy, Lithuania</a:t>
            </a:r>
          </a:p>
          <a:p>
            <a:endParaRPr lang="en-US" dirty="0"/>
          </a:p>
          <a:p>
            <a:r>
              <a:rPr lang="en-US" dirty="0"/>
              <a:t>Discussion is around – how to make quality image descriptions at scale, how fast to make the backlist accessible, getting better EPUB from InDesign</a:t>
            </a: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11</a:t>
            </a:fld>
            <a:endParaRPr lang="en-US"/>
          </a:p>
        </p:txBody>
      </p:sp>
    </p:spTree>
    <p:extLst>
      <p:ext uri="{BB962C8B-B14F-4D97-AF65-F5344CB8AC3E}">
        <p14:creationId xmlns:p14="http://schemas.microsoft.com/office/powerpoint/2010/main" val="91125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Seminar on accessible publishing at Nigerian Book Fair</a:t>
            </a:r>
          </a:p>
          <a:p>
            <a:r>
              <a:rPr lang="en-US" dirty="0"/>
              <a:t>This week DAISY is delivering accessible publishing trainings in Ouagadougou, Burkina Faso</a:t>
            </a:r>
          </a:p>
          <a:p>
            <a:endParaRPr lang="en-US" dirty="0"/>
          </a:p>
          <a:p>
            <a:r>
              <a:rPr lang="en-US" dirty="0"/>
              <a:t>Challenges of text to speech in many languages</a:t>
            </a:r>
          </a:p>
          <a:p>
            <a:endParaRPr lang="en-US" dirty="0"/>
          </a:p>
          <a:p>
            <a:r>
              <a:rPr lang="en-US" dirty="0"/>
              <a:t>eKitabu run trainings for publishers and run competitions</a:t>
            </a:r>
          </a:p>
          <a:p>
            <a:r>
              <a:rPr lang="en-US" dirty="0"/>
              <a:t>Also integrate human narration and sign language video in education titles</a:t>
            </a: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12</a:t>
            </a:fld>
            <a:endParaRPr lang="en-US"/>
          </a:p>
        </p:txBody>
      </p:sp>
    </p:spTree>
    <p:extLst>
      <p:ext uri="{BB962C8B-B14F-4D97-AF65-F5344CB8AC3E}">
        <p14:creationId xmlns:p14="http://schemas.microsoft.com/office/powerpoint/2010/main" val="276812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latin typeface="Atkinson Hyperlegible" pitchFamily="2" charset="0"/>
            </a:endParaRPr>
          </a:p>
        </p:txBody>
      </p:sp>
      <p:sp>
        <p:nvSpPr>
          <p:cNvPr id="323" name="Google Shape;32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Hope Coupled with Hard Work</a:t>
            </a:r>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15</a:t>
            </a:fld>
            <a:endParaRPr lang="en-US"/>
          </a:p>
        </p:txBody>
      </p:sp>
    </p:spTree>
    <p:extLst>
      <p:ext uri="{BB962C8B-B14F-4D97-AF65-F5344CB8AC3E}">
        <p14:creationId xmlns:p14="http://schemas.microsoft.com/office/powerpoint/2010/main" val="357466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17</a:t>
            </a:fld>
            <a:endParaRPr lang="en-US"/>
          </a:p>
        </p:txBody>
      </p:sp>
    </p:spTree>
    <p:extLst>
      <p:ext uri="{BB962C8B-B14F-4D97-AF65-F5344CB8AC3E}">
        <p14:creationId xmlns:p14="http://schemas.microsoft.com/office/powerpoint/2010/main" val="72898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19</a:t>
            </a:fld>
            <a:endParaRPr lang="en-US"/>
          </a:p>
        </p:txBody>
      </p:sp>
    </p:spTree>
    <p:extLst>
      <p:ext uri="{BB962C8B-B14F-4D97-AF65-F5344CB8AC3E}">
        <p14:creationId xmlns:p14="http://schemas.microsoft.com/office/powerpoint/2010/main" val="51855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rPr>
              <a:t>Join us on a journey to Canada, Europe, Latin America, and the USA on this extended tour to learn about progress toward the destination of inclusive publishing. What steps are being taken by publishers, platforms and policymakers to ensure that digital books are accessible to people with print disabilities? And what does the map look like for libraries and consumer organizations? Bring your own refreshments, opinions, and questions.</a:t>
            </a: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2</a:t>
            </a:fld>
            <a:endParaRPr lang="en-US"/>
          </a:p>
        </p:txBody>
      </p:sp>
    </p:spTree>
    <p:extLst>
      <p:ext uri="{BB962C8B-B14F-4D97-AF65-F5344CB8AC3E}">
        <p14:creationId xmlns:p14="http://schemas.microsoft.com/office/powerpoint/2010/main" val="91915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b="1" dirty="0">
                <a:effectLst/>
                <a:latin typeface="Calibri" panose="020F0502020204030204" pitchFamily="34" charset="0"/>
                <a:ea typeface="Calibri" panose="020F0502020204030204" pitchFamily="34" charset="0"/>
              </a:rPr>
              <a:t>Richard Orme</a:t>
            </a:r>
            <a:r>
              <a:rPr lang="en-AU" sz="1800" dirty="0">
                <a:effectLst/>
                <a:latin typeface="Calibri" panose="020F0502020204030204" pitchFamily="34" charset="0"/>
                <a:ea typeface="Calibri" panose="020F0502020204030204" pitchFamily="34" charset="0"/>
              </a:rPr>
              <a:t> is Chief Executive of the DAISY Consortium, the global organisation whose mission is to develop standards and solutions for accessible publishing and reading. He is a founding member of the UK Publishers Association Accessibility Action Group, serves on the board of the Accessible Books Consortium (an initiative of the UN agency WIPO) and the UK Association of Accessible Formats. Richard also volunteers in his community providing support for older people with disabilities.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3</a:t>
            </a:fld>
            <a:endParaRPr lang="en-US"/>
          </a:p>
        </p:txBody>
      </p:sp>
    </p:spTree>
    <p:extLst>
      <p:ext uri="{BB962C8B-B14F-4D97-AF65-F5344CB8AC3E}">
        <p14:creationId xmlns:p14="http://schemas.microsoft.com/office/powerpoint/2010/main" val="249469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The DAISY Consortium is an association of non-profit members “working towards equal access to information and knowledge regardless of disability”</a:t>
            </a:r>
          </a:p>
          <a:p>
            <a:r>
              <a:rPr lang="en-US" dirty="0"/>
              <a:t>Our members include special libraries for visually impaired people, disability groups, government agencies, universities</a:t>
            </a:r>
          </a:p>
          <a:p>
            <a:r>
              <a:rPr lang="en-US" dirty="0"/>
              <a:t>Our partners include publishers, vendors, developers of production and reading systems, retail and library platforms, technology companies</a:t>
            </a:r>
          </a:p>
          <a:p>
            <a:r>
              <a:rPr lang="en-US" dirty="0"/>
              <a:t>More than 150 organizations in 70 countries are part of our family</a:t>
            </a:r>
          </a:p>
          <a:p>
            <a:r>
              <a:rPr lang="en-US" dirty="0"/>
              <a:t>Founded 1996, more than 25 years effort to expand accessible publishing and reading</a:t>
            </a:r>
          </a:p>
          <a:p>
            <a:r>
              <a:rPr lang="en-US" dirty="0"/>
              <a:t>Registered in Zurich, our team members are based in Belgium, Brazil, Canada, China, France, India, Kenya, UK, USA and Vietnam.</a:t>
            </a:r>
          </a:p>
          <a:p>
            <a:endParaRPr lang="en-IN" dirty="0"/>
          </a:p>
        </p:txBody>
      </p:sp>
      <p:sp>
        <p:nvSpPr>
          <p:cNvPr id="4" name="Slide Number Placeholder 3"/>
          <p:cNvSpPr>
            <a:spLocks noGrp="1"/>
          </p:cNvSpPr>
          <p:nvPr>
            <p:ph type="sldNum" sz="quarter" idx="10"/>
          </p:nvPr>
        </p:nvSpPr>
        <p:spPr/>
        <p:txBody>
          <a:bodyPr/>
          <a:lstStyle/>
          <a:p>
            <a:fld id="{E1A63772-7BAE-496D-AF78-45C4A89913EF}" type="slidenum">
              <a:rPr lang="en-IN" smtClean="0"/>
              <a:pPr/>
              <a:t>4</a:t>
            </a:fld>
            <a:endParaRPr lang="en-IN"/>
          </a:p>
        </p:txBody>
      </p:sp>
    </p:spTree>
    <p:extLst>
      <p:ext uri="{BB962C8B-B14F-4D97-AF65-F5344CB8AC3E}">
        <p14:creationId xmlns:p14="http://schemas.microsoft.com/office/powerpoint/2010/main" val="132247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 275K</a:t>
            </a:r>
          </a:p>
          <a:p>
            <a:r>
              <a:rPr lang="en-US" dirty="0"/>
              <a:t>UK 188K (</a:t>
            </a:r>
            <a:r>
              <a:rPr lang="en-US" b="0" i="0" dirty="0">
                <a:solidFill>
                  <a:srgbClr val="121212"/>
                </a:solidFill>
                <a:effectLst/>
                <a:latin typeface="GuardianTextEgyptian"/>
              </a:rPr>
              <a:t>UK publishers released more than 20 new titles every hour </a:t>
            </a:r>
            <a:r>
              <a:rPr lang="en-US" dirty="0"/>
              <a:t>)</a:t>
            </a:r>
          </a:p>
          <a:p>
            <a:r>
              <a:rPr lang="en-US" dirty="0"/>
              <a:t>Australia 28K</a:t>
            </a:r>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5</a:t>
            </a:fld>
            <a:endParaRPr lang="en-US"/>
          </a:p>
        </p:txBody>
      </p:sp>
    </p:spTree>
    <p:extLst>
      <p:ext uri="{BB962C8B-B14F-4D97-AF65-F5344CB8AC3E}">
        <p14:creationId xmlns:p14="http://schemas.microsoft.com/office/powerpoint/2010/main" val="28310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7</a:t>
            </a:fld>
            <a:endParaRPr lang="en-US"/>
          </a:p>
        </p:txBody>
      </p:sp>
    </p:spTree>
    <p:extLst>
      <p:ext uri="{BB962C8B-B14F-4D97-AF65-F5344CB8AC3E}">
        <p14:creationId xmlns:p14="http://schemas.microsoft.com/office/powerpoint/2010/main" val="376386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Metamorphosis and Great Expectations</a:t>
            </a:r>
          </a:p>
          <a:p>
            <a:r>
              <a:rPr lang="en-US" dirty="0"/>
              <a:t>can be read with display adjusted to suit individual needs – text size, font, margins and spacing</a:t>
            </a:r>
          </a:p>
          <a:p>
            <a:r>
              <a:rPr lang="en-US" dirty="0"/>
              <a:t>Supports read aloud using text to speech or you can read along with human narration </a:t>
            </a:r>
          </a:p>
          <a:p>
            <a:r>
              <a:rPr lang="en-US" dirty="0"/>
              <a:t>Using a screen reader the books can be read with text to speech or braille display</a:t>
            </a:r>
          </a:p>
          <a:p>
            <a:r>
              <a:rPr lang="en-US" dirty="0"/>
              <a:t>Great navigation with table of Contents, page navigation, search and bookmarks</a:t>
            </a: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8</a:t>
            </a:fld>
            <a:endParaRPr lang="en-US"/>
          </a:p>
        </p:txBody>
      </p:sp>
    </p:spTree>
    <p:extLst>
      <p:ext uri="{BB962C8B-B14F-4D97-AF65-F5344CB8AC3E}">
        <p14:creationId xmlns:p14="http://schemas.microsoft.com/office/powerpoint/2010/main" val="271821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9</a:t>
            </a:fld>
            <a:endParaRPr lang="en-US"/>
          </a:p>
        </p:txBody>
      </p:sp>
    </p:spTree>
    <p:extLst>
      <p:ext uri="{BB962C8B-B14F-4D97-AF65-F5344CB8AC3E}">
        <p14:creationId xmlns:p14="http://schemas.microsoft.com/office/powerpoint/2010/main" val="27672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524E4E"/>
                </a:solidFill>
                <a:effectLst/>
                <a:latin typeface="open sans" panose="020B0606030504020204" pitchFamily="34" charset="0"/>
              </a:rPr>
              <a:t>The Department of Canadian Heritage is running an amazing initiative to empower the Canadian book industry to integrate accessible publishing features into the production and distribution of digital books (ebooks and audio books). The program will support the production and distribution of accessible digital publications that can be used by everyone, including readers with print disabilities. The initiative is supported by a funding program of CA$22.8M over 5 years.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524E4E"/>
              </a:solidFill>
              <a:effectLst/>
              <a:latin typeface="open sans" panose="020B0606030504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524E4E"/>
                </a:solidFill>
                <a:effectLst/>
                <a:latin typeface="open sans" panose="020B0606030504020204" pitchFamily="34" charset="0"/>
              </a:rPr>
              <a:t>As part of the Digital Book World industry conference DAISY recognized the Department of Canadian Heritage with </a:t>
            </a:r>
            <a:r>
              <a:rPr lang="en-US" kern="0" dirty="0"/>
              <a:t>Accessibility in Publishing </a:t>
            </a:r>
            <a:r>
              <a:rPr lang="en-US" b="0" i="0" dirty="0">
                <a:solidFill>
                  <a:srgbClr val="524E4E"/>
                </a:solidFill>
                <a:effectLst/>
                <a:latin typeface="open sans" panose="020B0606030504020204" pitchFamily="34" charset="0"/>
              </a:rPr>
              <a:t>the award for this activity which will not only benefit readers in Canada, but also people reading Canadian publications around the world.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524E4E"/>
              </a:solidFill>
              <a:effectLst/>
              <a:latin typeface="open sans" panose="020B0606030504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524E4E"/>
              </a:solidFill>
              <a:effectLst/>
              <a:latin typeface="open sans" panose="020B0606030504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524E4E"/>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10</a:t>
            </a:fld>
            <a:endParaRPr lang="en-US"/>
          </a:p>
        </p:txBody>
      </p:sp>
    </p:spTree>
    <p:extLst>
      <p:ext uri="{BB962C8B-B14F-4D97-AF65-F5344CB8AC3E}">
        <p14:creationId xmlns:p14="http://schemas.microsoft.com/office/powerpoint/2010/main" val="29328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771650"/>
            <a:ext cx="9144000" cy="1833896"/>
          </a:xfrm>
        </p:spPr>
        <p:txBody>
          <a:bodyPr/>
          <a:lstStyle>
            <a:lvl1pPr algn="ctr">
              <a:defRPr sz="6400">
                <a:solidFill>
                  <a:srgbClr val="414042"/>
                </a:solidFill>
                <a:latin typeface="Atkinson Hyperlegible" pitchFamily="2" charset="0"/>
              </a:defRPr>
            </a:lvl1pPr>
          </a:lstStyle>
          <a:p>
            <a:pPr lvl="0"/>
            <a:r>
              <a:rPr lang="en-US" noProof="0" dirty="0"/>
              <a:t>Click to edit Master title style</a:t>
            </a:r>
          </a:p>
        </p:txBody>
      </p:sp>
      <p:sp>
        <p:nvSpPr>
          <p:cNvPr id="16387" name="Rectangle 3"/>
          <p:cNvSpPr>
            <a:spLocks noGrp="1" noChangeArrowheads="1"/>
          </p:cNvSpPr>
          <p:nvPr>
            <p:ph type="subTitle" idx="1" hasCustomPrompt="1"/>
          </p:nvPr>
        </p:nvSpPr>
        <p:spPr>
          <a:xfrm>
            <a:off x="2514600" y="4088810"/>
            <a:ext cx="4038600" cy="957262"/>
          </a:xfrm>
        </p:spPr>
        <p:txBody>
          <a:bodyPr/>
          <a:lstStyle>
            <a:lvl1pPr marL="0" indent="0" algn="ctr">
              <a:buFont typeface="Wingdings" pitchFamily="2" charset="2"/>
              <a:buNone/>
              <a:defRPr sz="3000"/>
            </a:lvl1pPr>
          </a:lstStyle>
          <a:p>
            <a:pPr lvl="0"/>
            <a:r>
              <a:rPr lang="en-US" noProof="0"/>
              <a:t>[date]</a:t>
            </a:r>
          </a:p>
        </p:txBody>
      </p:sp>
      <p:sp>
        <p:nvSpPr>
          <p:cNvPr id="16390" name="Rectangle 6"/>
          <p:cNvSpPr>
            <a:spLocks noGrp="1" noChangeArrowheads="1"/>
          </p:cNvSpPr>
          <p:nvPr>
            <p:ph type="sldNum" sz="quarter" idx="4"/>
          </p:nvPr>
        </p:nvSpPr>
        <p:spPr/>
        <p:txBody>
          <a:bodyPr/>
          <a:lstStyle>
            <a:lvl1pPr>
              <a:defRPr/>
            </a:lvl1pPr>
          </a:lstStyle>
          <a:p>
            <a:fld id="{59ED0D9B-BCDB-476B-9EF1-C219DB8232D9}" type="slidenum">
              <a:rPr lang="en-US"/>
              <a:pPr/>
              <a:t>‹#›</a:t>
            </a:fld>
            <a:endParaRPr lang="en-US"/>
          </a:p>
        </p:txBody>
      </p:sp>
      <p:sp>
        <p:nvSpPr>
          <p:cNvPr id="16392" name="Rectangle 8" descr="Gold bar"/>
          <p:cNvSpPr>
            <a:spLocks noChangeArrowheads="1"/>
          </p:cNvSpPr>
          <p:nvPr/>
        </p:nvSpPr>
        <p:spPr bwMode="auto">
          <a:xfrm>
            <a:off x="223421" y="3714750"/>
            <a:ext cx="2870200" cy="151210"/>
          </a:xfrm>
          <a:prstGeom prst="rect">
            <a:avLst/>
          </a:prstGeom>
          <a:solidFill>
            <a:srgbClr val="0D94CF"/>
          </a:solidFill>
          <a:ln>
            <a:solidFill>
              <a:srgbClr val="0D94CF"/>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3621" y="3714750"/>
            <a:ext cx="2870200" cy="151210"/>
          </a:xfrm>
          <a:prstGeom prst="rect">
            <a:avLst/>
          </a:prstGeom>
          <a:solidFill>
            <a:srgbClr val="58595B"/>
          </a:solidFill>
          <a:ln>
            <a:solidFill>
              <a:srgbClr val="58595B"/>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38421" y="3714750"/>
            <a:ext cx="2870200" cy="151210"/>
          </a:xfrm>
          <a:prstGeom prst="rect">
            <a:avLst/>
          </a:prstGeom>
          <a:solidFill>
            <a:srgbClr val="89B30B"/>
          </a:solidFill>
          <a:ln>
            <a:solidFill>
              <a:srgbClr val="89B30B"/>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BE1406D9-C6FA-44AE-AD4E-563045C79586}" type="slidenum">
              <a:rPr lang="en-US"/>
              <a:pPr/>
              <a:t>‹#›</a:t>
            </a:fld>
            <a:endParaRPr lang="en-US"/>
          </a:p>
        </p:txBody>
      </p:sp>
    </p:spTree>
    <p:extLst>
      <p:ext uri="{BB962C8B-B14F-4D97-AF65-F5344CB8AC3E}">
        <p14:creationId xmlns:p14="http://schemas.microsoft.com/office/powerpoint/2010/main" val="3686820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7FAB39A5-383C-4C1E-B15D-E12C08A058FE}"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15814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00F4CA57-A104-46CB-B20B-6286CFBCF274}" type="slidenum">
              <a:rPr lang="en-US"/>
              <a:pPr/>
              <a:t>‹#›</a:t>
            </a:fld>
            <a:endParaRPr lang="en-US"/>
          </a:p>
        </p:txBody>
      </p:sp>
    </p:spTree>
    <p:extLst>
      <p:ext uri="{BB962C8B-B14F-4D97-AF65-F5344CB8AC3E}">
        <p14:creationId xmlns:p14="http://schemas.microsoft.com/office/powerpoint/2010/main" val="4234754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7" name="Footer Placeholder 6"/>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8" name="Slide Number Placeholder 7"/>
          <p:cNvSpPr>
            <a:spLocks noGrp="1"/>
          </p:cNvSpPr>
          <p:nvPr>
            <p:ph type="sldNum" sz="quarter" idx="12"/>
          </p:nvPr>
        </p:nvSpPr>
        <p:spPr>
          <a:xfrm>
            <a:off x="6553200" y="4686300"/>
            <a:ext cx="2133600" cy="342900"/>
          </a:xfrm>
        </p:spPr>
        <p:txBody>
          <a:bodyPr/>
          <a:lstStyle>
            <a:lvl1pPr>
              <a:defRPr/>
            </a:lvl1pPr>
          </a:lstStyle>
          <a:p>
            <a:fld id="{2DAD04CB-67C6-4DA5-8463-036D7B9243B7}" type="slidenum">
              <a:rPr lang="en-US"/>
              <a:pPr/>
              <a:t>‹#›</a:t>
            </a:fld>
            <a:endParaRPr lang="en-US"/>
          </a:p>
        </p:txBody>
      </p:sp>
      <p:sp>
        <p:nvSpPr>
          <p:cNvPr id="9"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5595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0"/>
            <a:ext cx="4038600" cy="3398044"/>
          </a:xfrm>
        </p:spPr>
        <p:txBody>
          <a:bodyPr/>
          <a:lstStyle/>
          <a:p>
            <a:r>
              <a:rPr lang="en-US"/>
              <a:t>Click icon to add clip art</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E60F0DFF-59C1-48D2-93BC-79534E5D7AB6}"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31767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0" name="Picture 9" descr="Logo: DAISY Consortium">
            <a:extLst>
              <a:ext uri="{FF2B5EF4-FFF2-40B4-BE49-F238E27FC236}">
                <a16:creationId xmlns:a16="http://schemas.microsoft.com/office/drawing/2014/main" id="{2D0C6430-F1BF-4AB0-AFFB-EF68A84C74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9184" y="33338"/>
            <a:ext cx="1080567" cy="964406"/>
          </a:xfrm>
          <a:prstGeom prst="rect">
            <a:avLst/>
          </a:prstGeom>
        </p:spPr>
      </p:pic>
    </p:spTree>
    <p:extLst>
      <p:ext uri="{BB962C8B-B14F-4D97-AF65-F5344CB8AC3E}">
        <p14:creationId xmlns:p14="http://schemas.microsoft.com/office/powerpoint/2010/main" val="377343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4194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E4CF2BBB-7411-4874-A19A-8E5DEA92C9E6}" type="slidenum">
              <a:rPr lang="en-US"/>
              <a:pPr/>
              <a:t>‹#›</a:t>
            </a:fld>
            <a:endParaRPr lang="en-US"/>
          </a:p>
        </p:txBody>
      </p:sp>
    </p:spTree>
    <p:extLst>
      <p:ext uri="{BB962C8B-B14F-4D97-AF65-F5344CB8AC3E}">
        <p14:creationId xmlns:p14="http://schemas.microsoft.com/office/powerpoint/2010/main" val="90344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9BA7C3EF-5BC0-419B-BBD4-4F2491E4942F}"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03134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8" name="Footer Placeholder 7"/>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9" name="Slide Number Placeholder 8"/>
          <p:cNvSpPr>
            <a:spLocks noGrp="1"/>
          </p:cNvSpPr>
          <p:nvPr>
            <p:ph type="sldNum" sz="quarter" idx="12"/>
          </p:nvPr>
        </p:nvSpPr>
        <p:spPr/>
        <p:txBody>
          <a:bodyPr/>
          <a:lstStyle>
            <a:lvl1pPr>
              <a:defRPr/>
            </a:lvl1pPr>
          </a:lstStyle>
          <a:p>
            <a:fld id="{6EAA040E-9FB1-4EE4-9030-546FA668C4DE}" type="slidenum">
              <a:rPr lang="en-US"/>
              <a:pPr/>
              <a:t>‹#›</a:t>
            </a:fld>
            <a:endParaRPr lang="en-US"/>
          </a:p>
        </p:txBody>
      </p:sp>
      <p:sp>
        <p:nvSpPr>
          <p:cNvPr id="10"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0744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tkinson Hyperlegible" pitchFamily="2"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0761EAC1-94B8-4E7C-B4A7-D87FC09C25AB}" type="slidenum">
              <a:rPr lang="en-US"/>
              <a:pPr/>
              <a:t>‹#›</a:t>
            </a:fld>
            <a:endParaRPr lang="en-US"/>
          </a:p>
        </p:txBody>
      </p:sp>
      <p:sp>
        <p:nvSpPr>
          <p:cNvPr id="6"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4771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3" name="Footer Placeholder 2"/>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4" name="Slide Number Placeholder 3"/>
          <p:cNvSpPr>
            <a:spLocks noGrp="1"/>
          </p:cNvSpPr>
          <p:nvPr>
            <p:ph type="sldNum" sz="quarter" idx="12"/>
          </p:nvPr>
        </p:nvSpPr>
        <p:spPr/>
        <p:txBody>
          <a:bodyPr/>
          <a:lstStyle>
            <a:lvl1pPr>
              <a:defRPr/>
            </a:lvl1pPr>
          </a:lstStyle>
          <a:p>
            <a:fld id="{5EC4E141-6451-4695-B651-29CC9641BE5E}" type="slidenum">
              <a:rPr lang="en-US"/>
              <a:pPr/>
              <a:t>‹#›</a:t>
            </a:fld>
            <a:endParaRPr lang="en-US"/>
          </a:p>
        </p:txBody>
      </p:sp>
    </p:spTree>
    <p:extLst>
      <p:ext uri="{BB962C8B-B14F-4D97-AF65-F5344CB8AC3E}">
        <p14:creationId xmlns:p14="http://schemas.microsoft.com/office/powerpoint/2010/main" val="584500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020F0E11-CB09-447C-95BE-1CC7FB6E05A5}"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6196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8360"/>
            <a:ext cx="8229600" cy="877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66" name="Rectangle 6"/>
          <p:cNvSpPr>
            <a:spLocks noGrp="1" noChangeArrowheads="1"/>
          </p:cNvSpPr>
          <p:nvPr>
            <p:ph type="sldNum" sz="quarter" idx="4"/>
          </p:nvPr>
        </p:nvSpPr>
        <p:spPr bwMode="auto">
          <a:xfrm>
            <a:off x="6553200" y="211455"/>
            <a:ext cx="2133600" cy="377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AA41D02-A315-494A-B31D-FAC270823544}" type="slidenum">
              <a:rPr lang="en-US"/>
              <a:pPr/>
              <a:t>‹#›</a:t>
            </a:fld>
            <a:endParaRPr lang="en-US"/>
          </a:p>
        </p:txBody>
      </p:sp>
      <p:sp>
        <p:nvSpPr>
          <p:cNvPr id="15367" name="Rectangle 7" descr="Gold bar"/>
          <p:cNvSpPr>
            <a:spLocks noChangeArrowheads="1"/>
          </p:cNvSpPr>
          <p:nvPr/>
        </p:nvSpPr>
        <p:spPr bwMode="auto">
          <a:xfrm>
            <a:off x="0" y="0"/>
            <a:ext cx="228600" cy="1714500"/>
          </a:xfrm>
          <a:prstGeom prst="rect">
            <a:avLst/>
          </a:prstGeom>
          <a:solidFill>
            <a:srgbClr val="0D94CF"/>
          </a:solidFill>
          <a:ln>
            <a:solidFill>
              <a:srgbClr val="0D94CF"/>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69" name="Rectangle 9" descr="Orange bar"/>
          <p:cNvSpPr>
            <a:spLocks noChangeArrowheads="1"/>
          </p:cNvSpPr>
          <p:nvPr/>
        </p:nvSpPr>
        <p:spPr bwMode="auto">
          <a:xfrm>
            <a:off x="0" y="1714500"/>
            <a:ext cx="228600" cy="1714500"/>
          </a:xfrm>
          <a:prstGeom prst="rect">
            <a:avLst/>
          </a:prstGeom>
          <a:solidFill>
            <a:srgbClr val="58595B"/>
          </a:solidFill>
          <a:ln>
            <a:solidFill>
              <a:srgbClr val="58595B"/>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3429000"/>
            <a:ext cx="228600" cy="1714500"/>
          </a:xfrm>
          <a:prstGeom prst="rect">
            <a:avLst/>
          </a:prstGeom>
          <a:solidFill>
            <a:srgbClr val="89B30B"/>
          </a:solidFill>
          <a:ln>
            <a:solidFill>
              <a:srgbClr val="89B30B"/>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71"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1" fontAlgn="base" hangingPunct="1">
        <a:spcBef>
          <a:spcPct val="0"/>
        </a:spcBef>
        <a:spcAft>
          <a:spcPct val="0"/>
        </a:spcAft>
        <a:defRPr sz="4400">
          <a:solidFill>
            <a:srgbClr val="414042"/>
          </a:solidFill>
          <a:latin typeface="Atkinson Hyperlegible" pitchFamily="2"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inclusivepublishing.org/eaa" TargetMode="External"/><Relationship Id="rId5" Type="http://schemas.openxmlformats.org/officeDocument/2006/relationships/hyperlink" Target="https://www.edrlab.org/" TargetMode="External"/><Relationship Id="rId4" Type="http://schemas.openxmlformats.org/officeDocument/2006/relationships/hyperlink" Target="https://www.fondazionelia.org/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ekitabu.com/"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TR/epub-a11y-11/" TargetMode="External"/><Relationship Id="rId7" Type="http://schemas.openxmlformats.org/officeDocument/2006/relationships/hyperlink" Target="https://epubtes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mart.daisy.org/" TargetMode="External"/><Relationship Id="rId5" Type="http://schemas.openxmlformats.org/officeDocument/2006/relationships/hyperlink" Target="https://daisy.org/activities/software/ace/" TargetMode="External"/><Relationship Id="rId4" Type="http://schemas.openxmlformats.org/officeDocument/2006/relationships/hyperlink" Target="http://kb.daisy.org/publishing/do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mailto:rorme@dais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is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vitalsource.com/en-uk/products/abnormal-psychology-ronald-j-comer-v97813193829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44C719D-94F3-4182-A4E0-4FACD20698A6}"/>
              </a:ext>
            </a:extLst>
          </p:cNvPr>
          <p:cNvSpPr txBox="1">
            <a:spLocks noGrp="1" noChangeArrowheads="1"/>
          </p:cNvSpPr>
          <p:nvPr>
            <p:ph type="title" idx="4294967295"/>
          </p:nvPr>
        </p:nvSpPr>
        <p:spPr bwMode="auto">
          <a:xfrm>
            <a:off x="189883" y="1024465"/>
            <a:ext cx="8580460" cy="1320726"/>
          </a:xfrm>
          <a:prstGeom prst="rect">
            <a:avLst/>
          </a:prstGeom>
          <a:noFill/>
          <a:ln>
            <a:noFill/>
            <a:prst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rtl="0" eaLnBrk="1" fontAlgn="base" hangingPunct="1">
              <a:spcBef>
                <a:spcPct val="0"/>
              </a:spcBef>
              <a:spcAft>
                <a:spcPct val="0"/>
              </a:spcAft>
              <a:defRPr sz="6400">
                <a:solidFill>
                  <a:srgbClr val="414042"/>
                </a:solidFill>
                <a:latin typeface="Arial Rounded MT Bold" panose="020F0704030504030204" pitchFamily="34"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414042"/>
                </a:solidFill>
                <a:effectLst/>
                <a:uLnTx/>
                <a:uFillTx/>
                <a:latin typeface="Atkinson Hyperlegible" pitchFamily="2" charset="0"/>
                <a:ea typeface="+mj-ea"/>
                <a:cs typeface="+mj-cs"/>
              </a:rPr>
              <a:t>Born accessible ebooks Are we there yet?</a:t>
            </a:r>
            <a:endParaRPr kumimoji="0" lang="en-US" sz="8800" b="0" i="0" u="none" strike="noStrike" kern="0" cap="none" spc="0" normalizeH="0" baseline="0" noProof="0" dirty="0">
              <a:ln>
                <a:noFill/>
              </a:ln>
              <a:solidFill>
                <a:schemeClr val="tx1"/>
              </a:solidFill>
              <a:effectLst/>
              <a:uLnTx/>
              <a:uFillTx/>
              <a:latin typeface="Atkinson Hyperlegible" pitchFamily="2" charset="0"/>
              <a:ea typeface="+mj-ea"/>
              <a:cs typeface="+mj-cs"/>
            </a:endParaRPr>
          </a:p>
        </p:txBody>
      </p:sp>
      <p:sp>
        <p:nvSpPr>
          <p:cNvPr id="8" name="TextBox 7">
            <a:extLst>
              <a:ext uri="{FF2B5EF4-FFF2-40B4-BE49-F238E27FC236}">
                <a16:creationId xmlns:a16="http://schemas.microsoft.com/office/drawing/2014/main" id="{E35FF280-1F4D-4D8A-A7AC-A2536B4368DB}"/>
              </a:ext>
            </a:extLst>
          </p:cNvPr>
          <p:cNvSpPr txBox="1"/>
          <p:nvPr/>
        </p:nvSpPr>
        <p:spPr>
          <a:xfrm>
            <a:off x="5478450" y="3078444"/>
            <a:ext cx="3291893" cy="523220"/>
          </a:xfrm>
          <a:prstGeom prst="rect">
            <a:avLst/>
          </a:prstGeom>
          <a:noFill/>
        </p:spPr>
        <p:txBody>
          <a:bodyPr wrap="square">
            <a:spAutoFit/>
          </a:bodyPr>
          <a:lstStyle/>
          <a:p>
            <a:pPr algn="r"/>
            <a:r>
              <a:rPr lang="en-GB" sz="2800" b="0" i="0" dirty="0">
                <a:solidFill>
                  <a:srgbClr val="000000"/>
                </a:solidFill>
                <a:effectLst/>
                <a:latin typeface="Lato"/>
              </a:rPr>
              <a:t>17 May </a:t>
            </a:r>
            <a:r>
              <a:rPr lang="en-GB" sz="2800" b="0" i="0" dirty="0" smtClean="0">
                <a:solidFill>
                  <a:srgbClr val="000000"/>
                </a:solidFill>
                <a:effectLst/>
                <a:latin typeface="Lato"/>
              </a:rPr>
              <a:t>2022</a:t>
            </a:r>
            <a:endParaRPr lang="en-GB" sz="2800" b="0" i="0" dirty="0">
              <a:solidFill>
                <a:srgbClr val="000000"/>
              </a:solidFill>
              <a:effectLst/>
              <a:latin typeface="Lato"/>
            </a:endParaRPr>
          </a:p>
        </p:txBody>
      </p:sp>
      <p:pic>
        <p:nvPicPr>
          <p:cNvPr id="2" name="Picture 1" descr="Round Table on Information Access for People with Disabilities Inc">
            <a:extLst>
              <a:ext uri="{FF2B5EF4-FFF2-40B4-BE49-F238E27FC236}">
                <a16:creationId xmlns:a16="http://schemas.microsoft.com/office/drawing/2014/main" id="{418E1CE5-CB47-386A-DCF7-1B2853CF23AC}"/>
              </a:ext>
            </a:extLst>
          </p:cNvPr>
          <p:cNvPicPr>
            <a:picLocks noChangeAspect="1"/>
          </p:cNvPicPr>
          <p:nvPr/>
        </p:nvPicPr>
        <p:blipFill>
          <a:blip r:embed="rId3"/>
          <a:stretch>
            <a:fillRect/>
          </a:stretch>
        </p:blipFill>
        <p:spPr>
          <a:xfrm>
            <a:off x="375271" y="3906131"/>
            <a:ext cx="6987496" cy="1237369"/>
          </a:xfrm>
          <a:prstGeom prst="rect">
            <a:avLst/>
          </a:prstGeom>
        </p:spPr>
      </p:pic>
      <p:pic>
        <p:nvPicPr>
          <p:cNvPr id="6" name="Picture 5" descr="DAISY Consortium logo">
            <a:extLst>
              <a:ext uri="{FF2B5EF4-FFF2-40B4-BE49-F238E27FC236}">
                <a16:creationId xmlns:a16="http://schemas.microsoft.com/office/drawing/2014/main" id="{2DCC460A-896B-4593-8D35-557F101DB2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9537" y="3983537"/>
            <a:ext cx="1070096" cy="954107"/>
          </a:xfrm>
          <a:prstGeom prst="rect">
            <a:avLst/>
          </a:prstGeom>
        </p:spPr>
      </p:pic>
    </p:spTree>
    <p:extLst>
      <p:ext uri="{BB962C8B-B14F-4D97-AF65-F5344CB8AC3E}">
        <p14:creationId xmlns:p14="http://schemas.microsoft.com/office/powerpoint/2010/main" val="219397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C0F-9253-70D7-3F7C-E3AA2ABC39B4}"/>
              </a:ext>
            </a:extLst>
          </p:cNvPr>
          <p:cNvSpPr>
            <a:spLocks noGrp="1"/>
          </p:cNvSpPr>
          <p:nvPr>
            <p:ph type="title"/>
          </p:nvPr>
        </p:nvSpPr>
        <p:spPr/>
        <p:txBody>
          <a:bodyPr/>
          <a:lstStyle/>
          <a:p>
            <a:r>
              <a:rPr lang="en-US" dirty="0"/>
              <a:t>Canada</a:t>
            </a:r>
            <a:endParaRPr lang="en-GB" dirty="0"/>
          </a:p>
        </p:txBody>
      </p:sp>
      <p:pic>
        <p:nvPicPr>
          <p:cNvPr id="5122" name="Picture 2" descr="Flag of Canada">
            <a:extLst>
              <a:ext uri="{FF2B5EF4-FFF2-40B4-BE49-F238E27FC236}">
                <a16:creationId xmlns:a16="http://schemas.microsoft.com/office/drawing/2014/main" id="{01E13D7B-B2C3-BE26-3866-07481F24B7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9212" y="1"/>
            <a:ext cx="2184788" cy="10923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62D0B80-3F7B-E4CE-6841-D760C87B29AE}"/>
              </a:ext>
            </a:extLst>
          </p:cNvPr>
          <p:cNvSpPr txBox="1">
            <a:spLocks/>
          </p:cNvSpPr>
          <p:nvPr/>
        </p:nvSpPr>
        <p:spPr>
          <a:xfrm>
            <a:off x="609600" y="1352550"/>
            <a:ext cx="8229600" cy="3398044"/>
          </a:xfrm>
          <a:prstGeom prst="rect">
            <a:avLst/>
          </a:prstGeom>
        </p:spPr>
        <p:txBody>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kern="0" dirty="0"/>
              <a:t>Accessible Digital Books initiative</a:t>
            </a:r>
          </a:p>
          <a:p>
            <a:r>
              <a:rPr lang="en-US" kern="0" dirty="0"/>
              <a:t>“To increase the availability of born accessible Canadian-authored digital titles”</a:t>
            </a:r>
          </a:p>
          <a:p>
            <a:r>
              <a:rPr lang="en-US" kern="0" dirty="0"/>
              <a:t>DAISY Award for Accessibility in Publishing </a:t>
            </a:r>
          </a:p>
          <a:p>
            <a:r>
              <a:rPr lang="en-US" kern="0" dirty="0"/>
              <a:t>Supported by CAD 22.8 million</a:t>
            </a:r>
          </a:p>
          <a:p>
            <a:r>
              <a:rPr lang="en-US" kern="0" dirty="0"/>
              <a:t>Wide range of activities including research, trainings, production, evaluations and marketing</a:t>
            </a:r>
          </a:p>
        </p:txBody>
      </p:sp>
    </p:spTree>
    <p:extLst>
      <p:ext uri="{BB962C8B-B14F-4D97-AF65-F5344CB8AC3E}">
        <p14:creationId xmlns:p14="http://schemas.microsoft.com/office/powerpoint/2010/main" val="375084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C0F-9253-70D7-3F7C-E3AA2ABC39B4}"/>
              </a:ext>
            </a:extLst>
          </p:cNvPr>
          <p:cNvSpPr>
            <a:spLocks noGrp="1"/>
          </p:cNvSpPr>
          <p:nvPr>
            <p:ph type="title"/>
          </p:nvPr>
        </p:nvSpPr>
        <p:spPr/>
        <p:txBody>
          <a:bodyPr/>
          <a:lstStyle/>
          <a:p>
            <a:r>
              <a:rPr lang="en-US" dirty="0"/>
              <a:t>Europe</a:t>
            </a:r>
            <a:endParaRPr lang="en-GB" dirty="0"/>
          </a:p>
        </p:txBody>
      </p:sp>
      <p:pic>
        <p:nvPicPr>
          <p:cNvPr id="4098" name="Picture 2" descr="Flag of Europe">
            <a:extLst>
              <a:ext uri="{FF2B5EF4-FFF2-40B4-BE49-F238E27FC236}">
                <a16:creationId xmlns:a16="http://schemas.microsoft.com/office/drawing/2014/main" id="{1B3B21D5-2146-F14E-3DAF-5178507473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89704" y="0"/>
            <a:ext cx="1654296" cy="11028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F39FD9-5253-F9B3-0599-A78F6211C2DE}"/>
              </a:ext>
            </a:extLst>
          </p:cNvPr>
          <p:cNvSpPr txBox="1">
            <a:spLocks/>
          </p:cNvSpPr>
          <p:nvPr/>
        </p:nvSpPr>
        <p:spPr>
          <a:xfrm>
            <a:off x="457200" y="1200150"/>
            <a:ext cx="8686800" cy="3398044"/>
          </a:xfrm>
          <a:prstGeom prst="rect">
            <a:avLst/>
          </a:prstGeom>
        </p:spPr>
        <p:txBody>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kern="0" dirty="0"/>
              <a:t>European Accessibility Act (EAA) into force 2025</a:t>
            </a:r>
          </a:p>
          <a:p>
            <a:r>
              <a:rPr lang="en-US" kern="0" dirty="0"/>
              <a:t>Accessible ebooks, websites and apps</a:t>
            </a:r>
          </a:p>
          <a:p>
            <a:r>
              <a:rPr lang="en-US" kern="0" dirty="0"/>
              <a:t>Governments, publishers, consumer orgs</a:t>
            </a:r>
          </a:p>
          <a:p>
            <a:r>
              <a:rPr lang="en-US" kern="0" dirty="0"/>
              <a:t>DAISY baseline survey 2021</a:t>
            </a:r>
          </a:p>
          <a:p>
            <a:r>
              <a:rPr lang="en-US" kern="0" dirty="0"/>
              <a:t>Activities of </a:t>
            </a:r>
            <a:r>
              <a:rPr lang="en-US" kern="0" dirty="0">
                <a:hlinkClick r:id="rId4"/>
              </a:rPr>
              <a:t>Fondazione LIA</a:t>
            </a:r>
            <a:r>
              <a:rPr lang="en-US" kern="0" dirty="0"/>
              <a:t> and </a:t>
            </a:r>
            <a:r>
              <a:rPr lang="en-US" kern="0" dirty="0">
                <a:hlinkClick r:id="rId5"/>
              </a:rPr>
              <a:t>EDRLab</a:t>
            </a:r>
            <a:endParaRPr lang="en-US" kern="0" dirty="0"/>
          </a:p>
          <a:p>
            <a:r>
              <a:rPr lang="en-US" kern="0" dirty="0"/>
              <a:t>Case studies available at </a:t>
            </a:r>
            <a:r>
              <a:rPr lang="en-US" sz="2400" kern="0" dirty="0">
                <a:hlinkClick r:id="rId6"/>
              </a:rPr>
              <a:t>inclusivepublishing.org/eaa</a:t>
            </a:r>
            <a:endParaRPr lang="en-US" kern="0" dirty="0"/>
          </a:p>
        </p:txBody>
      </p:sp>
    </p:spTree>
    <p:extLst>
      <p:ext uri="{BB962C8B-B14F-4D97-AF65-F5344CB8AC3E}">
        <p14:creationId xmlns:p14="http://schemas.microsoft.com/office/powerpoint/2010/main" val="1040997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C0F-9253-70D7-3F7C-E3AA2ABC39B4}"/>
              </a:ext>
            </a:extLst>
          </p:cNvPr>
          <p:cNvSpPr>
            <a:spLocks noGrp="1"/>
          </p:cNvSpPr>
          <p:nvPr>
            <p:ph type="title"/>
          </p:nvPr>
        </p:nvSpPr>
        <p:spPr/>
        <p:txBody>
          <a:bodyPr/>
          <a:lstStyle/>
          <a:p>
            <a:r>
              <a:rPr lang="en-US" dirty="0"/>
              <a:t>Africa</a:t>
            </a:r>
            <a:endParaRPr lang="en-GB" dirty="0"/>
          </a:p>
        </p:txBody>
      </p:sp>
      <p:pic>
        <p:nvPicPr>
          <p:cNvPr id="3074" name="Picture 2" descr="Flag of Nigeria">
            <a:extLst>
              <a:ext uri="{FF2B5EF4-FFF2-40B4-BE49-F238E27FC236}">
                <a16:creationId xmlns:a16="http://schemas.microsoft.com/office/drawing/2014/main" id="{C23E4343-35D4-0F95-3F7E-D4EB61DC5E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8885" y="0"/>
            <a:ext cx="173499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Burkina Faso">
            <a:extLst>
              <a:ext uri="{FF2B5EF4-FFF2-40B4-BE49-F238E27FC236}">
                <a16:creationId xmlns:a16="http://schemas.microsoft.com/office/drawing/2014/main" id="{5F23FC45-B029-3168-62C3-C68E88CAD9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2758" y="0"/>
            <a:ext cx="1631742"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lag of Kenya">
            <a:extLst>
              <a:ext uri="{FF2B5EF4-FFF2-40B4-BE49-F238E27FC236}">
                <a16:creationId xmlns:a16="http://schemas.microsoft.com/office/drawing/2014/main" id="{8297322A-BC4B-3713-4903-47021AC953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12256" y="0"/>
            <a:ext cx="1631743" cy="10957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F39FD9-5253-F9B3-0599-A78F6211C2DE}"/>
              </a:ext>
            </a:extLst>
          </p:cNvPr>
          <p:cNvSpPr txBox="1">
            <a:spLocks/>
          </p:cNvSpPr>
          <p:nvPr/>
        </p:nvSpPr>
        <p:spPr>
          <a:xfrm>
            <a:off x="457200" y="1200150"/>
            <a:ext cx="8229600" cy="3398044"/>
          </a:xfrm>
          <a:prstGeom prst="rect">
            <a:avLst/>
          </a:prstGeom>
        </p:spPr>
        <p:txBody>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kern="0" dirty="0"/>
              <a:t>Accessible Publishing at Nigerian Book Fair</a:t>
            </a:r>
          </a:p>
          <a:p>
            <a:r>
              <a:rPr lang="en-US" kern="0" dirty="0"/>
              <a:t>Accessible publishing trainings in </a:t>
            </a:r>
            <a:r>
              <a:rPr lang="en-US" kern="0" dirty="0" err="1"/>
              <a:t>Ouagadougo</a:t>
            </a:r>
            <a:endParaRPr lang="en-US" kern="0" dirty="0"/>
          </a:p>
          <a:p>
            <a:r>
              <a:rPr lang="en-US" kern="0" dirty="0">
                <a:hlinkClick r:id="rId6"/>
              </a:rPr>
              <a:t>eKitabu </a:t>
            </a:r>
            <a:r>
              <a:rPr lang="en-US" kern="0" dirty="0"/>
              <a:t>doing wonderful work in</a:t>
            </a:r>
            <a:br>
              <a:rPr lang="en-US" kern="0" dirty="0"/>
            </a:br>
            <a:r>
              <a:rPr lang="en-US" kern="0" dirty="0"/>
              <a:t>Kenya and beyond</a:t>
            </a:r>
          </a:p>
          <a:p>
            <a:endParaRPr lang="en-US" kern="0" dirty="0"/>
          </a:p>
        </p:txBody>
      </p:sp>
      <p:pic>
        <p:nvPicPr>
          <p:cNvPr id="4" name="Picture 3" descr="Logo for Nigeria International Book Fair">
            <a:extLst>
              <a:ext uri="{FF2B5EF4-FFF2-40B4-BE49-F238E27FC236}">
                <a16:creationId xmlns:a16="http://schemas.microsoft.com/office/drawing/2014/main" id="{08BA3682-BE52-96EA-9879-2E7D43CEA3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66602" y="2729111"/>
            <a:ext cx="2696980" cy="1983383"/>
          </a:xfrm>
          <a:prstGeom prst="rect">
            <a:avLst/>
          </a:prstGeom>
        </p:spPr>
      </p:pic>
    </p:spTree>
    <p:extLst>
      <p:ext uri="{BB962C8B-B14F-4D97-AF65-F5344CB8AC3E}">
        <p14:creationId xmlns:p14="http://schemas.microsoft.com/office/powerpoint/2010/main" val="4150588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C0F-9253-70D7-3F7C-E3AA2ABC39B4}"/>
              </a:ext>
            </a:extLst>
          </p:cNvPr>
          <p:cNvSpPr>
            <a:spLocks noGrp="1"/>
          </p:cNvSpPr>
          <p:nvPr>
            <p:ph type="title"/>
          </p:nvPr>
        </p:nvSpPr>
        <p:spPr/>
        <p:txBody>
          <a:bodyPr/>
          <a:lstStyle/>
          <a:p>
            <a:r>
              <a:rPr lang="en-US" dirty="0"/>
              <a:t>Brave New World</a:t>
            </a:r>
            <a:endParaRPr lang="en-GB" dirty="0"/>
          </a:p>
        </p:txBody>
      </p:sp>
      <p:sp>
        <p:nvSpPr>
          <p:cNvPr id="3" name="Content Placeholder 2">
            <a:extLst>
              <a:ext uri="{FF2B5EF4-FFF2-40B4-BE49-F238E27FC236}">
                <a16:creationId xmlns:a16="http://schemas.microsoft.com/office/drawing/2014/main" id="{42F39FD9-5253-F9B3-0599-A78F6211C2DE}"/>
              </a:ext>
            </a:extLst>
          </p:cNvPr>
          <p:cNvSpPr txBox="1">
            <a:spLocks/>
          </p:cNvSpPr>
          <p:nvPr/>
        </p:nvSpPr>
        <p:spPr>
          <a:xfrm>
            <a:off x="457200" y="1200150"/>
            <a:ext cx="8229600" cy="3398044"/>
          </a:xfrm>
          <a:prstGeom prst="rect">
            <a:avLst/>
          </a:prstGeom>
        </p:spPr>
        <p:txBody>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CA" sz="2800" dirty="0"/>
              <a:t>Publishers are embracing born accessible</a:t>
            </a:r>
          </a:p>
          <a:p>
            <a:pPr marL="0" indent="0">
              <a:buNone/>
            </a:pPr>
            <a:r>
              <a:rPr lang="en-CA" sz="2800" dirty="0"/>
              <a:t>They ask:</a:t>
            </a:r>
          </a:p>
          <a:p>
            <a:r>
              <a:rPr lang="en-CA" sz="2800" b="1" dirty="0"/>
              <a:t>What</a:t>
            </a:r>
            <a:r>
              <a:rPr lang="en-CA" sz="2800" dirty="0"/>
              <a:t> do I need to do?</a:t>
            </a:r>
          </a:p>
          <a:p>
            <a:r>
              <a:rPr lang="en-CA" sz="2800" b="1" dirty="0"/>
              <a:t>How</a:t>
            </a:r>
            <a:r>
              <a:rPr lang="en-CA" sz="2800" dirty="0"/>
              <a:t> do I do it?</a:t>
            </a:r>
          </a:p>
          <a:p>
            <a:r>
              <a:rPr lang="en-CA" sz="2800" b="1" dirty="0"/>
              <a:t>Did</a:t>
            </a:r>
            <a:r>
              <a:rPr lang="en-CA" sz="2800" dirty="0"/>
              <a:t> I get it right?</a:t>
            </a:r>
          </a:p>
          <a:p>
            <a:endParaRPr lang="en-US" kern="0" dirty="0"/>
          </a:p>
        </p:txBody>
      </p:sp>
      <p:pic>
        <p:nvPicPr>
          <p:cNvPr id="4" name="Picture 3" descr="Book cover of Aldous Huxley's Brave New World. The earth spins on an axis with an aeroplane placed in front. The 2 tone colour scheme reflects day and night across the globe.">
            <a:extLst>
              <a:ext uri="{FF2B5EF4-FFF2-40B4-BE49-F238E27FC236}">
                <a16:creationId xmlns:a16="http://schemas.microsoft.com/office/drawing/2014/main" id="{40C02200-A4E1-1616-F2F8-0541A2879E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4368" y="0"/>
            <a:ext cx="1389632" cy="2084448"/>
          </a:xfrm>
          <a:prstGeom prst="rect">
            <a:avLst/>
          </a:prstGeom>
        </p:spPr>
      </p:pic>
    </p:spTree>
    <p:extLst>
      <p:ext uri="{BB962C8B-B14F-4D97-AF65-F5344CB8AC3E}">
        <p14:creationId xmlns:p14="http://schemas.microsoft.com/office/powerpoint/2010/main" val="1527717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lide title"/>
          <p:cNvSpPr txBox="1">
            <a:spLocks noGrp="1"/>
          </p:cNvSpPr>
          <p:nvPr>
            <p:ph type="title"/>
          </p:nvPr>
        </p:nvSpPr>
        <p:spPr>
          <a:xfrm>
            <a:off x="457200" y="208360"/>
            <a:ext cx="8229600" cy="877490"/>
          </a:xfrm>
          <a:prstGeom prst="rect">
            <a:avLst/>
          </a:prstGeom>
          <a:noFill/>
          <a:ln>
            <a:noFill/>
          </a:ln>
        </p:spPr>
        <p:txBody>
          <a:bodyPr spcFirstLastPara="1" vert="horz" wrap="square" lIns="91425" tIns="45700" rIns="91425" bIns="45700" numCol="1" anchor="b" anchorCtr="0" compatLnSpc="1">
            <a:prstTxWarp prst="textNoShape">
              <a:avLst/>
            </a:prstTxWarp>
            <a:normAutofit/>
          </a:bodyPr>
          <a:lstStyle/>
          <a:p>
            <a:r>
              <a:rPr lang="en-US" dirty="0"/>
              <a:t>Suite of Supporting Tools</a:t>
            </a:r>
            <a:endParaRPr dirty="0"/>
          </a:p>
        </p:txBody>
      </p:sp>
      <p:sp>
        <p:nvSpPr>
          <p:cNvPr id="3" name="Content Placeholder 2">
            <a:extLst>
              <a:ext uri="{FF2B5EF4-FFF2-40B4-BE49-F238E27FC236}">
                <a16:creationId xmlns:a16="http://schemas.microsoft.com/office/drawing/2014/main" id="{9DDB3295-79F4-4E59-A186-E9842DAE840F}"/>
              </a:ext>
            </a:extLst>
          </p:cNvPr>
          <p:cNvSpPr>
            <a:spLocks noGrp="1"/>
          </p:cNvSpPr>
          <p:nvPr>
            <p:ph idx="1"/>
          </p:nvPr>
        </p:nvSpPr>
        <p:spPr>
          <a:xfrm>
            <a:off x="457200" y="1200150"/>
            <a:ext cx="8229600" cy="3943350"/>
          </a:xfrm>
        </p:spPr>
        <p:txBody>
          <a:bodyPr/>
          <a:lstStyle/>
          <a:p>
            <a:r>
              <a:rPr lang="en-CA" sz="2000" dirty="0">
                <a:hlinkClick r:id="rId3"/>
              </a:rPr>
              <a:t>EPUB Accessibility Conformance and Discovery Specification </a:t>
            </a:r>
            <a:endParaRPr lang="en-CA" sz="2000" dirty="0"/>
          </a:p>
          <a:p>
            <a:pPr>
              <a:buFont typeface="Courier New" panose="02070309020205020404" pitchFamily="49" charset="0"/>
              <a:buChar char="o"/>
            </a:pPr>
            <a:r>
              <a:rPr lang="en-CA" sz="2000" dirty="0"/>
              <a:t>Established the baseline and answers the </a:t>
            </a:r>
            <a:r>
              <a:rPr lang="en-CA" sz="2000" b="1" dirty="0"/>
              <a:t>What</a:t>
            </a:r>
            <a:r>
              <a:rPr lang="en-CA" sz="2000" dirty="0"/>
              <a:t> question</a:t>
            </a:r>
          </a:p>
          <a:p>
            <a:r>
              <a:rPr lang="en-CA" sz="2000" dirty="0"/>
              <a:t>DAISY </a:t>
            </a:r>
            <a:r>
              <a:rPr lang="en-US" sz="2000" dirty="0">
                <a:hlinkClick r:id="rId4"/>
              </a:rPr>
              <a:t>Accessible Publishing Knowledge Base</a:t>
            </a:r>
            <a:endParaRPr lang="en-CA" sz="2000" dirty="0"/>
          </a:p>
          <a:p>
            <a:pPr>
              <a:buFont typeface="Courier New" panose="02070309020205020404" pitchFamily="49" charset="0"/>
              <a:buChar char="o"/>
            </a:pPr>
            <a:r>
              <a:rPr lang="en-CA" sz="2000" dirty="0"/>
              <a:t>Establishes best practice and answers the </a:t>
            </a:r>
            <a:r>
              <a:rPr lang="en-CA" sz="2000" b="1" dirty="0"/>
              <a:t>How</a:t>
            </a:r>
            <a:r>
              <a:rPr lang="en-CA" sz="2000" dirty="0"/>
              <a:t> question</a:t>
            </a:r>
          </a:p>
          <a:p>
            <a:r>
              <a:rPr lang="en-CA" sz="2000" dirty="0"/>
              <a:t>Accessibility Checker for EPUB (</a:t>
            </a:r>
            <a:r>
              <a:rPr lang="en-US" sz="2000" dirty="0">
                <a:hlinkClick r:id="rId5"/>
              </a:rPr>
              <a:t>Ace by DAISY</a:t>
            </a:r>
            <a:r>
              <a:rPr lang="en-CA" sz="2000" dirty="0"/>
              <a:t>)</a:t>
            </a:r>
          </a:p>
          <a:p>
            <a:pPr>
              <a:buFont typeface="Courier New" panose="02070309020205020404" pitchFamily="49" charset="0"/>
              <a:buChar char="o"/>
            </a:pPr>
            <a:r>
              <a:rPr lang="en-CA" sz="2000" dirty="0"/>
              <a:t>Answers the </a:t>
            </a:r>
            <a:r>
              <a:rPr lang="en-CA" sz="2000" b="1" dirty="0"/>
              <a:t>Did</a:t>
            </a:r>
            <a:r>
              <a:rPr lang="en-CA" sz="2000" dirty="0"/>
              <a:t> question</a:t>
            </a:r>
          </a:p>
          <a:p>
            <a:r>
              <a:rPr lang="en-CA" sz="2000" dirty="0"/>
              <a:t>Simple Manual Accessibility Reporting Tool (</a:t>
            </a:r>
            <a:r>
              <a:rPr lang="en-CA" sz="2000" dirty="0">
                <a:hlinkClick r:id="rId6"/>
              </a:rPr>
              <a:t>smart.daisy.org</a:t>
            </a:r>
            <a:r>
              <a:rPr lang="en-CA" sz="2000" dirty="0"/>
              <a:t>)</a:t>
            </a:r>
          </a:p>
          <a:p>
            <a:pPr>
              <a:buFont typeface="Courier New" panose="02070309020205020404" pitchFamily="49" charset="0"/>
              <a:buChar char="o"/>
            </a:pPr>
            <a:r>
              <a:rPr lang="en-CA" sz="2000" dirty="0"/>
              <a:t>Because automated testing is never enough and great for training</a:t>
            </a:r>
          </a:p>
          <a:p>
            <a:r>
              <a:rPr lang="en-CA" sz="2000" dirty="0"/>
              <a:t>Accessibility testing of reading apps at </a:t>
            </a:r>
            <a:r>
              <a:rPr lang="en-CA" sz="2000" dirty="0" err="1">
                <a:hlinkClick r:id="rId7"/>
              </a:rPr>
              <a:t>EPUBtest</a:t>
            </a:r>
            <a:endParaRPr lang="en-CA"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5626-923D-4FC9-B118-F6346E054DC1}"/>
              </a:ext>
            </a:extLst>
          </p:cNvPr>
          <p:cNvSpPr>
            <a:spLocks noGrp="1"/>
          </p:cNvSpPr>
          <p:nvPr>
            <p:ph type="title"/>
          </p:nvPr>
        </p:nvSpPr>
        <p:spPr/>
        <p:txBody>
          <a:bodyPr/>
          <a:lstStyle/>
          <a:p>
            <a:r>
              <a:rPr lang="en-US" dirty="0"/>
              <a:t>Where next is on the itinerary?</a:t>
            </a:r>
            <a:endParaRPr lang="en-CA" dirty="0"/>
          </a:p>
        </p:txBody>
      </p:sp>
      <p:sp>
        <p:nvSpPr>
          <p:cNvPr id="3" name="Content Placeholder 2">
            <a:extLst>
              <a:ext uri="{FF2B5EF4-FFF2-40B4-BE49-F238E27FC236}">
                <a16:creationId xmlns:a16="http://schemas.microsoft.com/office/drawing/2014/main" id="{B624BF9A-3FD2-4CED-A5BA-2565797121B3}"/>
              </a:ext>
            </a:extLst>
          </p:cNvPr>
          <p:cNvSpPr>
            <a:spLocks noGrp="1"/>
          </p:cNvSpPr>
          <p:nvPr>
            <p:ph idx="1"/>
          </p:nvPr>
        </p:nvSpPr>
        <p:spPr>
          <a:xfrm>
            <a:off x="457200" y="1200150"/>
            <a:ext cx="8554598" cy="3734990"/>
          </a:xfrm>
        </p:spPr>
        <p:txBody>
          <a:bodyPr/>
          <a:lstStyle/>
          <a:p>
            <a:r>
              <a:rPr lang="en-US" sz="1800" dirty="0"/>
              <a:t>Support publishers transition to Born Accessible as Business As Usual</a:t>
            </a:r>
          </a:p>
          <a:p>
            <a:pPr>
              <a:buFont typeface="Courier New" panose="02070309020205020404" pitchFamily="49" charset="0"/>
              <a:buChar char="o"/>
            </a:pPr>
            <a:r>
              <a:rPr lang="en-US" sz="1800" dirty="0"/>
              <a:t>Help the publishers to get it right, like GCA and LIA</a:t>
            </a:r>
          </a:p>
          <a:p>
            <a:r>
              <a:rPr lang="en-US" sz="1800" dirty="0"/>
              <a:t>Test and demand reading system accessibility</a:t>
            </a:r>
          </a:p>
          <a:p>
            <a:pPr>
              <a:buFont typeface="Courier New" panose="02070309020205020404" pitchFamily="49" charset="0"/>
              <a:buChar char="o"/>
            </a:pPr>
            <a:r>
              <a:rPr lang="en-US" sz="1800" dirty="0"/>
              <a:t>Identify and improve reading apps that are not fully accessible</a:t>
            </a:r>
          </a:p>
          <a:p>
            <a:r>
              <a:rPr lang="en-US" sz="1800" dirty="0"/>
              <a:t>Pushing accessibility requirements in all publishing technical specifications</a:t>
            </a:r>
          </a:p>
          <a:p>
            <a:pPr>
              <a:buFont typeface="Courier New" panose="02070309020205020404" pitchFamily="49" charset="0"/>
              <a:buChar char="o"/>
            </a:pPr>
            <a:r>
              <a:rPr lang="en-US" sz="1800" dirty="0"/>
              <a:t>Not just EPUB, but HTML, PDF, and emerging formats</a:t>
            </a:r>
          </a:p>
          <a:p>
            <a:r>
              <a:rPr lang="en-US" sz="1800" dirty="0"/>
              <a:t>Expand beyond books to all published materials: journals, manga, comics, manuals, health reports, etc.</a:t>
            </a:r>
          </a:p>
          <a:p>
            <a:r>
              <a:rPr lang="en-US" sz="1800" dirty="0"/>
              <a:t>Make sure legal requirements include accessibility</a:t>
            </a:r>
          </a:p>
          <a:p>
            <a:r>
              <a:rPr lang="en-CA" sz="1800" dirty="0"/>
              <a:t>Enable consumers to take advantage, support those who need alternatives</a:t>
            </a:r>
          </a:p>
        </p:txBody>
      </p:sp>
    </p:spTree>
    <p:extLst>
      <p:ext uri="{BB962C8B-B14F-4D97-AF65-F5344CB8AC3E}">
        <p14:creationId xmlns:p14="http://schemas.microsoft.com/office/powerpoint/2010/main" val="1151989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97B7-ABDA-44C0-ABDB-614E258221A8}"/>
              </a:ext>
            </a:extLst>
          </p:cNvPr>
          <p:cNvSpPr>
            <a:spLocks noGrp="1"/>
          </p:cNvSpPr>
          <p:nvPr>
            <p:ph type="title"/>
          </p:nvPr>
        </p:nvSpPr>
        <p:spPr>
          <a:xfrm>
            <a:off x="457200" y="208360"/>
            <a:ext cx="8609682" cy="877490"/>
          </a:xfrm>
        </p:spPr>
        <p:txBody>
          <a:bodyPr/>
          <a:lstStyle/>
          <a:p>
            <a:r>
              <a:rPr lang="en-CA" sz="3400" dirty="0"/>
              <a:t>Orgs Serving Persons with Disabilities</a:t>
            </a:r>
          </a:p>
        </p:txBody>
      </p:sp>
      <p:sp>
        <p:nvSpPr>
          <p:cNvPr id="3" name="Content Placeholder 2">
            <a:extLst>
              <a:ext uri="{FF2B5EF4-FFF2-40B4-BE49-F238E27FC236}">
                <a16:creationId xmlns:a16="http://schemas.microsoft.com/office/drawing/2014/main" id="{C061A685-BAD2-4A91-8184-E796BAD7EFE1}"/>
              </a:ext>
            </a:extLst>
          </p:cNvPr>
          <p:cNvSpPr>
            <a:spLocks noGrp="1"/>
          </p:cNvSpPr>
          <p:nvPr>
            <p:ph idx="1"/>
          </p:nvPr>
        </p:nvSpPr>
        <p:spPr>
          <a:xfrm>
            <a:off x="319489" y="1465242"/>
            <a:ext cx="8747393" cy="3238959"/>
          </a:xfrm>
        </p:spPr>
        <p:txBody>
          <a:bodyPr/>
          <a:lstStyle/>
          <a:p>
            <a:pPr marL="0" indent="0">
              <a:buNone/>
            </a:pPr>
            <a:r>
              <a:rPr lang="en-CA" sz="2200" dirty="0"/>
              <a:t>Those serving blind, low vision and other print disabled consumers are part of the Brave New World</a:t>
            </a:r>
          </a:p>
          <a:p>
            <a:pPr>
              <a:buFont typeface="Courier New" panose="02070309020205020404" pitchFamily="49" charset="0"/>
              <a:buChar char="o"/>
            </a:pPr>
            <a:r>
              <a:rPr lang="en-CA" sz="2200" dirty="0"/>
              <a:t>Patrons need to know their options and may need training</a:t>
            </a:r>
          </a:p>
          <a:p>
            <a:pPr>
              <a:buFont typeface="Courier New" panose="02070309020205020404" pitchFamily="49" charset="0"/>
              <a:buChar char="o"/>
            </a:pPr>
            <a:r>
              <a:rPr lang="en-CA" sz="2200" dirty="0"/>
              <a:t>People have a wide range of technical ability</a:t>
            </a:r>
          </a:p>
          <a:p>
            <a:pPr>
              <a:buFont typeface="Courier New" panose="02070309020205020404" pitchFamily="49" charset="0"/>
              <a:buChar char="o"/>
            </a:pPr>
            <a:r>
              <a:rPr lang="en-CA" sz="2200" dirty="0"/>
              <a:t>May need additional support or transformations</a:t>
            </a:r>
          </a:p>
          <a:p>
            <a:pPr>
              <a:buFont typeface="Courier New" panose="02070309020205020404" pitchFamily="49" charset="0"/>
              <a:buChar char="o"/>
            </a:pPr>
            <a:r>
              <a:rPr lang="en-CA" sz="2200" dirty="0"/>
              <a:t>EPUB can be transformed to many formats: HTML, BRF, DAISY, MP3 playlists, Word files</a:t>
            </a:r>
          </a:p>
          <a:p>
            <a:pPr marL="0" indent="0">
              <a:buNone/>
            </a:pPr>
            <a:r>
              <a:rPr lang="en-CA" sz="2200" dirty="0"/>
              <a:t>Accessible ebooks provide greater choice and inclusion to complement much loved special services</a:t>
            </a:r>
          </a:p>
          <a:p>
            <a:pPr marL="0" indent="0">
              <a:buNone/>
            </a:pPr>
            <a:endParaRPr lang="en-CA" dirty="0"/>
          </a:p>
        </p:txBody>
      </p:sp>
    </p:spTree>
    <p:extLst>
      <p:ext uri="{BB962C8B-B14F-4D97-AF65-F5344CB8AC3E}">
        <p14:creationId xmlns:p14="http://schemas.microsoft.com/office/powerpoint/2010/main" val="356069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1CC8B-4BE6-4B46-A980-8F1278ADFA6D}"/>
              </a:ext>
            </a:extLst>
          </p:cNvPr>
          <p:cNvSpPr>
            <a:spLocks noGrp="1"/>
          </p:cNvSpPr>
          <p:nvPr>
            <p:ph idx="1"/>
          </p:nvPr>
        </p:nvSpPr>
        <p:spPr>
          <a:xfrm>
            <a:off x="457200" y="1276350"/>
            <a:ext cx="8229600" cy="3321844"/>
          </a:xfrm>
        </p:spPr>
        <p:txBody>
          <a:bodyPr/>
          <a:lstStyle/>
          <a:p>
            <a:pPr lvl="0"/>
            <a:r>
              <a:rPr lang="en-GB" sz="2400" kern="1200" dirty="0"/>
              <a:t>Yes and no</a:t>
            </a:r>
          </a:p>
          <a:p>
            <a:pPr lvl="0"/>
            <a:r>
              <a:rPr lang="en-GB" sz="2400" kern="1200" dirty="0"/>
              <a:t>Accessible ebooks have arrived, even for complex publications</a:t>
            </a:r>
          </a:p>
          <a:p>
            <a:pPr lvl="0"/>
            <a:r>
              <a:rPr lang="en-GB" sz="2400" kern="1200" dirty="0"/>
              <a:t>Of course, not 100%</a:t>
            </a:r>
          </a:p>
          <a:p>
            <a:r>
              <a:rPr lang="en-GB" sz="2400" kern="1200" dirty="0"/>
              <a:t>The European Accessibility Act is speeding this up</a:t>
            </a:r>
          </a:p>
          <a:p>
            <a:r>
              <a:rPr lang="en-GB" sz="2400" kern="1200" dirty="0"/>
              <a:t>Platforms and reading systems can be a weak link</a:t>
            </a:r>
          </a:p>
          <a:p>
            <a:r>
              <a:rPr lang="en-GB" sz="2400" kern="1200" dirty="0"/>
              <a:t>Consumers and disability orgs increasing engaged</a:t>
            </a:r>
          </a:p>
          <a:p>
            <a:endParaRPr lang="en-GB" sz="2400" kern="1200" dirty="0"/>
          </a:p>
        </p:txBody>
      </p:sp>
      <p:sp>
        <p:nvSpPr>
          <p:cNvPr id="2" name="Title 1">
            <a:extLst>
              <a:ext uri="{FF2B5EF4-FFF2-40B4-BE49-F238E27FC236}">
                <a16:creationId xmlns:a16="http://schemas.microsoft.com/office/drawing/2014/main" id="{91FABC3A-8FC7-4957-8028-F0A193C746A7}"/>
              </a:ext>
            </a:extLst>
          </p:cNvPr>
          <p:cNvSpPr>
            <a:spLocks noGrp="1"/>
          </p:cNvSpPr>
          <p:nvPr>
            <p:ph type="title"/>
          </p:nvPr>
        </p:nvSpPr>
        <p:spPr/>
        <p:txBody>
          <a:bodyPr/>
          <a:lstStyle/>
          <a:p>
            <a:r>
              <a:rPr lang="en-US" dirty="0"/>
              <a:t>Are we there yet?</a:t>
            </a:r>
            <a:endParaRPr lang="en-GB" dirty="0"/>
          </a:p>
        </p:txBody>
      </p:sp>
    </p:spTree>
    <p:extLst>
      <p:ext uri="{BB962C8B-B14F-4D97-AF65-F5344CB8AC3E}">
        <p14:creationId xmlns:p14="http://schemas.microsoft.com/office/powerpoint/2010/main" val="2252519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981D-0AC5-C1EF-03F7-ED5F5A328BAB}"/>
              </a:ext>
            </a:extLst>
          </p:cNvPr>
          <p:cNvSpPr>
            <a:spLocks noGrp="1"/>
          </p:cNvSpPr>
          <p:nvPr>
            <p:ph type="title"/>
          </p:nvPr>
        </p:nvSpPr>
        <p:spPr/>
        <p:txBody>
          <a:bodyPr/>
          <a:lstStyle/>
          <a:p>
            <a:r>
              <a:rPr lang="en-US" dirty="0"/>
              <a:t>Q&amp;A</a:t>
            </a:r>
            <a:endParaRPr lang="en-GB" dirty="0"/>
          </a:p>
        </p:txBody>
      </p:sp>
      <p:pic>
        <p:nvPicPr>
          <p:cNvPr id="5" name="Content Placeholder 4" descr="Q and A icon">
            <a:extLst>
              <a:ext uri="{FF2B5EF4-FFF2-40B4-BE49-F238E27FC236}">
                <a16:creationId xmlns:a16="http://schemas.microsoft.com/office/drawing/2014/main" id="{62E81E8B-BCCF-2A01-CE7B-0F88797B72C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72581" y="1200150"/>
            <a:ext cx="3398838" cy="3398838"/>
          </a:xfrm>
        </p:spPr>
      </p:pic>
    </p:spTree>
    <p:extLst>
      <p:ext uri="{BB962C8B-B14F-4D97-AF65-F5344CB8AC3E}">
        <p14:creationId xmlns:p14="http://schemas.microsoft.com/office/powerpoint/2010/main" val="4070276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ISY Consortium logo">
            <a:extLst>
              <a:ext uri="{FF2B5EF4-FFF2-40B4-BE49-F238E27FC236}">
                <a16:creationId xmlns:a16="http://schemas.microsoft.com/office/drawing/2014/main" id="{4F6EBF38-6D4D-411B-B3D0-AB4C5D950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4045728"/>
            <a:ext cx="1089660" cy="971550"/>
          </a:xfrm>
          <a:prstGeom prst="rect">
            <a:avLst/>
          </a:prstGeom>
        </p:spPr>
      </p:pic>
      <p:sp>
        <p:nvSpPr>
          <p:cNvPr id="2" name="Title 1">
            <a:extLst>
              <a:ext uri="{FF2B5EF4-FFF2-40B4-BE49-F238E27FC236}">
                <a16:creationId xmlns:a16="http://schemas.microsoft.com/office/drawing/2014/main" id="{91FABC3A-8FC7-4957-8028-F0A193C746A7}"/>
              </a:ext>
            </a:extLst>
          </p:cNvPr>
          <p:cNvSpPr>
            <a:spLocks noGrp="1"/>
          </p:cNvSpPr>
          <p:nvPr>
            <p:ph type="title"/>
          </p:nvPr>
        </p:nvSpPr>
        <p:spPr/>
        <p:txBody>
          <a:bodyPr/>
          <a:lstStyle/>
          <a:p>
            <a:r>
              <a:rPr lang="en-US" dirty="0"/>
              <a:t>Thanks for your attention</a:t>
            </a:r>
            <a:endParaRPr lang="en-GB" dirty="0"/>
          </a:p>
        </p:txBody>
      </p:sp>
      <p:sp>
        <p:nvSpPr>
          <p:cNvPr id="4" name="Content Placeholder 2">
            <a:extLst>
              <a:ext uri="{FF2B5EF4-FFF2-40B4-BE49-F238E27FC236}">
                <a16:creationId xmlns:a16="http://schemas.microsoft.com/office/drawing/2014/main" id="{634A1C4F-6AB4-7A53-8A24-0033000A4AEA}"/>
              </a:ext>
            </a:extLst>
          </p:cNvPr>
          <p:cNvSpPr>
            <a:spLocks noGrp="1"/>
          </p:cNvSpPr>
          <p:nvPr>
            <p:ph idx="1"/>
          </p:nvPr>
        </p:nvSpPr>
        <p:spPr>
          <a:xfrm>
            <a:off x="457200" y="1200150"/>
            <a:ext cx="8229600" cy="3398044"/>
          </a:xfrm>
        </p:spPr>
        <p:txBody>
          <a:bodyPr/>
          <a:lstStyle/>
          <a:p>
            <a:pPr marL="0" indent="0">
              <a:buNone/>
            </a:pPr>
            <a:r>
              <a:rPr lang="en-US" dirty="0"/>
              <a:t>Contact details:</a:t>
            </a:r>
          </a:p>
          <a:p>
            <a:pPr marL="0" indent="0">
              <a:buNone/>
            </a:pPr>
            <a:r>
              <a:rPr lang="en-US" dirty="0">
                <a:hlinkClick r:id="rId4"/>
              </a:rPr>
              <a:t>rorme@daisy.org</a:t>
            </a:r>
            <a:endParaRPr lang="en-US" dirty="0"/>
          </a:p>
          <a:p>
            <a:pPr marL="0" indent="0">
              <a:buNone/>
            </a:pPr>
            <a:r>
              <a:rPr lang="en-US" dirty="0"/>
              <a:t>daisy.org</a:t>
            </a:r>
          </a:p>
          <a:p>
            <a:pPr marL="0" indent="0">
              <a:buNone/>
            </a:pPr>
            <a:r>
              <a:rPr lang="en-US" dirty="0"/>
              <a:t>inclusivepublishing.org</a:t>
            </a:r>
          </a:p>
          <a:p>
            <a:endParaRPr lang="en-US" dirty="0"/>
          </a:p>
        </p:txBody>
      </p:sp>
      <p:pic>
        <p:nvPicPr>
          <p:cNvPr id="6" name="Picture 5" descr="Photo of Richard Orme">
            <a:extLst>
              <a:ext uri="{FF2B5EF4-FFF2-40B4-BE49-F238E27FC236}">
                <a16:creationId xmlns:a16="http://schemas.microsoft.com/office/drawing/2014/main" id="{95B5B3F1-7B72-B79D-CBC1-3B5223BDB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0364" y="1579239"/>
            <a:ext cx="1528996" cy="1528996"/>
          </a:xfrm>
          <a:prstGeom prst="rect">
            <a:avLst/>
          </a:prstGeom>
        </p:spPr>
      </p:pic>
    </p:spTree>
    <p:extLst>
      <p:ext uri="{BB962C8B-B14F-4D97-AF65-F5344CB8AC3E}">
        <p14:creationId xmlns:p14="http://schemas.microsoft.com/office/powerpoint/2010/main" val="3210096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dirty="0"/>
              <a:t>What are born accessible ebooks and why care?</a:t>
            </a:r>
          </a:p>
          <a:p>
            <a:pPr marL="0" indent="0">
              <a:buNone/>
            </a:pPr>
            <a:r>
              <a:rPr lang="en-US" dirty="0"/>
              <a:t>Born accessible ebooks IRL</a:t>
            </a:r>
          </a:p>
          <a:p>
            <a:pPr marL="0" indent="0">
              <a:buNone/>
            </a:pPr>
            <a:r>
              <a:rPr lang="en-US" dirty="0"/>
              <a:t>Where are we in the journey?</a:t>
            </a:r>
          </a:p>
          <a:p>
            <a:pPr marL="0" indent="0">
              <a:buNone/>
            </a:pPr>
            <a:r>
              <a:rPr lang="en-US" dirty="0"/>
              <a:t>Where next is on the itinerary?</a:t>
            </a:r>
          </a:p>
        </p:txBody>
      </p:sp>
    </p:spTree>
    <p:extLst>
      <p:ext uri="{BB962C8B-B14F-4D97-AF65-F5344CB8AC3E}">
        <p14:creationId xmlns:p14="http://schemas.microsoft.com/office/powerpoint/2010/main" val="2630625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0B9B-64C5-4462-AA8C-FF4FDB037332}"/>
              </a:ext>
            </a:extLst>
          </p:cNvPr>
          <p:cNvSpPr>
            <a:spLocks noGrp="1"/>
          </p:cNvSpPr>
          <p:nvPr>
            <p:ph type="title"/>
          </p:nvPr>
        </p:nvSpPr>
        <p:spPr/>
        <p:txBody>
          <a:bodyPr/>
          <a:lstStyle/>
          <a:p>
            <a:r>
              <a:rPr lang="en-US" dirty="0"/>
              <a:t>About your speaker</a:t>
            </a:r>
            <a:endParaRPr lang="en-GB" dirty="0"/>
          </a:p>
        </p:txBody>
      </p:sp>
      <p:sp>
        <p:nvSpPr>
          <p:cNvPr id="8" name="Content Placeholder 2">
            <a:extLst>
              <a:ext uri="{FF2B5EF4-FFF2-40B4-BE49-F238E27FC236}">
                <a16:creationId xmlns:a16="http://schemas.microsoft.com/office/drawing/2014/main" id="{2EBCBE5A-D275-4D98-927C-6AAB6CD79AD3}"/>
              </a:ext>
            </a:extLst>
          </p:cNvPr>
          <p:cNvSpPr txBox="1">
            <a:spLocks/>
          </p:cNvSpPr>
          <p:nvPr/>
        </p:nvSpPr>
        <p:spPr bwMode="auto">
          <a:xfrm>
            <a:off x="2062396" y="1347118"/>
            <a:ext cx="4203492" cy="1528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Font typeface="Wingdings" pitchFamily="2" charset="2"/>
              <a:buNone/>
            </a:pPr>
            <a:r>
              <a:rPr lang="en-US" kern="0" dirty="0">
                <a:solidFill>
                  <a:srgbClr val="001F30"/>
                </a:solidFill>
                <a:latin typeface="Atkinson Hyperlegible" pitchFamily="50" charset="0"/>
              </a:rPr>
              <a:t>Richard Orme</a:t>
            </a:r>
            <a:br>
              <a:rPr lang="en-US" kern="0" dirty="0">
                <a:solidFill>
                  <a:srgbClr val="001F30"/>
                </a:solidFill>
                <a:latin typeface="Atkinson Hyperlegible" pitchFamily="50" charset="0"/>
              </a:rPr>
            </a:br>
            <a:r>
              <a:rPr lang="en-US" kern="0" dirty="0">
                <a:solidFill>
                  <a:srgbClr val="001F30"/>
                </a:solidFill>
                <a:latin typeface="Atkinson Hyperlegible" pitchFamily="50" charset="0"/>
              </a:rPr>
              <a:t>Chief Executive</a:t>
            </a:r>
            <a:br>
              <a:rPr lang="en-US" kern="0" dirty="0">
                <a:solidFill>
                  <a:srgbClr val="001F30"/>
                </a:solidFill>
                <a:latin typeface="Atkinson Hyperlegible" pitchFamily="50" charset="0"/>
              </a:rPr>
            </a:br>
            <a:r>
              <a:rPr lang="en-US" kern="0" dirty="0">
                <a:solidFill>
                  <a:srgbClr val="001F30"/>
                </a:solidFill>
                <a:latin typeface="Atkinson Hyperlegible" pitchFamily="50" charset="0"/>
              </a:rPr>
              <a:t>DAISY Consortium</a:t>
            </a:r>
          </a:p>
          <a:p>
            <a:pPr marL="0" indent="0" algn="r">
              <a:spcBef>
                <a:spcPts val="0"/>
              </a:spcBef>
              <a:spcAft>
                <a:spcPts val="600"/>
              </a:spcAft>
              <a:buFont typeface="Wingdings" pitchFamily="2" charset="2"/>
              <a:buNone/>
            </a:pPr>
            <a:endParaRPr lang="en-GB" kern="0" dirty="0"/>
          </a:p>
        </p:txBody>
      </p:sp>
      <p:pic>
        <p:nvPicPr>
          <p:cNvPr id="11" name="Picture 10" descr="Photo of Richard Orme">
            <a:extLst>
              <a:ext uri="{FF2B5EF4-FFF2-40B4-BE49-F238E27FC236}">
                <a16:creationId xmlns:a16="http://schemas.microsoft.com/office/drawing/2014/main" id="{EA4E1EDF-8AE8-47C4-89A0-09F7C07B6D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347118"/>
            <a:ext cx="1528996" cy="1528996"/>
          </a:xfrm>
          <a:prstGeom prst="rect">
            <a:avLst/>
          </a:prstGeom>
        </p:spPr>
      </p:pic>
    </p:spTree>
    <p:extLst>
      <p:ext uri="{BB962C8B-B14F-4D97-AF65-F5344CB8AC3E}">
        <p14:creationId xmlns:p14="http://schemas.microsoft.com/office/powerpoint/2010/main" val="2278291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815"/>
            <a:ext cx="5943224" cy="745629"/>
          </a:xfrm>
        </p:spPr>
        <p:txBody>
          <a:bodyPr>
            <a:normAutofit fontScale="90000"/>
          </a:bodyPr>
          <a:lstStyle/>
          <a:p>
            <a:r>
              <a:rPr lang="en-US" dirty="0"/>
              <a:t>About the DAISY Consortium</a:t>
            </a:r>
          </a:p>
        </p:txBody>
      </p:sp>
      <p:sp>
        <p:nvSpPr>
          <p:cNvPr id="3" name="Content Placeholder 2"/>
          <p:cNvSpPr>
            <a:spLocks noGrp="1"/>
          </p:cNvSpPr>
          <p:nvPr>
            <p:ph idx="1"/>
          </p:nvPr>
        </p:nvSpPr>
        <p:spPr/>
        <p:txBody>
          <a:bodyPr>
            <a:normAutofit fontScale="92500" lnSpcReduction="10000"/>
          </a:bodyPr>
          <a:lstStyle/>
          <a:p>
            <a:r>
              <a:rPr lang="en-US" dirty="0"/>
              <a:t>DAISY Consortium is a non-profit members association</a:t>
            </a:r>
          </a:p>
          <a:p>
            <a:r>
              <a:rPr lang="en-US" dirty="0"/>
              <a:t>Mission is “working towards equal access to information and knowledge regardless of disability”</a:t>
            </a:r>
          </a:p>
          <a:p>
            <a:r>
              <a:rPr lang="en-US" dirty="0"/>
              <a:t>Founded 1996</a:t>
            </a:r>
          </a:p>
          <a:p>
            <a:r>
              <a:rPr lang="en-US" dirty="0"/>
              <a:t>Registered in Zurich, our team members are around the world.</a:t>
            </a:r>
          </a:p>
          <a:p>
            <a:r>
              <a:rPr lang="en-US" dirty="0"/>
              <a:t>Our website is at </a:t>
            </a:r>
            <a:r>
              <a:rPr lang="en-US" dirty="0">
                <a:hlinkClick r:id="rId3"/>
              </a:rPr>
              <a:t>daisy.org</a:t>
            </a:r>
            <a:endParaRPr lang="en-US" dirty="0"/>
          </a:p>
          <a:p>
            <a:pPr marL="0" indent="0">
              <a:buNone/>
            </a:pPr>
            <a:endParaRPr lang="en-US" dirty="0"/>
          </a:p>
        </p:txBody>
      </p:sp>
    </p:spTree>
    <p:extLst>
      <p:ext uri="{BB962C8B-B14F-4D97-AF65-F5344CB8AC3E}">
        <p14:creationId xmlns:p14="http://schemas.microsoft.com/office/powerpoint/2010/main" val="4274950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0852-B677-90FA-66D6-448A13CD11EE}"/>
              </a:ext>
            </a:extLst>
          </p:cNvPr>
          <p:cNvSpPr>
            <a:spLocks noGrp="1"/>
          </p:cNvSpPr>
          <p:nvPr>
            <p:ph type="title"/>
          </p:nvPr>
        </p:nvSpPr>
        <p:spPr/>
        <p:txBody>
          <a:bodyPr/>
          <a:lstStyle/>
          <a:p>
            <a:r>
              <a:rPr lang="en-US" dirty="0"/>
              <a:t>The heritage of DAISY</a:t>
            </a:r>
            <a:endParaRPr lang="en-GB" dirty="0"/>
          </a:p>
        </p:txBody>
      </p:sp>
      <p:pic>
        <p:nvPicPr>
          <p:cNvPr id="3" name="Picture 2" descr="An elderly lady sits in a comfortable armchair, she smiles whilst listening to a DAISY player on headhones.">
            <a:extLst>
              <a:ext uri="{FF2B5EF4-FFF2-40B4-BE49-F238E27FC236}">
                <a16:creationId xmlns:a16="http://schemas.microsoft.com/office/drawing/2014/main" id="{1C9EF82F-A3E1-2050-AA5A-C7990F7933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311" y="140592"/>
            <a:ext cx="6355332" cy="4866732"/>
          </a:xfrm>
          <a:prstGeom prst="rect">
            <a:avLst/>
          </a:prstGeom>
        </p:spPr>
      </p:pic>
      <p:pic>
        <p:nvPicPr>
          <p:cNvPr id="1026" name="Picture 2" descr="Book cover of The Metamorphosis: A New Translation by Susan Bernofsky by [Franz Kafka, David Cronenberg, Susan Bernofsky]">
            <a:extLst>
              <a:ext uri="{FF2B5EF4-FFF2-40B4-BE49-F238E27FC236}">
                <a16:creationId xmlns:a16="http://schemas.microsoft.com/office/drawing/2014/main" id="{888643E8-776A-7074-23E7-823A0C9AC51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2945" y="0"/>
            <a:ext cx="2031055" cy="30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77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den accessible reading">
            <a:extLst>
              <a:ext uri="{FF2B5EF4-FFF2-40B4-BE49-F238E27FC236}">
                <a16:creationId xmlns:a16="http://schemas.microsoft.com/office/drawing/2014/main" id="{035D2B3D-3E79-2782-9967-63171AB95470}"/>
              </a:ext>
            </a:extLst>
          </p:cNvPr>
          <p:cNvSpPr>
            <a:spLocks noGrp="1"/>
          </p:cNvSpPr>
          <p:nvPr>
            <p:ph type="title"/>
          </p:nvPr>
        </p:nvSpPr>
        <p:spPr/>
        <p:txBody>
          <a:bodyPr/>
          <a:lstStyle/>
          <a:p>
            <a:r>
              <a:rPr lang="en-US" dirty="0"/>
              <a:t>Modern accessible reading</a:t>
            </a:r>
            <a:endParaRPr lang="en-GB" dirty="0"/>
          </a:p>
        </p:txBody>
      </p:sp>
      <p:pic>
        <p:nvPicPr>
          <p:cNvPr id="4" name="Content Placeholder 3" descr="An older lady with dark glasses smiles as she uses her iPad tablet.">
            <a:extLst>
              <a:ext uri="{FF2B5EF4-FFF2-40B4-BE49-F238E27FC236}">
                <a16:creationId xmlns:a16="http://schemas.microsoft.com/office/drawing/2014/main" id="{CFD84B08-5EB6-3676-C1BC-C952B3D9E88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 y="208360"/>
            <a:ext cx="6413430" cy="4805251"/>
          </a:xfrm>
          <a:prstGeom prst="rect">
            <a:avLst/>
          </a:prstGeom>
        </p:spPr>
      </p:pic>
      <p:pic>
        <p:nvPicPr>
          <p:cNvPr id="5" name="Content Placeholder 3" descr="Book cover of Great Expectations by Charles Dickens.">
            <a:extLst>
              <a:ext uri="{FF2B5EF4-FFF2-40B4-BE49-F238E27FC236}">
                <a16:creationId xmlns:a16="http://schemas.microsoft.com/office/drawing/2014/main" id="{EF083405-C91A-EA96-564C-B58F9FEB71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168694" y="0"/>
            <a:ext cx="1904579" cy="2856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050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dirty="0"/>
              <a:t>Inclusive publishing</a:t>
            </a:r>
          </a:p>
        </p:txBody>
      </p:sp>
      <p:pic>
        <p:nvPicPr>
          <p:cNvPr id="4" name="Content Placeholder 3" descr="Book cover of Great Expectations by Charles Dickens.">
            <a:extLst>
              <a:ext uri="{FF2B5EF4-FFF2-40B4-BE49-F238E27FC236}">
                <a16:creationId xmlns:a16="http://schemas.microsoft.com/office/drawing/2014/main" id="{DAC89E34-A930-0B8A-C137-2F4D8B197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530353" y="0"/>
            <a:ext cx="1613647" cy="2420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sz="2000" dirty="0"/>
              <a:t>Publications that meet the needs of:</a:t>
            </a:r>
          </a:p>
          <a:p>
            <a:pPr>
              <a:buFont typeface="Arial" panose="020B0604020202020204" pitchFamily="34" charset="0"/>
              <a:buChar char="•"/>
            </a:pPr>
            <a:r>
              <a:rPr lang="en-US" sz="1800" dirty="0"/>
              <a:t>People who just need a little bigger font</a:t>
            </a:r>
          </a:p>
          <a:p>
            <a:pPr>
              <a:buFont typeface="Arial" panose="020B0604020202020204" pitchFamily="34" charset="0"/>
              <a:buChar char="•"/>
            </a:pPr>
            <a:r>
              <a:rPr lang="en-US" sz="1800" dirty="0"/>
              <a:t>People with low vision</a:t>
            </a:r>
          </a:p>
          <a:p>
            <a:pPr>
              <a:buFont typeface="Arial" panose="020B0604020202020204" pitchFamily="34" charset="0"/>
              <a:buChar char="•"/>
            </a:pPr>
            <a:r>
              <a:rPr lang="en-US" sz="1800" dirty="0"/>
              <a:t>People who are dyslexic or need learning tools</a:t>
            </a:r>
          </a:p>
          <a:p>
            <a:pPr>
              <a:buFont typeface="Arial" panose="020B0604020202020204" pitchFamily="34" charset="0"/>
              <a:buChar char="•"/>
            </a:pPr>
            <a:r>
              <a:rPr lang="en-GB" sz="1800" dirty="0"/>
              <a:t>People who are blind who use screen readers and refreshable braille</a:t>
            </a:r>
          </a:p>
          <a:p>
            <a:pPr>
              <a:buFont typeface="Arial" panose="020B0604020202020204" pitchFamily="34" charset="0"/>
              <a:buChar char="•"/>
            </a:pPr>
            <a:r>
              <a:rPr lang="en-GB" sz="1800" dirty="0"/>
              <a:t>People who cannot hold a book or turn the pages</a:t>
            </a:r>
          </a:p>
          <a:p>
            <a:pPr>
              <a:buFont typeface="Arial" panose="020B0604020202020204" pitchFamily="34" charset="0"/>
              <a:buChar char="•"/>
            </a:pPr>
            <a:r>
              <a:rPr lang="en-US" sz="1800" dirty="0"/>
              <a:t>People without disabilities</a:t>
            </a:r>
          </a:p>
          <a:p>
            <a:pPr marL="0" lvl="0" indent="0" algn="l" rtl="0">
              <a:spcBef>
                <a:spcPts val="400"/>
              </a:spcBef>
              <a:spcAft>
                <a:spcPts val="0"/>
              </a:spcAft>
              <a:buSzPts val="1500"/>
              <a:buNone/>
            </a:pPr>
            <a:r>
              <a:rPr lang="en-US" sz="2000" dirty="0"/>
              <a:t>Born accessible reading:</a:t>
            </a:r>
          </a:p>
          <a:p>
            <a:pPr marL="342900" lvl="0" indent="-342900" algn="l" rtl="0">
              <a:spcBef>
                <a:spcPts val="400"/>
              </a:spcBef>
              <a:spcAft>
                <a:spcPts val="0"/>
              </a:spcAft>
              <a:buSzPts val="1500"/>
              <a:buFont typeface="Arial"/>
              <a:buChar char="•"/>
            </a:pPr>
            <a:r>
              <a:rPr lang="en-US" sz="1800" dirty="0"/>
              <a:t>The same publication from day 1</a:t>
            </a:r>
          </a:p>
          <a:p>
            <a:pPr marL="342900" lvl="0" indent="-342900" algn="l" rtl="0">
              <a:spcBef>
                <a:spcPts val="400"/>
              </a:spcBef>
              <a:spcAft>
                <a:spcPts val="0"/>
              </a:spcAft>
              <a:buSzPts val="1500"/>
              <a:buFont typeface="Arial"/>
              <a:buChar char="•"/>
            </a:pPr>
            <a:r>
              <a:rPr lang="en-US" sz="1800" dirty="0"/>
              <a:t>The discovery, borrowing/buying experience is accessible</a:t>
            </a:r>
          </a:p>
          <a:p>
            <a:pPr marL="342900" lvl="0" indent="-342900" algn="l" rtl="0">
              <a:spcBef>
                <a:spcPts val="400"/>
              </a:spcBef>
              <a:spcAft>
                <a:spcPts val="0"/>
              </a:spcAft>
              <a:buSzPts val="1500"/>
              <a:buFont typeface="Arial"/>
              <a:buChar char="•"/>
            </a:pPr>
            <a:r>
              <a:rPr lang="en-US" sz="1800" dirty="0"/>
              <a:t>The reading experience is accessible and equitable</a:t>
            </a:r>
          </a:p>
          <a:p>
            <a:pPr marL="0" indent="0">
              <a:buNone/>
            </a:pPr>
            <a:endParaRPr lang="en-US" sz="2000" dirty="0"/>
          </a:p>
        </p:txBody>
      </p:sp>
    </p:spTree>
    <p:extLst>
      <p:ext uri="{BB962C8B-B14F-4D97-AF65-F5344CB8AC3E}">
        <p14:creationId xmlns:p14="http://schemas.microsoft.com/office/powerpoint/2010/main" val="941051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A65B-CDE5-5C04-CC9D-A6015555A9E0}"/>
              </a:ext>
            </a:extLst>
          </p:cNvPr>
          <p:cNvSpPr>
            <a:spLocks noGrp="1"/>
          </p:cNvSpPr>
          <p:nvPr>
            <p:ph type="title"/>
          </p:nvPr>
        </p:nvSpPr>
        <p:spPr/>
        <p:txBody>
          <a:bodyPr/>
          <a:lstStyle/>
          <a:p>
            <a:r>
              <a:rPr lang="en-US" dirty="0"/>
              <a:t>Born accessible ebooks IRL</a:t>
            </a:r>
            <a:endParaRPr lang="en-GB" dirty="0"/>
          </a:p>
        </p:txBody>
      </p:sp>
      <p:pic>
        <p:nvPicPr>
          <p:cNvPr id="2050" name="Picture 2" descr="The Metamorphosis: A New Translation by Susan Bernofsky by [Franz Kafka, David Cronenberg, Susan Bernofsky]">
            <a:extLst>
              <a:ext uri="{FF2B5EF4-FFF2-40B4-BE49-F238E27FC236}">
                <a16:creationId xmlns:a16="http://schemas.microsoft.com/office/drawing/2014/main" id="{DD5B5C8E-D0F9-889F-8CDF-BAA5C19EBE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7697" y="-1"/>
            <a:ext cx="1147577" cy="172308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Book cover of Great Expectations by Charles Dickens.">
            <a:extLst>
              <a:ext uri="{FF2B5EF4-FFF2-40B4-BE49-F238E27FC236}">
                <a16:creationId xmlns:a16="http://schemas.microsoft.com/office/drawing/2014/main" id="{DADC9FB1-2BE4-81D7-758E-FFB06FD83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995274" y="0"/>
            <a:ext cx="1148726" cy="1723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CB6D7D6B-746E-627F-AD7F-0AD6B97F46B6}"/>
              </a:ext>
            </a:extLst>
          </p:cNvPr>
          <p:cNvSpPr>
            <a:spLocks noGrp="1"/>
          </p:cNvSpPr>
          <p:nvPr>
            <p:ph idx="1"/>
          </p:nvPr>
        </p:nvSpPr>
        <p:spPr/>
        <p:txBody>
          <a:bodyPr/>
          <a:lstStyle/>
          <a:p>
            <a:r>
              <a:rPr lang="en-US" dirty="0"/>
              <a:t>Millions of titles available today</a:t>
            </a:r>
          </a:p>
          <a:p>
            <a:r>
              <a:rPr lang="en-US" dirty="0"/>
              <a:t>Including The Metamorphosis and Great Expectations</a:t>
            </a:r>
          </a:p>
          <a:p>
            <a:r>
              <a:rPr lang="en-US" dirty="0"/>
              <a:t>Where are we in the journey?</a:t>
            </a:r>
          </a:p>
          <a:p>
            <a:pPr lvl="1"/>
            <a:r>
              <a:rPr lang="en-US" dirty="0"/>
              <a:t>USA, Canada, Europe, Africa</a:t>
            </a:r>
          </a:p>
        </p:txBody>
      </p:sp>
    </p:spTree>
    <p:extLst>
      <p:ext uri="{BB962C8B-B14F-4D97-AF65-F5344CB8AC3E}">
        <p14:creationId xmlns:p14="http://schemas.microsoft.com/office/powerpoint/2010/main" val="219964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C0F-9253-70D7-3F7C-E3AA2ABC39B4}"/>
              </a:ext>
            </a:extLst>
          </p:cNvPr>
          <p:cNvSpPr>
            <a:spLocks noGrp="1"/>
          </p:cNvSpPr>
          <p:nvPr>
            <p:ph type="title"/>
          </p:nvPr>
        </p:nvSpPr>
        <p:spPr/>
        <p:txBody>
          <a:bodyPr/>
          <a:lstStyle/>
          <a:p>
            <a:r>
              <a:rPr lang="en-US" dirty="0"/>
              <a:t>USA</a:t>
            </a:r>
            <a:endParaRPr lang="en-GB" dirty="0"/>
          </a:p>
        </p:txBody>
      </p:sp>
      <p:pic>
        <p:nvPicPr>
          <p:cNvPr id="6146" name="Picture 2" descr="Flag of the United States">
            <a:extLst>
              <a:ext uri="{FF2B5EF4-FFF2-40B4-BE49-F238E27FC236}">
                <a16:creationId xmlns:a16="http://schemas.microsoft.com/office/drawing/2014/main" id="{260EB1A1-D937-B4B3-0942-39BA6FE572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9954" y="0"/>
            <a:ext cx="2094046" cy="11010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B0804C-2497-3C33-998B-6C0230B2855A}"/>
              </a:ext>
            </a:extLst>
          </p:cNvPr>
          <p:cNvSpPr txBox="1">
            <a:spLocks/>
          </p:cNvSpPr>
          <p:nvPr/>
        </p:nvSpPr>
        <p:spPr>
          <a:xfrm>
            <a:off x="457200" y="1200150"/>
            <a:ext cx="8229600" cy="3398044"/>
          </a:xfrm>
          <a:prstGeom prst="rect">
            <a:avLst/>
          </a:prstGeom>
        </p:spPr>
        <p:txBody>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kern="0" dirty="0"/>
              <a:t>Impressive progress in trade publishing</a:t>
            </a:r>
          </a:p>
          <a:p>
            <a:r>
              <a:rPr lang="en-US" kern="0" dirty="0"/>
              <a:t>Special shout out to higher ed textbooks</a:t>
            </a:r>
          </a:p>
          <a:p>
            <a:r>
              <a:rPr lang="en-US" kern="0" dirty="0"/>
              <a:t>Education institutions requiring accessible titles</a:t>
            </a:r>
          </a:p>
          <a:p>
            <a:r>
              <a:rPr lang="en-US" kern="0" dirty="0"/>
              <a:t>Platforms providing </a:t>
            </a:r>
            <a:r>
              <a:rPr lang="en-US" kern="0" dirty="0">
                <a:hlinkClick r:id="rId4"/>
              </a:rPr>
              <a:t>a11y information</a:t>
            </a:r>
            <a:endParaRPr lang="en-US" kern="0" dirty="0"/>
          </a:p>
          <a:p>
            <a:r>
              <a:rPr lang="en-US" kern="0" dirty="0"/>
              <a:t>Third party certification with Global Certified Accessible from Benetech</a:t>
            </a:r>
          </a:p>
        </p:txBody>
      </p:sp>
    </p:spTree>
    <p:extLst>
      <p:ext uri="{BB962C8B-B14F-4D97-AF65-F5344CB8AC3E}">
        <p14:creationId xmlns:p14="http://schemas.microsoft.com/office/powerpoint/2010/main" val="47813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8F83B3EE6F34F8C8CEE2712533BEB" ma:contentTypeVersion="13" ma:contentTypeDescription="Create a new document." ma:contentTypeScope="" ma:versionID="5283aebd890d779e76e2c65510fda410">
  <xsd:schema xmlns:xsd="http://www.w3.org/2001/XMLSchema" xmlns:xs="http://www.w3.org/2001/XMLSchema" xmlns:p="http://schemas.microsoft.com/office/2006/metadata/properties" xmlns:ns2="cca373d1-332c-4216-9e4a-3c49ea854ba0" xmlns:ns3="e7d089c6-2f48-4a7a-80bd-27aef5729c3b" targetNamespace="http://schemas.microsoft.com/office/2006/metadata/properties" ma:root="true" ma:fieldsID="bb7ab285fff59c9816ecf4eecf657b8f" ns2:_="" ns3:_="">
    <xsd:import namespace="cca373d1-332c-4216-9e4a-3c49ea854ba0"/>
    <xsd:import namespace="e7d089c6-2f48-4a7a-80bd-27aef5729c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373d1-332c-4216-9e4a-3c49ea854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d089c6-2f48-4a7a-80bd-27aef5729c3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00F87-F10F-4C0B-B008-9314DF605537}">
  <ds:schemaRefs>
    <ds:schemaRef ds:uri="http://schemas.microsoft.com/sharepoint/v3/contenttype/forms"/>
  </ds:schemaRefs>
</ds:datastoreItem>
</file>

<file path=customXml/itemProps2.xml><?xml version="1.0" encoding="utf-8"?>
<ds:datastoreItem xmlns:ds="http://schemas.openxmlformats.org/officeDocument/2006/customXml" ds:itemID="{2313D7CA-ADDB-472C-9E1B-570F08A811E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0DBD3B-8EA9-4607-9DB6-41F3801ED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373d1-332c-4216-9e4a-3c49ea854ba0"/>
    <ds:schemaRef ds:uri="e7d089c6-2f48-4a7a-80bd-27aef5729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Presentation_level</Template>
  <TotalTime>0</TotalTime>
  <Words>1431</Words>
  <Application>Microsoft Office PowerPoint</Application>
  <PresentationFormat>On-screen Show (16:9)</PresentationFormat>
  <Paragraphs>159</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Atkinson Hyperlegible</vt:lpstr>
      <vt:lpstr>Calibri</vt:lpstr>
      <vt:lpstr>Courier New</vt:lpstr>
      <vt:lpstr>GuardianTextEgyptian</vt:lpstr>
      <vt:lpstr>inherit</vt:lpstr>
      <vt:lpstr>Lato</vt:lpstr>
      <vt:lpstr>open sans</vt:lpstr>
      <vt:lpstr>Times New Roman</vt:lpstr>
      <vt:lpstr>Wingdings</vt:lpstr>
      <vt:lpstr>Presentation_level</vt:lpstr>
      <vt:lpstr>Born accessible ebooks Are we there yet?</vt:lpstr>
      <vt:lpstr>Overview</vt:lpstr>
      <vt:lpstr>About your speaker</vt:lpstr>
      <vt:lpstr>About the DAISY Consortium</vt:lpstr>
      <vt:lpstr>The heritage of DAISY</vt:lpstr>
      <vt:lpstr>Modern accessible reading</vt:lpstr>
      <vt:lpstr>Inclusive publishing</vt:lpstr>
      <vt:lpstr>Born accessible ebooks IRL</vt:lpstr>
      <vt:lpstr>USA</vt:lpstr>
      <vt:lpstr>Canada</vt:lpstr>
      <vt:lpstr>Europe</vt:lpstr>
      <vt:lpstr>Africa</vt:lpstr>
      <vt:lpstr>Brave New World</vt:lpstr>
      <vt:lpstr>Suite of Supporting Tools</vt:lpstr>
      <vt:lpstr>Where next is on the itinerary?</vt:lpstr>
      <vt:lpstr>Orgs Serving Persons with Disabilities</vt:lpstr>
      <vt:lpstr>Are we there yet?</vt:lpstr>
      <vt:lpstr>Q&amp;A</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2022-05-03T13:20:35Z</dcterms:created>
  <dcterms:modified xsi:type="dcterms:W3CDTF">2022-05-17T20:03:49Z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0x0101009978F83B3EE6F34F8C8CEE2712533BEB</vt:lpwstr>
  </property>
</Properties>
</file>