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1" r:id="rId6"/>
  </p:sldMasterIdLst>
  <p:notesMasterIdLst>
    <p:notesMasterId r:id="rId32"/>
  </p:notesMasterIdLst>
  <p:sldIdLst>
    <p:sldId id="256" r:id="rId7"/>
    <p:sldId id="259" r:id="rId8"/>
    <p:sldId id="318" r:id="rId9"/>
    <p:sldId id="263" r:id="rId10"/>
    <p:sldId id="265" r:id="rId11"/>
    <p:sldId id="320" r:id="rId12"/>
    <p:sldId id="317" r:id="rId13"/>
    <p:sldId id="328" r:id="rId14"/>
    <p:sldId id="260" r:id="rId15"/>
    <p:sldId id="313" r:id="rId16"/>
    <p:sldId id="323" r:id="rId17"/>
    <p:sldId id="330" r:id="rId18"/>
    <p:sldId id="312" r:id="rId19"/>
    <p:sldId id="310" r:id="rId20"/>
    <p:sldId id="334" r:id="rId21"/>
    <p:sldId id="336" r:id="rId22"/>
    <p:sldId id="331" r:id="rId23"/>
    <p:sldId id="337" r:id="rId24"/>
    <p:sldId id="311" r:id="rId25"/>
    <p:sldId id="327" r:id="rId26"/>
    <p:sldId id="264" r:id="rId27"/>
    <p:sldId id="326" r:id="rId28"/>
    <p:sldId id="333" r:id="rId29"/>
    <p:sldId id="298" r:id="rId30"/>
    <p:sldId id="30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0"/>
    <a:srgbClr val="FFA40A"/>
    <a:srgbClr val="00A9A4"/>
    <a:srgbClr val="F8B792"/>
    <a:srgbClr val="C22127"/>
    <a:srgbClr val="F36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2B110-6697-46BF-ADDB-9F1934B57EDF}" v="620" dt="2022-02-22T01:42:23.081"/>
    <p1510:client id="{1D557ABA-7A53-4110-BCA8-9767CC434F77}" v="35" dt="2022-01-31T13:18:38.547"/>
    <p1510:client id="{231DB673-F229-4487-B4C9-E41F08B5D67F}" v="7" dt="2022-03-03T01:44:20.201"/>
    <p1510:client id="{2D247367-C719-4D4B-B0E9-1A53C72E0B53}" v="22" dt="2022-02-02T03:40:16.631"/>
    <p1510:client id="{2F69BCF6-E655-4FDB-AB4B-7B17FA4F7380}" v="50" dt="2022-04-05T03:57:40.386"/>
    <p1510:client id="{4FD74980-B7C3-46D5-9A76-419C963B0793}" v="5" dt="2022-04-26T01:49:19.251"/>
    <p1510:client id="{63C5EFD2-49C6-4C02-B84F-80174C2A1FE4}" v="120" dt="2022-03-08T22:30:55.945"/>
    <p1510:client id="{71A19102-7A63-4425-896A-CF7ABEA16560}" v="110" dt="2022-01-31T12:55:51.875"/>
    <p1510:client id="{730DE67A-91E1-4CC8-8344-B7E83F62691C}" v="135" dt="2022-02-08T22:09:02.197"/>
    <p1510:client id="{7314658F-028C-4913-B3F2-67434E88CE74}" v="10" dt="2022-01-25T04:27:11.212"/>
    <p1510:client id="{76226868-7AEC-4935-8725-DA7B24550397}" v="515" dt="2022-02-22T05:04:54.522"/>
    <p1510:client id="{78D75B7F-4DA2-425C-A870-651C9DEB4AD6}" v="11" dt="2022-02-09T21:27:07.426"/>
    <p1510:client id="{8B40C6EC-3091-46D0-AE84-45C3E10F024B}" v="199" dt="2022-02-09T01:23:17.593"/>
    <p1510:client id="{8B4FB1D0-34F2-45DD-8132-EB4E08C1A67F}" v="38" dt="2022-03-15T23:57:24.556"/>
    <p1510:client id="{8D0110BF-E374-4381-8C43-DB500976233D}" v="109" dt="2022-03-10T04:34:02.475"/>
    <p1510:client id="{9B6A2C42-3D05-4E63-9169-E0588E3C7253}" v="2" dt="2022-05-09T23:41:14.270"/>
    <p1510:client id="{A14CE3E3-3AE8-46A8-96B3-0D68981CE455}" v="13" dt="2022-03-22T02:20:17.478"/>
    <p1510:client id="{A4C67837-AFC5-4A82-869D-2547A5832FFD}" v="637" dt="2022-03-22T09:44:03.585"/>
    <p1510:client id="{A923FE43-7C19-4779-94B4-E4A7F9BCB817}" v="224" dt="2022-03-08T01:32:47.841"/>
    <p1510:client id="{ADCDF691-317B-49F1-A5B2-986F944B711F}" v="449" dt="2022-03-22T03:30:06.020"/>
    <p1510:client id="{BD101C2C-B687-4CBC-A217-83116DF24C03}" v="6" dt="2022-05-03T00:22:37.842"/>
    <p1510:client id="{C5746561-D39E-49A4-A3C1-232672785381}" v="6" dt="2022-02-01T03:47:32.669"/>
    <p1510:client id="{D0BF3340-D1B6-473D-9615-8A7E3785A28B}" v="76" dt="2022-03-16T02:51:35.214"/>
    <p1510:client id="{E454FE14-986E-44C5-A3DB-677967CFB984}" v="6" dt="2022-03-16T00:47:31.800"/>
    <p1510:client id="{F1D52E28-600C-47FF-8EE2-A9C4B488B083}" v="39" dt="2022-03-16T00:41:49.575"/>
    <p1510:client id="{F92EAC56-D1B8-4180-AE47-1DDD37DB4A09}" v="298" dt="2022-01-31T14:32:44.198"/>
    <p1510:client id="{FC250340-DB31-4ED0-9442-48D23C534225}" v="431" dt="2022-03-22T02:01:53.093"/>
    <p1510:client id="{FF39EC67-7288-4008-AF76-152A7A7A6A66}" v="331" dt="2022-01-31T15:39:22.8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65646" autoAdjust="0"/>
  </p:normalViewPr>
  <p:slideViewPr>
    <p:cSldViewPr snapToGrid="0" snapToObjects="1">
      <p:cViewPr varScale="1">
        <p:scale>
          <a:sx n="81" d="100"/>
          <a:sy n="81" d="100"/>
        </p:scale>
        <p:origin x="1288" y="192"/>
      </p:cViewPr>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3EC29-D205-49C2-BB71-095D09F8F671}" type="datetimeFigureOut">
              <a:rPr lang="en-AU" smtClean="0"/>
              <a:t>16/5/2022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AD9A2-12E1-4EB9-AC93-31C6642EE5E5}" type="slidenum">
              <a:rPr lang="en-AU" smtClean="0"/>
              <a:t>‹#›</a:t>
            </a:fld>
            <a:endParaRPr lang="en-AU"/>
          </a:p>
        </p:txBody>
      </p:sp>
    </p:spTree>
    <p:extLst>
      <p:ext uri="{BB962C8B-B14F-4D97-AF65-F5344CB8AC3E}">
        <p14:creationId xmlns:p14="http://schemas.microsoft.com/office/powerpoint/2010/main" val="44219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stagram.com/p/B2jqr0oAS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Melanie</a:t>
            </a:r>
          </a:p>
          <a:p>
            <a:r>
              <a:rPr lang="en-US" dirty="0">
                <a:cs typeface="Calibri"/>
              </a:rPr>
              <a:t>I would like to acknowledge the traditional custodians of the lands from which Phoebe and I are presenting today, the </a:t>
            </a:r>
          </a:p>
          <a:p>
            <a:pPr marL="0" indent="0">
              <a:buFont typeface="Arial" panose="020B0604020202020204" pitchFamily="34" charset="0"/>
              <a:buNone/>
            </a:pPr>
            <a:r>
              <a:rPr lang="en-US" dirty="0" err="1">
                <a:cs typeface="Calibri"/>
              </a:rPr>
              <a:t>Whadjuk</a:t>
            </a:r>
            <a:r>
              <a:rPr lang="en-US" dirty="0">
                <a:cs typeface="Calibri"/>
              </a:rPr>
              <a:t> people of the </a:t>
            </a:r>
            <a:r>
              <a:rPr lang="en-US" dirty="0" err="1">
                <a:cs typeface="Calibri"/>
              </a:rPr>
              <a:t>Noongar</a:t>
            </a:r>
            <a:r>
              <a:rPr lang="en-US" dirty="0">
                <a:cs typeface="Calibri"/>
              </a:rPr>
              <a:t> Nation</a:t>
            </a:r>
          </a:p>
          <a:p>
            <a:pPr marL="0" indent="0">
              <a:buFont typeface="Arial" panose="020B0604020202020204" pitchFamily="34" charset="0"/>
              <a:buNone/>
            </a:pPr>
            <a:r>
              <a:rPr lang="en-AU" b="0" i="0" dirty="0">
                <a:solidFill>
                  <a:srgbClr val="54565E"/>
                </a:solidFill>
                <a:effectLst/>
                <a:latin typeface="CircularStd-Book"/>
              </a:rPr>
              <a:t>and Wurundjeri people of the Kulin Nation</a:t>
            </a:r>
            <a:endParaRPr lang="en-US" dirty="0">
              <a:cs typeface="Calibri"/>
            </a:endParaRP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r>
              <a:rPr lang="en-US" b="0" i="0" dirty="0">
                <a:solidFill>
                  <a:srgbClr val="011A3C"/>
                </a:solidFill>
                <a:effectLst/>
                <a:latin typeface="VIC-Regular"/>
              </a:rPr>
              <a:t>We pay our respects to their Elders, past and present, and Aboriginal Elders of other communities who may be here today.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1A6AD9A2-12E1-4EB9-AC93-31C6642EE5E5}" type="slidenum">
              <a:rPr lang="en-AU" smtClean="0"/>
              <a:t>1</a:t>
            </a:fld>
            <a:endParaRPr lang="en-AU"/>
          </a:p>
        </p:txBody>
      </p:sp>
    </p:spTree>
    <p:extLst>
      <p:ext uri="{BB962C8B-B14F-4D97-AF65-F5344CB8AC3E}">
        <p14:creationId xmlns:p14="http://schemas.microsoft.com/office/powerpoint/2010/main" val="4040668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Phoebe</a:t>
            </a:r>
          </a:p>
          <a:p>
            <a:endParaRPr lang="en-US" dirty="0">
              <a:cs typeface="Calibri"/>
            </a:endParaRPr>
          </a:p>
          <a:p>
            <a:r>
              <a:rPr lang="en-US" dirty="0">
                <a:cs typeface="Calibri"/>
              </a:rPr>
              <a:t>Needed to make our website accessible to a broad audience including a deafblind audience using a diverse range of deafblind communication and access methods</a:t>
            </a:r>
            <a:endParaRPr lang="en-US" dirty="0">
              <a:ea typeface="Calibri"/>
              <a:cs typeface="Calibri"/>
            </a:endParaRPr>
          </a:p>
          <a:p>
            <a:endParaRPr lang="en-US" dirty="0">
              <a:cs typeface="Calibri"/>
            </a:endParaRPr>
          </a:p>
          <a:p>
            <a:r>
              <a:rPr lang="en-US" dirty="0">
                <a:cs typeface="Calibri"/>
              </a:rPr>
              <a:t>The auditors tested the website against the Web Content Accessibility Guidelines 2.1 level A, AA and selected AAA criteria. </a:t>
            </a:r>
          </a:p>
          <a:p>
            <a:r>
              <a:rPr lang="en-US" dirty="0">
                <a:cs typeface="Calibri"/>
              </a:rPr>
              <a:t>Selected AAA criteria included: </a:t>
            </a:r>
            <a:endParaRPr lang="en-US" dirty="0"/>
          </a:p>
          <a:p>
            <a:r>
              <a:rPr lang="en-US" dirty="0">
                <a:cs typeface="Calibri" panose="020F0502020204030204"/>
              </a:rPr>
              <a:t>- Pre-recorded sign language</a:t>
            </a:r>
          </a:p>
          <a:p>
            <a:r>
              <a:rPr lang="en-US" dirty="0">
                <a:cs typeface="Calibri" panose="020F0502020204030204"/>
              </a:rPr>
              <a:t>- Pre-recorded audio description</a:t>
            </a:r>
          </a:p>
          <a:p>
            <a:r>
              <a:rPr lang="en-US" dirty="0">
                <a:cs typeface="Calibri" panose="020F0502020204030204"/>
              </a:rPr>
              <a:t>- Enhanced contrast, and</a:t>
            </a:r>
          </a:p>
          <a:p>
            <a:r>
              <a:rPr lang="en-US" dirty="0">
                <a:cs typeface="Calibri" panose="020F0502020204030204"/>
              </a:rPr>
              <a:t>- Reading level </a:t>
            </a:r>
          </a:p>
          <a:p>
            <a:r>
              <a:rPr lang="en-US" dirty="0">
                <a:cs typeface="Calibri" panose="020F0502020204030204"/>
              </a:rPr>
              <a:t>To name a few.</a:t>
            </a:r>
            <a:endParaRPr lang="en-US" dirty="0"/>
          </a:p>
          <a:p>
            <a:endParaRPr lang="en-US" dirty="0"/>
          </a:p>
          <a:p>
            <a:r>
              <a:rPr lang="en-AU" dirty="0"/>
              <a:t>Testing was performed on assistive technologies, web browsers and devices, including:</a:t>
            </a:r>
            <a:endParaRPr lang="en-AU" dirty="0">
              <a:cs typeface="Calibri"/>
            </a:endParaRPr>
          </a:p>
          <a:p>
            <a:r>
              <a:rPr lang="en-AU" dirty="0">
                <a:cs typeface="Calibri"/>
              </a:rPr>
              <a:t>- iOS and android</a:t>
            </a:r>
            <a:endParaRPr lang="en-AU" dirty="0"/>
          </a:p>
          <a:p>
            <a:r>
              <a:rPr lang="en-AU" dirty="0">
                <a:cs typeface="Calibri"/>
              </a:rPr>
              <a:t>- Number of different screen readers and magnifiers</a:t>
            </a:r>
            <a:endParaRPr lang="en-AU" dirty="0"/>
          </a:p>
          <a:p>
            <a:r>
              <a:rPr lang="en-AU" dirty="0">
                <a:cs typeface="Calibri"/>
              </a:rPr>
              <a:t>- Speech recognition software </a:t>
            </a:r>
            <a:endParaRPr lang="en-AU" dirty="0"/>
          </a:p>
          <a:p>
            <a:endParaRPr lang="en-AU" dirty="0"/>
          </a:p>
          <a:p>
            <a:endParaRPr lang="en-AU" dirty="0"/>
          </a:p>
          <a:p>
            <a:endParaRPr lang="en-AU" dirty="0"/>
          </a:p>
          <a:p>
            <a:r>
              <a:rPr lang="en-AU" dirty="0"/>
              <a:t>Desktop </a:t>
            </a:r>
            <a:endParaRPr lang="en-US" dirty="0"/>
          </a:p>
          <a:p>
            <a:r>
              <a:rPr lang="en-AU" dirty="0"/>
              <a:t>JAWS 2019 with Chrome (latest) on Windows 10 </a:t>
            </a:r>
            <a:endParaRPr lang="en-US" dirty="0"/>
          </a:p>
          <a:p>
            <a:r>
              <a:rPr lang="en-AU" dirty="0"/>
              <a:t>NVDA with Firefox (latest) on Windows 10 </a:t>
            </a:r>
            <a:endParaRPr lang="en-US" dirty="0"/>
          </a:p>
          <a:p>
            <a:r>
              <a:rPr lang="en-AU" dirty="0"/>
              <a:t>ZoomText (latest) with Internet Explorer 11 on Windows 10 </a:t>
            </a:r>
            <a:endParaRPr lang="en-US" dirty="0"/>
          </a:p>
          <a:p>
            <a:r>
              <a:rPr lang="en-AU" dirty="0"/>
              <a:t>Dragon NaturallySpeaking (v13 or later) with Internet Explorer 11 on Windows 10 </a:t>
            </a:r>
            <a:endParaRPr lang="en-US" dirty="0"/>
          </a:p>
          <a:p>
            <a:r>
              <a:rPr lang="en-AU" dirty="0"/>
              <a:t>Mobile </a:t>
            </a:r>
            <a:endParaRPr lang="en-US" dirty="0"/>
          </a:p>
          <a:p>
            <a:r>
              <a:rPr lang="en-AU" dirty="0" err="1"/>
              <a:t>VoiceOver</a:t>
            </a:r>
            <a:r>
              <a:rPr lang="en-AU" dirty="0"/>
              <a:t> with Safari on iOS iPhone (latest) </a:t>
            </a:r>
            <a:endParaRPr lang="en-US" dirty="0"/>
          </a:p>
          <a:p>
            <a:r>
              <a:rPr lang="en-AU" dirty="0" err="1"/>
              <a:t>TalkBack</a:t>
            </a:r>
            <a:r>
              <a:rPr lang="en-AU" dirty="0"/>
              <a:t> with Chrome (latest) on Android 8.x </a:t>
            </a:r>
            <a:endParaRPr lang="en-US" dirty="0"/>
          </a:p>
          <a:p>
            <a:endParaRPr lang="en-AU" dirty="0"/>
          </a:p>
          <a:p>
            <a:endParaRPr lang="en-AU" dirty="0"/>
          </a:p>
          <a:p>
            <a:r>
              <a:rPr lang="en-US" dirty="0"/>
              <a:t>These 18 WCAG 2.1 AAA criteria were assessed as part of this accessibility review:</a:t>
            </a:r>
            <a:endParaRPr lang="en-GB" dirty="0"/>
          </a:p>
          <a:p>
            <a:r>
              <a:rPr lang="en-US" dirty="0"/>
              <a:t>• 1.2.6 Sign Language (Pre-recorded)</a:t>
            </a:r>
            <a:endParaRPr lang="en-GB" dirty="0"/>
          </a:p>
          <a:p>
            <a:r>
              <a:rPr lang="en-US" dirty="0"/>
              <a:t>• 1.2.7 Extended Audio description (Pre-recorded)</a:t>
            </a:r>
            <a:endParaRPr lang="en-GB" dirty="0"/>
          </a:p>
          <a:p>
            <a:r>
              <a:rPr lang="en-US" dirty="0"/>
              <a:t>• 1.2.8 Media Alternative (Pre-recorded)</a:t>
            </a:r>
            <a:endParaRPr lang="en-GB" dirty="0"/>
          </a:p>
          <a:p>
            <a:r>
              <a:rPr lang="en-US" dirty="0"/>
              <a:t>• 1.2.9 Audio Only (Live)</a:t>
            </a:r>
            <a:endParaRPr lang="en-GB" dirty="0"/>
          </a:p>
          <a:p>
            <a:r>
              <a:rPr lang="en-US" dirty="0"/>
              <a:t>• 1.4.6 Contrast (Enhanced)</a:t>
            </a:r>
            <a:endParaRPr lang="en-GB" dirty="0"/>
          </a:p>
          <a:p>
            <a:r>
              <a:rPr lang="en-US" dirty="0"/>
              <a:t>• 1.4.7 Low or No Background Audio</a:t>
            </a:r>
            <a:endParaRPr lang="en-GB" dirty="0"/>
          </a:p>
          <a:p>
            <a:r>
              <a:rPr lang="en-US" dirty="0"/>
              <a:t>• 1.4.8 Visual Presentation</a:t>
            </a:r>
            <a:endParaRPr lang="en-GB" dirty="0"/>
          </a:p>
          <a:p>
            <a:r>
              <a:rPr lang="en-US" dirty="0"/>
              <a:t>• 1.4.9 Images of Text (No Exception)</a:t>
            </a:r>
            <a:endParaRPr lang="en-GB" dirty="0"/>
          </a:p>
          <a:p>
            <a:r>
              <a:rPr lang="en-US" dirty="0"/>
              <a:t>• 2.1.3 Keyboard (No Exception)</a:t>
            </a:r>
            <a:endParaRPr lang="en-GB" dirty="0"/>
          </a:p>
          <a:p>
            <a:r>
              <a:rPr lang="en-US" dirty="0"/>
              <a:t>• 2.2.4 Interruptions</a:t>
            </a:r>
            <a:endParaRPr lang="en-GB" dirty="0"/>
          </a:p>
          <a:p>
            <a:r>
              <a:rPr lang="en-US" dirty="0"/>
              <a:t>• 2.4.8 Location</a:t>
            </a:r>
            <a:endParaRPr lang="en-GB" dirty="0"/>
          </a:p>
          <a:p>
            <a:r>
              <a:rPr lang="en-US" dirty="0"/>
              <a:t>• 2.4.9 Link Purpose (Link Only)</a:t>
            </a:r>
            <a:endParaRPr lang="en-GB" dirty="0"/>
          </a:p>
          <a:p>
            <a:r>
              <a:rPr lang="en-US" dirty="0"/>
              <a:t>• 2.5.6 Concurrent Input Mechanisms</a:t>
            </a:r>
            <a:endParaRPr lang="en-GB" dirty="0"/>
          </a:p>
          <a:p>
            <a:r>
              <a:rPr lang="en-US" dirty="0"/>
              <a:t>• 3.1.3 Unusual Words</a:t>
            </a:r>
            <a:endParaRPr lang="en-GB" dirty="0"/>
          </a:p>
          <a:p>
            <a:r>
              <a:rPr lang="en-US" dirty="0"/>
              <a:t>• 3.1.4 Abbreviations</a:t>
            </a:r>
            <a:endParaRPr lang="en-GB" dirty="0"/>
          </a:p>
          <a:p>
            <a:r>
              <a:rPr lang="en-US" dirty="0"/>
              <a:t>• 3.1.5 Reading Level</a:t>
            </a:r>
            <a:endParaRPr lang="en-GB" dirty="0"/>
          </a:p>
          <a:p>
            <a:r>
              <a:rPr lang="en-US" dirty="0"/>
              <a:t>• 3.1.6 Pronunciation</a:t>
            </a:r>
            <a:endParaRPr lang="en-GB" dirty="0"/>
          </a:p>
          <a:p>
            <a:r>
              <a:rPr lang="en-US" dirty="0"/>
              <a:t>• 3.2.5 Change on Request</a:t>
            </a:r>
            <a:endParaRPr lang="en-GB" dirty="0"/>
          </a:p>
          <a:p>
            <a:endParaRPr lang="en-US" dirty="0"/>
          </a:p>
          <a:p>
            <a:endParaRPr lang="en-US" dirty="0"/>
          </a:p>
          <a:p>
            <a:endParaRPr lang="en-AU" sz="1200" kern="1200" dirty="0">
              <a:solidFill>
                <a:schemeClr val="tx1"/>
              </a:solidFill>
              <a:effectLst/>
              <a:latin typeface="+mn-lt"/>
              <a:ea typeface="+mn-ea"/>
              <a:cs typeface="+mn-cs"/>
            </a:endParaRPr>
          </a:p>
          <a:p>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1A6AD9A2-12E1-4EB9-AC93-31C6642EE5E5}" type="slidenum">
              <a:rPr lang="en-AU" smtClean="0"/>
              <a:t>10</a:t>
            </a:fld>
            <a:endParaRPr lang="en-AU"/>
          </a:p>
        </p:txBody>
      </p:sp>
    </p:spTree>
    <p:extLst>
      <p:ext uri="{BB962C8B-B14F-4D97-AF65-F5344CB8AC3E}">
        <p14:creationId xmlns:p14="http://schemas.microsoft.com/office/powerpoint/2010/main" val="162680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Phoebe</a:t>
            </a:r>
          </a:p>
          <a:p>
            <a:r>
              <a:rPr lang="en-US" dirty="0">
                <a:cs typeface="Calibri"/>
              </a:rPr>
              <a:t>Scope of work to be achieved, and quote from Auditors November-Dec 2020</a:t>
            </a:r>
          </a:p>
          <a:p>
            <a:endParaRPr lang="en-US" dirty="0">
              <a:cs typeface="Calibri"/>
            </a:endParaRPr>
          </a:p>
          <a:p>
            <a:r>
              <a:rPr lang="en-US" dirty="0">
                <a:cs typeface="Calibri"/>
              </a:rPr>
              <a:t>Jan / Feb 2021 Assessment undertaken by auditors &amp; report received </a:t>
            </a:r>
          </a:p>
          <a:p>
            <a:r>
              <a:rPr lang="en-US" dirty="0">
                <a:cs typeface="Calibri"/>
              </a:rPr>
              <a:t>10 pages on website audited – Representative sample selected by Melanie</a:t>
            </a:r>
          </a:p>
          <a:p>
            <a:r>
              <a:rPr lang="en-US" dirty="0">
                <a:cs typeface="Calibri"/>
              </a:rPr>
              <a:t>205 page report – error descriptions, the impact of these errors, recommendations on how to fix, including diagrams, illustrations and coding suggestions. </a:t>
            </a:r>
            <a:endParaRPr lang="en-US" dirty="0"/>
          </a:p>
          <a:p>
            <a:r>
              <a:rPr lang="en-US" dirty="0">
                <a:cs typeface="Calibri"/>
              </a:rPr>
              <a:t>162  items to be fixed – included platform and content changes </a:t>
            </a:r>
          </a:p>
          <a:p>
            <a:endParaRPr lang="en-US" dirty="0">
              <a:cs typeface="Calibri"/>
            </a:endParaRPr>
          </a:p>
          <a:p>
            <a:r>
              <a:rPr lang="en-US" dirty="0">
                <a:cs typeface="Calibri"/>
              </a:rPr>
              <a:t>March – September</a:t>
            </a:r>
          </a:p>
          <a:p>
            <a:r>
              <a:rPr lang="en-US" dirty="0">
                <a:cs typeface="Calibri"/>
              </a:rPr>
              <a:t>High-critical issues – changes and retested in round 1 </a:t>
            </a:r>
            <a:endParaRPr lang="en-US" dirty="0"/>
          </a:p>
          <a:p>
            <a:r>
              <a:rPr lang="en-US" dirty="0">
                <a:cs typeface="Calibri"/>
              </a:rPr>
              <a:t>Round 2 – we focused on less 'critical' issues and those that we had not successfully passed in round 1 changes. </a:t>
            </a:r>
          </a:p>
          <a:p>
            <a:r>
              <a:rPr lang="en-US" dirty="0">
                <a:cs typeface="Calibri"/>
              </a:rPr>
              <a:t>Originally 3 months (March-May) to implement changes and have the fixes tested.</a:t>
            </a:r>
          </a:p>
          <a:p>
            <a:r>
              <a:rPr lang="en-US" dirty="0">
                <a:cs typeface="Calibri"/>
              </a:rPr>
              <a:t>Extensions requested twice, from May to October 2021.</a:t>
            </a:r>
          </a:p>
          <a:p>
            <a:endParaRPr lang="en-US" dirty="0">
              <a:cs typeface="Calibri"/>
            </a:endParaRPr>
          </a:p>
          <a:p>
            <a:r>
              <a:rPr lang="en-US" dirty="0">
                <a:cs typeface="Calibri"/>
              </a:rPr>
              <a:t>Current: Combing through remaining webpages and making simple content fixes. </a:t>
            </a:r>
          </a:p>
          <a:p>
            <a:r>
              <a:rPr lang="en-US" dirty="0">
                <a:cs typeface="Calibri"/>
              </a:rPr>
              <a:t>Big focus on accessible service tables (screen reading/braille reader). In discussions with web developers for alternatives.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1A6AD9A2-12E1-4EB9-AC93-31C6642EE5E5}" type="slidenum">
              <a:rPr lang="en-AU" smtClean="0"/>
              <a:t>11</a:t>
            </a:fld>
            <a:endParaRPr lang="en-AU"/>
          </a:p>
        </p:txBody>
      </p:sp>
    </p:spTree>
    <p:extLst>
      <p:ext uri="{BB962C8B-B14F-4D97-AF65-F5344CB8AC3E}">
        <p14:creationId xmlns:p14="http://schemas.microsoft.com/office/powerpoint/2010/main" val="1514643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Phoebe </a:t>
            </a:r>
          </a:p>
          <a:p>
            <a:endParaRPr lang="en-US" dirty="0">
              <a:cs typeface="Calibri"/>
            </a:endParaRPr>
          </a:p>
          <a:p>
            <a:r>
              <a:rPr lang="en-US" dirty="0">
                <a:cs typeface="Calibri"/>
              </a:rPr>
              <a:t>Breaking down how auditors classified errors. </a:t>
            </a:r>
          </a:p>
          <a:p>
            <a:r>
              <a:rPr lang="en-US" dirty="0">
                <a:cs typeface="Calibri"/>
              </a:rPr>
              <a:t>Severity rating – Critical, high (addressed by our team first), medium and low. </a:t>
            </a:r>
          </a:p>
          <a:p>
            <a:br>
              <a:rPr lang="en-US" dirty="0">
                <a:cs typeface="+mn-lt"/>
              </a:rPr>
            </a:br>
            <a:r>
              <a:rPr lang="en-US" dirty="0">
                <a:cs typeface="Calibri"/>
              </a:rPr>
              <a:t>Most critical issues</a:t>
            </a:r>
          </a:p>
          <a:p>
            <a:r>
              <a:rPr lang="en-US" dirty="0">
                <a:cs typeface="Calibri"/>
              </a:rPr>
              <a:t>1. Link text was not standalone. Without preceding information, you wouldn't know where the link would lead. </a:t>
            </a:r>
          </a:p>
          <a:p>
            <a:r>
              <a:rPr lang="en-US" dirty="0">
                <a:cs typeface="Calibri"/>
              </a:rPr>
              <a:t>2. Site navigation difficult on mobile. Related to where menus and sub-menus sit in mobile view and how easily you can access different pages. </a:t>
            </a:r>
          </a:p>
          <a:p>
            <a:r>
              <a:rPr lang="en-US" dirty="0">
                <a:cs typeface="Calibri"/>
              </a:rPr>
              <a:t>3. Related to a donations form which was faulty. We ended up removing this all together and now have a link to our consortium </a:t>
            </a:r>
            <a:r>
              <a:rPr lang="en-US" dirty="0" err="1">
                <a:cs typeface="Calibri"/>
              </a:rPr>
              <a:t>organisation's</a:t>
            </a:r>
            <a:r>
              <a:rPr lang="en-US" dirty="0">
                <a:cs typeface="Calibri"/>
              </a:rPr>
              <a:t> donations pages. </a:t>
            </a:r>
          </a:p>
          <a:p>
            <a:endParaRPr lang="en-US" dirty="0">
              <a:cs typeface="Calibri"/>
            </a:endParaRPr>
          </a:p>
        </p:txBody>
      </p:sp>
      <p:sp>
        <p:nvSpPr>
          <p:cNvPr id="4" name="Slide Number Placeholder 3"/>
          <p:cNvSpPr>
            <a:spLocks noGrp="1"/>
          </p:cNvSpPr>
          <p:nvPr>
            <p:ph type="sldNum" sz="quarter" idx="5"/>
          </p:nvPr>
        </p:nvSpPr>
        <p:spPr/>
        <p:txBody>
          <a:bodyPr/>
          <a:lstStyle/>
          <a:p>
            <a:fld id="{1A6AD9A2-12E1-4EB9-AC93-31C6642EE5E5}" type="slidenum">
              <a:rPr lang="en-AU" smtClean="0"/>
              <a:t>12</a:t>
            </a:fld>
            <a:endParaRPr lang="en-AU"/>
          </a:p>
        </p:txBody>
      </p:sp>
    </p:spTree>
    <p:extLst>
      <p:ext uri="{BB962C8B-B14F-4D97-AF65-F5344CB8AC3E}">
        <p14:creationId xmlns:p14="http://schemas.microsoft.com/office/powerpoint/2010/main" val="1207352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Phoebe </a:t>
            </a:r>
            <a:endParaRPr lang="en-US" dirty="0"/>
          </a:p>
          <a:p>
            <a:endParaRPr lang="en-US" dirty="0">
              <a:cs typeface="Calibri"/>
            </a:endParaRPr>
          </a:p>
          <a:p>
            <a:r>
              <a:rPr lang="en-US" dirty="0">
                <a:cs typeface="Calibri"/>
              </a:rPr>
              <a:t>Describe table – rows and columns</a:t>
            </a:r>
          </a:p>
          <a:p>
            <a:r>
              <a:rPr lang="en-US" dirty="0"/>
              <a:t>There is a table showing information about what was fixed, partially fixed or not fixed. </a:t>
            </a:r>
            <a:endParaRPr lang="en-US" dirty="0">
              <a:cs typeface="Calibri"/>
            </a:endParaRPr>
          </a:p>
          <a:p>
            <a:r>
              <a:rPr lang="en-US" dirty="0"/>
              <a:t>The types of issues were either content, platform or third party. </a:t>
            </a:r>
            <a:endParaRPr lang="en-US" dirty="0">
              <a:cs typeface="Calibri"/>
            </a:endParaRPr>
          </a:p>
          <a:p>
            <a:endParaRPr lang="en-US" dirty="0">
              <a:cs typeface="Calibri"/>
            </a:endParaRPr>
          </a:p>
          <a:p>
            <a:r>
              <a:rPr lang="en-US" dirty="0">
                <a:cs typeface="Calibri"/>
              </a:rPr>
              <a:t>FIXED A LOT</a:t>
            </a:r>
          </a:p>
          <a:p>
            <a:endParaRPr lang="en-US" dirty="0"/>
          </a:p>
          <a:p>
            <a:r>
              <a:rPr lang="en-US" dirty="0"/>
              <a:t>We fixed 43 content issues and 81 platform issues </a:t>
            </a:r>
            <a:endParaRPr lang="en-US" dirty="0">
              <a:cs typeface="Calibri"/>
            </a:endParaRPr>
          </a:p>
          <a:p>
            <a:r>
              <a:rPr lang="en-US" dirty="0"/>
              <a:t>We partially fixed 1 content issue and 1 platform issue </a:t>
            </a:r>
            <a:endParaRPr lang="en-US" dirty="0">
              <a:cs typeface="Calibri"/>
            </a:endParaRPr>
          </a:p>
          <a:p>
            <a:r>
              <a:rPr lang="en-US" dirty="0"/>
              <a:t>We accepted and didn’t fix 8 content issues, 16 platform issues and 16 third party issues </a:t>
            </a:r>
            <a:endParaRPr lang="en-US" dirty="0">
              <a:cs typeface="Calibri"/>
            </a:endParaRPr>
          </a:p>
          <a:p>
            <a:r>
              <a:rPr lang="en-US" dirty="0"/>
              <a:t>- Third party aspects – not used (e.g. donor box) or continued to use as is (</a:t>
            </a:r>
            <a:r>
              <a:rPr lang="en-US" dirty="0" err="1"/>
              <a:t>eg</a:t>
            </a:r>
            <a:r>
              <a:rPr lang="en-US" dirty="0"/>
              <a:t> YouTube to play website videos)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A6AD9A2-12E1-4EB9-AC93-31C6642EE5E5}" type="slidenum">
              <a:rPr lang="en-AU" smtClean="0"/>
              <a:t>13</a:t>
            </a:fld>
            <a:endParaRPr lang="en-AU"/>
          </a:p>
        </p:txBody>
      </p:sp>
    </p:spTree>
    <p:extLst>
      <p:ext uri="{BB962C8B-B14F-4D97-AF65-F5344CB8AC3E}">
        <p14:creationId xmlns:p14="http://schemas.microsoft.com/office/powerpoint/2010/main" val="297261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Melanie</a:t>
            </a:r>
            <a:endParaRPr lang="en-US" dirty="0"/>
          </a:p>
          <a:p>
            <a:endParaRPr lang="en-US" dirty="0">
              <a:cs typeface="Calibri"/>
            </a:endParaRPr>
          </a:p>
          <a:p>
            <a:r>
              <a:rPr lang="en-US" dirty="0">
                <a:cs typeface="Calibri"/>
              </a:rPr>
              <a:t> The information received about fixing platform issues, were often in language only a programmer would understand, therefore we were reliant on programmer to help us understand our options and implications of making recommended changes on the page, other parts of the website, or user experience. The fixes were quoted and work began.</a:t>
            </a:r>
            <a:endParaRPr lang="en-US" dirty="0">
              <a:ea typeface="Calibri"/>
              <a:cs typeface="Calibri"/>
            </a:endParaRPr>
          </a:p>
          <a:p>
            <a:endParaRPr lang="en-US" dirty="0">
              <a:cs typeface="Calibri"/>
            </a:endParaRPr>
          </a:p>
          <a:p>
            <a:pPr marL="171450" indent="-171450">
              <a:spcBef>
                <a:spcPts val="1000"/>
              </a:spcBef>
              <a:buFont typeface="Arial"/>
              <a:buChar char="•"/>
            </a:pPr>
            <a:r>
              <a:rPr lang="en-US" dirty="0"/>
              <a:t>accessible on mobile phone – site was not functional on mobile – no one could access menus</a:t>
            </a:r>
            <a:endParaRPr lang="en-US" dirty="0">
              <a:ea typeface="Calibri" panose="020F0502020204030204"/>
              <a:cs typeface="Calibri"/>
            </a:endParaRPr>
          </a:p>
          <a:p>
            <a:pPr marL="171450" indent="-171450">
              <a:spcBef>
                <a:spcPts val="1000"/>
              </a:spcBef>
              <a:buFont typeface="Arial"/>
              <a:buChar char="•"/>
            </a:pPr>
            <a:r>
              <a:rPr lang="en-US" dirty="0"/>
              <a:t>no more empty or ambiguous links – links that did not describe where they were linking or contained unhelpful or unclear descriptions</a:t>
            </a:r>
            <a:endParaRPr lang="en-US" dirty="0">
              <a:ea typeface="Calibri" panose="020F0502020204030204"/>
              <a:cs typeface="Calibri"/>
            </a:endParaRPr>
          </a:p>
          <a:p>
            <a:pPr marL="171450" indent="-171450">
              <a:spcBef>
                <a:spcPts val="1000"/>
              </a:spcBef>
              <a:buFont typeface="Arial"/>
              <a:buChar char="•"/>
            </a:pPr>
            <a:r>
              <a:rPr lang="en-US" dirty="0"/>
              <a:t>decorative elements hidden </a:t>
            </a:r>
            <a:endParaRPr lang="en-US" dirty="0">
              <a:ea typeface="Calibri" panose="020F0502020204030204"/>
              <a:cs typeface="Calibri"/>
            </a:endParaRPr>
          </a:p>
          <a:p>
            <a:pPr marL="171450" indent="-171450">
              <a:spcBef>
                <a:spcPts val="1000"/>
              </a:spcBef>
              <a:buFont typeface="Arial"/>
              <a:buChar char="•"/>
            </a:pPr>
            <a:r>
              <a:rPr lang="en-US" dirty="0"/>
              <a:t>no more disappearing content when magnification increased  - in drop down boxes</a:t>
            </a:r>
            <a:endParaRPr lang="en-US" dirty="0">
              <a:ea typeface="Calibri" panose="020F0502020204030204"/>
              <a:cs typeface="Calibri"/>
            </a:endParaRPr>
          </a:p>
          <a:p>
            <a:pPr marL="171450" indent="-171450">
              <a:spcBef>
                <a:spcPts val="1000"/>
              </a:spcBef>
              <a:buFont typeface="Arial"/>
              <a:buChar char="•"/>
            </a:pPr>
            <a:r>
              <a:rPr lang="en-US" dirty="0"/>
              <a:t>logical &amp; efficient navigation through a page - </a:t>
            </a:r>
            <a:endParaRPr lang="en-US" dirty="0">
              <a:ea typeface="Calibri" panose="020F0502020204030204"/>
              <a:cs typeface="Calibri"/>
            </a:endParaRPr>
          </a:p>
          <a:p>
            <a:r>
              <a:rPr lang="en-US" dirty="0">
                <a:cs typeface="Calibri"/>
              </a:rPr>
              <a:t>Image viewing improved:  our images can now be selected to pop up and enlarge, images in high contrast mode, the button to expand the image is now more visible</a:t>
            </a:r>
            <a:endParaRPr lang="en-US" dirty="0">
              <a:ea typeface="Calibri"/>
              <a:cs typeface="Calibri"/>
            </a:endParaRPr>
          </a:p>
          <a:p>
            <a:endParaRPr lang="en-US" dirty="0">
              <a:ea typeface="Calibri"/>
              <a:cs typeface="Calibri"/>
            </a:endParaRPr>
          </a:p>
          <a:p>
            <a:endParaRPr lang="en-US" dirty="0">
              <a:cs typeface="Calibri"/>
            </a:endParaRPr>
          </a:p>
          <a:p>
            <a:endParaRPr lang="en-US" dirty="0">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A6AD9A2-12E1-4EB9-AC93-31C6642EE5E5}" type="slidenum">
              <a:rPr lang="en-AU" smtClean="0"/>
              <a:t>14</a:t>
            </a:fld>
            <a:endParaRPr lang="en-AU"/>
          </a:p>
        </p:txBody>
      </p:sp>
    </p:spTree>
    <p:extLst>
      <p:ext uri="{BB962C8B-B14F-4D97-AF65-F5344CB8AC3E}">
        <p14:creationId xmlns:p14="http://schemas.microsoft.com/office/powerpoint/2010/main" val="3643416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Melanie </a:t>
            </a:r>
          </a:p>
          <a:p>
            <a:endParaRPr lang="en-US" dirty="0">
              <a:cs typeface="Calibri"/>
            </a:endParaRPr>
          </a:p>
          <a:p>
            <a:r>
              <a:rPr lang="en-US" dirty="0">
                <a:cs typeface="Calibri"/>
              </a:rPr>
              <a:t>Functions of the website were now correctly </a:t>
            </a:r>
            <a:r>
              <a:rPr lang="en-US" dirty="0" err="1">
                <a:cs typeface="Calibri"/>
              </a:rPr>
              <a:t>lables</a:t>
            </a:r>
            <a:endParaRPr lang="en-US" dirty="0">
              <a:cs typeface="Calibri"/>
            </a:endParaRPr>
          </a:p>
          <a:p>
            <a:r>
              <a:rPr lang="en-US" dirty="0">
                <a:cs typeface="Calibri"/>
              </a:rPr>
              <a:t>Focus styles </a:t>
            </a:r>
            <a:r>
              <a:rPr lang="en-US" dirty="0" err="1">
                <a:cs typeface="Calibri"/>
              </a:rPr>
              <a:t>eg.</a:t>
            </a:r>
            <a:r>
              <a:rPr lang="en-US" dirty="0">
                <a:cs typeface="Calibri"/>
              </a:rPr>
              <a:t> Greater contrast for submit buttons, tick boxes, navigation links</a:t>
            </a:r>
          </a:p>
          <a:p>
            <a:r>
              <a:rPr lang="en-US" dirty="0">
                <a:cs typeface="Calibri"/>
              </a:rPr>
              <a:t>Voice activation for menu selection is now more reliable</a:t>
            </a:r>
          </a:p>
          <a:p>
            <a:r>
              <a:rPr lang="en-US" dirty="0">
                <a:cs typeface="Calibri"/>
              </a:rPr>
              <a:t>Text size, contrast for most of the website and space between lines of text now pass web standards</a:t>
            </a:r>
          </a:p>
          <a:p>
            <a:r>
              <a:rPr lang="en-US" dirty="0">
                <a:cs typeface="Calibri"/>
              </a:rPr>
              <a:t>Where any filling in of forms is required, automatic text to complete has been implemented, so details can be filled in without having to input predictable detail</a:t>
            </a:r>
          </a:p>
        </p:txBody>
      </p:sp>
      <p:sp>
        <p:nvSpPr>
          <p:cNvPr id="4" name="Slide Number Placeholder 3"/>
          <p:cNvSpPr>
            <a:spLocks noGrp="1"/>
          </p:cNvSpPr>
          <p:nvPr>
            <p:ph type="sldNum" sz="quarter" idx="5"/>
          </p:nvPr>
        </p:nvSpPr>
        <p:spPr/>
        <p:txBody>
          <a:bodyPr/>
          <a:lstStyle/>
          <a:p>
            <a:fld id="{1A6AD9A2-12E1-4EB9-AC93-31C6642EE5E5}" type="slidenum">
              <a:rPr lang="en-AU" smtClean="0"/>
              <a:t>15</a:t>
            </a:fld>
            <a:endParaRPr lang="en-AU"/>
          </a:p>
        </p:txBody>
      </p:sp>
    </p:spTree>
    <p:extLst>
      <p:ext uri="{BB962C8B-B14F-4D97-AF65-F5344CB8AC3E}">
        <p14:creationId xmlns:p14="http://schemas.microsoft.com/office/powerpoint/2010/main" val="442195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Melanie </a:t>
            </a:r>
          </a:p>
          <a:p>
            <a:endParaRPr lang="en-US" dirty="0">
              <a:cs typeface="Calibri"/>
            </a:endParaRPr>
          </a:p>
          <a:p>
            <a:pPr marL="171450" indent="-171450">
              <a:spcBef>
                <a:spcPts val="1000"/>
              </a:spcBef>
              <a:buFont typeface="Arial"/>
              <a:buChar char="•"/>
            </a:pPr>
            <a:r>
              <a:rPr lang="en-US" dirty="0"/>
              <a:t>skip links [5] [98], users can now move quickly through content or past content they do not need or want to know about</a:t>
            </a:r>
          </a:p>
          <a:p>
            <a:pPr marL="171450" indent="-171450">
              <a:spcBef>
                <a:spcPts val="1000"/>
              </a:spcBef>
              <a:buFont typeface="Arial"/>
              <a:buChar char="•"/>
            </a:pPr>
            <a:r>
              <a:rPr lang="en-US" dirty="0">
                <a:ea typeface="Calibri" panose="020F0502020204030204"/>
                <a:cs typeface="Calibri"/>
              </a:rPr>
              <a:t>For those who navigate through a website with their keyboard, they can now do so  in a logical and efficient sequence</a:t>
            </a:r>
          </a:p>
          <a:p>
            <a:endParaRPr lang="en-US" dirty="0">
              <a:cs typeface="Calibri"/>
            </a:endParaRPr>
          </a:p>
        </p:txBody>
      </p:sp>
      <p:sp>
        <p:nvSpPr>
          <p:cNvPr id="4" name="Slide Number Placeholder 3"/>
          <p:cNvSpPr>
            <a:spLocks noGrp="1"/>
          </p:cNvSpPr>
          <p:nvPr>
            <p:ph type="sldNum" sz="quarter" idx="5"/>
          </p:nvPr>
        </p:nvSpPr>
        <p:spPr/>
        <p:txBody>
          <a:bodyPr/>
          <a:lstStyle/>
          <a:p>
            <a:fld id="{1A6AD9A2-12E1-4EB9-AC93-31C6642EE5E5}" type="slidenum">
              <a:rPr lang="en-AU" smtClean="0"/>
              <a:t>16</a:t>
            </a:fld>
            <a:endParaRPr lang="en-AU"/>
          </a:p>
        </p:txBody>
      </p:sp>
    </p:spTree>
    <p:extLst>
      <p:ext uri="{BB962C8B-B14F-4D97-AF65-F5344CB8AC3E}">
        <p14:creationId xmlns:p14="http://schemas.microsoft.com/office/powerpoint/2010/main" val="3256524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Melanie  -</a:t>
            </a:r>
          </a:p>
          <a:p>
            <a:endParaRPr lang="en-US" dirty="0">
              <a:cs typeface="Calibri"/>
            </a:endParaRPr>
          </a:p>
          <a:p>
            <a:r>
              <a:rPr lang="en-US" dirty="0">
                <a:cs typeface="Calibri"/>
              </a:rPr>
              <a:t>There are some issues that either could not be fixed, could be partially fixed within current website setup or can be fixed but still require time and resources to improve.</a:t>
            </a:r>
          </a:p>
          <a:p>
            <a:endParaRPr lang="en-US" dirty="0"/>
          </a:p>
          <a:p>
            <a:endParaRPr lang="en-US" dirty="0"/>
          </a:p>
          <a:p>
            <a:r>
              <a:rPr lang="en-US" dirty="0"/>
              <a:t>Page display controls appear at the end of the page on our mobile site (</a:t>
            </a:r>
            <a:r>
              <a:rPr lang="en-US" dirty="0" err="1"/>
              <a:t>ie</a:t>
            </a:r>
            <a:r>
              <a:rPr lang="en-US" dirty="0"/>
              <a:t> choose text size, change contrast) - medium issue</a:t>
            </a:r>
            <a:endParaRPr lang="en-US" dirty="0">
              <a:cs typeface="Calibri"/>
            </a:endParaRPr>
          </a:p>
          <a:p>
            <a:r>
              <a:rPr lang="en-US" dirty="0">
                <a:cs typeface="Calibri"/>
              </a:rPr>
              <a:t>*partial fix – accessed after menu for screen readers, still at bottom of page for sighted users</a:t>
            </a:r>
          </a:p>
          <a:p>
            <a:endParaRPr lang="en-US" dirty="0">
              <a:cs typeface="Calibri"/>
            </a:endParaRPr>
          </a:p>
          <a:p>
            <a:r>
              <a:rPr lang="en-US" dirty="0">
                <a:cs typeface="Calibri"/>
              </a:rPr>
              <a:t>Tables: </a:t>
            </a:r>
            <a:endParaRPr lang="en-US" dirty="0">
              <a:ea typeface="Calibri"/>
              <a:cs typeface="Calibri"/>
            </a:endParaRPr>
          </a:p>
          <a:p>
            <a:pPr marL="171450" indent="-171450">
              <a:spcBef>
                <a:spcPts val="1000"/>
              </a:spcBef>
              <a:buFont typeface="Arial,Sans-Serif"/>
              <a:buChar char="•"/>
            </a:pPr>
            <a:r>
              <a:rPr lang="en-US" dirty="0"/>
              <a:t>table design &amp; search bar – as mentioned – current area of focus for redesign – currently also provided table data in a downloadable accessible spreadsheets</a:t>
            </a:r>
            <a:endParaRPr lang="en-US" dirty="0">
              <a:ea typeface="Calibri"/>
              <a:cs typeface="Calibri"/>
            </a:endParaRPr>
          </a:p>
          <a:p>
            <a:endParaRPr lang="en-US" dirty="0">
              <a:ea typeface="Calibri"/>
              <a:cs typeface="Calibri"/>
            </a:endParaRPr>
          </a:p>
          <a:p>
            <a:r>
              <a:rPr lang="en-US" dirty="0"/>
              <a:t>Some design </a:t>
            </a:r>
            <a:r>
              <a:rPr lang="en-US" dirty="0" err="1"/>
              <a:t>colours</a:t>
            </a:r>
            <a:r>
              <a:rPr lang="en-US" dirty="0"/>
              <a:t> no longer pass contrast</a:t>
            </a:r>
            <a:endParaRPr lang="en-US" dirty="0">
              <a:ea typeface="Calibri"/>
              <a:cs typeface="Calibri"/>
            </a:endParaRPr>
          </a:p>
          <a:p>
            <a:r>
              <a:rPr lang="en-US" dirty="0"/>
              <a:t> – accepted – nearly pass contrast, do at some magnification, implication of changing time consuming and complex</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1A6AD9A2-12E1-4EB9-AC93-31C6642EE5E5}" type="slidenum">
              <a:rPr lang="en-AU" smtClean="0"/>
              <a:t>17</a:t>
            </a:fld>
            <a:endParaRPr lang="en-AU"/>
          </a:p>
        </p:txBody>
      </p:sp>
    </p:spTree>
    <p:extLst>
      <p:ext uri="{BB962C8B-B14F-4D97-AF65-F5344CB8AC3E}">
        <p14:creationId xmlns:p14="http://schemas.microsoft.com/office/powerpoint/2010/main" val="2316158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Melanie  -</a:t>
            </a:r>
          </a:p>
          <a:p>
            <a:endParaRPr lang="en-US" dirty="0">
              <a:cs typeface="Calibri"/>
            </a:endParaRPr>
          </a:p>
          <a:p>
            <a:pPr marL="171450" indent="-171450">
              <a:spcBef>
                <a:spcPts val="1000"/>
              </a:spcBef>
              <a:buFont typeface="Arial"/>
              <a:buChar char="•"/>
            </a:pPr>
            <a:r>
              <a:rPr lang="en-US" dirty="0"/>
              <a:t>table design &amp; search bar – as mentioned – current area of focus for redesign – currently also provided table data in a downloadable accessible spreadsheets</a:t>
            </a:r>
            <a:endParaRPr lang="en-US" dirty="0" err="1">
              <a:ea typeface="Calibri"/>
              <a:cs typeface="Calibri"/>
            </a:endParaRPr>
          </a:p>
          <a:p>
            <a:pPr marL="171450" indent="-171450">
              <a:spcBef>
                <a:spcPts val="1000"/>
              </a:spcBef>
              <a:buFont typeface="Arial"/>
              <a:buChar char="•"/>
            </a:pPr>
            <a:r>
              <a:rPr lang="en-US" dirty="0"/>
              <a:t>YouTube controls - accepted</a:t>
            </a:r>
            <a:endParaRPr lang="en-US" dirty="0">
              <a:ea typeface="Calibri"/>
              <a:cs typeface="Calibri"/>
            </a:endParaRPr>
          </a:p>
          <a:p>
            <a:pPr marL="171450" indent="-171450">
              <a:spcBef>
                <a:spcPts val="1000"/>
              </a:spcBef>
              <a:buFont typeface="Arial"/>
              <a:buChar char="•"/>
            </a:pPr>
            <a:r>
              <a:rPr lang="en-US" dirty="0"/>
              <a:t>Donation boxes – removed from website – can't donate to our supporting organisations</a:t>
            </a:r>
            <a:endParaRPr lang="en-US" dirty="0">
              <a:ea typeface="Calibri"/>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A6AD9A2-12E1-4EB9-AC93-31C6642EE5E5}" type="slidenum">
              <a:rPr lang="en-AU" smtClean="0"/>
              <a:t>18</a:t>
            </a:fld>
            <a:endParaRPr lang="en-AU"/>
          </a:p>
        </p:txBody>
      </p:sp>
    </p:spTree>
    <p:extLst>
      <p:ext uri="{BB962C8B-B14F-4D97-AF65-F5344CB8AC3E}">
        <p14:creationId xmlns:p14="http://schemas.microsoft.com/office/powerpoint/2010/main" val="2038053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Phoebe </a:t>
            </a:r>
          </a:p>
          <a:p>
            <a:pPr marL="171450" indent="-171450">
              <a:lnSpc>
                <a:spcPct val="150000"/>
              </a:lnSpc>
              <a:spcBef>
                <a:spcPts val="1000"/>
              </a:spcBef>
              <a:buFont typeface="Arial"/>
              <a:buChar char="•"/>
            </a:pPr>
            <a:r>
              <a:rPr lang="en-US" dirty="0"/>
              <a:t>Text</a:t>
            </a:r>
            <a:endParaRPr lang="en-US" dirty="0">
              <a:cs typeface="Calibri"/>
            </a:endParaRPr>
          </a:p>
          <a:p>
            <a:pPr marL="628650" lvl="1" indent="-171450">
              <a:lnSpc>
                <a:spcPct val="150000"/>
              </a:lnSpc>
              <a:spcBef>
                <a:spcPts val="500"/>
              </a:spcBef>
              <a:buFont typeface="Arial"/>
              <a:buChar char="•"/>
            </a:pPr>
            <a:r>
              <a:rPr lang="en-US" dirty="0"/>
              <a:t>Reading level complexity (Grade 9 reading level on below to cater for English as second lang, intellectual disability etc.)</a:t>
            </a:r>
            <a:endParaRPr lang="en-US" dirty="0">
              <a:cs typeface="Calibri"/>
            </a:endParaRPr>
          </a:p>
          <a:p>
            <a:pPr marL="628650" lvl="1" indent="-171450">
              <a:lnSpc>
                <a:spcPct val="150000"/>
              </a:lnSpc>
              <a:spcBef>
                <a:spcPts val="500"/>
              </a:spcBef>
              <a:buFont typeface="Arial"/>
              <a:buChar char="•"/>
            </a:pPr>
            <a:r>
              <a:rPr lang="en-US" dirty="0"/>
              <a:t>Heading hierarchy (logical order to make sense for people who aren't accessing via vision)</a:t>
            </a:r>
            <a:endParaRPr lang="en-US" dirty="0">
              <a:cs typeface="Calibri"/>
            </a:endParaRPr>
          </a:p>
          <a:p>
            <a:pPr marL="171450" indent="-171450">
              <a:lnSpc>
                <a:spcPct val="150000"/>
              </a:lnSpc>
              <a:buFont typeface="Arial"/>
              <a:buChar char="•"/>
            </a:pPr>
            <a:r>
              <a:rPr lang="en-US" dirty="0"/>
              <a:t>Images </a:t>
            </a:r>
            <a:endParaRPr lang="en-US" dirty="0">
              <a:cs typeface="Calibri"/>
            </a:endParaRPr>
          </a:p>
          <a:p>
            <a:pPr marL="628650" lvl="1" indent="-171450">
              <a:lnSpc>
                <a:spcPct val="150000"/>
              </a:lnSpc>
              <a:buFont typeface="Arial"/>
              <a:buChar char="•"/>
            </a:pPr>
            <a:r>
              <a:rPr lang="en-US" dirty="0"/>
              <a:t>Alt-text </a:t>
            </a:r>
            <a:endParaRPr lang="en-US" dirty="0">
              <a:cs typeface="Calibri"/>
            </a:endParaRPr>
          </a:p>
          <a:p>
            <a:pPr marL="171450" indent="-171450">
              <a:lnSpc>
                <a:spcPct val="150000"/>
              </a:lnSpc>
              <a:buFont typeface="Arial"/>
              <a:buChar char="•"/>
            </a:pPr>
            <a:r>
              <a:rPr lang="en-US" dirty="0"/>
              <a:t>Videos </a:t>
            </a:r>
            <a:endParaRPr lang="en-US" dirty="0">
              <a:cs typeface="Calibri"/>
            </a:endParaRPr>
          </a:p>
          <a:p>
            <a:pPr marL="628650" lvl="1" indent="-171450">
              <a:lnSpc>
                <a:spcPct val="150000"/>
              </a:lnSpc>
              <a:buFont typeface="Arial"/>
              <a:buChar char="•"/>
            </a:pPr>
            <a:r>
              <a:rPr lang="en-US" dirty="0"/>
              <a:t>Closed captions  (always available, not burned in so that viewer can adjust size to suit them)</a:t>
            </a:r>
            <a:endParaRPr lang="en-US" dirty="0">
              <a:cs typeface="Calibri"/>
            </a:endParaRPr>
          </a:p>
          <a:p>
            <a:pPr marL="628650" lvl="1" indent="-171450">
              <a:lnSpc>
                <a:spcPct val="150000"/>
              </a:lnSpc>
              <a:buFont typeface="Arial"/>
              <a:buChar char="•"/>
            </a:pPr>
            <a:r>
              <a:rPr lang="en-US" dirty="0"/>
              <a:t>Text alternative (transcript)</a:t>
            </a:r>
            <a:endParaRPr lang="en-US" dirty="0">
              <a:cs typeface="Calibri"/>
            </a:endParaRPr>
          </a:p>
          <a:p>
            <a:pPr marL="285750" indent="-285750">
              <a:lnSpc>
                <a:spcPct val="150000"/>
              </a:lnSpc>
              <a:spcBef>
                <a:spcPts val="1000"/>
              </a:spcBef>
              <a:buFont typeface="Arial,Sans-Serif"/>
              <a:buChar char="•"/>
            </a:pPr>
            <a:r>
              <a:rPr lang="en-US" dirty="0"/>
              <a:t>Links</a:t>
            </a:r>
            <a:endParaRPr lang="en-US" dirty="0">
              <a:cs typeface="Calibri"/>
            </a:endParaRPr>
          </a:p>
          <a:p>
            <a:pPr marL="742950" lvl="1" indent="-285750">
              <a:lnSpc>
                <a:spcPct val="150000"/>
              </a:lnSpc>
              <a:spcBef>
                <a:spcPts val="500"/>
              </a:spcBef>
              <a:buFont typeface="Arial,Sans-Serif"/>
              <a:buChar char="•"/>
            </a:pPr>
            <a:r>
              <a:rPr lang="en-US" dirty="0"/>
              <a:t>Ambiguous text (not standalone e.g. 'see more' or 'click here')</a:t>
            </a:r>
            <a:endParaRPr lang="en-US" dirty="0">
              <a:cs typeface="Calibri"/>
            </a:endParaRPr>
          </a:p>
          <a:p>
            <a:pPr marL="742950" lvl="1" indent="-285750">
              <a:lnSpc>
                <a:spcPct val="150000"/>
              </a:lnSpc>
              <a:spcBef>
                <a:spcPts val="500"/>
              </a:spcBef>
              <a:buFont typeface="Arial,Sans-Serif"/>
              <a:buChar char="•"/>
            </a:pPr>
            <a:r>
              <a:rPr lang="en-US" dirty="0"/>
              <a:t>File download (should specify what the download format will be (e.g. word, pdf, excel) and download size (e.g. in </a:t>
            </a:r>
            <a:r>
              <a:rPr lang="en-US" dirty="0" err="1"/>
              <a:t>megabites</a:t>
            </a:r>
            <a:r>
              <a:rPr lang="en-US" dirty="0"/>
              <a:t>))</a:t>
            </a:r>
            <a:endParaRPr lang="en-US" dirty="0">
              <a:cs typeface="Calibri"/>
            </a:endParaRPr>
          </a:p>
        </p:txBody>
      </p:sp>
      <p:sp>
        <p:nvSpPr>
          <p:cNvPr id="4" name="Slide Number Placeholder 3"/>
          <p:cNvSpPr>
            <a:spLocks noGrp="1"/>
          </p:cNvSpPr>
          <p:nvPr>
            <p:ph type="sldNum" sz="quarter" idx="5"/>
          </p:nvPr>
        </p:nvSpPr>
        <p:spPr/>
        <p:txBody>
          <a:bodyPr/>
          <a:lstStyle/>
          <a:p>
            <a:fld id="{1A6AD9A2-12E1-4EB9-AC93-31C6642EE5E5}" type="slidenum">
              <a:rPr lang="en-AU" smtClean="0"/>
              <a:t>19</a:t>
            </a:fld>
            <a:endParaRPr lang="en-AU"/>
          </a:p>
        </p:txBody>
      </p:sp>
    </p:spTree>
    <p:extLst>
      <p:ext uri="{BB962C8B-B14F-4D97-AF65-F5344CB8AC3E}">
        <p14:creationId xmlns:p14="http://schemas.microsoft.com/office/powerpoint/2010/main" val="359603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Melanie</a:t>
            </a:r>
          </a:p>
        </p:txBody>
      </p:sp>
      <p:sp>
        <p:nvSpPr>
          <p:cNvPr id="4" name="Slide Number Placeholder 3"/>
          <p:cNvSpPr>
            <a:spLocks noGrp="1"/>
          </p:cNvSpPr>
          <p:nvPr>
            <p:ph type="sldNum" sz="quarter" idx="5"/>
          </p:nvPr>
        </p:nvSpPr>
        <p:spPr/>
        <p:txBody>
          <a:bodyPr/>
          <a:lstStyle/>
          <a:p>
            <a:fld id="{1A6AD9A2-12E1-4EB9-AC93-31C6642EE5E5}" type="slidenum">
              <a:rPr lang="en-AU" smtClean="0"/>
              <a:t>2</a:t>
            </a:fld>
            <a:endParaRPr lang="en-AU"/>
          </a:p>
        </p:txBody>
      </p:sp>
    </p:spTree>
    <p:extLst>
      <p:ext uri="{BB962C8B-B14F-4D97-AF65-F5344CB8AC3E}">
        <p14:creationId xmlns:p14="http://schemas.microsoft.com/office/powerpoint/2010/main" val="1975577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Phoebe </a:t>
            </a:r>
          </a:p>
          <a:p>
            <a:endParaRPr lang="en-US" dirty="0">
              <a:cs typeface="Calibri"/>
            </a:endParaRPr>
          </a:p>
          <a:p>
            <a:r>
              <a:rPr lang="en-US" dirty="0">
                <a:cs typeface="Calibri"/>
              </a:rPr>
              <a:t>- Accessibility checker MS –  can search for tool on any MS program – FOR US ON WEBSITE -</a:t>
            </a:r>
            <a:r>
              <a:rPr lang="en-US" dirty="0"/>
              <a:t> creating content (e.g. in word) and copying across to website</a:t>
            </a:r>
            <a:endParaRPr lang="en-US" dirty="0">
              <a:cs typeface="Calibri"/>
            </a:endParaRPr>
          </a:p>
          <a:p>
            <a:r>
              <a:rPr lang="en-US" dirty="0">
                <a:cs typeface="Calibri"/>
              </a:rPr>
              <a:t>- Hemingway editor – Simplifying language to grade 9 reading level</a:t>
            </a:r>
          </a:p>
          <a:p>
            <a:r>
              <a:rPr lang="en-US" dirty="0">
                <a:cs typeface="Calibri"/>
              </a:rPr>
              <a:t>- </a:t>
            </a:r>
            <a:r>
              <a:rPr lang="en-US" dirty="0" err="1">
                <a:cs typeface="Calibri"/>
              </a:rPr>
              <a:t>Colour</a:t>
            </a:r>
            <a:r>
              <a:rPr lang="en-US" dirty="0">
                <a:cs typeface="Calibri"/>
              </a:rPr>
              <a:t> contract </a:t>
            </a:r>
            <a:r>
              <a:rPr lang="en-US" dirty="0" err="1">
                <a:cs typeface="Calibri"/>
              </a:rPr>
              <a:t>analyser</a:t>
            </a:r>
            <a:r>
              <a:rPr lang="en-US" dirty="0">
                <a:cs typeface="Calibri"/>
              </a:rPr>
              <a:t> - Search on Vision Australia website – download the tool</a:t>
            </a:r>
          </a:p>
          <a:p>
            <a:r>
              <a:rPr lang="en-US" dirty="0">
                <a:cs typeface="Calibri"/>
              </a:rPr>
              <a:t>- </a:t>
            </a:r>
            <a:r>
              <a:rPr lang="en-US" dirty="0" err="1">
                <a:cs typeface="Calibri"/>
              </a:rPr>
              <a:t>Tanaguru</a:t>
            </a:r>
            <a:r>
              <a:rPr lang="en-US" dirty="0">
                <a:cs typeface="Calibri"/>
              </a:rPr>
              <a:t> Contrast-finder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A6AD9A2-12E1-4EB9-AC93-31C6642EE5E5}" type="slidenum">
              <a:rPr lang="en-AU" smtClean="0"/>
              <a:t>20</a:t>
            </a:fld>
            <a:endParaRPr lang="en-AU"/>
          </a:p>
        </p:txBody>
      </p:sp>
    </p:spTree>
    <p:extLst>
      <p:ext uri="{BB962C8B-B14F-4D97-AF65-F5344CB8AC3E}">
        <p14:creationId xmlns:p14="http://schemas.microsoft.com/office/powerpoint/2010/main" val="3808764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Phoebe </a:t>
            </a:r>
          </a:p>
          <a:p>
            <a:r>
              <a:rPr lang="en-US" dirty="0">
                <a:cs typeface="Calibri"/>
              </a:rPr>
              <a:t>Reference Group feedback + </a:t>
            </a:r>
            <a:r>
              <a:rPr lang="en-US" dirty="0"/>
              <a:t>User experience audit early 2021</a:t>
            </a:r>
            <a:endParaRPr lang="en-US" dirty="0">
              <a:cs typeface="Calibri"/>
            </a:endParaRPr>
          </a:p>
          <a:p>
            <a:r>
              <a:rPr lang="en-US" dirty="0">
                <a:cs typeface="Calibri"/>
              </a:rPr>
              <a:t>Key feedback</a:t>
            </a:r>
            <a:endParaRPr lang="en-US" dirty="0"/>
          </a:p>
          <a:p>
            <a:r>
              <a:rPr lang="en-US" dirty="0">
                <a:cs typeface="Calibri"/>
              </a:rPr>
              <a:t>- </a:t>
            </a:r>
            <a:r>
              <a:rPr lang="en-US" dirty="0" err="1">
                <a:cs typeface="Calibri"/>
              </a:rPr>
              <a:t>Auslan</a:t>
            </a:r>
            <a:r>
              <a:rPr lang="en-US" dirty="0">
                <a:cs typeface="Calibri"/>
              </a:rPr>
              <a:t> users – too much written content- condense / make info into </a:t>
            </a:r>
            <a:r>
              <a:rPr lang="en-US" dirty="0" err="1">
                <a:cs typeface="Calibri"/>
              </a:rPr>
              <a:t>Auslan</a:t>
            </a:r>
            <a:r>
              <a:rPr lang="en-US" dirty="0">
                <a:cs typeface="Calibri"/>
              </a:rPr>
              <a:t> videos </a:t>
            </a:r>
          </a:p>
          <a:p>
            <a:r>
              <a:rPr lang="en-US" dirty="0"/>
              <a:t>Videos are highly desired – ideally, every page</a:t>
            </a:r>
            <a:endParaRPr lang="en-US" dirty="0">
              <a:cs typeface="Calibri"/>
            </a:endParaRPr>
          </a:p>
          <a:p>
            <a:r>
              <a:rPr lang="en-US" dirty="0"/>
              <a:t>should have the option to have the info given via</a:t>
            </a:r>
            <a:endParaRPr lang="en-US" dirty="0">
              <a:cs typeface="Calibri"/>
            </a:endParaRPr>
          </a:p>
          <a:p>
            <a:r>
              <a:rPr lang="en-US" dirty="0"/>
              <a:t>video with </a:t>
            </a:r>
            <a:r>
              <a:rPr lang="en-US" dirty="0" err="1"/>
              <a:t>Auslan</a:t>
            </a:r>
            <a:r>
              <a:rPr lang="en-US" dirty="0"/>
              <a:t> interpretation and captions.</a:t>
            </a:r>
            <a:endParaRPr lang="en-US" dirty="0">
              <a:cs typeface="Calibri"/>
            </a:endParaRPr>
          </a:p>
          <a:p>
            <a:r>
              <a:rPr lang="en-US" dirty="0"/>
              <a:t>- Screen reading</a:t>
            </a:r>
            <a:endParaRPr lang="en-US" dirty="0">
              <a:cs typeface="Calibri" panose="020F0502020204030204"/>
            </a:endParaRPr>
          </a:p>
          <a:p>
            <a:r>
              <a:rPr lang="en-US" dirty="0">
                <a:cs typeface="Calibri" panose="020F0502020204030204"/>
              </a:rPr>
              <a:t>Different </a:t>
            </a:r>
            <a:r>
              <a:rPr lang="en-US" dirty="0" err="1">
                <a:cs typeface="Calibri"/>
              </a:rPr>
              <a:t>softwares</a:t>
            </a:r>
            <a:r>
              <a:rPr lang="en-US" dirty="0">
                <a:cs typeface="Calibri"/>
              </a:rPr>
              <a:t>: JAWs, Apple voiceover</a:t>
            </a:r>
          </a:p>
          <a:p>
            <a:r>
              <a:rPr lang="en-US" dirty="0">
                <a:cs typeface="Calibri"/>
              </a:rPr>
              <a:t>Heading ordering -illogical ordering</a:t>
            </a:r>
          </a:p>
          <a:p>
            <a:endParaRPr lang="en-US" dirty="0">
              <a:cs typeface="Calibri"/>
            </a:endParaRPr>
          </a:p>
        </p:txBody>
      </p:sp>
      <p:sp>
        <p:nvSpPr>
          <p:cNvPr id="4" name="Slide Number Placeholder 3"/>
          <p:cNvSpPr>
            <a:spLocks noGrp="1"/>
          </p:cNvSpPr>
          <p:nvPr>
            <p:ph type="sldNum" sz="quarter" idx="5"/>
          </p:nvPr>
        </p:nvSpPr>
        <p:spPr/>
        <p:txBody>
          <a:bodyPr/>
          <a:lstStyle/>
          <a:p>
            <a:fld id="{1A6AD9A2-12E1-4EB9-AC93-31C6642EE5E5}" type="slidenum">
              <a:rPr lang="en-AU" smtClean="0"/>
              <a:t>21</a:t>
            </a:fld>
            <a:endParaRPr lang="en-AU"/>
          </a:p>
        </p:txBody>
      </p:sp>
    </p:spTree>
    <p:extLst>
      <p:ext uri="{BB962C8B-B14F-4D97-AF65-F5344CB8AC3E}">
        <p14:creationId xmlns:p14="http://schemas.microsoft.com/office/powerpoint/2010/main" val="1534654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Phoebe </a:t>
            </a:r>
          </a:p>
          <a:p>
            <a:endParaRPr lang="en-US" dirty="0">
              <a:cs typeface="Calibri"/>
            </a:endParaRPr>
          </a:p>
          <a:p>
            <a:r>
              <a:rPr lang="en-US" dirty="0"/>
              <a:t>- Live site vs. Staging site – using one</a:t>
            </a:r>
          </a:p>
          <a:p>
            <a:r>
              <a:rPr lang="en-US" dirty="0">
                <a:cs typeface="Calibri"/>
              </a:rPr>
              <a:t>- Communication between programmers &amp; auditors – negotiate support for programmers depending on skill </a:t>
            </a:r>
          </a:p>
          <a:p>
            <a:r>
              <a:rPr lang="en-US" dirty="0">
                <a:cs typeface="Calibri"/>
              </a:rPr>
              <a:t>- Some changes will affect layout/what's logical for other access needs. (It's impossible to suit everyone's preferences). </a:t>
            </a:r>
          </a:p>
          <a:p>
            <a:r>
              <a:rPr lang="en-US" dirty="0">
                <a:cs typeface="Calibri"/>
              </a:rPr>
              <a:t>- Making changes retrospectively rather than from scratch – investigating how much it will cost to do retrospectively - you might get a better result if you begin on a clean slate with designer who specifically works in accessibility. If website was not designed by expert in accessibility, it's probably not very accessible – consider whether it's worth starting from scratch?</a:t>
            </a:r>
          </a:p>
          <a:p>
            <a:r>
              <a:rPr lang="en-US" dirty="0">
                <a:cs typeface="Calibri"/>
              </a:rPr>
              <a:t>- Negotiating longer timeframes to implement changes</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A6AD9A2-12E1-4EB9-AC93-31C6642EE5E5}" type="slidenum">
              <a:rPr lang="en-AU" smtClean="0"/>
              <a:t>22</a:t>
            </a:fld>
            <a:endParaRPr lang="en-AU"/>
          </a:p>
        </p:txBody>
      </p:sp>
    </p:spTree>
    <p:extLst>
      <p:ext uri="{BB962C8B-B14F-4D97-AF65-F5344CB8AC3E}">
        <p14:creationId xmlns:p14="http://schemas.microsoft.com/office/powerpoint/2010/main" val="3370655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Melanie  -</a:t>
            </a:r>
          </a:p>
          <a:p>
            <a:r>
              <a:rPr lang="en-US" dirty="0"/>
              <a:t>Page display controls at the end of page (</a:t>
            </a:r>
            <a:r>
              <a:rPr lang="en-US" dirty="0" err="1"/>
              <a:t>ie</a:t>
            </a:r>
            <a:r>
              <a:rPr lang="en-US" dirty="0"/>
              <a:t> larger text, contrast) - medium issue</a:t>
            </a:r>
            <a:endParaRPr lang="en-US" dirty="0">
              <a:cs typeface="Calibri"/>
            </a:endParaRPr>
          </a:p>
          <a:p>
            <a:r>
              <a:rPr lang="en-US" dirty="0">
                <a:cs typeface="Calibri"/>
              </a:rPr>
              <a:t>*partial fix – accessed after menu for screen readers, still at bottom of page for sighted users</a:t>
            </a:r>
          </a:p>
          <a:p>
            <a:endParaRPr lang="en-US" dirty="0">
              <a:cs typeface="Calibri"/>
            </a:endParaRPr>
          </a:p>
          <a:p>
            <a:r>
              <a:rPr lang="en-US" dirty="0">
                <a:cs typeface="Calibri"/>
              </a:rPr>
              <a:t>Tables: </a:t>
            </a:r>
          </a:p>
          <a:p>
            <a:endParaRPr lang="en-US" dirty="0">
              <a:cs typeface="Calibri"/>
            </a:endParaRPr>
          </a:p>
        </p:txBody>
      </p:sp>
      <p:sp>
        <p:nvSpPr>
          <p:cNvPr id="4" name="Slide Number Placeholder 3"/>
          <p:cNvSpPr>
            <a:spLocks noGrp="1"/>
          </p:cNvSpPr>
          <p:nvPr>
            <p:ph type="sldNum" sz="quarter" idx="5"/>
          </p:nvPr>
        </p:nvSpPr>
        <p:spPr/>
        <p:txBody>
          <a:bodyPr/>
          <a:lstStyle/>
          <a:p>
            <a:fld id="{1A6AD9A2-12E1-4EB9-AC93-31C6642EE5E5}" type="slidenum">
              <a:rPr lang="en-AU" smtClean="0"/>
              <a:t>23</a:t>
            </a:fld>
            <a:endParaRPr lang="en-AU"/>
          </a:p>
        </p:txBody>
      </p:sp>
    </p:spTree>
    <p:extLst>
      <p:ext uri="{BB962C8B-B14F-4D97-AF65-F5344CB8AC3E}">
        <p14:creationId xmlns:p14="http://schemas.microsoft.com/office/powerpoint/2010/main" val="802699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Melanie</a:t>
            </a:r>
          </a:p>
          <a:p>
            <a:r>
              <a:rPr lang="en-AU" dirty="0">
                <a:cs typeface="Calibri"/>
              </a:rPr>
              <a:t>Pros: knowledge and skills have increased through process</a:t>
            </a:r>
            <a:endParaRPr lang="en-AU" dirty="0"/>
          </a:p>
          <a:p>
            <a:r>
              <a:rPr lang="en-AU" dirty="0">
                <a:cs typeface="Calibri"/>
              </a:rPr>
              <a:t>Guidance from experts in accessibility</a:t>
            </a:r>
          </a:p>
          <a:p>
            <a:r>
              <a:rPr lang="en-AU" dirty="0">
                <a:cs typeface="Calibri"/>
              </a:rPr>
              <a:t>We know our audience and our users know their needs even better </a:t>
            </a:r>
          </a:p>
          <a:p>
            <a:endParaRPr lang="en-AU" dirty="0">
              <a:cs typeface="Calibri"/>
            </a:endParaRPr>
          </a:p>
          <a:p>
            <a:r>
              <a:rPr lang="en-AU" dirty="0">
                <a:cs typeface="Calibri"/>
              </a:rPr>
              <a:t>Cons:</a:t>
            </a:r>
          </a:p>
          <a:p>
            <a:r>
              <a:rPr lang="en-AU" dirty="0">
                <a:cs typeface="Calibri"/>
              </a:rPr>
              <a:t>Still don't have highly accessible website – a lot more content to fix</a:t>
            </a:r>
          </a:p>
          <a:p>
            <a:r>
              <a:rPr lang="en-AU" dirty="0">
                <a:cs typeface="Calibri"/>
              </a:rPr>
              <a:t>Solid year of dedicating time and finances</a:t>
            </a:r>
          </a:p>
          <a:p>
            <a:r>
              <a:rPr lang="en-AU" dirty="0">
                <a:cs typeface="Calibri"/>
              </a:rPr>
              <a:t>Not done yet!</a:t>
            </a:r>
          </a:p>
          <a:p>
            <a:endParaRPr lang="en-AU" dirty="0">
              <a:cs typeface="Calibri"/>
            </a:endParaRPr>
          </a:p>
          <a:p>
            <a:r>
              <a:rPr lang="en-AU" dirty="0">
                <a:cs typeface="Calibri"/>
              </a:rPr>
              <a:t>Our advice: </a:t>
            </a:r>
          </a:p>
          <a:p>
            <a:r>
              <a:rPr lang="en-AU" dirty="0">
                <a:cs typeface="Calibri"/>
              </a:rPr>
              <a:t>If you are going to create a website, make it accessible from the start, rather than create one and decide to add accessibility later</a:t>
            </a:r>
          </a:p>
          <a:p>
            <a:r>
              <a:rPr lang="en-AU" dirty="0">
                <a:cs typeface="Calibri"/>
              </a:rPr>
              <a:t>If you have a  website but it is old , building a new website designed by a service with accessibility expertise may be more financially viable.</a:t>
            </a:r>
          </a:p>
          <a:p>
            <a:r>
              <a:rPr lang="en-AU" dirty="0">
                <a:cs typeface="Calibri"/>
              </a:rPr>
              <a:t>If in doubt, get an 'end user' to review/test something for you. </a:t>
            </a:r>
          </a:p>
          <a:p>
            <a:r>
              <a:rPr lang="en-AU" dirty="0">
                <a:cs typeface="Calibri"/>
              </a:rPr>
              <a:t>People programming your website/end users have same definition of accessibility  as you (AAA standard in our case). </a:t>
            </a:r>
          </a:p>
          <a:p>
            <a:r>
              <a:rPr lang="en-AU" dirty="0">
                <a:cs typeface="Calibri"/>
              </a:rPr>
              <a:t>Pursuit of completely accessible website – is this realistic? – best practice accessibility is changing all the time, technology  and software changes quickly</a:t>
            </a:r>
          </a:p>
          <a:p>
            <a:r>
              <a:rPr lang="en-AU" dirty="0">
                <a:cs typeface="Calibri"/>
              </a:rPr>
              <a:t>If you’re thinking about it,  getting quality advice and guidance, you're making things more accessible than they were yesterday. It a process and an ongoing one to achieve a high level of accessibility.</a:t>
            </a:r>
          </a:p>
        </p:txBody>
      </p:sp>
      <p:sp>
        <p:nvSpPr>
          <p:cNvPr id="4" name="Slide Number Placeholder 3"/>
          <p:cNvSpPr>
            <a:spLocks noGrp="1"/>
          </p:cNvSpPr>
          <p:nvPr>
            <p:ph type="sldNum" sz="quarter" idx="5"/>
          </p:nvPr>
        </p:nvSpPr>
        <p:spPr/>
        <p:txBody>
          <a:bodyPr/>
          <a:lstStyle/>
          <a:p>
            <a:fld id="{D1230B3F-3D6E-40B2-B2EC-B60F9D4A7261}" type="slidenum">
              <a:rPr lang="en-AU" smtClean="0"/>
              <a:t>24</a:t>
            </a:fld>
            <a:endParaRPr lang="en-AU"/>
          </a:p>
        </p:txBody>
      </p:sp>
    </p:spTree>
    <p:extLst>
      <p:ext uri="{BB962C8B-B14F-4D97-AF65-F5344CB8AC3E}">
        <p14:creationId xmlns:p14="http://schemas.microsoft.com/office/powerpoint/2010/main" val="226395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Melanie</a:t>
            </a:r>
          </a:p>
        </p:txBody>
      </p:sp>
      <p:sp>
        <p:nvSpPr>
          <p:cNvPr id="4" name="Slide Number Placeholder 3"/>
          <p:cNvSpPr>
            <a:spLocks noGrp="1"/>
          </p:cNvSpPr>
          <p:nvPr>
            <p:ph type="sldNum" sz="quarter" idx="5"/>
          </p:nvPr>
        </p:nvSpPr>
        <p:spPr/>
        <p:txBody>
          <a:bodyPr/>
          <a:lstStyle/>
          <a:p>
            <a:fld id="{1A6AD9A2-12E1-4EB9-AC93-31C6642EE5E5}" type="slidenum">
              <a:rPr lang="en-AU" smtClean="0"/>
              <a:t>25</a:t>
            </a:fld>
            <a:endParaRPr lang="en-AU"/>
          </a:p>
        </p:txBody>
      </p:sp>
    </p:spTree>
    <p:extLst>
      <p:ext uri="{BB962C8B-B14F-4D97-AF65-F5344CB8AC3E}">
        <p14:creationId xmlns:p14="http://schemas.microsoft.com/office/powerpoint/2010/main" val="344753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Melanie</a:t>
            </a:r>
            <a:endParaRPr lang="en-AU" dirty="0"/>
          </a:p>
        </p:txBody>
      </p:sp>
      <p:sp>
        <p:nvSpPr>
          <p:cNvPr id="4" name="Slide Number Placeholder 3"/>
          <p:cNvSpPr>
            <a:spLocks noGrp="1"/>
          </p:cNvSpPr>
          <p:nvPr>
            <p:ph type="sldNum" sz="quarter" idx="5"/>
          </p:nvPr>
        </p:nvSpPr>
        <p:spPr/>
        <p:txBody>
          <a:bodyPr/>
          <a:lstStyle/>
          <a:p>
            <a:fld id="{1A6AD9A2-12E1-4EB9-AC93-31C6642EE5E5}" type="slidenum">
              <a:rPr lang="en-AU" smtClean="0"/>
              <a:t>3</a:t>
            </a:fld>
            <a:endParaRPr lang="en-AU"/>
          </a:p>
        </p:txBody>
      </p:sp>
    </p:spTree>
    <p:extLst>
      <p:ext uri="{BB962C8B-B14F-4D97-AF65-F5344CB8AC3E}">
        <p14:creationId xmlns:p14="http://schemas.microsoft.com/office/powerpoint/2010/main" val="294297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Melanie</a:t>
            </a:r>
          </a:p>
          <a:p>
            <a:r>
              <a:rPr lang="en-US" dirty="0">
                <a:cs typeface="Calibri"/>
              </a:rPr>
              <a:t>Disability of access</a:t>
            </a:r>
            <a:endParaRPr lang="en-US" dirty="0"/>
          </a:p>
          <a:p>
            <a:r>
              <a:rPr lang="en-US" dirty="0">
                <a:cs typeface="Calibri"/>
              </a:rPr>
              <a:t>Single sensory compensatory strategies cannot always be relied on</a:t>
            </a:r>
          </a:p>
          <a:p>
            <a:endParaRPr lang="en-US" dirty="0">
              <a:cs typeface="Calibri"/>
            </a:endParaRPr>
          </a:p>
          <a:p>
            <a:r>
              <a:rPr lang="en-US" dirty="0">
                <a:cs typeface="Calibri"/>
              </a:rPr>
              <a:t>The photographed displayed is of Becca Meyers, paralympic swimmer with deafblindness and her guide dog, Birdie. </a:t>
            </a:r>
          </a:p>
          <a:p>
            <a:r>
              <a:rPr lang="en-US" dirty="0">
                <a:cs typeface="Calibri"/>
              </a:rPr>
              <a:t>Image source: </a:t>
            </a:r>
            <a:r>
              <a:rPr lang="en-US" dirty="0">
                <a:hlinkClick r:id="rId3"/>
              </a:rPr>
              <a:t>https://www.instagram.com/p/B2jqr0oASnn/</a:t>
            </a:r>
            <a:r>
              <a:rPr lang="en-US" dirty="0"/>
              <a:t> </a:t>
            </a:r>
          </a:p>
        </p:txBody>
      </p:sp>
      <p:sp>
        <p:nvSpPr>
          <p:cNvPr id="4" name="Slide Number Placeholder 3"/>
          <p:cNvSpPr>
            <a:spLocks noGrp="1"/>
          </p:cNvSpPr>
          <p:nvPr>
            <p:ph type="sldNum" sz="quarter" idx="5"/>
          </p:nvPr>
        </p:nvSpPr>
        <p:spPr/>
        <p:txBody>
          <a:bodyPr/>
          <a:lstStyle/>
          <a:p>
            <a:fld id="{1A6AD9A2-12E1-4EB9-AC93-31C6642EE5E5}" type="slidenum">
              <a:rPr lang="en-AU" smtClean="0"/>
              <a:t>4</a:t>
            </a:fld>
            <a:endParaRPr lang="en-AU"/>
          </a:p>
        </p:txBody>
      </p:sp>
    </p:spTree>
    <p:extLst>
      <p:ext uri="{BB962C8B-B14F-4D97-AF65-F5344CB8AC3E}">
        <p14:creationId xmlns:p14="http://schemas.microsoft.com/office/powerpoint/2010/main" val="2497089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Melanie</a:t>
            </a:r>
          </a:p>
          <a:p>
            <a:endParaRPr lang="en-US" dirty="0">
              <a:cs typeface="Calibri"/>
            </a:endParaRPr>
          </a:p>
          <a:p>
            <a:r>
              <a:rPr lang="en-US" dirty="0">
                <a:cs typeface="Calibri"/>
              </a:rPr>
              <a:t>For a very quick overview of methods of communication that might be used for communicating with someone with deafblindness.</a:t>
            </a:r>
          </a:p>
          <a:p>
            <a:r>
              <a:rPr lang="en-US" dirty="0">
                <a:cs typeface="Calibri"/>
              </a:rPr>
              <a:t>The methods that an individual with deafblindness uses to communicate may be different to the methods they use to receive communication., which could include the following.</a:t>
            </a:r>
          </a:p>
        </p:txBody>
      </p:sp>
      <p:sp>
        <p:nvSpPr>
          <p:cNvPr id="4" name="Slide Number Placeholder 3"/>
          <p:cNvSpPr>
            <a:spLocks noGrp="1"/>
          </p:cNvSpPr>
          <p:nvPr>
            <p:ph type="sldNum" sz="quarter" idx="5"/>
          </p:nvPr>
        </p:nvSpPr>
        <p:spPr/>
        <p:txBody>
          <a:bodyPr/>
          <a:lstStyle/>
          <a:p>
            <a:fld id="{1A6AD9A2-12E1-4EB9-AC93-31C6642EE5E5}" type="slidenum">
              <a:rPr lang="en-AU" smtClean="0"/>
              <a:t>5</a:t>
            </a:fld>
            <a:endParaRPr lang="en-AU"/>
          </a:p>
        </p:txBody>
      </p:sp>
    </p:spTree>
    <p:extLst>
      <p:ext uri="{BB962C8B-B14F-4D97-AF65-F5344CB8AC3E}">
        <p14:creationId xmlns:p14="http://schemas.microsoft.com/office/powerpoint/2010/main" val="4265796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Melanie</a:t>
            </a:r>
          </a:p>
          <a:p>
            <a:r>
              <a:rPr lang="en-US" dirty="0"/>
              <a:t>To access digital communication, some may have enough functional hearing to hear a screen reader, however adequate aided hearing technology and an appropriate acoustic environment is necessary. </a:t>
            </a:r>
          </a:p>
          <a:p>
            <a:r>
              <a:rPr lang="en-US" dirty="0"/>
              <a:t>With enough residual vision access is possible through any or some of the following: high contrast content, adjustable captions for any spoken information and screen magnification.</a:t>
            </a:r>
          </a:p>
          <a:p>
            <a:endParaRPr lang="en-US" dirty="0"/>
          </a:p>
          <a:p>
            <a:r>
              <a:rPr lang="en-US" dirty="0"/>
              <a:t>For sign language users, content translated to Auslan with signing occurring with a reduced visual space, (visual frame signing) and use of plain language all assist culturally Deaf users, where English may be a second language.</a:t>
            </a:r>
          </a:p>
          <a:p>
            <a:endParaRPr lang="en-US" dirty="0"/>
          </a:p>
          <a:p>
            <a:r>
              <a:rPr lang="en-US" dirty="0"/>
              <a:t>For those who use braille, refreshable braille displays may be the preferred access method.  </a:t>
            </a:r>
          </a:p>
          <a:p>
            <a:endParaRPr lang="en-US" dirty="0"/>
          </a:p>
          <a:p>
            <a:r>
              <a:rPr lang="en-US" dirty="0"/>
              <a:t>Audio – Screen reader</a:t>
            </a:r>
            <a:endParaRPr lang="en-US" dirty="0">
              <a:cs typeface="Calibri"/>
            </a:endParaRPr>
          </a:p>
          <a:p>
            <a:r>
              <a:rPr lang="en-US" dirty="0">
                <a:cs typeface="Calibri"/>
              </a:rPr>
              <a:t>Visual – Captions, visual frame sign language, written communication, screen magnification.</a:t>
            </a:r>
          </a:p>
          <a:p>
            <a:r>
              <a:rPr lang="en-US" dirty="0">
                <a:cs typeface="Calibri"/>
              </a:rPr>
              <a:t>Tactile – Refreshable braille display</a:t>
            </a:r>
          </a:p>
          <a:p>
            <a:r>
              <a:rPr lang="en-US" dirty="0"/>
              <a:t>Considering language (Sign vs. English)</a:t>
            </a:r>
            <a:endParaRPr lang="en-US" dirty="0">
              <a:cs typeface="Calibri"/>
            </a:endParaRPr>
          </a:p>
          <a:p>
            <a:endParaRPr lang="en-US" dirty="0">
              <a:cs typeface="Calibri"/>
            </a:endParaRPr>
          </a:p>
          <a:p>
            <a:r>
              <a:rPr lang="en-US" dirty="0">
                <a:cs typeface="Calibri"/>
              </a:rPr>
              <a:t>- Videos – Visual frame, captions, transcript etc. </a:t>
            </a:r>
          </a:p>
          <a:p>
            <a:r>
              <a:rPr lang="en-US" dirty="0">
                <a:cs typeface="Calibri"/>
              </a:rPr>
              <a:t>- </a:t>
            </a:r>
            <a:r>
              <a:rPr lang="en-US" dirty="0" err="1">
                <a:cs typeface="Calibri"/>
              </a:rPr>
              <a:t>Auslan</a:t>
            </a:r>
            <a:r>
              <a:rPr lang="en-US" dirty="0">
                <a:cs typeface="Calibri"/>
              </a:rPr>
              <a:t> user with written Eng 2nd lang</a:t>
            </a:r>
          </a:p>
          <a:p>
            <a:r>
              <a:rPr lang="en-US" dirty="0">
                <a:cs typeface="Calibri"/>
              </a:rPr>
              <a:t>- Acquired DB (low vision: screen magnification + captions)</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A6AD9A2-12E1-4EB9-AC93-31C6642EE5E5}" type="slidenum">
              <a:rPr lang="en-AU" smtClean="0"/>
              <a:t>6</a:t>
            </a:fld>
            <a:endParaRPr lang="en-AU"/>
          </a:p>
        </p:txBody>
      </p:sp>
    </p:spTree>
    <p:extLst>
      <p:ext uri="{BB962C8B-B14F-4D97-AF65-F5344CB8AC3E}">
        <p14:creationId xmlns:p14="http://schemas.microsoft.com/office/powerpoint/2010/main" val="21461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Melanie</a:t>
            </a:r>
            <a:endParaRPr lang="en-US" dirty="0"/>
          </a:p>
          <a:p>
            <a:r>
              <a:rPr lang="en-US" dirty="0">
                <a:cs typeface="Calibri"/>
              </a:rPr>
              <a:t>Was designed with accessibility standards of the time in mind (2012), with a focus on accommodating direct access for those with  low vision.</a:t>
            </a:r>
          </a:p>
          <a:p>
            <a:endParaRPr lang="en-US" dirty="0">
              <a:cs typeface="Calibri"/>
            </a:endParaRPr>
          </a:p>
          <a:p>
            <a:r>
              <a:rPr lang="en-US" dirty="0" err="1">
                <a:cs typeface="Calibri"/>
              </a:rPr>
              <a:t>Colour</a:t>
            </a:r>
            <a:r>
              <a:rPr lang="en-US" dirty="0">
                <a:cs typeface="Calibri"/>
              </a:rPr>
              <a:t> contrast, adjustable font size, 2 high contrast options, a text only version.</a:t>
            </a:r>
          </a:p>
          <a:p>
            <a:r>
              <a:rPr lang="en-US" dirty="0">
                <a:cs typeface="Calibri"/>
              </a:rPr>
              <a:t>There was however inconsistency with use of Alt text to describe images</a:t>
            </a:r>
          </a:p>
          <a:p>
            <a:endParaRPr lang="en-US" dirty="0">
              <a:cs typeface="Calibri"/>
            </a:endParaRPr>
          </a:p>
          <a:p>
            <a:r>
              <a:rPr lang="en-US" dirty="0">
                <a:cs typeface="Calibri"/>
              </a:rPr>
              <a:t>I have included a screen shot of some of the original branding, which contained a line of overlapping circles of different </a:t>
            </a:r>
            <a:r>
              <a:rPr lang="en-US" dirty="0" err="1">
                <a:cs typeface="Calibri"/>
              </a:rPr>
              <a:t>colours</a:t>
            </a:r>
            <a:r>
              <a:rPr lang="en-US" dirty="0">
                <a:cs typeface="Calibri"/>
              </a:rPr>
              <a:t>. </a:t>
            </a:r>
          </a:p>
          <a:p>
            <a:endParaRPr lang="en-US" dirty="0">
              <a:cs typeface="Calibri"/>
            </a:endParaRPr>
          </a:p>
          <a:p>
            <a:r>
              <a:rPr lang="en-US" dirty="0">
                <a:cs typeface="Calibri"/>
              </a:rPr>
              <a:t>A lot of the content was written in complex English, potentially excluding some of our target audience, being Auslan users, with English as a second language.</a:t>
            </a:r>
          </a:p>
          <a:p>
            <a:endParaRPr lang="en-US" dirty="0">
              <a:cs typeface="Calibri"/>
            </a:endParaRPr>
          </a:p>
        </p:txBody>
      </p:sp>
      <p:sp>
        <p:nvSpPr>
          <p:cNvPr id="4" name="Slide Number Placeholder 3"/>
          <p:cNvSpPr>
            <a:spLocks noGrp="1"/>
          </p:cNvSpPr>
          <p:nvPr>
            <p:ph type="sldNum" sz="quarter" idx="5"/>
          </p:nvPr>
        </p:nvSpPr>
        <p:spPr/>
        <p:txBody>
          <a:bodyPr/>
          <a:lstStyle/>
          <a:p>
            <a:fld id="{1A6AD9A2-12E1-4EB9-AC93-31C6642EE5E5}" type="slidenum">
              <a:rPr lang="en-AU" smtClean="0"/>
              <a:t>7</a:t>
            </a:fld>
            <a:endParaRPr lang="en-AU"/>
          </a:p>
        </p:txBody>
      </p:sp>
    </p:spTree>
    <p:extLst>
      <p:ext uri="{BB962C8B-B14F-4D97-AF65-F5344CB8AC3E}">
        <p14:creationId xmlns:p14="http://schemas.microsoft.com/office/powerpoint/2010/main" val="1732496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Melanie</a:t>
            </a:r>
            <a:endParaRPr lang="en-US" dirty="0"/>
          </a:p>
          <a:p>
            <a:endParaRPr lang="en-US" dirty="0">
              <a:cs typeface="Calibri"/>
            </a:endParaRPr>
          </a:p>
          <a:p>
            <a:r>
              <a:rPr lang="en-US" dirty="0">
                <a:cs typeface="Calibri"/>
              </a:rPr>
              <a:t>Since 2012 the website has undergone several transformations. </a:t>
            </a:r>
          </a:p>
          <a:p>
            <a:endParaRPr lang="en-US" dirty="0">
              <a:cs typeface="Calibri"/>
            </a:endParaRPr>
          </a:p>
          <a:p>
            <a:r>
              <a:rPr lang="en-US" dirty="0">
                <a:cs typeface="Calibri"/>
              </a:rPr>
              <a:t>The image on this page is a screen shot of a part of today’s home page and shows a portion of our introductory website video, with speaker and Auslan interpreter.</a:t>
            </a:r>
          </a:p>
        </p:txBody>
      </p:sp>
      <p:sp>
        <p:nvSpPr>
          <p:cNvPr id="4" name="Slide Number Placeholder 3"/>
          <p:cNvSpPr>
            <a:spLocks noGrp="1"/>
          </p:cNvSpPr>
          <p:nvPr>
            <p:ph type="sldNum" sz="quarter" idx="5"/>
          </p:nvPr>
        </p:nvSpPr>
        <p:spPr/>
        <p:txBody>
          <a:bodyPr/>
          <a:lstStyle/>
          <a:p>
            <a:fld id="{1A6AD9A2-12E1-4EB9-AC93-31C6642EE5E5}" type="slidenum">
              <a:rPr lang="en-AU" smtClean="0"/>
              <a:t>8</a:t>
            </a:fld>
            <a:endParaRPr lang="en-AU"/>
          </a:p>
        </p:txBody>
      </p:sp>
    </p:spTree>
    <p:extLst>
      <p:ext uri="{BB962C8B-B14F-4D97-AF65-F5344CB8AC3E}">
        <p14:creationId xmlns:p14="http://schemas.microsoft.com/office/powerpoint/2010/main" val="395001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Phoebe</a:t>
            </a:r>
          </a:p>
          <a:p>
            <a:r>
              <a:rPr lang="en-US" dirty="0">
                <a:cs typeface="Calibri"/>
              </a:rPr>
              <a:t>Now more than ever, with quarantine, self isolation, lockdowns, social distancing and masks, people with deafblindness have added degrees of enforced disconnection and a greater need for independent access to information. </a:t>
            </a:r>
          </a:p>
        </p:txBody>
      </p:sp>
      <p:sp>
        <p:nvSpPr>
          <p:cNvPr id="4" name="Slide Number Placeholder 3"/>
          <p:cNvSpPr>
            <a:spLocks noGrp="1"/>
          </p:cNvSpPr>
          <p:nvPr>
            <p:ph type="sldNum" sz="quarter" idx="5"/>
          </p:nvPr>
        </p:nvSpPr>
        <p:spPr/>
        <p:txBody>
          <a:bodyPr/>
          <a:lstStyle/>
          <a:p>
            <a:fld id="{1A6AD9A2-12E1-4EB9-AC93-31C6642EE5E5}" type="slidenum">
              <a:rPr lang="en-AU" smtClean="0"/>
              <a:t>9</a:t>
            </a:fld>
            <a:endParaRPr lang="en-AU"/>
          </a:p>
        </p:txBody>
      </p:sp>
    </p:spTree>
    <p:extLst>
      <p:ext uri="{BB962C8B-B14F-4D97-AF65-F5344CB8AC3E}">
        <p14:creationId xmlns:p14="http://schemas.microsoft.com/office/powerpoint/2010/main" val="2749051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2ACE52-E8C6-41B6-92C0-68F37350E72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2AAFD47-CCB1-334F-B8AB-D532DF368467}"/>
              </a:ext>
            </a:extLst>
          </p:cNvPr>
          <p:cNvSpPr>
            <a:spLocks noGrp="1"/>
          </p:cNvSpPr>
          <p:nvPr>
            <p:ph type="ctrTitle"/>
          </p:nvPr>
        </p:nvSpPr>
        <p:spPr>
          <a:xfrm>
            <a:off x="1093076" y="1331632"/>
            <a:ext cx="8576441" cy="2387600"/>
          </a:xfrm>
        </p:spPr>
        <p:txBody>
          <a:bodyPr anchor="b"/>
          <a:lstStyle>
            <a:lvl1pPr algn="l">
              <a:lnSpc>
                <a:spcPct val="150000"/>
              </a:lnSpc>
              <a:defRPr sz="6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BF2287D-C5C2-5140-BB72-47CFBF0A9B5A}"/>
              </a:ext>
            </a:extLst>
          </p:cNvPr>
          <p:cNvSpPr>
            <a:spLocks noGrp="1"/>
          </p:cNvSpPr>
          <p:nvPr>
            <p:ph type="subTitle" idx="1"/>
          </p:nvPr>
        </p:nvSpPr>
        <p:spPr>
          <a:xfrm>
            <a:off x="1093076" y="3811307"/>
            <a:ext cx="8576441" cy="1655762"/>
          </a:xfrm>
        </p:spPr>
        <p:txBody>
          <a:bodyPr>
            <a:normAutofit/>
          </a:bodyPr>
          <a:lstStyle>
            <a:lvl1pPr marL="0" indent="0" algn="l">
              <a:buNone/>
              <a:defRPr sz="40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713F483D-B987-AD4E-85B9-0380727C8B15}"/>
              </a:ext>
            </a:extLst>
          </p:cNvPr>
          <p:cNvPicPr>
            <a:picLocks noChangeAspect="1"/>
          </p:cNvPicPr>
          <p:nvPr userDrawn="1"/>
        </p:nvPicPr>
        <p:blipFill rotWithShape="1">
          <a:blip r:embed="rId3"/>
          <a:srcRect r="66344"/>
          <a:stretch/>
        </p:blipFill>
        <p:spPr>
          <a:xfrm>
            <a:off x="9998863" y="148863"/>
            <a:ext cx="2193137" cy="6516414"/>
          </a:xfrm>
          <a:prstGeom prst="rect">
            <a:avLst/>
          </a:prstGeom>
        </p:spPr>
      </p:pic>
    </p:spTree>
    <p:extLst>
      <p:ext uri="{BB962C8B-B14F-4D97-AF65-F5344CB8AC3E}">
        <p14:creationId xmlns:p14="http://schemas.microsoft.com/office/powerpoint/2010/main" val="279374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019D-5F85-8640-B985-C4E9F8758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1AD08E-00DD-0A42-9ED2-30637B564753}"/>
              </a:ext>
            </a:extLst>
          </p:cNvPr>
          <p:cNvSpPr>
            <a:spLocks noGrp="1"/>
          </p:cNvSpPr>
          <p:nvPr>
            <p:ph type="pic" idx="1"/>
          </p:nvPr>
        </p:nvSpPr>
        <p:spPr>
          <a:xfrm>
            <a:off x="5183188" y="987426"/>
            <a:ext cx="6172200" cy="47261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65A81C6-B8B4-8149-9301-D66947CEEB20}"/>
              </a:ext>
            </a:extLst>
          </p:cNvPr>
          <p:cNvSpPr>
            <a:spLocks noGrp="1"/>
          </p:cNvSpPr>
          <p:nvPr>
            <p:ph type="body" sz="half" idx="2"/>
          </p:nvPr>
        </p:nvSpPr>
        <p:spPr>
          <a:xfrm>
            <a:off x="839788" y="2057400"/>
            <a:ext cx="3932237" cy="36962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2195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2DFD-60A1-E046-8BD5-261FF47188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5A12C9-26EC-5C42-8914-0B87E64600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14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35459-F297-2247-BD0C-CAEF5F5087B6}"/>
              </a:ext>
            </a:extLst>
          </p:cNvPr>
          <p:cNvSpPr>
            <a:spLocks noGrp="1"/>
          </p:cNvSpPr>
          <p:nvPr>
            <p:ph type="title" orient="vert"/>
          </p:nvPr>
        </p:nvSpPr>
        <p:spPr>
          <a:xfrm>
            <a:off x="8724900" y="365125"/>
            <a:ext cx="2628900" cy="536042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3E3D24-3A2E-2B4E-AE86-DBFF55D86E4C}"/>
              </a:ext>
            </a:extLst>
          </p:cNvPr>
          <p:cNvSpPr>
            <a:spLocks noGrp="1"/>
          </p:cNvSpPr>
          <p:nvPr>
            <p:ph type="body" orient="vert" idx="1"/>
          </p:nvPr>
        </p:nvSpPr>
        <p:spPr>
          <a:xfrm>
            <a:off x="838200" y="365125"/>
            <a:ext cx="7734300" cy="53604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3450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BF56-D575-4F79-9036-DD49874456EB}"/>
              </a:ext>
            </a:extLst>
          </p:cNvPr>
          <p:cNvSpPr>
            <a:spLocks noGrp="1"/>
          </p:cNvSpPr>
          <p:nvPr>
            <p:ph type="title" hasCustomPrompt="1"/>
          </p:nvPr>
        </p:nvSpPr>
        <p:spPr>
          <a:xfrm>
            <a:off x="838200" y="634069"/>
            <a:ext cx="10515600" cy="764425"/>
          </a:xfrm>
          <a:prstGeom prst="rect">
            <a:avLst/>
          </a:prstGeom>
        </p:spPr>
        <p:txBody>
          <a:bodyPr/>
          <a:lstStyle>
            <a:lvl1pPr>
              <a:defRPr sz="4800">
                <a:solidFill>
                  <a:schemeClr val="accent1"/>
                </a:solidFill>
                <a:latin typeface="Arial Black" panose="020B0A040201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0" i="0" u="none" strike="noStrike" kern="1200" cap="none" spc="100" normalizeH="0" baseline="0" noProof="0" dirty="0">
                <a:ln>
                  <a:noFill/>
                </a:ln>
                <a:solidFill>
                  <a:srgbClr val="000050"/>
                </a:solidFill>
                <a:effectLst/>
                <a:uLnTx/>
                <a:uFillTx/>
                <a:latin typeface="Arial Black" panose="020B0A04020102020204"/>
                <a:ea typeface="+mn-ea"/>
                <a:cs typeface="+mn-cs"/>
              </a:rPr>
              <a:t>[insert] Space</a:t>
            </a:r>
          </a:p>
        </p:txBody>
      </p:sp>
    </p:spTree>
    <p:extLst>
      <p:ext uri="{BB962C8B-B14F-4D97-AF65-F5344CB8AC3E}">
        <p14:creationId xmlns:p14="http://schemas.microsoft.com/office/powerpoint/2010/main" val="420002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794F4C-93D9-414F-B44C-D37C05FEB93F}"/>
              </a:ext>
            </a:extLst>
          </p:cNvPr>
          <p:cNvSpPr/>
          <p:nvPr userDrawn="1"/>
        </p:nvSpPr>
        <p:spPr>
          <a:xfrm>
            <a:off x="0" y="0"/>
            <a:ext cx="12192000" cy="169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94DE87-0E9F-2F4F-A398-39BCE712A06F}"/>
              </a:ext>
            </a:extLst>
          </p:cNvPr>
          <p:cNvSpPr>
            <a:spLocks noGrp="1"/>
          </p:cNvSpPr>
          <p:nvPr>
            <p:ph type="title"/>
          </p:nvPr>
        </p:nvSpPr>
        <p:spPr/>
        <p:txBody>
          <a:bodyPr>
            <a:normAutofit/>
          </a:bodyPr>
          <a:lstStyle>
            <a:lvl1pPr>
              <a:defRPr sz="4800">
                <a:solidFill>
                  <a:srgbClr val="00005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6B2FB9F-05D8-C44C-9008-A050DE0261A4}"/>
              </a:ext>
            </a:extLst>
          </p:cNvPr>
          <p:cNvSpPr>
            <a:spLocks noGrp="1"/>
          </p:cNvSpPr>
          <p:nvPr>
            <p:ph idx="1"/>
          </p:nvPr>
        </p:nvSpPr>
        <p:spPr>
          <a:xfrm>
            <a:off x="838200" y="2055813"/>
            <a:ext cx="10515600" cy="3683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107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70092663-6703-F846-9856-AECFD0089C51}"/>
              </a:ext>
            </a:extLst>
          </p:cNvPr>
          <p:cNvSpPr>
            <a:spLocks noGrp="1"/>
          </p:cNvSpPr>
          <p:nvPr>
            <p:ph type="ctrTitle"/>
          </p:nvPr>
        </p:nvSpPr>
        <p:spPr>
          <a:xfrm>
            <a:off x="2891140" y="1331632"/>
            <a:ext cx="8576441" cy="2387600"/>
          </a:xfrm>
        </p:spPr>
        <p:txBody>
          <a:bodyPr anchor="b"/>
          <a:lstStyle>
            <a:lvl1pPr algn="l">
              <a:defRPr sz="6600">
                <a:solidFill>
                  <a:schemeClr val="bg1"/>
                </a:solidFill>
              </a:defRPr>
            </a:lvl1pPr>
          </a:lstStyle>
          <a:p>
            <a:r>
              <a:rPr lang="en-US"/>
              <a:t>Click to edit Master title style</a:t>
            </a:r>
            <a:endParaRPr lang="en-US" dirty="0"/>
          </a:p>
        </p:txBody>
      </p:sp>
      <p:sp>
        <p:nvSpPr>
          <p:cNvPr id="25" name="Subtitle 2">
            <a:extLst>
              <a:ext uri="{FF2B5EF4-FFF2-40B4-BE49-F238E27FC236}">
                <a16:creationId xmlns:a16="http://schemas.microsoft.com/office/drawing/2014/main" id="{BB1F4F34-3252-6F41-97E2-15C072C4D5B6}"/>
              </a:ext>
            </a:extLst>
          </p:cNvPr>
          <p:cNvSpPr>
            <a:spLocks noGrp="1"/>
          </p:cNvSpPr>
          <p:nvPr>
            <p:ph type="subTitle" idx="1"/>
          </p:nvPr>
        </p:nvSpPr>
        <p:spPr>
          <a:xfrm>
            <a:off x="2891140" y="3811307"/>
            <a:ext cx="8576441" cy="1655762"/>
          </a:xfrm>
        </p:spPr>
        <p:txBody>
          <a:bodyPr>
            <a:normAutofit/>
          </a:bodyPr>
          <a:lstStyle>
            <a:lvl1pPr marL="0" indent="0" algn="l">
              <a:buNone/>
              <a:defRPr sz="4000">
                <a:solidFill>
                  <a:srgbClr val="FFA40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6" name="Picture 25">
            <a:extLst>
              <a:ext uri="{FF2B5EF4-FFF2-40B4-BE49-F238E27FC236}">
                <a16:creationId xmlns:a16="http://schemas.microsoft.com/office/drawing/2014/main" id="{FB3070B9-7CBE-F64A-83F5-F76F0951BBAE}"/>
              </a:ext>
            </a:extLst>
          </p:cNvPr>
          <p:cNvPicPr>
            <a:picLocks noChangeAspect="1"/>
          </p:cNvPicPr>
          <p:nvPr userDrawn="1"/>
        </p:nvPicPr>
        <p:blipFill rotWithShape="1">
          <a:blip r:embed="rId2"/>
          <a:srcRect l="-2921" r="62022"/>
          <a:stretch/>
        </p:blipFill>
        <p:spPr>
          <a:xfrm rot="10800000">
            <a:off x="0" y="157625"/>
            <a:ext cx="2113347" cy="5167410"/>
          </a:xfrm>
          <a:prstGeom prst="rect">
            <a:avLst/>
          </a:prstGeom>
        </p:spPr>
      </p:pic>
    </p:spTree>
    <p:extLst>
      <p:ext uri="{BB962C8B-B14F-4D97-AF65-F5344CB8AC3E}">
        <p14:creationId xmlns:p14="http://schemas.microsoft.com/office/powerpoint/2010/main" val="230146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12980B-A1E1-2546-86F7-DFAA0E63DC18}"/>
              </a:ext>
            </a:extLst>
          </p:cNvPr>
          <p:cNvSpPr/>
          <p:nvPr userDrawn="1"/>
        </p:nvSpPr>
        <p:spPr>
          <a:xfrm>
            <a:off x="0" y="0"/>
            <a:ext cx="12192000" cy="169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29923F-5386-2A47-A399-8BC8D821B191}"/>
              </a:ext>
            </a:extLst>
          </p:cNvPr>
          <p:cNvSpPr>
            <a:spLocks noGrp="1"/>
          </p:cNvSpPr>
          <p:nvPr>
            <p:ph type="title"/>
          </p:nvPr>
        </p:nvSpPr>
        <p:spPr/>
        <p:txBody>
          <a:bodyPr>
            <a:normAutofit/>
          </a:bodyPr>
          <a:lstStyle>
            <a:lvl1pPr>
              <a:defRPr sz="4800">
                <a:solidFill>
                  <a:srgbClr val="00005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18F4D6A-D5A4-994A-BFDE-5393A20D016F}"/>
              </a:ext>
            </a:extLst>
          </p:cNvPr>
          <p:cNvSpPr>
            <a:spLocks noGrp="1"/>
          </p:cNvSpPr>
          <p:nvPr>
            <p:ph sz="half" idx="1"/>
          </p:nvPr>
        </p:nvSpPr>
        <p:spPr>
          <a:xfrm>
            <a:off x="838200" y="2055813"/>
            <a:ext cx="5181600" cy="3585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AA498E0-CECB-254B-9CE1-C9B575123C07}"/>
              </a:ext>
            </a:extLst>
          </p:cNvPr>
          <p:cNvSpPr>
            <a:spLocks noGrp="1"/>
          </p:cNvSpPr>
          <p:nvPr>
            <p:ph sz="half" idx="2"/>
          </p:nvPr>
        </p:nvSpPr>
        <p:spPr>
          <a:xfrm>
            <a:off x="6172200" y="2055813"/>
            <a:ext cx="5181600" cy="3585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666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F20B08-F021-AC4D-9AD2-1A813A490570}"/>
              </a:ext>
            </a:extLst>
          </p:cNvPr>
          <p:cNvSpPr/>
          <p:nvPr userDrawn="1"/>
        </p:nvSpPr>
        <p:spPr>
          <a:xfrm>
            <a:off x="0" y="0"/>
            <a:ext cx="12192000" cy="169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04B785-5B2D-D34C-B435-63CE5463E089}"/>
              </a:ext>
            </a:extLst>
          </p:cNvPr>
          <p:cNvSpPr>
            <a:spLocks noGrp="1"/>
          </p:cNvSpPr>
          <p:nvPr>
            <p:ph type="title"/>
          </p:nvPr>
        </p:nvSpPr>
        <p:spPr>
          <a:xfrm>
            <a:off x="839788" y="365125"/>
            <a:ext cx="10515600" cy="1325563"/>
          </a:xfrm>
        </p:spPr>
        <p:txBody>
          <a:bodyPr>
            <a:noAutofit/>
          </a:bodyPr>
          <a:lstStyle>
            <a:lvl1pPr>
              <a:defRPr sz="4800">
                <a:solidFill>
                  <a:srgbClr val="000050"/>
                </a:solidFill>
              </a:defRPr>
            </a:lvl1pPr>
          </a:lstStyle>
          <a:p>
            <a:r>
              <a:rPr lang="en-US"/>
              <a:t>Click to edit Master title style</a:t>
            </a:r>
          </a:p>
        </p:txBody>
      </p:sp>
      <p:sp>
        <p:nvSpPr>
          <p:cNvPr id="3" name="Text Placeholder 2">
            <a:extLst>
              <a:ext uri="{FF2B5EF4-FFF2-40B4-BE49-F238E27FC236}">
                <a16:creationId xmlns:a16="http://schemas.microsoft.com/office/drawing/2014/main" id="{B2B639B5-3FE4-8342-826F-AFBA3649C1D0}"/>
              </a:ext>
            </a:extLst>
          </p:cNvPr>
          <p:cNvSpPr>
            <a:spLocks noGrp="1"/>
          </p:cNvSpPr>
          <p:nvPr>
            <p:ph type="body" idx="1"/>
          </p:nvPr>
        </p:nvSpPr>
        <p:spPr>
          <a:xfrm>
            <a:off x="839788" y="1681163"/>
            <a:ext cx="5157787" cy="823912"/>
          </a:xfrm>
        </p:spPr>
        <p:txBody>
          <a:bodyPr anchor="b">
            <a:noAutofit/>
          </a:bodyPr>
          <a:lstStyle>
            <a:lvl1pPr marL="0" indent="0">
              <a:buNone/>
              <a:defRPr sz="2600" b="1">
                <a:solidFill>
                  <a:srgbClr val="FFA40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EC23D8-4DC2-A94C-95E9-43585371CEA3}"/>
              </a:ext>
            </a:extLst>
          </p:cNvPr>
          <p:cNvSpPr>
            <a:spLocks noGrp="1"/>
          </p:cNvSpPr>
          <p:nvPr>
            <p:ph sz="half" idx="2"/>
          </p:nvPr>
        </p:nvSpPr>
        <p:spPr>
          <a:xfrm>
            <a:off x="839788" y="2505075"/>
            <a:ext cx="5157787" cy="32345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67BAA6-9548-FA49-92C2-B53CFC42AC65}"/>
              </a:ext>
            </a:extLst>
          </p:cNvPr>
          <p:cNvSpPr>
            <a:spLocks noGrp="1"/>
          </p:cNvSpPr>
          <p:nvPr>
            <p:ph type="body" sz="quarter" idx="3"/>
          </p:nvPr>
        </p:nvSpPr>
        <p:spPr>
          <a:xfrm>
            <a:off x="6172200" y="1681163"/>
            <a:ext cx="5183188" cy="823912"/>
          </a:xfrm>
        </p:spPr>
        <p:txBody>
          <a:bodyPr anchor="b">
            <a:noAutofit/>
          </a:bodyPr>
          <a:lstStyle>
            <a:lvl1pPr marL="0" indent="0">
              <a:buNone/>
              <a:defRPr sz="2600" b="1">
                <a:solidFill>
                  <a:srgbClr val="FFA40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215070-580F-AC46-A482-279ADBB7465B}"/>
              </a:ext>
            </a:extLst>
          </p:cNvPr>
          <p:cNvSpPr>
            <a:spLocks noGrp="1"/>
          </p:cNvSpPr>
          <p:nvPr>
            <p:ph sz="quarter" idx="4"/>
          </p:nvPr>
        </p:nvSpPr>
        <p:spPr>
          <a:xfrm>
            <a:off x="6172200" y="2505075"/>
            <a:ext cx="5183188" cy="32345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204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Details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5EE856-0FF4-4C99-ADF8-8CE69FC204AB}"/>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10" name="Text Placeholder 2">
            <a:extLst>
              <a:ext uri="{FF2B5EF4-FFF2-40B4-BE49-F238E27FC236}">
                <a16:creationId xmlns:a16="http://schemas.microsoft.com/office/drawing/2014/main" id="{2B2A9B37-2A68-1446-B661-8A35C2220CA6}"/>
              </a:ext>
            </a:extLst>
          </p:cNvPr>
          <p:cNvSpPr>
            <a:spLocks noGrp="1"/>
          </p:cNvSpPr>
          <p:nvPr>
            <p:ph type="body" idx="1" hasCustomPrompt="1"/>
          </p:nvPr>
        </p:nvSpPr>
        <p:spPr>
          <a:xfrm>
            <a:off x="7830898" y="1990222"/>
            <a:ext cx="4074714" cy="823912"/>
          </a:xfrm>
        </p:spPr>
        <p:txBody>
          <a:bodyPr anchor="b">
            <a:noAutofit/>
          </a:bodyPr>
          <a:lstStyle>
            <a:lvl1pPr marL="0" indent="0">
              <a:buNone/>
              <a:defRPr sz="40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Contact us</a:t>
            </a:r>
          </a:p>
        </p:txBody>
      </p:sp>
      <p:sp>
        <p:nvSpPr>
          <p:cNvPr id="12" name="Text Placeholder 2">
            <a:extLst>
              <a:ext uri="{FF2B5EF4-FFF2-40B4-BE49-F238E27FC236}">
                <a16:creationId xmlns:a16="http://schemas.microsoft.com/office/drawing/2014/main" id="{FD8DA521-225C-464A-9BB5-FA4EE7B6E7A1}"/>
              </a:ext>
            </a:extLst>
          </p:cNvPr>
          <p:cNvSpPr>
            <a:spLocks noGrp="1"/>
          </p:cNvSpPr>
          <p:nvPr>
            <p:ph type="body" idx="10" hasCustomPrompt="1"/>
          </p:nvPr>
        </p:nvSpPr>
        <p:spPr>
          <a:xfrm>
            <a:off x="7830898" y="3574505"/>
            <a:ext cx="4074714" cy="428263"/>
          </a:xfrm>
        </p:spPr>
        <p:txBody>
          <a:bodyPr anchor="b">
            <a:noAutofit/>
          </a:bodyPr>
          <a:lstStyle>
            <a:lvl1pPr marL="0" indent="0">
              <a:buNone/>
              <a:defRPr sz="1800" b="0" u="none">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err="1"/>
              <a:t>www.deafblindinformation.com.au</a:t>
            </a:r>
            <a:endParaRPr lang="en-GB" dirty="0"/>
          </a:p>
        </p:txBody>
      </p:sp>
      <p:sp>
        <p:nvSpPr>
          <p:cNvPr id="17" name="Text Placeholder 2">
            <a:extLst>
              <a:ext uri="{FF2B5EF4-FFF2-40B4-BE49-F238E27FC236}">
                <a16:creationId xmlns:a16="http://schemas.microsoft.com/office/drawing/2014/main" id="{126707FB-D323-DB41-AC13-B4FDF2309BE4}"/>
              </a:ext>
            </a:extLst>
          </p:cNvPr>
          <p:cNvSpPr>
            <a:spLocks noGrp="1"/>
          </p:cNvSpPr>
          <p:nvPr>
            <p:ph type="body" idx="11" hasCustomPrompt="1"/>
          </p:nvPr>
        </p:nvSpPr>
        <p:spPr>
          <a:xfrm>
            <a:off x="7830898" y="4722394"/>
            <a:ext cx="4074714" cy="428263"/>
          </a:xfrm>
        </p:spPr>
        <p:txBody>
          <a:bodyPr anchor="b">
            <a:noAutofit/>
          </a:bodyPr>
          <a:lstStyle>
            <a:lvl1pPr marL="0" indent="0">
              <a:buNone/>
              <a:defRPr sz="1800" b="0" u="none">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info@deafblindinformation.org.au</a:t>
            </a:r>
            <a:endParaRPr lang="en-GB" dirty="0"/>
          </a:p>
        </p:txBody>
      </p:sp>
      <p:sp>
        <p:nvSpPr>
          <p:cNvPr id="18" name="Text Placeholder 2">
            <a:extLst>
              <a:ext uri="{FF2B5EF4-FFF2-40B4-BE49-F238E27FC236}">
                <a16:creationId xmlns:a16="http://schemas.microsoft.com/office/drawing/2014/main" id="{5475173D-5A2C-D84B-9EF1-AF218F7ED21D}"/>
              </a:ext>
            </a:extLst>
          </p:cNvPr>
          <p:cNvSpPr>
            <a:spLocks noGrp="1"/>
          </p:cNvSpPr>
          <p:nvPr>
            <p:ph type="body" idx="12" hasCustomPrompt="1"/>
          </p:nvPr>
        </p:nvSpPr>
        <p:spPr>
          <a:xfrm>
            <a:off x="7830897" y="2961204"/>
            <a:ext cx="4074713" cy="538653"/>
          </a:xfrm>
        </p:spPr>
        <p:txBody>
          <a:bodyPr anchor="b">
            <a:noAutofit/>
          </a:bodyPr>
          <a:lstStyle>
            <a:lvl1pPr marL="0" indent="0">
              <a:buNone/>
              <a:defRPr sz="1800" b="1" u="none">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Website</a:t>
            </a:r>
            <a:endParaRPr lang="en-GB" dirty="0"/>
          </a:p>
        </p:txBody>
      </p:sp>
      <p:sp>
        <p:nvSpPr>
          <p:cNvPr id="19" name="Text Placeholder 2">
            <a:extLst>
              <a:ext uri="{FF2B5EF4-FFF2-40B4-BE49-F238E27FC236}">
                <a16:creationId xmlns:a16="http://schemas.microsoft.com/office/drawing/2014/main" id="{B7AB32BC-4246-AE4B-9229-57C6BF7784CE}"/>
              </a:ext>
            </a:extLst>
          </p:cNvPr>
          <p:cNvSpPr>
            <a:spLocks noGrp="1"/>
          </p:cNvSpPr>
          <p:nvPr>
            <p:ph type="body" idx="13" hasCustomPrompt="1"/>
          </p:nvPr>
        </p:nvSpPr>
        <p:spPr>
          <a:xfrm>
            <a:off x="7830896" y="4072374"/>
            <a:ext cx="4074715" cy="538653"/>
          </a:xfrm>
        </p:spPr>
        <p:txBody>
          <a:bodyPr anchor="b">
            <a:noAutofit/>
          </a:bodyPr>
          <a:lstStyle>
            <a:lvl1pPr marL="0" indent="0">
              <a:buNone/>
              <a:defRPr sz="1800" b="1" u="none">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Email</a:t>
            </a:r>
            <a:endParaRPr lang="en-GB" dirty="0"/>
          </a:p>
        </p:txBody>
      </p:sp>
    </p:spTree>
    <p:extLst>
      <p:ext uri="{BB962C8B-B14F-4D97-AF65-F5344CB8AC3E}">
        <p14:creationId xmlns:p14="http://schemas.microsoft.com/office/powerpoint/2010/main" val="122404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9B54F-134C-6A4F-9439-A262489E1655}"/>
              </a:ext>
            </a:extLst>
          </p:cNvPr>
          <p:cNvSpPr>
            <a:spLocks noGrp="1"/>
          </p:cNvSpPr>
          <p:nvPr>
            <p:ph type="title"/>
          </p:nvPr>
        </p:nvSpPr>
        <p:spPr/>
        <p:txBody>
          <a:bodyPr>
            <a:noAutofit/>
          </a:bodyPr>
          <a:lstStyle>
            <a:lvl1pPr>
              <a:defRPr sz="5400"/>
            </a:lvl1pPr>
          </a:lstStyle>
          <a:p>
            <a:r>
              <a:rPr lang="en-US"/>
              <a:t>Click to edit Master title style</a:t>
            </a:r>
            <a:endParaRPr lang="en-US" dirty="0"/>
          </a:p>
        </p:txBody>
      </p:sp>
    </p:spTree>
    <p:extLst>
      <p:ext uri="{BB962C8B-B14F-4D97-AF65-F5344CB8AC3E}">
        <p14:creationId xmlns:p14="http://schemas.microsoft.com/office/powerpoint/2010/main" val="244479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49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3662-4C3C-AE40-A02E-E34D1A6C5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4AB296-39D6-0349-B3D5-11B52BCF5710}"/>
              </a:ext>
            </a:extLst>
          </p:cNvPr>
          <p:cNvSpPr>
            <a:spLocks noGrp="1"/>
          </p:cNvSpPr>
          <p:nvPr>
            <p:ph idx="1"/>
          </p:nvPr>
        </p:nvSpPr>
        <p:spPr>
          <a:xfrm>
            <a:off x="5183188" y="987426"/>
            <a:ext cx="6172200" cy="47261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146E2B-E328-4140-A329-D22C10341846}"/>
              </a:ext>
            </a:extLst>
          </p:cNvPr>
          <p:cNvSpPr>
            <a:spLocks noGrp="1"/>
          </p:cNvSpPr>
          <p:nvPr>
            <p:ph type="body" sz="half" idx="2"/>
          </p:nvPr>
        </p:nvSpPr>
        <p:spPr>
          <a:xfrm>
            <a:off x="839788" y="2057400"/>
            <a:ext cx="3932237" cy="36962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45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13.xml"/><Relationship Id="rId5" Type="http://schemas.openxmlformats.org/officeDocument/2006/relationships/image" Target="../media/image6.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5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7634A3-450D-4BEA-93E2-ADC2E80B8ED4}"/>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0" y="0"/>
            <a:ext cx="12191999" cy="6858000"/>
          </a:xfrm>
          <a:prstGeom prst="rect">
            <a:avLst/>
          </a:prstGeom>
        </p:spPr>
      </p:pic>
      <p:sp>
        <p:nvSpPr>
          <p:cNvPr id="2" name="Title Placeholder 1">
            <a:extLst>
              <a:ext uri="{FF2B5EF4-FFF2-40B4-BE49-F238E27FC236}">
                <a16:creationId xmlns:a16="http://schemas.microsoft.com/office/drawing/2014/main" id="{EF822713-4907-9F46-B079-C8FDD837D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0ED3DE2-810E-C144-A8FD-4255BE566169}"/>
              </a:ext>
            </a:extLst>
          </p:cNvPr>
          <p:cNvSpPr>
            <a:spLocks noGrp="1"/>
          </p:cNvSpPr>
          <p:nvPr>
            <p:ph type="body" idx="1"/>
          </p:nvPr>
        </p:nvSpPr>
        <p:spPr>
          <a:xfrm>
            <a:off x="838200" y="1825625"/>
            <a:ext cx="10515600" cy="39139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068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5400" kern="1200" spc="100"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spc="100" baseline="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spc="100" baseline="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spc="100" baseline="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spc="100" baseline="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spc="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46A5598-BF9F-4BA1-85B4-0F0E2A988170}"/>
              </a:ext>
            </a:extLst>
          </p:cNvPr>
          <p:cNvPicPr>
            <a:picLocks noChangeAspect="1"/>
          </p:cNvPicPr>
          <p:nvPr userDrawn="1"/>
        </p:nvPicPr>
        <p:blipFill rotWithShape="1">
          <a:blip r:embed="rId3"/>
          <a:srcRect l="65962" r="-135"/>
          <a:stretch/>
        </p:blipFill>
        <p:spPr>
          <a:xfrm rot="10800000">
            <a:off x="9964140" y="157625"/>
            <a:ext cx="2227860" cy="6519600"/>
          </a:xfrm>
          <a:prstGeom prst="rect">
            <a:avLst/>
          </a:prstGeom>
        </p:spPr>
      </p:pic>
      <p:pic>
        <p:nvPicPr>
          <p:cNvPr id="18" name="Picture 17">
            <a:extLst>
              <a:ext uri="{FF2B5EF4-FFF2-40B4-BE49-F238E27FC236}">
                <a16:creationId xmlns:a16="http://schemas.microsoft.com/office/drawing/2014/main" id="{B28A28E4-FC9A-4C43-B1CD-5AC9039E5370}"/>
              </a:ext>
            </a:extLst>
          </p:cNvPr>
          <p:cNvPicPr>
            <a:picLocks noChangeAspect="1"/>
          </p:cNvPicPr>
          <p:nvPr userDrawn="1"/>
        </p:nvPicPr>
        <p:blipFill>
          <a:blip r:embed="rId4"/>
          <a:srcRect/>
          <a:stretch/>
        </p:blipFill>
        <p:spPr>
          <a:xfrm>
            <a:off x="6185660" y="5797176"/>
            <a:ext cx="4182442" cy="954055"/>
          </a:xfrm>
          <a:prstGeom prst="rect">
            <a:avLst/>
          </a:prstGeom>
        </p:spPr>
      </p:pic>
      <p:pic>
        <p:nvPicPr>
          <p:cNvPr id="19" name="Picture 18">
            <a:extLst>
              <a:ext uri="{FF2B5EF4-FFF2-40B4-BE49-F238E27FC236}">
                <a16:creationId xmlns:a16="http://schemas.microsoft.com/office/drawing/2014/main" id="{6B29F257-B601-4AE6-92F1-6CA9C562635A}"/>
              </a:ext>
            </a:extLst>
          </p:cNvPr>
          <p:cNvPicPr>
            <a:picLocks noChangeAspect="1"/>
          </p:cNvPicPr>
          <p:nvPr userDrawn="1"/>
        </p:nvPicPr>
        <p:blipFill>
          <a:blip r:embed="rId5"/>
          <a:stretch>
            <a:fillRect/>
          </a:stretch>
        </p:blipFill>
        <p:spPr>
          <a:xfrm>
            <a:off x="279689" y="5927084"/>
            <a:ext cx="5346700" cy="723900"/>
          </a:xfrm>
          <a:prstGeom prst="rect">
            <a:avLst/>
          </a:prstGeom>
        </p:spPr>
      </p:pic>
    </p:spTree>
    <p:extLst>
      <p:ext uri="{BB962C8B-B14F-4D97-AF65-F5344CB8AC3E}">
        <p14:creationId xmlns:p14="http://schemas.microsoft.com/office/powerpoint/2010/main" val="1846177255"/>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8933-30F4-8747-8BDE-5949B9079E9C}"/>
              </a:ext>
            </a:extLst>
          </p:cNvPr>
          <p:cNvSpPr>
            <a:spLocks noGrp="1"/>
          </p:cNvSpPr>
          <p:nvPr>
            <p:ph type="ctrTitle"/>
          </p:nvPr>
        </p:nvSpPr>
        <p:spPr/>
        <p:txBody>
          <a:bodyPr>
            <a:normAutofit fontScale="90000"/>
          </a:bodyPr>
          <a:lstStyle/>
          <a:p>
            <a:pPr>
              <a:lnSpc>
                <a:spcPct val="100000"/>
              </a:lnSpc>
            </a:pPr>
            <a:r>
              <a:rPr lang="en-AU" sz="6000" dirty="0">
                <a:effectLst/>
                <a:latin typeface="Calibri" panose="020F0502020204030204" pitchFamily="34" charset="0"/>
                <a:ea typeface="Calibri" panose="020F0502020204030204" pitchFamily="34" charset="0"/>
                <a:cs typeface="Times New Roman" panose="02020603050405020304" pitchFamily="18" charset="0"/>
              </a:rPr>
              <a:t>Online accessibility for people with </a:t>
            </a:r>
            <a:r>
              <a:rPr lang="en-AU" sz="6000" dirty="0" err="1">
                <a:effectLst/>
                <a:latin typeface="Calibri" panose="020F0502020204030204" pitchFamily="34" charset="0"/>
                <a:ea typeface="Calibri" panose="020F0502020204030204" pitchFamily="34" charset="0"/>
                <a:cs typeface="Times New Roman" panose="02020603050405020304" pitchFamily="18" charset="0"/>
              </a:rPr>
              <a:t>deafblindness</a:t>
            </a:r>
            <a:endParaRPr lang="en-US" sz="52000" dirty="0"/>
          </a:p>
        </p:txBody>
      </p:sp>
      <p:sp>
        <p:nvSpPr>
          <p:cNvPr id="3" name="Subtitle 2">
            <a:extLst>
              <a:ext uri="{FF2B5EF4-FFF2-40B4-BE49-F238E27FC236}">
                <a16:creationId xmlns:a16="http://schemas.microsoft.com/office/drawing/2014/main" id="{54CFAA6B-ACBA-1F4A-9A6F-808B3D704579}"/>
              </a:ext>
            </a:extLst>
          </p:cNvPr>
          <p:cNvSpPr>
            <a:spLocks noGrp="1"/>
          </p:cNvSpPr>
          <p:nvPr>
            <p:ph type="subTitle" idx="1"/>
          </p:nvPr>
        </p:nvSpPr>
        <p:spPr>
          <a:xfrm>
            <a:off x="1093075" y="3955575"/>
            <a:ext cx="8576441" cy="1655762"/>
          </a:xfrm>
        </p:spPr>
        <p:txBody>
          <a:bodyPr>
            <a:normAutofit/>
          </a:bodyPr>
          <a:lstStyle/>
          <a:p>
            <a:r>
              <a:rPr lang="en-AU" sz="3600" dirty="0">
                <a:latin typeface="Calibri" panose="020F0502020204030204" pitchFamily="34" charset="0"/>
                <a:ea typeface="Calibri" panose="020F0502020204030204" pitchFamily="34" charset="0"/>
                <a:cs typeface="Times New Roman" panose="02020603050405020304" pitchFamily="18" charset="0"/>
              </a:rPr>
              <a:t>L</a:t>
            </a:r>
            <a:r>
              <a:rPr lang="en-AU" sz="3600" dirty="0">
                <a:effectLst/>
                <a:latin typeface="Calibri" panose="020F0502020204030204" pitchFamily="34" charset="0"/>
                <a:ea typeface="Calibri" panose="020F0502020204030204" pitchFamily="34" charset="0"/>
                <a:cs typeface="Times New Roman" panose="02020603050405020304" pitchFamily="18" charset="0"/>
              </a:rPr>
              <a:t>earnings from an accessibility audit</a:t>
            </a:r>
            <a:endParaRPr lang="en-US" sz="3600" dirty="0"/>
          </a:p>
        </p:txBody>
      </p:sp>
      <p:sp>
        <p:nvSpPr>
          <p:cNvPr id="4" name="Rectangle 3" descr="Deafblind Information Australia logo">
            <a:extLst>
              <a:ext uri="{FF2B5EF4-FFF2-40B4-BE49-F238E27FC236}">
                <a16:creationId xmlns:a16="http://schemas.microsoft.com/office/drawing/2014/main" id="{5AC29F6C-432F-48CB-BBD4-EFABCD8F1E61}"/>
              </a:ext>
            </a:extLst>
          </p:cNvPr>
          <p:cNvSpPr/>
          <p:nvPr/>
        </p:nvSpPr>
        <p:spPr>
          <a:xfrm>
            <a:off x="103909" y="5721926"/>
            <a:ext cx="5992091" cy="1050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descr="DBIA consortium logo&#10;">
            <a:extLst>
              <a:ext uri="{FF2B5EF4-FFF2-40B4-BE49-F238E27FC236}">
                <a16:creationId xmlns:a16="http://schemas.microsoft.com/office/drawing/2014/main" id="{B34AC7FE-1E1E-49EE-B5AF-FBB0BC123582}"/>
              </a:ext>
            </a:extLst>
          </p:cNvPr>
          <p:cNvSpPr/>
          <p:nvPr/>
        </p:nvSpPr>
        <p:spPr>
          <a:xfrm>
            <a:off x="6338455" y="5895109"/>
            <a:ext cx="4003964" cy="714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654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3EF7-8F98-4200-B39A-1BE3DC303736}"/>
              </a:ext>
            </a:extLst>
          </p:cNvPr>
          <p:cNvSpPr>
            <a:spLocks noGrp="1"/>
          </p:cNvSpPr>
          <p:nvPr>
            <p:ph type="title"/>
          </p:nvPr>
        </p:nvSpPr>
        <p:spPr/>
        <p:txBody>
          <a:bodyPr/>
          <a:lstStyle/>
          <a:p>
            <a:r>
              <a:rPr lang="en-US" dirty="0"/>
              <a:t>Accessibility standard </a:t>
            </a:r>
            <a:endParaRPr lang="en-AU" dirty="0"/>
          </a:p>
        </p:txBody>
      </p:sp>
      <p:sp>
        <p:nvSpPr>
          <p:cNvPr id="4" name="Content Placeholder 2">
            <a:extLst>
              <a:ext uri="{FF2B5EF4-FFF2-40B4-BE49-F238E27FC236}">
                <a16:creationId xmlns:a16="http://schemas.microsoft.com/office/drawing/2014/main" id="{ED51816D-4819-4611-9325-D4BCD563332E}"/>
              </a:ext>
            </a:extLst>
          </p:cNvPr>
          <p:cNvSpPr txBox="1">
            <a:spLocks/>
          </p:cNvSpPr>
          <p:nvPr/>
        </p:nvSpPr>
        <p:spPr>
          <a:xfrm>
            <a:off x="864843" y="1714741"/>
            <a:ext cx="10462314" cy="393620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600" dirty="0">
                <a:cs typeface="Arial"/>
              </a:rPr>
              <a:t>WCAG 2.1 Level A, AA</a:t>
            </a:r>
          </a:p>
          <a:p>
            <a:pPr>
              <a:lnSpc>
                <a:spcPct val="100000"/>
              </a:lnSpc>
            </a:pPr>
            <a:r>
              <a:rPr lang="en-US" sz="3600" dirty="0">
                <a:cs typeface="Arial"/>
              </a:rPr>
              <a:t>selected AAA criteria</a:t>
            </a:r>
          </a:p>
          <a:p>
            <a:pPr>
              <a:lnSpc>
                <a:spcPct val="100000"/>
              </a:lnSpc>
            </a:pPr>
            <a:r>
              <a:rPr lang="en-US" sz="3600" dirty="0">
                <a:cs typeface="Arial"/>
              </a:rPr>
              <a:t>tested on selection of 6 assistive technologies</a:t>
            </a:r>
          </a:p>
          <a:p>
            <a:pPr lvl="1">
              <a:lnSpc>
                <a:spcPct val="100000"/>
              </a:lnSpc>
            </a:pPr>
            <a:r>
              <a:rPr lang="en-US" sz="3200" dirty="0">
                <a:cs typeface="Arial"/>
              </a:rPr>
              <a:t>iOS and android</a:t>
            </a:r>
          </a:p>
          <a:p>
            <a:pPr lvl="1">
              <a:lnSpc>
                <a:spcPct val="100000"/>
              </a:lnSpc>
            </a:pPr>
            <a:r>
              <a:rPr lang="en-US" sz="3200" dirty="0">
                <a:cs typeface="Arial"/>
              </a:rPr>
              <a:t>screen readers, magnifiers</a:t>
            </a:r>
          </a:p>
          <a:p>
            <a:pPr lvl="1">
              <a:lnSpc>
                <a:spcPct val="100000"/>
              </a:lnSpc>
            </a:pPr>
            <a:r>
              <a:rPr lang="en-US" sz="3200" dirty="0">
                <a:cs typeface="Arial"/>
              </a:rPr>
              <a:t>speech recognition software</a:t>
            </a:r>
            <a:endParaRPr lang="en-US"/>
          </a:p>
          <a:p>
            <a:pPr>
              <a:lnSpc>
                <a:spcPct val="100000"/>
              </a:lnSpc>
            </a:pPr>
            <a:endParaRPr lang="en-US" dirty="0">
              <a:cs typeface="Arial" panose="020B0604020202020204"/>
            </a:endParaRPr>
          </a:p>
          <a:p>
            <a:pPr marL="0" indent="0">
              <a:lnSpc>
                <a:spcPct val="100000"/>
              </a:lnSpc>
              <a:buNone/>
            </a:pPr>
            <a:endParaRPr lang="en-US" dirty="0">
              <a:cs typeface="Arial" panose="020B0604020202020204"/>
            </a:endParaRPr>
          </a:p>
        </p:txBody>
      </p:sp>
    </p:spTree>
    <p:extLst>
      <p:ext uri="{BB962C8B-B14F-4D97-AF65-F5344CB8AC3E}">
        <p14:creationId xmlns:p14="http://schemas.microsoft.com/office/powerpoint/2010/main" val="412146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3EF7-8F98-4200-B39A-1BE3DC303736}"/>
              </a:ext>
            </a:extLst>
          </p:cNvPr>
          <p:cNvSpPr>
            <a:spLocks noGrp="1"/>
          </p:cNvSpPr>
          <p:nvPr>
            <p:ph type="title"/>
          </p:nvPr>
        </p:nvSpPr>
        <p:spPr/>
        <p:txBody>
          <a:bodyPr/>
          <a:lstStyle/>
          <a:p>
            <a:r>
              <a:rPr lang="en-US" dirty="0"/>
              <a:t>Audit process </a:t>
            </a:r>
            <a:endParaRPr lang="en-AU" dirty="0"/>
          </a:p>
        </p:txBody>
      </p:sp>
      <p:sp>
        <p:nvSpPr>
          <p:cNvPr id="4" name="Content Placeholder 2">
            <a:extLst>
              <a:ext uri="{FF2B5EF4-FFF2-40B4-BE49-F238E27FC236}">
                <a16:creationId xmlns:a16="http://schemas.microsoft.com/office/drawing/2014/main" id="{ED51816D-4819-4611-9325-D4BCD563332E}"/>
              </a:ext>
            </a:extLst>
          </p:cNvPr>
          <p:cNvSpPr txBox="1">
            <a:spLocks/>
          </p:cNvSpPr>
          <p:nvPr/>
        </p:nvSpPr>
        <p:spPr>
          <a:xfrm>
            <a:off x="864843" y="1714741"/>
            <a:ext cx="10462314" cy="393620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dirty="0">
                <a:cs typeface="Arial" panose="020B0604020202020204"/>
              </a:rPr>
              <a:t>Nov-Dec 2020: Scope and quote</a:t>
            </a:r>
            <a:endParaRPr lang="en-US">
              <a:cs typeface="Arial" panose="020B0604020202020204"/>
            </a:endParaRPr>
          </a:p>
          <a:p>
            <a:pPr marL="0" indent="0">
              <a:lnSpc>
                <a:spcPct val="150000"/>
              </a:lnSpc>
              <a:buNone/>
            </a:pPr>
            <a:r>
              <a:rPr lang="en-US" dirty="0">
                <a:cs typeface="Arial" panose="020B0604020202020204"/>
              </a:rPr>
              <a:t>Jan-Feb 2021: Assessment and report</a:t>
            </a:r>
          </a:p>
          <a:p>
            <a:pPr marL="0" indent="0">
              <a:lnSpc>
                <a:spcPct val="150000"/>
              </a:lnSpc>
              <a:buNone/>
            </a:pPr>
            <a:r>
              <a:rPr lang="en-US" dirty="0">
                <a:cs typeface="Arial" panose="020B0604020202020204"/>
              </a:rPr>
              <a:t>Mar-Sep 2021: Implement changes and 1st round retesting</a:t>
            </a:r>
          </a:p>
          <a:p>
            <a:pPr marL="0" indent="0">
              <a:lnSpc>
                <a:spcPct val="150000"/>
              </a:lnSpc>
              <a:buNone/>
            </a:pPr>
            <a:r>
              <a:rPr lang="en-US" dirty="0">
                <a:cs typeface="Arial" panose="020B0604020202020204"/>
              </a:rPr>
              <a:t>Oct 2021: Retests to check fixes </a:t>
            </a:r>
          </a:p>
          <a:p>
            <a:pPr marL="0" indent="0">
              <a:lnSpc>
                <a:spcPct val="150000"/>
              </a:lnSpc>
              <a:buNone/>
            </a:pPr>
            <a:r>
              <a:rPr lang="en-US" dirty="0">
                <a:cs typeface="Arial" panose="020B0604020202020204"/>
              </a:rPr>
              <a:t>Current: Remaining website pages </a:t>
            </a:r>
          </a:p>
        </p:txBody>
      </p:sp>
    </p:spTree>
    <p:extLst>
      <p:ext uri="{BB962C8B-B14F-4D97-AF65-F5344CB8AC3E}">
        <p14:creationId xmlns:p14="http://schemas.microsoft.com/office/powerpoint/2010/main" val="747980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964B-01DE-4F60-A14D-68CA097726F6}"/>
              </a:ext>
            </a:extLst>
          </p:cNvPr>
          <p:cNvSpPr>
            <a:spLocks noGrp="1"/>
          </p:cNvSpPr>
          <p:nvPr>
            <p:ph type="title"/>
          </p:nvPr>
        </p:nvSpPr>
        <p:spPr/>
        <p:txBody>
          <a:bodyPr/>
          <a:lstStyle/>
          <a:p>
            <a:r>
              <a:rPr lang="en-GB" dirty="0"/>
              <a:t>Classification of errors</a:t>
            </a:r>
          </a:p>
        </p:txBody>
      </p:sp>
      <p:sp>
        <p:nvSpPr>
          <p:cNvPr id="3" name="Content Placeholder 2">
            <a:extLst>
              <a:ext uri="{FF2B5EF4-FFF2-40B4-BE49-F238E27FC236}">
                <a16:creationId xmlns:a16="http://schemas.microsoft.com/office/drawing/2014/main" id="{CFC97F2E-544D-4EE8-93F1-9943DE2E6723}"/>
              </a:ext>
            </a:extLst>
          </p:cNvPr>
          <p:cNvSpPr txBox="1">
            <a:spLocks/>
          </p:cNvSpPr>
          <p:nvPr/>
        </p:nvSpPr>
        <p:spPr>
          <a:xfrm>
            <a:off x="1180647" y="1710628"/>
            <a:ext cx="10421998" cy="343715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sz="2400" dirty="0">
                <a:cs typeface="Arial"/>
              </a:rPr>
              <a:t>Severity rating </a:t>
            </a:r>
            <a:endParaRPr lang="en-US">
              <a:cs typeface="Arial" panose="020B0604020202020204"/>
            </a:endParaRPr>
          </a:p>
          <a:p>
            <a:pPr marL="342900" indent="-342900">
              <a:buFont typeface="Wingdings"/>
              <a:buChar char="v"/>
            </a:pPr>
            <a:r>
              <a:rPr lang="en-US" sz="2400" dirty="0">
                <a:cs typeface="Arial"/>
              </a:rPr>
              <a:t>Critical: people cannot complete a task</a:t>
            </a:r>
          </a:p>
          <a:p>
            <a:pPr marL="342900" indent="-342900">
              <a:buFont typeface="Wingdings"/>
              <a:buChar char="v"/>
            </a:pPr>
            <a:r>
              <a:rPr lang="en-US" sz="2400" dirty="0">
                <a:cs typeface="Arial"/>
              </a:rPr>
              <a:t>High: very confusing / lots of extra work</a:t>
            </a:r>
          </a:p>
          <a:p>
            <a:pPr marL="342900" indent="-342900">
              <a:buFont typeface="Wingdings"/>
              <a:buChar char="v"/>
            </a:pPr>
            <a:r>
              <a:rPr lang="en-US" sz="2400" dirty="0">
                <a:cs typeface="Arial"/>
              </a:rPr>
              <a:t>Medium: confusing / time consuming </a:t>
            </a:r>
          </a:p>
          <a:p>
            <a:pPr marL="342900" indent="-342900">
              <a:buFont typeface="Wingdings"/>
              <a:buChar char="v"/>
            </a:pPr>
            <a:r>
              <a:rPr lang="en-US" sz="2400" dirty="0">
                <a:cs typeface="Arial"/>
              </a:rPr>
              <a:t>Low: minor annoyance </a:t>
            </a:r>
          </a:p>
          <a:p>
            <a:pPr>
              <a:spcBef>
                <a:spcPct val="0"/>
              </a:spcBef>
            </a:pPr>
            <a:endParaRPr lang="en-US" sz="2400" dirty="0">
              <a:cs typeface="Arial"/>
            </a:endParaRPr>
          </a:p>
          <a:p>
            <a:pPr>
              <a:spcBef>
                <a:spcPct val="0"/>
              </a:spcBef>
            </a:pPr>
            <a:r>
              <a:rPr lang="en-US" sz="2400" dirty="0">
                <a:cs typeface="Arial"/>
              </a:rPr>
              <a:t>Most critical issues </a:t>
            </a:r>
          </a:p>
          <a:p>
            <a:pPr marL="342900" indent="-342900">
              <a:buFont typeface="Arial"/>
              <a:buChar char="•"/>
            </a:pPr>
            <a:r>
              <a:rPr lang="en-US" sz="2400" dirty="0">
                <a:cs typeface="Arial"/>
              </a:rPr>
              <a:t>Link text is not standalone</a:t>
            </a:r>
            <a:endParaRPr lang="en-US">
              <a:cs typeface="Arial"/>
            </a:endParaRPr>
          </a:p>
          <a:p>
            <a:pPr marL="342900" indent="-342900">
              <a:buFont typeface="Arial"/>
              <a:buChar char="•"/>
            </a:pPr>
            <a:r>
              <a:rPr lang="en-US" sz="2400" dirty="0">
                <a:cs typeface="Arial"/>
              </a:rPr>
              <a:t>Site navigation difficult on mobile </a:t>
            </a:r>
            <a:endParaRPr lang="en-US" dirty="0">
              <a:cs typeface="Arial"/>
            </a:endParaRPr>
          </a:p>
          <a:p>
            <a:pPr marL="342900" indent="-342900">
              <a:buFont typeface="Arial"/>
              <a:buChar char="•"/>
            </a:pPr>
            <a:r>
              <a:rPr lang="en-US" sz="2400" dirty="0">
                <a:cs typeface="Arial"/>
              </a:rPr>
              <a:t>Interactive elements (donation form) not coded correctly </a:t>
            </a:r>
            <a:endParaRPr lang="en-US" dirty="0">
              <a:cs typeface="Arial" panose="020B0604020202020204"/>
            </a:endParaRPr>
          </a:p>
          <a:p>
            <a:pPr marL="0" indent="0">
              <a:lnSpc>
                <a:spcPct val="100000"/>
              </a:lnSpc>
              <a:buNone/>
            </a:pPr>
            <a:endParaRPr lang="en-US" dirty="0">
              <a:cs typeface="Arial" panose="020B0604020202020204"/>
            </a:endParaRPr>
          </a:p>
          <a:p>
            <a:pPr marL="0" indent="0">
              <a:lnSpc>
                <a:spcPct val="100000"/>
              </a:lnSpc>
              <a:buNone/>
            </a:pPr>
            <a:endParaRPr lang="en-US" dirty="0">
              <a:cs typeface="Arial" panose="020B0604020202020204"/>
            </a:endParaRPr>
          </a:p>
          <a:p>
            <a:pPr marL="0" indent="0">
              <a:lnSpc>
                <a:spcPct val="100000"/>
              </a:lnSpc>
              <a:buNone/>
            </a:pPr>
            <a:endParaRPr lang="en-US" dirty="0">
              <a:cs typeface="Arial" panose="020B0604020202020204"/>
            </a:endParaRPr>
          </a:p>
        </p:txBody>
      </p:sp>
    </p:spTree>
    <p:extLst>
      <p:ext uri="{BB962C8B-B14F-4D97-AF65-F5344CB8AC3E}">
        <p14:creationId xmlns:p14="http://schemas.microsoft.com/office/powerpoint/2010/main" val="22349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3EF7-8F98-4200-B39A-1BE3DC303736}"/>
              </a:ext>
            </a:extLst>
          </p:cNvPr>
          <p:cNvSpPr>
            <a:spLocks noGrp="1"/>
          </p:cNvSpPr>
          <p:nvPr>
            <p:ph type="title"/>
          </p:nvPr>
        </p:nvSpPr>
        <p:spPr/>
        <p:txBody>
          <a:bodyPr/>
          <a:lstStyle/>
          <a:p>
            <a:r>
              <a:rPr lang="en-US" dirty="0"/>
              <a:t>Summary of results </a:t>
            </a:r>
            <a:endParaRPr lang="en-AU" dirty="0"/>
          </a:p>
        </p:txBody>
      </p:sp>
      <p:graphicFrame>
        <p:nvGraphicFramePr>
          <p:cNvPr id="3" name="Table 4">
            <a:extLst>
              <a:ext uri="{FF2B5EF4-FFF2-40B4-BE49-F238E27FC236}">
                <a16:creationId xmlns:a16="http://schemas.microsoft.com/office/drawing/2014/main" id="{8F4B4F3F-4E03-49D6-A287-3DC2276C4E91}"/>
              </a:ext>
            </a:extLst>
          </p:cNvPr>
          <p:cNvGraphicFramePr>
            <a:graphicFrameLocks noGrp="1"/>
          </p:cNvGraphicFramePr>
          <p:nvPr>
            <p:extLst>
              <p:ext uri="{D42A27DB-BD31-4B8C-83A1-F6EECF244321}">
                <p14:modId xmlns:p14="http://schemas.microsoft.com/office/powerpoint/2010/main" val="1733326645"/>
              </p:ext>
            </p:extLst>
          </p:nvPr>
        </p:nvGraphicFramePr>
        <p:xfrm>
          <a:off x="916780" y="1702593"/>
          <a:ext cx="10371617" cy="3626342"/>
        </p:xfrm>
        <a:graphic>
          <a:graphicData uri="http://schemas.openxmlformats.org/drawingml/2006/table">
            <a:tbl>
              <a:tblPr firstRow="1" bandRow="1">
                <a:tableStyleId>{5940675A-B579-460E-94D1-54222C63F5DA}</a:tableStyleId>
              </a:tblPr>
              <a:tblGrid>
                <a:gridCol w="2983847">
                  <a:extLst>
                    <a:ext uri="{9D8B030D-6E8A-4147-A177-3AD203B41FA5}">
                      <a16:colId xmlns:a16="http://schemas.microsoft.com/office/drawing/2014/main" val="1485543102"/>
                    </a:ext>
                  </a:extLst>
                </a:gridCol>
                <a:gridCol w="2179531">
                  <a:extLst>
                    <a:ext uri="{9D8B030D-6E8A-4147-A177-3AD203B41FA5}">
                      <a16:colId xmlns:a16="http://schemas.microsoft.com/office/drawing/2014/main" val="3238064705"/>
                    </a:ext>
                  </a:extLst>
                </a:gridCol>
                <a:gridCol w="1968608">
                  <a:extLst>
                    <a:ext uri="{9D8B030D-6E8A-4147-A177-3AD203B41FA5}">
                      <a16:colId xmlns:a16="http://schemas.microsoft.com/office/drawing/2014/main" val="3719641716"/>
                    </a:ext>
                  </a:extLst>
                </a:gridCol>
                <a:gridCol w="1913279">
                  <a:extLst>
                    <a:ext uri="{9D8B030D-6E8A-4147-A177-3AD203B41FA5}">
                      <a16:colId xmlns:a16="http://schemas.microsoft.com/office/drawing/2014/main" val="1433266076"/>
                    </a:ext>
                  </a:extLst>
                </a:gridCol>
                <a:gridCol w="1326352">
                  <a:extLst>
                    <a:ext uri="{9D8B030D-6E8A-4147-A177-3AD203B41FA5}">
                      <a16:colId xmlns:a16="http://schemas.microsoft.com/office/drawing/2014/main" val="495933027"/>
                    </a:ext>
                  </a:extLst>
                </a:gridCol>
              </a:tblGrid>
              <a:tr h="824170">
                <a:tc>
                  <a:txBody>
                    <a:bodyPr/>
                    <a:lstStyle/>
                    <a:p>
                      <a:pPr lvl="0">
                        <a:buNone/>
                      </a:pPr>
                      <a:r>
                        <a:rPr lang="en-GB" sz="2000" b="1" dirty="0"/>
                        <a:t>Final result</a:t>
                      </a:r>
                    </a:p>
                  </a:txBody>
                  <a:tcPr>
                    <a:lnL w="28575">
                      <a:solidFill>
                        <a:schemeClr val="bg2">
                          <a:lumMod val="75000"/>
                        </a:schemeClr>
                      </a:solidFill>
                    </a:lnL>
                    <a:lnR w="28575">
                      <a:solidFill>
                        <a:schemeClr val="bg2">
                          <a:lumMod val="75000"/>
                        </a:schemeClr>
                      </a:solidFill>
                    </a:lnR>
                    <a:lnT w="28575">
                      <a:solidFill>
                        <a:schemeClr val="bg2">
                          <a:lumMod val="75000"/>
                        </a:schemeClr>
                      </a:solidFill>
                    </a:lnT>
                    <a:lnB w="28575">
                      <a:solidFill>
                        <a:schemeClr val="bg2">
                          <a:lumMod val="75000"/>
                        </a:schemeClr>
                      </a:solidFill>
                    </a:lnB>
                  </a:tcPr>
                </a:tc>
                <a:tc>
                  <a:txBody>
                    <a:bodyPr/>
                    <a:lstStyle/>
                    <a:p>
                      <a:r>
                        <a:rPr lang="en-GB" sz="2000" b="1" dirty="0"/>
                        <a:t>Content issues</a:t>
                      </a:r>
                    </a:p>
                  </a:txBody>
                  <a:tcPr>
                    <a:lnL w="28575">
                      <a:solidFill>
                        <a:schemeClr val="bg2">
                          <a:lumMod val="75000"/>
                        </a:schemeClr>
                      </a:solidFill>
                    </a:lnL>
                    <a:lnR w="28575">
                      <a:solidFill>
                        <a:schemeClr val="bg2">
                          <a:lumMod val="75000"/>
                        </a:schemeClr>
                      </a:solidFill>
                    </a:lnR>
                    <a:lnT w="28575">
                      <a:solidFill>
                        <a:schemeClr val="bg2">
                          <a:lumMod val="75000"/>
                        </a:schemeClr>
                      </a:solidFill>
                    </a:lnT>
                    <a:lnB w="28575">
                      <a:solidFill>
                        <a:schemeClr val="bg2">
                          <a:lumMod val="75000"/>
                        </a:schemeClr>
                      </a:solidFill>
                    </a:lnB>
                  </a:tcPr>
                </a:tc>
                <a:tc>
                  <a:txBody>
                    <a:bodyPr/>
                    <a:lstStyle/>
                    <a:p>
                      <a:r>
                        <a:rPr lang="en-GB" sz="2000" b="1" dirty="0"/>
                        <a:t>Platform issues</a:t>
                      </a:r>
                    </a:p>
                  </a:txBody>
                  <a:tcPr>
                    <a:lnL w="28575">
                      <a:solidFill>
                        <a:schemeClr val="bg2">
                          <a:lumMod val="75000"/>
                        </a:schemeClr>
                      </a:solidFill>
                    </a:lnL>
                    <a:lnR w="28575">
                      <a:solidFill>
                        <a:schemeClr val="bg2">
                          <a:lumMod val="75000"/>
                        </a:schemeClr>
                      </a:solidFill>
                    </a:lnR>
                    <a:lnT w="28575">
                      <a:solidFill>
                        <a:schemeClr val="bg2">
                          <a:lumMod val="75000"/>
                        </a:schemeClr>
                      </a:solidFill>
                    </a:lnT>
                    <a:lnB w="28575">
                      <a:solidFill>
                        <a:schemeClr val="bg2">
                          <a:lumMod val="75000"/>
                        </a:schemeClr>
                      </a:solidFill>
                    </a:lnB>
                  </a:tcPr>
                </a:tc>
                <a:tc>
                  <a:txBody>
                    <a:bodyPr/>
                    <a:lstStyle/>
                    <a:p>
                      <a:r>
                        <a:rPr lang="en-GB" sz="2000" b="1" dirty="0"/>
                        <a:t>Third party issues</a:t>
                      </a:r>
                    </a:p>
                  </a:txBody>
                  <a:tcPr>
                    <a:lnL w="28575">
                      <a:solidFill>
                        <a:schemeClr val="bg2">
                          <a:lumMod val="75000"/>
                        </a:schemeClr>
                      </a:solidFill>
                    </a:lnL>
                    <a:lnR w="28575" cap="flat" cmpd="sng" algn="ctr">
                      <a:solidFill>
                        <a:schemeClr val="bg2">
                          <a:lumMod val="75000"/>
                        </a:schemeClr>
                      </a:solidFill>
                      <a:prstDash val="solid"/>
                      <a:round/>
                      <a:headEnd type="none" w="med" len="med"/>
                      <a:tailEnd type="none" w="med" len="med"/>
                    </a:lnR>
                    <a:lnT w="28575">
                      <a:solidFill>
                        <a:schemeClr val="bg2">
                          <a:lumMod val="75000"/>
                        </a:schemeClr>
                      </a:solidFill>
                    </a:lnT>
                    <a:lnB w="28575">
                      <a:solidFill>
                        <a:schemeClr val="bg2">
                          <a:lumMod val="75000"/>
                        </a:schemeClr>
                      </a:solidFill>
                    </a:lnB>
                  </a:tcPr>
                </a:tc>
                <a:tc>
                  <a:txBody>
                    <a:bodyPr/>
                    <a:lstStyle/>
                    <a:p>
                      <a:pPr lvl="0">
                        <a:buNone/>
                      </a:pPr>
                      <a:r>
                        <a:rPr lang="en-GB" sz="2000" b="0" dirty="0"/>
                        <a:t>Total</a:t>
                      </a:r>
                    </a:p>
                  </a:txBody>
                  <a:tcPr>
                    <a:lnL w="28575">
                      <a:solidFill>
                        <a:schemeClr val="bg2">
                          <a:lumMod val="75000"/>
                        </a:schemeClr>
                      </a:solidFill>
                    </a:lnL>
                    <a:lnR w="28575">
                      <a:solidFill>
                        <a:schemeClr val="bg2">
                          <a:lumMod val="75000"/>
                        </a:schemeClr>
                      </a:solidFill>
                    </a:lnR>
                    <a:lnT w="28575">
                      <a:solidFill>
                        <a:schemeClr val="bg2">
                          <a:lumMod val="75000"/>
                        </a:schemeClr>
                      </a:solidFill>
                    </a:lnT>
                    <a:lnB w="28575">
                      <a:solidFill>
                        <a:schemeClr val="bg2">
                          <a:lumMod val="75000"/>
                        </a:schemeClr>
                      </a:solidFill>
                    </a:lnB>
                    <a:solidFill>
                      <a:schemeClr val="accent1">
                        <a:lumMod val="50000"/>
                      </a:schemeClr>
                    </a:solidFill>
                  </a:tcPr>
                </a:tc>
                <a:extLst>
                  <a:ext uri="{0D108BD9-81ED-4DB2-BD59-A6C34878D82A}">
                    <a16:rowId xmlns:a16="http://schemas.microsoft.com/office/drawing/2014/main" val="544478342"/>
                  </a:ext>
                </a:extLst>
              </a:tr>
              <a:tr h="791201">
                <a:tc>
                  <a:txBody>
                    <a:bodyPr/>
                    <a:lstStyle/>
                    <a:p>
                      <a:pPr lvl="0">
                        <a:buNone/>
                      </a:pPr>
                      <a:r>
                        <a:rPr lang="en-GB" sz="2000" b="1" dirty="0"/>
                        <a:t>Fixed</a:t>
                      </a:r>
                    </a:p>
                  </a:txBody>
                  <a:tcPr>
                    <a:lnL w="28575">
                      <a:solidFill>
                        <a:schemeClr val="bg2">
                          <a:lumMod val="75000"/>
                        </a:schemeClr>
                      </a:solidFill>
                    </a:lnL>
                    <a:lnR w="28575">
                      <a:solidFill>
                        <a:schemeClr val="bg2">
                          <a:lumMod val="75000"/>
                        </a:schemeClr>
                      </a:solidFill>
                    </a:lnR>
                    <a:lnT w="28575">
                      <a:solidFill>
                        <a:schemeClr val="bg2">
                          <a:lumMod val="75000"/>
                        </a:schemeClr>
                      </a:solidFill>
                    </a:lnT>
                    <a:lnB w="28575">
                      <a:solidFill>
                        <a:schemeClr val="bg2">
                          <a:lumMod val="75000"/>
                        </a:schemeClr>
                      </a:solidFill>
                    </a:lnB>
                  </a:tcPr>
                </a:tc>
                <a:tc>
                  <a:txBody>
                    <a:bodyPr/>
                    <a:lstStyle/>
                    <a:p>
                      <a:pPr algn="ctr"/>
                      <a:r>
                        <a:rPr lang="en-GB" sz="2400" dirty="0"/>
                        <a:t>43</a:t>
                      </a:r>
                    </a:p>
                  </a:txBody>
                  <a:tcPr>
                    <a:lnL w="28575">
                      <a:solidFill>
                        <a:schemeClr val="bg2">
                          <a:lumMod val="75000"/>
                        </a:schemeClr>
                      </a:solidFill>
                    </a:lnL>
                    <a:lnR w="28575">
                      <a:solidFill>
                        <a:schemeClr val="bg2">
                          <a:lumMod val="75000"/>
                        </a:schemeClr>
                      </a:solidFill>
                    </a:lnR>
                    <a:lnT w="28575">
                      <a:solidFill>
                        <a:schemeClr val="bg2">
                          <a:lumMod val="75000"/>
                        </a:schemeClr>
                      </a:solidFill>
                    </a:lnT>
                    <a:lnB w="28575">
                      <a:solidFill>
                        <a:schemeClr val="bg2">
                          <a:lumMod val="75000"/>
                        </a:schemeClr>
                      </a:solidFill>
                    </a:lnB>
                  </a:tcPr>
                </a:tc>
                <a:tc>
                  <a:txBody>
                    <a:bodyPr/>
                    <a:lstStyle/>
                    <a:p>
                      <a:pPr lvl="0" algn="ctr">
                        <a:buNone/>
                      </a:pPr>
                      <a:r>
                        <a:rPr lang="en-GB" sz="2400" dirty="0"/>
                        <a:t>81</a:t>
                      </a:r>
                    </a:p>
                  </a:txBody>
                  <a:tcPr>
                    <a:lnL w="28575">
                      <a:solidFill>
                        <a:schemeClr val="bg2">
                          <a:lumMod val="75000"/>
                        </a:schemeClr>
                      </a:solidFill>
                    </a:lnL>
                    <a:lnR w="28575">
                      <a:solidFill>
                        <a:schemeClr val="bg2">
                          <a:lumMod val="75000"/>
                        </a:schemeClr>
                      </a:solidFill>
                    </a:lnR>
                    <a:lnT w="28575">
                      <a:solidFill>
                        <a:schemeClr val="bg2">
                          <a:lumMod val="75000"/>
                        </a:schemeClr>
                      </a:solidFill>
                    </a:lnT>
                    <a:lnB w="28575">
                      <a:solidFill>
                        <a:schemeClr val="bg2">
                          <a:lumMod val="75000"/>
                        </a:schemeClr>
                      </a:solidFill>
                    </a:lnB>
                  </a:tcPr>
                </a:tc>
                <a:tc>
                  <a:txBody>
                    <a:bodyPr/>
                    <a:lstStyle/>
                    <a:p>
                      <a:pPr algn="ctr"/>
                      <a:endParaRPr lang="en-GB" sz="2400" dirty="0"/>
                    </a:p>
                  </a:txBody>
                  <a:tcPr>
                    <a:lnL w="28575">
                      <a:solidFill>
                        <a:schemeClr val="bg2">
                          <a:lumMod val="75000"/>
                        </a:schemeClr>
                      </a:solidFill>
                    </a:lnL>
                    <a:lnR w="28575" cap="flat" cmpd="sng" algn="ctr">
                      <a:solidFill>
                        <a:schemeClr val="bg2">
                          <a:lumMod val="75000"/>
                        </a:schemeClr>
                      </a:solidFill>
                      <a:prstDash val="solid"/>
                      <a:round/>
                      <a:headEnd type="none" w="med" len="med"/>
                      <a:tailEnd type="none" w="med" len="med"/>
                    </a:lnR>
                    <a:lnT w="28575">
                      <a:solidFill>
                        <a:schemeClr val="bg2">
                          <a:lumMod val="75000"/>
                        </a:schemeClr>
                      </a:solidFill>
                    </a:lnT>
                    <a:lnB w="28575">
                      <a:solidFill>
                        <a:schemeClr val="bg2">
                          <a:lumMod val="75000"/>
                        </a:schemeClr>
                      </a:solidFill>
                    </a:lnB>
                  </a:tcPr>
                </a:tc>
                <a:tc>
                  <a:txBody>
                    <a:bodyPr/>
                    <a:lstStyle/>
                    <a:p>
                      <a:pPr lvl="0" algn="ctr">
                        <a:buNone/>
                      </a:pPr>
                      <a:r>
                        <a:rPr lang="en-GB" sz="2400" b="0" dirty="0"/>
                        <a:t>124</a:t>
                      </a:r>
                    </a:p>
                  </a:txBody>
                  <a:tcPr>
                    <a:lnL w="28575">
                      <a:solidFill>
                        <a:schemeClr val="bg2">
                          <a:lumMod val="75000"/>
                        </a:schemeClr>
                      </a:solidFill>
                    </a:lnL>
                    <a:lnR w="28575">
                      <a:solidFill>
                        <a:schemeClr val="bg2">
                          <a:lumMod val="75000"/>
                        </a:schemeClr>
                      </a:solidFill>
                    </a:lnR>
                    <a:lnT w="28575">
                      <a:solidFill>
                        <a:schemeClr val="bg2">
                          <a:lumMod val="75000"/>
                        </a:schemeClr>
                      </a:solidFill>
                    </a:lnT>
                    <a:lnB w="28575">
                      <a:solidFill>
                        <a:schemeClr val="bg2">
                          <a:lumMod val="75000"/>
                        </a:schemeClr>
                      </a:solidFill>
                    </a:lnB>
                    <a:solidFill>
                      <a:schemeClr val="accent1">
                        <a:lumMod val="50000"/>
                      </a:schemeClr>
                    </a:solidFill>
                  </a:tcPr>
                </a:tc>
                <a:extLst>
                  <a:ext uri="{0D108BD9-81ED-4DB2-BD59-A6C34878D82A}">
                    <a16:rowId xmlns:a16="http://schemas.microsoft.com/office/drawing/2014/main" val="2766468767"/>
                  </a:ext>
                </a:extLst>
              </a:tr>
              <a:tr h="791201">
                <a:tc>
                  <a:txBody>
                    <a:bodyPr/>
                    <a:lstStyle/>
                    <a:p>
                      <a:pPr lvl="0">
                        <a:buNone/>
                      </a:pPr>
                      <a:r>
                        <a:rPr lang="en-GB" sz="2000" b="1" dirty="0"/>
                        <a:t>Partial fix</a:t>
                      </a:r>
                    </a:p>
                  </a:txBody>
                  <a:tcPr>
                    <a:lnL w="28575">
                      <a:solidFill>
                        <a:schemeClr val="bg2">
                          <a:lumMod val="75000"/>
                        </a:schemeClr>
                      </a:solidFill>
                    </a:lnL>
                    <a:lnR w="28575">
                      <a:solidFill>
                        <a:schemeClr val="bg2">
                          <a:lumMod val="75000"/>
                        </a:schemeClr>
                      </a:solidFill>
                    </a:lnR>
                    <a:lnT w="28575">
                      <a:solidFill>
                        <a:schemeClr val="bg2">
                          <a:lumMod val="75000"/>
                        </a:schemeClr>
                      </a:solidFill>
                    </a:lnT>
                    <a:lnB w="28575">
                      <a:solidFill>
                        <a:schemeClr val="bg2">
                          <a:lumMod val="75000"/>
                        </a:schemeClr>
                      </a:solidFill>
                    </a:lnB>
                  </a:tcPr>
                </a:tc>
                <a:tc>
                  <a:txBody>
                    <a:bodyPr/>
                    <a:lstStyle/>
                    <a:p>
                      <a:pPr lvl="0" algn="ctr">
                        <a:buNone/>
                      </a:pPr>
                      <a:r>
                        <a:rPr lang="en-GB" sz="2400" dirty="0"/>
                        <a:t>1</a:t>
                      </a:r>
                    </a:p>
                  </a:txBody>
                  <a:tcPr>
                    <a:lnL w="28575">
                      <a:solidFill>
                        <a:schemeClr val="bg2">
                          <a:lumMod val="75000"/>
                        </a:schemeClr>
                      </a:solidFill>
                    </a:lnL>
                    <a:lnR w="28575">
                      <a:solidFill>
                        <a:schemeClr val="bg2">
                          <a:lumMod val="75000"/>
                        </a:schemeClr>
                      </a:solidFill>
                    </a:lnR>
                    <a:lnT w="28575">
                      <a:solidFill>
                        <a:schemeClr val="bg2">
                          <a:lumMod val="75000"/>
                        </a:schemeClr>
                      </a:solidFill>
                    </a:lnT>
                    <a:lnB w="28575">
                      <a:solidFill>
                        <a:schemeClr val="bg2">
                          <a:lumMod val="75000"/>
                        </a:schemeClr>
                      </a:solidFill>
                    </a:lnB>
                  </a:tcPr>
                </a:tc>
                <a:tc>
                  <a:txBody>
                    <a:bodyPr/>
                    <a:lstStyle/>
                    <a:p>
                      <a:pPr lvl="0" algn="ctr">
                        <a:buNone/>
                      </a:pPr>
                      <a:r>
                        <a:rPr lang="en-GB" sz="2400" dirty="0"/>
                        <a:t>1</a:t>
                      </a:r>
                    </a:p>
                  </a:txBody>
                  <a:tcPr>
                    <a:lnL w="28575">
                      <a:solidFill>
                        <a:schemeClr val="bg2">
                          <a:lumMod val="75000"/>
                        </a:schemeClr>
                      </a:solidFill>
                    </a:lnL>
                    <a:lnR w="28575">
                      <a:solidFill>
                        <a:schemeClr val="bg2">
                          <a:lumMod val="75000"/>
                        </a:schemeClr>
                      </a:solidFill>
                    </a:lnR>
                    <a:lnT w="28575">
                      <a:solidFill>
                        <a:schemeClr val="bg2">
                          <a:lumMod val="75000"/>
                        </a:schemeClr>
                      </a:solidFill>
                    </a:lnT>
                    <a:lnB w="28575">
                      <a:solidFill>
                        <a:schemeClr val="bg2">
                          <a:lumMod val="75000"/>
                        </a:schemeClr>
                      </a:solidFill>
                    </a:lnB>
                  </a:tcPr>
                </a:tc>
                <a:tc>
                  <a:txBody>
                    <a:bodyPr/>
                    <a:lstStyle/>
                    <a:p>
                      <a:pPr lvl="0" algn="ctr">
                        <a:buNone/>
                      </a:pPr>
                      <a:endParaRPr lang="en-GB" sz="2400" dirty="0"/>
                    </a:p>
                  </a:txBody>
                  <a:tcPr>
                    <a:lnL w="28575">
                      <a:solidFill>
                        <a:schemeClr val="bg2">
                          <a:lumMod val="75000"/>
                        </a:schemeClr>
                      </a:solidFill>
                    </a:lnL>
                    <a:lnR w="28575" cap="flat" cmpd="sng" algn="ctr">
                      <a:solidFill>
                        <a:schemeClr val="bg2">
                          <a:lumMod val="75000"/>
                        </a:schemeClr>
                      </a:solidFill>
                      <a:prstDash val="solid"/>
                      <a:round/>
                      <a:headEnd type="none" w="med" len="med"/>
                      <a:tailEnd type="none" w="med" len="med"/>
                    </a:lnR>
                    <a:lnT w="28575">
                      <a:solidFill>
                        <a:schemeClr val="bg2">
                          <a:lumMod val="75000"/>
                        </a:schemeClr>
                      </a:solidFill>
                    </a:lnT>
                    <a:lnB w="28575">
                      <a:solidFill>
                        <a:schemeClr val="bg2">
                          <a:lumMod val="75000"/>
                        </a:schemeClr>
                      </a:solidFill>
                    </a:lnB>
                  </a:tcPr>
                </a:tc>
                <a:tc>
                  <a:txBody>
                    <a:bodyPr/>
                    <a:lstStyle/>
                    <a:p>
                      <a:pPr lvl="0" algn="ctr">
                        <a:buNone/>
                      </a:pPr>
                      <a:r>
                        <a:rPr lang="en-GB" sz="2400" b="0" dirty="0"/>
                        <a:t>2</a:t>
                      </a:r>
                    </a:p>
                  </a:txBody>
                  <a:tcPr>
                    <a:lnL w="28575">
                      <a:solidFill>
                        <a:schemeClr val="bg2">
                          <a:lumMod val="75000"/>
                        </a:schemeClr>
                      </a:solidFill>
                    </a:lnL>
                    <a:lnR w="28575">
                      <a:solidFill>
                        <a:schemeClr val="bg2">
                          <a:lumMod val="75000"/>
                        </a:schemeClr>
                      </a:solidFill>
                    </a:lnR>
                    <a:lnT w="28575">
                      <a:solidFill>
                        <a:schemeClr val="bg2">
                          <a:lumMod val="75000"/>
                        </a:schemeClr>
                      </a:solidFill>
                    </a:lnT>
                    <a:lnB w="28575">
                      <a:solidFill>
                        <a:schemeClr val="bg2">
                          <a:lumMod val="75000"/>
                        </a:schemeClr>
                      </a:solidFill>
                    </a:lnB>
                    <a:solidFill>
                      <a:schemeClr val="accent1">
                        <a:lumMod val="50000"/>
                      </a:schemeClr>
                    </a:solidFill>
                  </a:tcPr>
                </a:tc>
                <a:extLst>
                  <a:ext uri="{0D108BD9-81ED-4DB2-BD59-A6C34878D82A}">
                    <a16:rowId xmlns:a16="http://schemas.microsoft.com/office/drawing/2014/main" val="1502280616"/>
                  </a:ext>
                </a:extLst>
              </a:tr>
              <a:tr h="1219770">
                <a:tc>
                  <a:txBody>
                    <a:bodyPr/>
                    <a:lstStyle/>
                    <a:p>
                      <a:pPr lvl="0" algn="l">
                        <a:lnSpc>
                          <a:spcPct val="100000"/>
                        </a:lnSpc>
                        <a:spcBef>
                          <a:spcPts val="0"/>
                        </a:spcBef>
                        <a:spcAft>
                          <a:spcPts val="0"/>
                        </a:spcAft>
                        <a:buNone/>
                      </a:pPr>
                      <a:r>
                        <a:rPr lang="en-GB" sz="2000" b="1" u="none" strike="noStrike" noProof="0" dirty="0"/>
                        <a:t>Accepted – not going to fix</a:t>
                      </a:r>
                    </a:p>
                    <a:p>
                      <a:pPr lvl="0">
                        <a:buNone/>
                      </a:pPr>
                      <a:endParaRPr lang="en-GB" sz="2000" b="1" dirty="0"/>
                    </a:p>
                  </a:txBody>
                  <a:tcPr>
                    <a:lnL w="28575">
                      <a:solidFill>
                        <a:schemeClr val="bg2">
                          <a:lumMod val="75000"/>
                        </a:schemeClr>
                      </a:solidFill>
                    </a:lnL>
                    <a:lnR w="28575">
                      <a:solidFill>
                        <a:schemeClr val="bg2">
                          <a:lumMod val="75000"/>
                        </a:schemeClr>
                      </a:solidFill>
                    </a:lnR>
                    <a:lnT w="28575">
                      <a:solidFill>
                        <a:schemeClr val="bg2">
                          <a:lumMod val="75000"/>
                        </a:schemeClr>
                      </a:solidFill>
                    </a:lnT>
                    <a:lnB w="28575">
                      <a:solidFill>
                        <a:schemeClr val="bg2">
                          <a:lumMod val="75000"/>
                        </a:schemeClr>
                      </a:solidFill>
                    </a:lnB>
                  </a:tcPr>
                </a:tc>
                <a:tc>
                  <a:txBody>
                    <a:bodyPr/>
                    <a:lstStyle/>
                    <a:p>
                      <a:pPr lvl="0" algn="ctr">
                        <a:buNone/>
                      </a:pPr>
                      <a:r>
                        <a:rPr lang="en-GB" sz="2400" dirty="0"/>
                        <a:t>8</a:t>
                      </a:r>
                    </a:p>
                  </a:txBody>
                  <a:tcPr>
                    <a:lnL w="28575">
                      <a:solidFill>
                        <a:schemeClr val="bg2">
                          <a:lumMod val="75000"/>
                        </a:schemeClr>
                      </a:solidFill>
                    </a:lnL>
                    <a:lnR w="28575">
                      <a:solidFill>
                        <a:schemeClr val="bg2">
                          <a:lumMod val="75000"/>
                        </a:schemeClr>
                      </a:solidFill>
                    </a:lnR>
                    <a:lnT w="28575">
                      <a:solidFill>
                        <a:schemeClr val="bg2">
                          <a:lumMod val="75000"/>
                        </a:schemeClr>
                      </a:solidFill>
                    </a:lnT>
                    <a:lnB w="28575">
                      <a:solidFill>
                        <a:schemeClr val="bg2">
                          <a:lumMod val="75000"/>
                        </a:schemeClr>
                      </a:solidFill>
                    </a:lnB>
                  </a:tcPr>
                </a:tc>
                <a:tc>
                  <a:txBody>
                    <a:bodyPr/>
                    <a:lstStyle/>
                    <a:p>
                      <a:pPr lvl="0" algn="ctr">
                        <a:buNone/>
                      </a:pPr>
                      <a:r>
                        <a:rPr lang="en-GB" sz="2400" dirty="0"/>
                        <a:t>16</a:t>
                      </a:r>
                    </a:p>
                  </a:txBody>
                  <a:tcPr>
                    <a:lnL w="28575">
                      <a:solidFill>
                        <a:schemeClr val="bg2">
                          <a:lumMod val="75000"/>
                        </a:schemeClr>
                      </a:solidFill>
                    </a:lnL>
                    <a:lnR w="28575">
                      <a:solidFill>
                        <a:schemeClr val="bg2">
                          <a:lumMod val="75000"/>
                        </a:schemeClr>
                      </a:solidFill>
                    </a:lnR>
                    <a:lnT w="28575">
                      <a:solidFill>
                        <a:schemeClr val="bg2">
                          <a:lumMod val="75000"/>
                        </a:schemeClr>
                      </a:solidFill>
                    </a:lnT>
                    <a:lnB w="28575">
                      <a:solidFill>
                        <a:schemeClr val="bg2">
                          <a:lumMod val="75000"/>
                        </a:schemeClr>
                      </a:solidFill>
                    </a:lnB>
                  </a:tcPr>
                </a:tc>
                <a:tc>
                  <a:txBody>
                    <a:bodyPr/>
                    <a:lstStyle/>
                    <a:p>
                      <a:pPr lvl="0" algn="ctr">
                        <a:buNone/>
                      </a:pPr>
                      <a:r>
                        <a:rPr lang="en-GB" sz="2400" dirty="0"/>
                        <a:t>16</a:t>
                      </a:r>
                    </a:p>
                  </a:txBody>
                  <a:tcPr>
                    <a:lnL w="28575">
                      <a:solidFill>
                        <a:schemeClr val="bg2">
                          <a:lumMod val="75000"/>
                        </a:schemeClr>
                      </a:solidFill>
                    </a:lnL>
                    <a:lnR w="28575" cap="flat" cmpd="sng" algn="ctr">
                      <a:solidFill>
                        <a:schemeClr val="bg2">
                          <a:lumMod val="75000"/>
                        </a:schemeClr>
                      </a:solidFill>
                      <a:prstDash val="solid"/>
                      <a:round/>
                      <a:headEnd type="none" w="med" len="med"/>
                      <a:tailEnd type="none" w="med" len="med"/>
                    </a:lnR>
                    <a:lnT w="28575">
                      <a:solidFill>
                        <a:schemeClr val="bg2">
                          <a:lumMod val="75000"/>
                        </a:schemeClr>
                      </a:solidFill>
                    </a:lnT>
                    <a:lnB w="28575">
                      <a:solidFill>
                        <a:schemeClr val="bg2">
                          <a:lumMod val="75000"/>
                        </a:schemeClr>
                      </a:solidFill>
                    </a:lnB>
                  </a:tcPr>
                </a:tc>
                <a:tc>
                  <a:txBody>
                    <a:bodyPr/>
                    <a:lstStyle/>
                    <a:p>
                      <a:pPr lvl="0" algn="ctr">
                        <a:buNone/>
                      </a:pPr>
                      <a:r>
                        <a:rPr lang="en-GB" sz="2400" b="0" dirty="0"/>
                        <a:t>42</a:t>
                      </a:r>
                    </a:p>
                  </a:txBody>
                  <a:tcPr>
                    <a:lnL w="28575">
                      <a:solidFill>
                        <a:schemeClr val="bg2">
                          <a:lumMod val="75000"/>
                        </a:schemeClr>
                      </a:solidFill>
                    </a:lnL>
                    <a:lnR w="28575">
                      <a:solidFill>
                        <a:schemeClr val="bg2">
                          <a:lumMod val="75000"/>
                        </a:schemeClr>
                      </a:solidFill>
                    </a:lnR>
                    <a:lnT w="28575">
                      <a:solidFill>
                        <a:schemeClr val="bg2">
                          <a:lumMod val="75000"/>
                        </a:schemeClr>
                      </a:solidFill>
                    </a:lnT>
                    <a:lnB w="28575">
                      <a:solidFill>
                        <a:schemeClr val="bg2">
                          <a:lumMod val="75000"/>
                        </a:schemeClr>
                      </a:solidFill>
                    </a:lnB>
                    <a:solidFill>
                      <a:schemeClr val="accent1">
                        <a:lumMod val="50000"/>
                      </a:schemeClr>
                    </a:solidFill>
                  </a:tcPr>
                </a:tc>
                <a:extLst>
                  <a:ext uri="{0D108BD9-81ED-4DB2-BD59-A6C34878D82A}">
                    <a16:rowId xmlns:a16="http://schemas.microsoft.com/office/drawing/2014/main" val="4255141212"/>
                  </a:ext>
                </a:extLst>
              </a:tr>
            </a:tbl>
          </a:graphicData>
        </a:graphic>
      </p:graphicFrame>
    </p:spTree>
    <p:extLst>
      <p:ext uri="{BB962C8B-B14F-4D97-AF65-F5344CB8AC3E}">
        <p14:creationId xmlns:p14="http://schemas.microsoft.com/office/powerpoint/2010/main" val="717088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2CA0-1DC9-4605-83E9-403F28CF6827}"/>
              </a:ext>
            </a:extLst>
          </p:cNvPr>
          <p:cNvSpPr>
            <a:spLocks noGrp="1"/>
          </p:cNvSpPr>
          <p:nvPr>
            <p:ph type="title"/>
          </p:nvPr>
        </p:nvSpPr>
        <p:spPr/>
        <p:txBody>
          <a:bodyPr/>
          <a:lstStyle/>
          <a:p>
            <a:r>
              <a:rPr lang="en-US" dirty="0"/>
              <a:t>Platform improvements 1 </a:t>
            </a:r>
            <a:endParaRPr lang="en-AU" dirty="0"/>
          </a:p>
        </p:txBody>
      </p:sp>
      <p:sp>
        <p:nvSpPr>
          <p:cNvPr id="4" name="Content Placeholder 2">
            <a:extLst>
              <a:ext uri="{FF2B5EF4-FFF2-40B4-BE49-F238E27FC236}">
                <a16:creationId xmlns:a16="http://schemas.microsoft.com/office/drawing/2014/main" id="{E7251735-9D13-45CC-B4B2-FDA90177AFC5}"/>
              </a:ext>
            </a:extLst>
          </p:cNvPr>
          <p:cNvSpPr txBox="1">
            <a:spLocks/>
          </p:cNvSpPr>
          <p:nvPr/>
        </p:nvSpPr>
        <p:spPr>
          <a:xfrm>
            <a:off x="840262" y="1774570"/>
            <a:ext cx="10743599" cy="42434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600" dirty="0">
                <a:cs typeface="Arial"/>
              </a:rPr>
              <a:t>accessible on mobile phone</a:t>
            </a:r>
          </a:p>
          <a:p>
            <a:pPr>
              <a:lnSpc>
                <a:spcPct val="100000"/>
              </a:lnSpc>
            </a:pPr>
            <a:r>
              <a:rPr lang="en-US" sz="3600" dirty="0">
                <a:cs typeface="Arial"/>
              </a:rPr>
              <a:t>no more empty or ambiguous links</a:t>
            </a:r>
          </a:p>
          <a:p>
            <a:pPr>
              <a:lnSpc>
                <a:spcPct val="100000"/>
              </a:lnSpc>
            </a:pPr>
            <a:r>
              <a:rPr lang="en-US" sz="3600" dirty="0">
                <a:cs typeface="Arial"/>
              </a:rPr>
              <a:t>decorative elements hidden</a:t>
            </a:r>
          </a:p>
          <a:p>
            <a:pPr>
              <a:lnSpc>
                <a:spcPct val="100000"/>
              </a:lnSpc>
            </a:pPr>
            <a:r>
              <a:rPr lang="en-US" sz="3600" dirty="0">
                <a:cs typeface="Arial"/>
              </a:rPr>
              <a:t>no more disappearing content when magnification increased</a:t>
            </a:r>
          </a:p>
          <a:p>
            <a:pPr>
              <a:lnSpc>
                <a:spcPct val="100000"/>
              </a:lnSpc>
            </a:pPr>
            <a:r>
              <a:rPr lang="en-US" sz="3600" dirty="0">
                <a:ea typeface="+mn-lt"/>
                <a:cs typeface="+mn-lt"/>
              </a:rPr>
              <a:t>viewing of images</a:t>
            </a:r>
          </a:p>
          <a:p>
            <a:pPr>
              <a:lnSpc>
                <a:spcPct val="100000"/>
              </a:lnSpc>
            </a:pPr>
            <a:endParaRPr lang="en-US" sz="3600" dirty="0">
              <a:cs typeface="Arial"/>
            </a:endParaRPr>
          </a:p>
          <a:p>
            <a:pPr>
              <a:lnSpc>
                <a:spcPct val="100000"/>
              </a:lnSpc>
            </a:pPr>
            <a:endParaRPr lang="en-US" sz="3600" dirty="0">
              <a:cs typeface="Arial"/>
            </a:endParaRPr>
          </a:p>
          <a:p>
            <a:pPr marL="0" indent="0">
              <a:lnSpc>
                <a:spcPct val="100000"/>
              </a:lnSpc>
              <a:buNone/>
            </a:pPr>
            <a:endParaRPr lang="en-US" dirty="0">
              <a:cs typeface="Arial" panose="020B0604020202020204"/>
            </a:endParaRPr>
          </a:p>
          <a:p>
            <a:pPr marL="0" indent="0">
              <a:lnSpc>
                <a:spcPct val="100000"/>
              </a:lnSpc>
              <a:buNone/>
            </a:pPr>
            <a:endParaRPr lang="en-US" dirty="0">
              <a:cs typeface="Arial" panose="020B0604020202020204"/>
            </a:endParaRPr>
          </a:p>
        </p:txBody>
      </p:sp>
    </p:spTree>
    <p:extLst>
      <p:ext uri="{BB962C8B-B14F-4D97-AF65-F5344CB8AC3E}">
        <p14:creationId xmlns:p14="http://schemas.microsoft.com/office/powerpoint/2010/main" val="3130531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2CA0-1DC9-4605-83E9-403F28CF6827}"/>
              </a:ext>
            </a:extLst>
          </p:cNvPr>
          <p:cNvSpPr>
            <a:spLocks noGrp="1"/>
          </p:cNvSpPr>
          <p:nvPr>
            <p:ph type="title"/>
          </p:nvPr>
        </p:nvSpPr>
        <p:spPr/>
        <p:txBody>
          <a:bodyPr/>
          <a:lstStyle/>
          <a:p>
            <a:r>
              <a:rPr lang="en-US" dirty="0"/>
              <a:t>Platform improvements 2 </a:t>
            </a:r>
            <a:endParaRPr lang="en-AU" dirty="0"/>
          </a:p>
        </p:txBody>
      </p:sp>
      <p:sp>
        <p:nvSpPr>
          <p:cNvPr id="4" name="Content Placeholder 2">
            <a:extLst>
              <a:ext uri="{FF2B5EF4-FFF2-40B4-BE49-F238E27FC236}">
                <a16:creationId xmlns:a16="http://schemas.microsoft.com/office/drawing/2014/main" id="{E7251735-9D13-45CC-B4B2-FDA90177AFC5}"/>
              </a:ext>
            </a:extLst>
          </p:cNvPr>
          <p:cNvSpPr txBox="1">
            <a:spLocks/>
          </p:cNvSpPr>
          <p:nvPr/>
        </p:nvSpPr>
        <p:spPr>
          <a:xfrm>
            <a:off x="840262" y="1037651"/>
            <a:ext cx="10513561" cy="457414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cs typeface="Arial" panose="020B0604020202020204"/>
            </a:endParaRPr>
          </a:p>
          <a:p>
            <a:pPr>
              <a:lnSpc>
                <a:spcPct val="100000"/>
              </a:lnSpc>
            </a:pPr>
            <a:r>
              <a:rPr lang="en-US" sz="3600" dirty="0">
                <a:cs typeface="Arial" panose="020B0604020202020204"/>
              </a:rPr>
              <a:t>website elements correctly labeled with their function</a:t>
            </a:r>
            <a:endParaRPr lang="en-US">
              <a:cs typeface="Arial"/>
            </a:endParaRPr>
          </a:p>
          <a:p>
            <a:pPr>
              <a:lnSpc>
                <a:spcPct val="100000"/>
              </a:lnSpc>
            </a:pPr>
            <a:r>
              <a:rPr lang="en-US" sz="3600" dirty="0">
                <a:cs typeface="Arial" panose="020B0604020202020204"/>
              </a:rPr>
              <a:t>focus styles more visible</a:t>
            </a:r>
          </a:p>
          <a:p>
            <a:pPr>
              <a:lnSpc>
                <a:spcPct val="100000"/>
              </a:lnSpc>
            </a:pPr>
            <a:r>
              <a:rPr lang="en-US" sz="3600" dirty="0">
                <a:cs typeface="Arial" panose="020B0604020202020204"/>
              </a:rPr>
              <a:t>reliable voice activation for menu selection</a:t>
            </a:r>
            <a:endParaRPr lang="en-US" sz="3600" dirty="0">
              <a:ea typeface="+mn-lt"/>
              <a:cs typeface="+mn-lt"/>
            </a:endParaRPr>
          </a:p>
          <a:p>
            <a:pPr>
              <a:lnSpc>
                <a:spcPct val="100000"/>
              </a:lnSpc>
            </a:pPr>
            <a:r>
              <a:rPr lang="en-US" sz="3600" dirty="0">
                <a:cs typeface="Arial" panose="020B0604020202020204"/>
              </a:rPr>
              <a:t>text size, contrast, paragraph line height</a:t>
            </a:r>
            <a:endParaRPr lang="en-US" sz="3600" dirty="0">
              <a:ea typeface="+mn-lt"/>
              <a:cs typeface="+mn-lt"/>
            </a:endParaRPr>
          </a:p>
          <a:p>
            <a:pPr>
              <a:lnSpc>
                <a:spcPct val="100000"/>
              </a:lnSpc>
            </a:pPr>
            <a:r>
              <a:rPr lang="en-US" sz="3600" dirty="0">
                <a:cs typeface="Arial" panose="020B0604020202020204"/>
              </a:rPr>
              <a:t>auto completion of forms</a:t>
            </a:r>
            <a:endParaRPr lang="en-US" dirty="0"/>
          </a:p>
          <a:p>
            <a:pPr>
              <a:lnSpc>
                <a:spcPct val="100000"/>
              </a:lnSpc>
            </a:pPr>
            <a:endParaRPr lang="en-US" sz="3600" dirty="0">
              <a:cs typeface="Arial" panose="020B0604020202020204"/>
            </a:endParaRPr>
          </a:p>
          <a:p>
            <a:pPr>
              <a:lnSpc>
                <a:spcPct val="100000"/>
              </a:lnSpc>
            </a:pPr>
            <a:endParaRPr lang="en-US" sz="3600" dirty="0">
              <a:cs typeface="Arial" panose="020B0604020202020204"/>
            </a:endParaRPr>
          </a:p>
          <a:p>
            <a:pPr>
              <a:lnSpc>
                <a:spcPct val="100000"/>
              </a:lnSpc>
            </a:pPr>
            <a:endParaRPr lang="en-US" sz="3600" dirty="0">
              <a:cs typeface="Arial" panose="020B0604020202020204"/>
            </a:endParaRPr>
          </a:p>
          <a:p>
            <a:pPr>
              <a:lnSpc>
                <a:spcPct val="100000"/>
              </a:lnSpc>
            </a:pPr>
            <a:endParaRPr lang="en-US" sz="3600" dirty="0">
              <a:cs typeface="Arial" panose="020B0604020202020204"/>
            </a:endParaRPr>
          </a:p>
          <a:p>
            <a:pPr marL="0" indent="0">
              <a:lnSpc>
                <a:spcPct val="100000"/>
              </a:lnSpc>
              <a:buNone/>
            </a:pPr>
            <a:endParaRPr lang="en-US" dirty="0">
              <a:cs typeface="Arial" panose="020B0604020202020204"/>
            </a:endParaRPr>
          </a:p>
          <a:p>
            <a:pPr marL="0" indent="0">
              <a:lnSpc>
                <a:spcPct val="100000"/>
              </a:lnSpc>
              <a:buNone/>
            </a:pPr>
            <a:endParaRPr lang="en-US" dirty="0">
              <a:cs typeface="Arial" panose="020B0604020202020204"/>
            </a:endParaRPr>
          </a:p>
        </p:txBody>
      </p:sp>
    </p:spTree>
    <p:extLst>
      <p:ext uri="{BB962C8B-B14F-4D97-AF65-F5344CB8AC3E}">
        <p14:creationId xmlns:p14="http://schemas.microsoft.com/office/powerpoint/2010/main" val="2266717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2CA0-1DC9-4605-83E9-403F28CF6827}"/>
              </a:ext>
            </a:extLst>
          </p:cNvPr>
          <p:cNvSpPr>
            <a:spLocks noGrp="1"/>
          </p:cNvSpPr>
          <p:nvPr>
            <p:ph type="title"/>
          </p:nvPr>
        </p:nvSpPr>
        <p:spPr/>
        <p:txBody>
          <a:bodyPr/>
          <a:lstStyle/>
          <a:p>
            <a:r>
              <a:rPr lang="en-US" dirty="0"/>
              <a:t>Platform improvements 3 </a:t>
            </a:r>
            <a:endParaRPr lang="en-AU" dirty="0"/>
          </a:p>
        </p:txBody>
      </p:sp>
      <p:sp>
        <p:nvSpPr>
          <p:cNvPr id="4" name="Content Placeholder 2">
            <a:extLst>
              <a:ext uri="{FF2B5EF4-FFF2-40B4-BE49-F238E27FC236}">
                <a16:creationId xmlns:a16="http://schemas.microsoft.com/office/drawing/2014/main" id="{E7251735-9D13-45CC-B4B2-FDA90177AFC5}"/>
              </a:ext>
            </a:extLst>
          </p:cNvPr>
          <p:cNvSpPr txBox="1">
            <a:spLocks/>
          </p:cNvSpPr>
          <p:nvPr/>
        </p:nvSpPr>
        <p:spPr>
          <a:xfrm>
            <a:off x="1070299" y="1712061"/>
            <a:ext cx="10341033" cy="389840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3600" dirty="0">
              <a:cs typeface="Arial" panose="020B0604020202020204"/>
            </a:endParaRPr>
          </a:p>
          <a:p>
            <a:pPr>
              <a:lnSpc>
                <a:spcPct val="100000"/>
              </a:lnSpc>
            </a:pPr>
            <a:r>
              <a:rPr lang="en-US" sz="3600" dirty="0">
                <a:cs typeface="Arial" panose="020B0604020202020204"/>
              </a:rPr>
              <a:t>skip links</a:t>
            </a:r>
            <a:endParaRPr lang="en-US" dirty="0">
              <a:cs typeface="Arial"/>
            </a:endParaRPr>
          </a:p>
          <a:p>
            <a:pPr>
              <a:lnSpc>
                <a:spcPct val="100000"/>
              </a:lnSpc>
            </a:pPr>
            <a:r>
              <a:rPr lang="en-US" sz="3600" dirty="0">
                <a:cs typeface="Arial" panose="020B0604020202020204"/>
              </a:rPr>
              <a:t>logical &amp; efficient keyboard navigation</a:t>
            </a:r>
          </a:p>
          <a:p>
            <a:pPr>
              <a:lnSpc>
                <a:spcPct val="100000"/>
              </a:lnSpc>
            </a:pPr>
            <a:endParaRPr lang="en-US" sz="3600" dirty="0">
              <a:cs typeface="Arial" panose="020B0604020202020204"/>
            </a:endParaRPr>
          </a:p>
          <a:p>
            <a:pPr>
              <a:lnSpc>
                <a:spcPct val="100000"/>
              </a:lnSpc>
            </a:pPr>
            <a:endParaRPr lang="en-US" sz="3600" dirty="0">
              <a:cs typeface="Arial" panose="020B0604020202020204"/>
            </a:endParaRPr>
          </a:p>
          <a:p>
            <a:pPr>
              <a:lnSpc>
                <a:spcPct val="100000"/>
              </a:lnSpc>
            </a:pPr>
            <a:endParaRPr lang="en-US" sz="3600" dirty="0">
              <a:cs typeface="Arial" panose="020B0604020202020204"/>
            </a:endParaRPr>
          </a:p>
          <a:p>
            <a:pPr>
              <a:lnSpc>
                <a:spcPct val="100000"/>
              </a:lnSpc>
            </a:pPr>
            <a:endParaRPr lang="en-US" sz="3600" dirty="0">
              <a:cs typeface="Arial" panose="020B0604020202020204"/>
            </a:endParaRPr>
          </a:p>
          <a:p>
            <a:pPr>
              <a:lnSpc>
                <a:spcPct val="100000"/>
              </a:lnSpc>
            </a:pPr>
            <a:endParaRPr lang="en-US" sz="3600" dirty="0">
              <a:cs typeface="Arial" panose="020B0604020202020204"/>
            </a:endParaRPr>
          </a:p>
          <a:p>
            <a:pPr>
              <a:lnSpc>
                <a:spcPct val="100000"/>
              </a:lnSpc>
            </a:pPr>
            <a:endParaRPr lang="en-US" sz="3600" dirty="0">
              <a:cs typeface="Arial" panose="020B0604020202020204"/>
            </a:endParaRPr>
          </a:p>
          <a:p>
            <a:pPr marL="0" indent="0">
              <a:lnSpc>
                <a:spcPct val="100000"/>
              </a:lnSpc>
              <a:buNone/>
            </a:pPr>
            <a:endParaRPr lang="en-US" dirty="0">
              <a:cs typeface="Arial" panose="020B0604020202020204"/>
            </a:endParaRPr>
          </a:p>
          <a:p>
            <a:pPr marL="0" indent="0">
              <a:lnSpc>
                <a:spcPct val="100000"/>
              </a:lnSpc>
              <a:buNone/>
            </a:pPr>
            <a:endParaRPr lang="en-US" dirty="0">
              <a:cs typeface="Arial" panose="020B0604020202020204"/>
            </a:endParaRPr>
          </a:p>
        </p:txBody>
      </p:sp>
    </p:spTree>
    <p:extLst>
      <p:ext uri="{BB962C8B-B14F-4D97-AF65-F5344CB8AC3E}">
        <p14:creationId xmlns:p14="http://schemas.microsoft.com/office/powerpoint/2010/main" val="3233982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2CA0-1DC9-4605-83E9-403F28CF6827}"/>
              </a:ext>
            </a:extLst>
          </p:cNvPr>
          <p:cNvSpPr>
            <a:spLocks noGrp="1"/>
          </p:cNvSpPr>
          <p:nvPr>
            <p:ph type="title"/>
          </p:nvPr>
        </p:nvSpPr>
        <p:spPr/>
        <p:txBody>
          <a:bodyPr/>
          <a:lstStyle/>
          <a:p>
            <a:r>
              <a:rPr lang="en-US" dirty="0"/>
              <a:t>Ongoing platform issues</a:t>
            </a:r>
            <a:endParaRPr lang="en-AU" dirty="0"/>
          </a:p>
        </p:txBody>
      </p:sp>
      <p:sp>
        <p:nvSpPr>
          <p:cNvPr id="4" name="Content Placeholder 2">
            <a:extLst>
              <a:ext uri="{FF2B5EF4-FFF2-40B4-BE49-F238E27FC236}">
                <a16:creationId xmlns:a16="http://schemas.microsoft.com/office/drawing/2014/main" id="{E7251735-9D13-45CC-B4B2-FDA90177AFC5}"/>
              </a:ext>
            </a:extLst>
          </p:cNvPr>
          <p:cNvSpPr txBox="1">
            <a:spLocks/>
          </p:cNvSpPr>
          <p:nvPr/>
        </p:nvSpPr>
        <p:spPr>
          <a:xfrm>
            <a:off x="864843" y="1714741"/>
            <a:ext cx="10462314" cy="393620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3600" dirty="0">
              <a:cs typeface="Arial"/>
            </a:endParaRPr>
          </a:p>
          <a:p>
            <a:pPr>
              <a:lnSpc>
                <a:spcPct val="100000"/>
              </a:lnSpc>
            </a:pPr>
            <a:r>
              <a:rPr lang="en-US" sz="3600" dirty="0">
                <a:cs typeface="Arial"/>
              </a:rPr>
              <a:t>page controls </a:t>
            </a:r>
          </a:p>
          <a:p>
            <a:pPr>
              <a:lnSpc>
                <a:spcPct val="100000"/>
              </a:lnSpc>
            </a:pPr>
            <a:r>
              <a:rPr lang="en-US" sz="3600" dirty="0">
                <a:cs typeface="Arial"/>
              </a:rPr>
              <a:t>table design &amp; search bar</a:t>
            </a:r>
            <a:endParaRPr lang="en-US" dirty="0">
              <a:cs typeface="Arial"/>
            </a:endParaRPr>
          </a:p>
          <a:p>
            <a:pPr>
              <a:lnSpc>
                <a:spcPct val="100000"/>
              </a:lnSpc>
            </a:pPr>
            <a:r>
              <a:rPr lang="en-US" sz="3600" dirty="0">
                <a:cs typeface="Arial"/>
              </a:rPr>
              <a:t>some design </a:t>
            </a:r>
            <a:r>
              <a:rPr lang="en-US" sz="3600" dirty="0" err="1">
                <a:cs typeface="Arial"/>
              </a:rPr>
              <a:t>colours</a:t>
            </a:r>
            <a:r>
              <a:rPr lang="en-US" sz="3600" dirty="0">
                <a:cs typeface="Arial"/>
              </a:rPr>
              <a:t> no longer pass contrast</a:t>
            </a:r>
          </a:p>
          <a:p>
            <a:pPr>
              <a:lnSpc>
                <a:spcPct val="100000"/>
              </a:lnSpc>
            </a:pPr>
            <a:endParaRPr lang="en-US" sz="3600" dirty="0">
              <a:cs typeface="Arial"/>
            </a:endParaRPr>
          </a:p>
          <a:p>
            <a:pPr>
              <a:lnSpc>
                <a:spcPct val="100000"/>
              </a:lnSpc>
            </a:pPr>
            <a:endParaRPr lang="en-US" sz="3600" dirty="0">
              <a:cs typeface="Arial"/>
            </a:endParaRPr>
          </a:p>
          <a:p>
            <a:pPr>
              <a:lnSpc>
                <a:spcPct val="100000"/>
              </a:lnSpc>
            </a:pPr>
            <a:endParaRPr lang="en-US" sz="3600" dirty="0">
              <a:cs typeface="Arial"/>
            </a:endParaRPr>
          </a:p>
          <a:p>
            <a:pPr marL="0" indent="0">
              <a:lnSpc>
                <a:spcPct val="100000"/>
              </a:lnSpc>
              <a:buNone/>
            </a:pPr>
            <a:endParaRPr lang="en-US" dirty="0">
              <a:cs typeface="Arial" panose="020B0604020202020204"/>
            </a:endParaRPr>
          </a:p>
          <a:p>
            <a:pPr marL="0" indent="0">
              <a:lnSpc>
                <a:spcPct val="100000"/>
              </a:lnSpc>
              <a:buNone/>
            </a:pPr>
            <a:endParaRPr lang="en-US" dirty="0">
              <a:cs typeface="Arial" panose="020B0604020202020204"/>
            </a:endParaRPr>
          </a:p>
        </p:txBody>
      </p:sp>
    </p:spTree>
    <p:extLst>
      <p:ext uri="{BB962C8B-B14F-4D97-AF65-F5344CB8AC3E}">
        <p14:creationId xmlns:p14="http://schemas.microsoft.com/office/powerpoint/2010/main" val="449774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2CA0-1DC9-4605-83E9-403F28CF6827}"/>
              </a:ext>
            </a:extLst>
          </p:cNvPr>
          <p:cNvSpPr>
            <a:spLocks noGrp="1"/>
          </p:cNvSpPr>
          <p:nvPr>
            <p:ph type="title"/>
          </p:nvPr>
        </p:nvSpPr>
        <p:spPr/>
        <p:txBody>
          <a:bodyPr/>
          <a:lstStyle/>
          <a:p>
            <a:r>
              <a:rPr lang="en-US" dirty="0"/>
              <a:t>Third party software</a:t>
            </a:r>
          </a:p>
        </p:txBody>
      </p:sp>
      <p:sp>
        <p:nvSpPr>
          <p:cNvPr id="4" name="Content Placeholder 2">
            <a:extLst>
              <a:ext uri="{FF2B5EF4-FFF2-40B4-BE49-F238E27FC236}">
                <a16:creationId xmlns:a16="http://schemas.microsoft.com/office/drawing/2014/main" id="{E7251735-9D13-45CC-B4B2-FDA90177AFC5}"/>
              </a:ext>
            </a:extLst>
          </p:cNvPr>
          <p:cNvSpPr txBox="1">
            <a:spLocks/>
          </p:cNvSpPr>
          <p:nvPr/>
        </p:nvSpPr>
        <p:spPr>
          <a:xfrm>
            <a:off x="864843" y="1714741"/>
            <a:ext cx="10462314" cy="393620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3600" dirty="0">
              <a:cs typeface="Arial"/>
            </a:endParaRPr>
          </a:p>
          <a:p>
            <a:pPr>
              <a:lnSpc>
                <a:spcPct val="100000"/>
              </a:lnSpc>
            </a:pPr>
            <a:r>
              <a:rPr lang="en-US" sz="3600" dirty="0">
                <a:cs typeface="Arial"/>
              </a:rPr>
              <a:t>table design &amp; search bar</a:t>
            </a:r>
            <a:endParaRPr lang="en-US" dirty="0">
              <a:cs typeface="Arial"/>
            </a:endParaRPr>
          </a:p>
          <a:p>
            <a:pPr>
              <a:lnSpc>
                <a:spcPct val="100000"/>
              </a:lnSpc>
            </a:pPr>
            <a:r>
              <a:rPr lang="en-US" sz="3600" dirty="0">
                <a:cs typeface="Arial"/>
              </a:rPr>
              <a:t>YouTube controls</a:t>
            </a:r>
          </a:p>
          <a:p>
            <a:pPr>
              <a:lnSpc>
                <a:spcPct val="100000"/>
              </a:lnSpc>
            </a:pPr>
            <a:r>
              <a:rPr lang="en-US" sz="3600" dirty="0">
                <a:cs typeface="Arial"/>
              </a:rPr>
              <a:t>Donation boxes</a:t>
            </a:r>
          </a:p>
          <a:p>
            <a:pPr>
              <a:lnSpc>
                <a:spcPct val="100000"/>
              </a:lnSpc>
            </a:pPr>
            <a:endParaRPr lang="en-US" sz="3600" dirty="0">
              <a:cs typeface="Arial"/>
            </a:endParaRPr>
          </a:p>
          <a:p>
            <a:pPr>
              <a:lnSpc>
                <a:spcPct val="100000"/>
              </a:lnSpc>
            </a:pPr>
            <a:endParaRPr lang="en-US" sz="3600" dirty="0">
              <a:cs typeface="Arial"/>
            </a:endParaRPr>
          </a:p>
          <a:p>
            <a:pPr>
              <a:lnSpc>
                <a:spcPct val="100000"/>
              </a:lnSpc>
            </a:pPr>
            <a:endParaRPr lang="en-US" sz="3600" dirty="0">
              <a:cs typeface="Arial"/>
            </a:endParaRPr>
          </a:p>
          <a:p>
            <a:pPr marL="0" indent="0">
              <a:lnSpc>
                <a:spcPct val="100000"/>
              </a:lnSpc>
              <a:buNone/>
            </a:pPr>
            <a:endParaRPr lang="en-US" dirty="0">
              <a:cs typeface="Arial" panose="020B0604020202020204"/>
            </a:endParaRPr>
          </a:p>
          <a:p>
            <a:pPr marL="0" indent="0">
              <a:lnSpc>
                <a:spcPct val="100000"/>
              </a:lnSpc>
              <a:buNone/>
            </a:pPr>
            <a:endParaRPr lang="en-US" dirty="0">
              <a:cs typeface="Arial" panose="020B0604020202020204"/>
            </a:endParaRPr>
          </a:p>
        </p:txBody>
      </p:sp>
    </p:spTree>
    <p:extLst>
      <p:ext uri="{BB962C8B-B14F-4D97-AF65-F5344CB8AC3E}">
        <p14:creationId xmlns:p14="http://schemas.microsoft.com/office/powerpoint/2010/main" val="2865746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A7B1-BFB7-4C57-B54F-FC5A6AF16D0A}"/>
              </a:ext>
            </a:extLst>
          </p:cNvPr>
          <p:cNvSpPr>
            <a:spLocks noGrp="1"/>
          </p:cNvSpPr>
          <p:nvPr>
            <p:ph type="title"/>
          </p:nvPr>
        </p:nvSpPr>
        <p:spPr>
          <a:xfrm>
            <a:off x="838199" y="394027"/>
            <a:ext cx="11228883" cy="1325562"/>
          </a:xfrm>
        </p:spPr>
        <p:txBody>
          <a:bodyPr/>
          <a:lstStyle/>
          <a:p>
            <a:r>
              <a:rPr lang="en-US" sz="5200" dirty="0"/>
              <a:t>Content errors | corrections</a:t>
            </a:r>
            <a:endParaRPr lang="en-AU" sz="5200" dirty="0"/>
          </a:p>
        </p:txBody>
      </p:sp>
      <p:sp>
        <p:nvSpPr>
          <p:cNvPr id="3" name="Content Placeholder 2">
            <a:extLst>
              <a:ext uri="{FF2B5EF4-FFF2-40B4-BE49-F238E27FC236}">
                <a16:creationId xmlns:a16="http://schemas.microsoft.com/office/drawing/2014/main" id="{A02D8F3C-AF35-F143-9D02-72309AC2C58B}"/>
              </a:ext>
            </a:extLst>
          </p:cNvPr>
          <p:cNvSpPr txBox="1">
            <a:spLocks/>
          </p:cNvSpPr>
          <p:nvPr/>
        </p:nvSpPr>
        <p:spPr>
          <a:xfrm>
            <a:off x="1007532" y="1845909"/>
            <a:ext cx="5238044" cy="408228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a:cs typeface="Arial"/>
              </a:rPr>
              <a:t>Text</a:t>
            </a:r>
          </a:p>
          <a:p>
            <a:pPr lvl="1">
              <a:lnSpc>
                <a:spcPct val="150000"/>
              </a:lnSpc>
            </a:pPr>
            <a:r>
              <a:rPr lang="en-US" dirty="0">
                <a:cs typeface="Arial"/>
              </a:rPr>
              <a:t>Reading level complexity </a:t>
            </a:r>
          </a:p>
          <a:p>
            <a:pPr lvl="1">
              <a:lnSpc>
                <a:spcPct val="150000"/>
              </a:lnSpc>
            </a:pPr>
            <a:r>
              <a:rPr lang="en-US" dirty="0">
                <a:cs typeface="Arial"/>
              </a:rPr>
              <a:t>Heading hierarchy</a:t>
            </a:r>
          </a:p>
          <a:p>
            <a:pPr>
              <a:lnSpc>
                <a:spcPct val="150000"/>
              </a:lnSpc>
              <a:spcBef>
                <a:spcPts val="0"/>
              </a:spcBef>
            </a:pPr>
            <a:r>
              <a:rPr lang="en-US" sz="2400" dirty="0">
                <a:ea typeface="+mn-lt"/>
                <a:cs typeface="+mn-lt"/>
              </a:rPr>
              <a:t>Images </a:t>
            </a:r>
          </a:p>
          <a:p>
            <a:pPr lvl="1">
              <a:lnSpc>
                <a:spcPct val="150000"/>
              </a:lnSpc>
              <a:spcBef>
                <a:spcPts val="0"/>
              </a:spcBef>
            </a:pPr>
            <a:r>
              <a:rPr lang="en-US" dirty="0">
                <a:ea typeface="+mn-lt"/>
                <a:cs typeface="+mn-lt"/>
              </a:rPr>
              <a:t>Alt-text </a:t>
            </a:r>
            <a:endParaRPr lang="en-US" dirty="0">
              <a:cs typeface="Arial"/>
            </a:endParaRPr>
          </a:p>
          <a:p>
            <a:pPr>
              <a:lnSpc>
                <a:spcPct val="150000"/>
              </a:lnSpc>
            </a:pPr>
            <a:endParaRPr lang="en-US" dirty="0">
              <a:cs typeface="Arial"/>
            </a:endParaRPr>
          </a:p>
          <a:p>
            <a:pPr>
              <a:lnSpc>
                <a:spcPct val="150000"/>
              </a:lnSpc>
            </a:pPr>
            <a:endParaRPr lang="en-US" dirty="0">
              <a:cs typeface="Arial"/>
            </a:endParaRPr>
          </a:p>
          <a:p>
            <a:pPr marL="0" indent="0">
              <a:lnSpc>
                <a:spcPct val="150000"/>
              </a:lnSpc>
              <a:buNone/>
            </a:pPr>
            <a:endParaRPr lang="en-US" dirty="0">
              <a:cs typeface="Arial"/>
            </a:endParaRPr>
          </a:p>
          <a:p>
            <a:pPr marL="0" indent="0">
              <a:lnSpc>
                <a:spcPct val="150000"/>
              </a:lnSpc>
              <a:buNone/>
            </a:pPr>
            <a:endParaRPr lang="en-US" dirty="0">
              <a:cs typeface="Arial"/>
            </a:endParaRPr>
          </a:p>
          <a:p>
            <a:pPr marL="0" indent="0">
              <a:lnSpc>
                <a:spcPct val="150000"/>
              </a:lnSpc>
              <a:buNone/>
            </a:pPr>
            <a:endParaRPr lang="en-US" dirty="0">
              <a:cs typeface="Arial"/>
            </a:endParaRPr>
          </a:p>
        </p:txBody>
      </p:sp>
      <p:sp>
        <p:nvSpPr>
          <p:cNvPr id="6" name="TextBox 5">
            <a:extLst>
              <a:ext uri="{FF2B5EF4-FFF2-40B4-BE49-F238E27FC236}">
                <a16:creationId xmlns:a16="http://schemas.microsoft.com/office/drawing/2014/main" id="{F049B093-CD95-42A4-8CD4-75E01DAFDD3D}"/>
              </a:ext>
            </a:extLst>
          </p:cNvPr>
          <p:cNvSpPr txBox="1"/>
          <p:nvPr/>
        </p:nvSpPr>
        <p:spPr>
          <a:xfrm>
            <a:off x="6262511" y="1845733"/>
            <a:ext cx="5494865" cy="3604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buChar char="•"/>
            </a:pPr>
            <a:r>
              <a:rPr lang="en-US" sz="2400" dirty="0">
                <a:cs typeface="Arial"/>
              </a:rPr>
              <a:t>Videos​</a:t>
            </a:r>
            <a:endParaRPr lang="en-US"/>
          </a:p>
          <a:p>
            <a:pPr lvl="1">
              <a:lnSpc>
                <a:spcPct val="150000"/>
              </a:lnSpc>
              <a:buChar char="•"/>
            </a:pPr>
            <a:r>
              <a:rPr lang="en-US" sz="2400" dirty="0">
                <a:cs typeface="Arial"/>
              </a:rPr>
              <a:t>Closed captions ​</a:t>
            </a:r>
          </a:p>
          <a:p>
            <a:pPr lvl="1">
              <a:lnSpc>
                <a:spcPct val="150000"/>
              </a:lnSpc>
              <a:buChar char="•"/>
            </a:pPr>
            <a:r>
              <a:rPr lang="en-US" sz="2400" dirty="0">
                <a:cs typeface="Arial"/>
              </a:rPr>
              <a:t>Text alternative (transcript)</a:t>
            </a:r>
          </a:p>
          <a:p>
            <a:pPr marL="285750" indent="-285750">
              <a:lnSpc>
                <a:spcPct val="150000"/>
              </a:lnSpc>
              <a:spcBef>
                <a:spcPts val="1000"/>
              </a:spcBef>
              <a:buFont typeface="Arial"/>
              <a:buChar char="•"/>
            </a:pPr>
            <a:r>
              <a:rPr lang="en-US" sz="2400" dirty="0">
                <a:ea typeface="+mn-lt"/>
                <a:cs typeface="+mn-lt"/>
              </a:rPr>
              <a:t>Links</a:t>
            </a:r>
          </a:p>
          <a:p>
            <a:pPr marL="742950" lvl="1" indent="-285750">
              <a:lnSpc>
                <a:spcPct val="150000"/>
              </a:lnSpc>
              <a:spcBef>
                <a:spcPts val="500"/>
              </a:spcBef>
              <a:buFont typeface="Arial"/>
              <a:buChar char="•"/>
            </a:pPr>
            <a:r>
              <a:rPr lang="en-US" sz="2400" dirty="0">
                <a:ea typeface="+mn-lt"/>
                <a:cs typeface="+mn-lt"/>
              </a:rPr>
              <a:t>Ambiguous text</a:t>
            </a:r>
          </a:p>
          <a:p>
            <a:pPr marL="742950" lvl="1" indent="-285750">
              <a:lnSpc>
                <a:spcPct val="150000"/>
              </a:lnSpc>
              <a:spcBef>
                <a:spcPts val="500"/>
              </a:spcBef>
              <a:buFont typeface="Arial"/>
              <a:buChar char="•"/>
            </a:pPr>
            <a:r>
              <a:rPr lang="en-US" sz="2400" dirty="0">
                <a:ea typeface="+mn-lt"/>
                <a:cs typeface="+mn-lt"/>
              </a:rPr>
              <a:t>File download</a:t>
            </a:r>
            <a:endParaRPr lang="en-US" sz="2400" dirty="0"/>
          </a:p>
        </p:txBody>
      </p:sp>
    </p:spTree>
    <p:extLst>
      <p:ext uri="{BB962C8B-B14F-4D97-AF65-F5344CB8AC3E}">
        <p14:creationId xmlns:p14="http://schemas.microsoft.com/office/powerpoint/2010/main" val="165569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Phoebe, wearing glasses, smiling">
            <a:extLst>
              <a:ext uri="{FF2B5EF4-FFF2-40B4-BE49-F238E27FC236}">
                <a16:creationId xmlns:a16="http://schemas.microsoft.com/office/drawing/2014/main" id="{E894B199-739D-4156-909B-C0EDDDB2E083}"/>
              </a:ext>
            </a:extLst>
          </p:cNvPr>
          <p:cNvPicPr>
            <a:picLocks noChangeAspect="1"/>
          </p:cNvPicPr>
          <p:nvPr/>
        </p:nvPicPr>
        <p:blipFill>
          <a:blip r:embed="rId3"/>
          <a:srcRect t="1401" b="1401"/>
          <a:stretch>
            <a:fillRect/>
          </a:stretch>
        </p:blipFill>
        <p:spPr>
          <a:xfrm>
            <a:off x="9517824" y="3755548"/>
            <a:ext cx="1817627" cy="1760118"/>
          </a:xfrm>
          <a:prstGeom prst="ellipse">
            <a:avLst/>
          </a:prstGeom>
        </p:spPr>
      </p:pic>
      <p:sp>
        <p:nvSpPr>
          <p:cNvPr id="8" name="Content Placeholder 2">
            <a:extLst>
              <a:ext uri="{FF2B5EF4-FFF2-40B4-BE49-F238E27FC236}">
                <a16:creationId xmlns:a16="http://schemas.microsoft.com/office/drawing/2014/main" id="{5BAE7936-B806-440C-AAF8-1F686A3E959B}"/>
              </a:ext>
            </a:extLst>
          </p:cNvPr>
          <p:cNvSpPr txBox="1">
            <a:spLocks/>
          </p:cNvSpPr>
          <p:nvPr/>
        </p:nvSpPr>
        <p:spPr>
          <a:xfrm>
            <a:off x="838200" y="4355456"/>
            <a:ext cx="7908236" cy="132556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t>Deafblind Consultant and Behaviour Support Practitioner Able Australia</a:t>
            </a:r>
            <a:endParaRPr lang="en-US" sz="2400" b="1" dirty="0"/>
          </a:p>
          <a:p>
            <a:pPr marL="0" indent="0">
              <a:lnSpc>
                <a:spcPct val="100000"/>
              </a:lnSpc>
              <a:buNone/>
            </a:pPr>
            <a:r>
              <a:rPr lang="en-US" sz="2400" dirty="0"/>
              <a:t>Project Officer – Deafblind Information Australia</a:t>
            </a:r>
          </a:p>
        </p:txBody>
      </p:sp>
      <p:sp>
        <p:nvSpPr>
          <p:cNvPr id="7" name="TextBox 6">
            <a:extLst>
              <a:ext uri="{FF2B5EF4-FFF2-40B4-BE49-F238E27FC236}">
                <a16:creationId xmlns:a16="http://schemas.microsoft.com/office/drawing/2014/main" id="{6A96B749-E2E1-4CF1-91C5-0B528CC4B947}"/>
              </a:ext>
            </a:extLst>
          </p:cNvPr>
          <p:cNvSpPr txBox="1"/>
          <p:nvPr/>
        </p:nvSpPr>
        <p:spPr>
          <a:xfrm>
            <a:off x="806847" y="3715234"/>
            <a:ext cx="10579260" cy="646331"/>
          </a:xfrm>
          <a:prstGeom prst="rect">
            <a:avLst/>
          </a:prstGeom>
          <a:noFill/>
        </p:spPr>
        <p:txBody>
          <a:bodyPr wrap="square" rtlCol="0">
            <a:spAutoFit/>
          </a:bodyPr>
          <a:lstStyle/>
          <a:p>
            <a:r>
              <a:rPr lang="en-US" sz="3600" b="1" dirty="0">
                <a:solidFill>
                  <a:srgbClr val="FFC000"/>
                </a:solidFill>
              </a:rPr>
              <a:t>Phoebe Wells</a:t>
            </a:r>
          </a:p>
        </p:txBody>
      </p:sp>
      <p:pic>
        <p:nvPicPr>
          <p:cNvPr id="6" name="Picture 5" descr="A close-up of a Melanie smiling">
            <a:extLst>
              <a:ext uri="{FF2B5EF4-FFF2-40B4-BE49-F238E27FC236}">
                <a16:creationId xmlns:a16="http://schemas.microsoft.com/office/drawing/2014/main" id="{C4D4A688-D462-456C-AA02-7BFCAF1C6B33}"/>
              </a:ext>
            </a:extLst>
          </p:cNvPr>
          <p:cNvPicPr>
            <a:picLocks noChangeAspect="1"/>
          </p:cNvPicPr>
          <p:nvPr/>
        </p:nvPicPr>
        <p:blipFill>
          <a:blip r:embed="rId4"/>
          <a:srcRect t="6731" b="6731"/>
          <a:stretch>
            <a:fillRect/>
          </a:stretch>
        </p:blipFill>
        <p:spPr>
          <a:xfrm>
            <a:off x="9473632" y="1638999"/>
            <a:ext cx="1803250" cy="1803250"/>
          </a:xfrm>
          <a:prstGeom prst="ellipse">
            <a:avLst/>
          </a:prstGeom>
        </p:spPr>
      </p:pic>
      <p:sp>
        <p:nvSpPr>
          <p:cNvPr id="4" name="Content Placeholder 2">
            <a:extLst>
              <a:ext uri="{FF2B5EF4-FFF2-40B4-BE49-F238E27FC236}">
                <a16:creationId xmlns:a16="http://schemas.microsoft.com/office/drawing/2014/main" id="{DAE82829-42A6-C241-987C-4E945A8BBC99}"/>
              </a:ext>
            </a:extLst>
          </p:cNvPr>
          <p:cNvSpPr txBox="1">
            <a:spLocks/>
          </p:cNvSpPr>
          <p:nvPr/>
        </p:nvSpPr>
        <p:spPr>
          <a:xfrm>
            <a:off x="838199" y="2196198"/>
            <a:ext cx="7908236" cy="132556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t>Deafblind Consultant and Senior Speech Pathologist </a:t>
            </a:r>
            <a:r>
              <a:rPr lang="en-US" sz="2400" dirty="0" err="1"/>
              <a:t>SensesWA</a:t>
            </a:r>
            <a:endParaRPr lang="en-US" sz="2400" dirty="0" err="1">
              <a:cs typeface="Arial"/>
            </a:endParaRPr>
          </a:p>
          <a:p>
            <a:pPr marL="0" indent="0">
              <a:lnSpc>
                <a:spcPct val="100000"/>
              </a:lnSpc>
              <a:buNone/>
            </a:pPr>
            <a:r>
              <a:rPr lang="en-US" sz="2400" dirty="0"/>
              <a:t>Project Officer – Deafblind Information Australia</a:t>
            </a:r>
          </a:p>
        </p:txBody>
      </p:sp>
      <p:sp>
        <p:nvSpPr>
          <p:cNvPr id="3" name="TextBox 2">
            <a:extLst>
              <a:ext uri="{FF2B5EF4-FFF2-40B4-BE49-F238E27FC236}">
                <a16:creationId xmlns:a16="http://schemas.microsoft.com/office/drawing/2014/main" id="{9D028AF1-46D5-914C-9D5D-DE23164897F8}"/>
              </a:ext>
            </a:extLst>
          </p:cNvPr>
          <p:cNvSpPr txBox="1"/>
          <p:nvPr/>
        </p:nvSpPr>
        <p:spPr>
          <a:xfrm>
            <a:off x="838200" y="1549744"/>
            <a:ext cx="10579260" cy="646331"/>
          </a:xfrm>
          <a:prstGeom prst="rect">
            <a:avLst/>
          </a:prstGeom>
          <a:noFill/>
        </p:spPr>
        <p:txBody>
          <a:bodyPr wrap="square" rtlCol="0">
            <a:spAutoFit/>
          </a:bodyPr>
          <a:lstStyle/>
          <a:p>
            <a:r>
              <a:rPr lang="en-US" sz="3600" b="1" dirty="0">
                <a:solidFill>
                  <a:srgbClr val="FFC000"/>
                </a:solidFill>
              </a:rPr>
              <a:t>Melanie Robartson</a:t>
            </a:r>
          </a:p>
        </p:txBody>
      </p:sp>
      <p:sp>
        <p:nvSpPr>
          <p:cNvPr id="2" name="Title 1">
            <a:extLst>
              <a:ext uri="{FF2B5EF4-FFF2-40B4-BE49-F238E27FC236}">
                <a16:creationId xmlns:a16="http://schemas.microsoft.com/office/drawing/2014/main" id="{32BEA561-FA58-7F43-ABC2-68FFA4C8893E}"/>
              </a:ext>
            </a:extLst>
          </p:cNvPr>
          <p:cNvSpPr>
            <a:spLocks noGrp="1"/>
          </p:cNvSpPr>
          <p:nvPr>
            <p:ph type="title"/>
          </p:nvPr>
        </p:nvSpPr>
        <p:spPr/>
        <p:txBody>
          <a:bodyPr/>
          <a:lstStyle/>
          <a:p>
            <a:r>
              <a:rPr lang="en-US" dirty="0"/>
              <a:t>About the presenters </a:t>
            </a:r>
          </a:p>
        </p:txBody>
      </p:sp>
    </p:spTree>
    <p:extLst>
      <p:ext uri="{BB962C8B-B14F-4D97-AF65-F5344CB8AC3E}">
        <p14:creationId xmlns:p14="http://schemas.microsoft.com/office/powerpoint/2010/main" val="4199104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A7B1-BFB7-4C57-B54F-FC5A6AF16D0A}"/>
              </a:ext>
            </a:extLst>
          </p:cNvPr>
          <p:cNvSpPr>
            <a:spLocks noGrp="1"/>
          </p:cNvSpPr>
          <p:nvPr>
            <p:ph type="title"/>
          </p:nvPr>
        </p:nvSpPr>
        <p:spPr/>
        <p:txBody>
          <a:bodyPr/>
          <a:lstStyle/>
          <a:p>
            <a:r>
              <a:rPr lang="en-US" dirty="0"/>
              <a:t>Useful tools </a:t>
            </a:r>
            <a:endParaRPr lang="en-AU" dirty="0"/>
          </a:p>
        </p:txBody>
      </p:sp>
      <p:sp>
        <p:nvSpPr>
          <p:cNvPr id="3" name="Content Placeholder 2">
            <a:extLst>
              <a:ext uri="{FF2B5EF4-FFF2-40B4-BE49-F238E27FC236}">
                <a16:creationId xmlns:a16="http://schemas.microsoft.com/office/drawing/2014/main" id="{CD5C0350-3F20-9F46-A662-67082E3C8E35}"/>
              </a:ext>
            </a:extLst>
          </p:cNvPr>
          <p:cNvSpPr txBox="1">
            <a:spLocks/>
          </p:cNvSpPr>
          <p:nvPr/>
        </p:nvSpPr>
        <p:spPr>
          <a:xfrm>
            <a:off x="694425" y="1575668"/>
            <a:ext cx="10515599" cy="411050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cs typeface="Arial"/>
              </a:rPr>
              <a:t>Microsoft Accessibility Checker </a:t>
            </a:r>
          </a:p>
          <a:p>
            <a:pPr>
              <a:lnSpc>
                <a:spcPct val="150000"/>
              </a:lnSpc>
            </a:pPr>
            <a:r>
              <a:rPr lang="en-US" dirty="0">
                <a:cs typeface="Arial"/>
              </a:rPr>
              <a:t>Hemingway Editor (hemingwayapp</a:t>
            </a:r>
            <a:r>
              <a:rPr lang="en-US" dirty="0">
                <a:ea typeface="+mn-lt"/>
                <a:cs typeface="+mn-lt"/>
              </a:rPr>
              <a:t>.com)</a:t>
            </a:r>
            <a:endParaRPr lang="en-US" dirty="0">
              <a:cs typeface="Arial" panose="020B0604020202020204"/>
            </a:endParaRPr>
          </a:p>
          <a:p>
            <a:pPr>
              <a:lnSpc>
                <a:spcPct val="150000"/>
              </a:lnSpc>
            </a:pPr>
            <a:r>
              <a:rPr lang="en-US" dirty="0" err="1">
                <a:cs typeface="Arial"/>
              </a:rPr>
              <a:t>Colour</a:t>
            </a:r>
            <a:r>
              <a:rPr lang="en-US" dirty="0">
                <a:cs typeface="Arial"/>
              </a:rPr>
              <a:t> Contrast </a:t>
            </a:r>
            <a:r>
              <a:rPr lang="en-US" dirty="0" err="1">
                <a:cs typeface="Arial"/>
              </a:rPr>
              <a:t>Analyser</a:t>
            </a:r>
            <a:r>
              <a:rPr lang="en-US" dirty="0">
                <a:cs typeface="Arial"/>
              </a:rPr>
              <a:t> (Vision Australia)</a:t>
            </a:r>
          </a:p>
          <a:p>
            <a:pPr>
              <a:lnSpc>
                <a:spcPct val="150000"/>
              </a:lnSpc>
            </a:pPr>
            <a:r>
              <a:rPr lang="en-US" dirty="0" err="1">
                <a:ea typeface="+mn-lt"/>
                <a:cs typeface="+mn-lt"/>
              </a:rPr>
              <a:t>Tanaguru</a:t>
            </a:r>
            <a:r>
              <a:rPr lang="en-US" dirty="0">
                <a:ea typeface="+mn-lt"/>
                <a:cs typeface="+mn-lt"/>
              </a:rPr>
              <a:t> Contrast-Finder (contrast-finder.tanaguru.com)</a:t>
            </a:r>
            <a:endParaRPr lang="en-US" dirty="0">
              <a:cs typeface="Arial" panose="020B0604020202020204"/>
            </a:endParaRPr>
          </a:p>
          <a:p>
            <a:pPr marL="457200" lvl="1" indent="0">
              <a:lnSpc>
                <a:spcPct val="150000"/>
              </a:lnSpc>
              <a:buNone/>
            </a:pPr>
            <a:endParaRPr lang="en-US" dirty="0">
              <a:cs typeface="Arial" panose="020B0604020202020204"/>
            </a:endParaRPr>
          </a:p>
          <a:p>
            <a:pPr marL="0" indent="0">
              <a:lnSpc>
                <a:spcPct val="150000"/>
              </a:lnSpc>
              <a:buNone/>
            </a:pPr>
            <a:endParaRPr lang="en-US" dirty="0">
              <a:cs typeface="Arial" panose="020B0604020202020204"/>
            </a:endParaRPr>
          </a:p>
          <a:p>
            <a:pPr marL="0" indent="0">
              <a:lnSpc>
                <a:spcPct val="100000"/>
              </a:lnSpc>
              <a:buNone/>
            </a:pPr>
            <a:endParaRPr lang="en-US" dirty="0">
              <a:cs typeface="Arial" panose="020B0604020202020204"/>
            </a:endParaRPr>
          </a:p>
          <a:p>
            <a:pPr marL="0" indent="0">
              <a:lnSpc>
                <a:spcPct val="100000"/>
              </a:lnSpc>
              <a:buNone/>
            </a:pPr>
            <a:endParaRPr lang="en-US" dirty="0">
              <a:cs typeface="Arial" panose="020B0604020202020204"/>
            </a:endParaRPr>
          </a:p>
        </p:txBody>
      </p:sp>
    </p:spTree>
    <p:extLst>
      <p:ext uri="{BB962C8B-B14F-4D97-AF65-F5344CB8AC3E}">
        <p14:creationId xmlns:p14="http://schemas.microsoft.com/office/powerpoint/2010/main" val="3966285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sert alt text describing the image being added, 1 - 2 sentences maximum.">
            <a:extLst>
              <a:ext uri="{FF2B5EF4-FFF2-40B4-BE49-F238E27FC236}">
                <a16:creationId xmlns:a16="http://schemas.microsoft.com/office/drawing/2014/main" id="{08002073-D8B8-A347-A292-8BDE9C1F9A35}"/>
              </a:ext>
            </a:extLst>
          </p:cNvPr>
          <p:cNvPicPr>
            <a:picLocks noChangeAspect="1"/>
          </p:cNvPicPr>
          <p:nvPr/>
        </p:nvPicPr>
        <p:blipFill rotWithShape="1">
          <a:blip r:embed="rId3"/>
          <a:srcRect l="-179" t="-16672" r="25420" b="7416"/>
          <a:stretch/>
        </p:blipFill>
        <p:spPr>
          <a:xfrm>
            <a:off x="-759184" y="-677085"/>
            <a:ext cx="4401198" cy="4349841"/>
          </a:xfrm>
          <a:prstGeom prst="ellipse">
            <a:avLst/>
          </a:prstGeom>
        </p:spPr>
      </p:pic>
      <p:sp>
        <p:nvSpPr>
          <p:cNvPr id="8" name="Content Placeholder 2">
            <a:extLst>
              <a:ext uri="{FF2B5EF4-FFF2-40B4-BE49-F238E27FC236}">
                <a16:creationId xmlns:a16="http://schemas.microsoft.com/office/drawing/2014/main" id="{2A0E0504-76E2-A34D-BC4E-CE9C14B67752}"/>
              </a:ext>
            </a:extLst>
          </p:cNvPr>
          <p:cNvSpPr txBox="1">
            <a:spLocks/>
          </p:cNvSpPr>
          <p:nvPr/>
        </p:nvSpPr>
        <p:spPr>
          <a:xfrm>
            <a:off x="3222047" y="3138494"/>
            <a:ext cx="8345256" cy="277869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cs typeface="Arial"/>
              </a:rPr>
              <a:t>The way information is presented </a:t>
            </a:r>
            <a:endParaRPr lang="en-US"/>
          </a:p>
          <a:p>
            <a:pPr lvl="1">
              <a:lnSpc>
                <a:spcPct val="150000"/>
              </a:lnSpc>
            </a:pPr>
            <a:r>
              <a:rPr lang="en-US" dirty="0">
                <a:cs typeface="Arial"/>
              </a:rPr>
              <a:t>Example: reduce amount of written content, bullet points, </a:t>
            </a:r>
            <a:r>
              <a:rPr lang="en-US" dirty="0" err="1">
                <a:cs typeface="Arial"/>
              </a:rPr>
              <a:t>Auslan</a:t>
            </a:r>
            <a:r>
              <a:rPr lang="en-US" dirty="0">
                <a:cs typeface="Arial"/>
              </a:rPr>
              <a:t> video alternative</a:t>
            </a:r>
            <a:endParaRPr lang="en-US">
              <a:cs typeface="Arial"/>
            </a:endParaRPr>
          </a:p>
          <a:p>
            <a:pPr>
              <a:lnSpc>
                <a:spcPct val="150000"/>
              </a:lnSpc>
            </a:pPr>
            <a:r>
              <a:rPr lang="en-US" dirty="0">
                <a:cs typeface="Arial"/>
              </a:rPr>
              <a:t>Screen reading </a:t>
            </a:r>
          </a:p>
        </p:txBody>
      </p:sp>
      <p:sp>
        <p:nvSpPr>
          <p:cNvPr id="3" name="TextBox 2">
            <a:extLst>
              <a:ext uri="{FF2B5EF4-FFF2-40B4-BE49-F238E27FC236}">
                <a16:creationId xmlns:a16="http://schemas.microsoft.com/office/drawing/2014/main" id="{9D028AF1-46D5-914C-9D5D-DE23164897F8}"/>
              </a:ext>
            </a:extLst>
          </p:cNvPr>
          <p:cNvSpPr txBox="1"/>
          <p:nvPr/>
        </p:nvSpPr>
        <p:spPr>
          <a:xfrm>
            <a:off x="4030083" y="1564303"/>
            <a:ext cx="7600533" cy="1323439"/>
          </a:xfrm>
          <a:prstGeom prst="rect">
            <a:avLst/>
          </a:prstGeom>
          <a:noFill/>
        </p:spPr>
        <p:txBody>
          <a:bodyPr wrap="square" lIns="91440" tIns="45720" rIns="91440" bIns="45720" rtlCol="0" anchor="t">
            <a:spAutoFit/>
          </a:bodyPr>
          <a:lstStyle/>
          <a:p>
            <a:r>
              <a:rPr lang="en-US" sz="4000" b="1" dirty="0">
                <a:solidFill>
                  <a:srgbClr val="FFC000"/>
                </a:solidFill>
              </a:rPr>
              <a:t>Key feedback from deafblind community members</a:t>
            </a:r>
            <a:endParaRPr lang="en-US" sz="4000" b="1" dirty="0">
              <a:solidFill>
                <a:srgbClr val="FFC000"/>
              </a:solidFill>
              <a:cs typeface="Arial"/>
            </a:endParaRPr>
          </a:p>
        </p:txBody>
      </p:sp>
      <p:sp>
        <p:nvSpPr>
          <p:cNvPr id="2" name="Title 1">
            <a:extLst>
              <a:ext uri="{FF2B5EF4-FFF2-40B4-BE49-F238E27FC236}">
                <a16:creationId xmlns:a16="http://schemas.microsoft.com/office/drawing/2014/main" id="{32BEA561-FA58-7F43-ABC2-68FFA4C8893E}"/>
              </a:ext>
            </a:extLst>
          </p:cNvPr>
          <p:cNvSpPr>
            <a:spLocks noGrp="1"/>
          </p:cNvSpPr>
          <p:nvPr>
            <p:ph type="title"/>
          </p:nvPr>
        </p:nvSpPr>
        <p:spPr>
          <a:xfrm>
            <a:off x="4025611" y="490692"/>
            <a:ext cx="7247768" cy="1325563"/>
          </a:xfrm>
        </p:spPr>
        <p:txBody>
          <a:bodyPr/>
          <a:lstStyle/>
          <a:p>
            <a:r>
              <a:rPr lang="en-US" dirty="0"/>
              <a:t>User experiences </a:t>
            </a:r>
          </a:p>
        </p:txBody>
      </p:sp>
    </p:spTree>
    <p:extLst>
      <p:ext uri="{BB962C8B-B14F-4D97-AF65-F5344CB8AC3E}">
        <p14:creationId xmlns:p14="http://schemas.microsoft.com/office/powerpoint/2010/main" val="2774676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A7B1-BFB7-4C57-B54F-FC5A6AF16D0A}"/>
              </a:ext>
            </a:extLst>
          </p:cNvPr>
          <p:cNvSpPr>
            <a:spLocks noGrp="1"/>
          </p:cNvSpPr>
          <p:nvPr>
            <p:ph type="title"/>
          </p:nvPr>
        </p:nvSpPr>
        <p:spPr/>
        <p:txBody>
          <a:bodyPr/>
          <a:lstStyle/>
          <a:p>
            <a:r>
              <a:rPr lang="en-US" dirty="0" err="1"/>
              <a:t>Maximising</a:t>
            </a:r>
            <a:r>
              <a:rPr lang="en-US" dirty="0"/>
              <a:t> audit benefit</a:t>
            </a:r>
            <a:endParaRPr lang="en-AU" dirty="0"/>
          </a:p>
        </p:txBody>
      </p:sp>
      <p:sp>
        <p:nvSpPr>
          <p:cNvPr id="9" name="Content Placeholder 2">
            <a:extLst>
              <a:ext uri="{FF2B5EF4-FFF2-40B4-BE49-F238E27FC236}">
                <a16:creationId xmlns:a16="http://schemas.microsoft.com/office/drawing/2014/main" id="{3BBB7B41-4D1A-D74B-81B3-F1FF46229C26}"/>
              </a:ext>
            </a:extLst>
          </p:cNvPr>
          <p:cNvSpPr txBox="1">
            <a:spLocks/>
          </p:cNvSpPr>
          <p:nvPr/>
        </p:nvSpPr>
        <p:spPr>
          <a:xfrm>
            <a:off x="838199" y="1690687"/>
            <a:ext cx="10515599" cy="411050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cs typeface="Arial"/>
              </a:rPr>
              <a:t>Live site vs. Staging site – use one</a:t>
            </a:r>
          </a:p>
          <a:p>
            <a:pPr>
              <a:lnSpc>
                <a:spcPct val="150000"/>
              </a:lnSpc>
            </a:pPr>
            <a:r>
              <a:rPr lang="en-US" dirty="0">
                <a:cs typeface="Arial"/>
              </a:rPr>
              <a:t>Communication </a:t>
            </a:r>
            <a:endParaRPr lang="en-US" dirty="0"/>
          </a:p>
          <a:p>
            <a:pPr>
              <a:lnSpc>
                <a:spcPct val="150000"/>
              </a:lnSpc>
            </a:pPr>
            <a:r>
              <a:rPr lang="en-US" dirty="0">
                <a:cs typeface="Arial"/>
              </a:rPr>
              <a:t>Weighing up what's logical for different access needs</a:t>
            </a:r>
          </a:p>
          <a:p>
            <a:pPr>
              <a:lnSpc>
                <a:spcPct val="150000"/>
              </a:lnSpc>
            </a:pPr>
            <a:r>
              <a:rPr lang="en-US" dirty="0">
                <a:cs typeface="Arial"/>
              </a:rPr>
              <a:t>Costs working retrospectively </a:t>
            </a:r>
          </a:p>
          <a:p>
            <a:pPr>
              <a:lnSpc>
                <a:spcPct val="150000"/>
              </a:lnSpc>
            </a:pPr>
            <a:r>
              <a:rPr lang="en-US" dirty="0">
                <a:cs typeface="Arial"/>
              </a:rPr>
              <a:t>Negotiating timeframes</a:t>
            </a:r>
          </a:p>
          <a:p>
            <a:pPr marL="0" indent="0">
              <a:lnSpc>
                <a:spcPct val="150000"/>
              </a:lnSpc>
              <a:buNone/>
            </a:pPr>
            <a:endParaRPr lang="en-US" dirty="0">
              <a:cs typeface="Arial"/>
            </a:endParaRPr>
          </a:p>
          <a:p>
            <a:pPr marL="0" indent="0">
              <a:lnSpc>
                <a:spcPct val="100000"/>
              </a:lnSpc>
              <a:buNone/>
            </a:pPr>
            <a:endParaRPr lang="en-US" dirty="0">
              <a:cs typeface="Arial"/>
            </a:endParaRPr>
          </a:p>
          <a:p>
            <a:pPr marL="0" indent="0">
              <a:lnSpc>
                <a:spcPct val="100000"/>
              </a:lnSpc>
              <a:buNone/>
            </a:pPr>
            <a:endParaRPr lang="en-US" dirty="0">
              <a:cs typeface="Arial"/>
            </a:endParaRPr>
          </a:p>
        </p:txBody>
      </p:sp>
    </p:spTree>
    <p:extLst>
      <p:ext uri="{BB962C8B-B14F-4D97-AF65-F5344CB8AC3E}">
        <p14:creationId xmlns:p14="http://schemas.microsoft.com/office/powerpoint/2010/main" val="261348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2CA0-1DC9-4605-83E9-403F28CF6827}"/>
              </a:ext>
            </a:extLst>
          </p:cNvPr>
          <p:cNvSpPr>
            <a:spLocks noGrp="1"/>
          </p:cNvSpPr>
          <p:nvPr>
            <p:ph type="title"/>
          </p:nvPr>
        </p:nvSpPr>
        <p:spPr/>
        <p:txBody>
          <a:bodyPr/>
          <a:lstStyle/>
          <a:p>
            <a:r>
              <a:rPr lang="en-US" dirty="0"/>
              <a:t>Where to next?</a:t>
            </a:r>
          </a:p>
        </p:txBody>
      </p:sp>
      <p:sp>
        <p:nvSpPr>
          <p:cNvPr id="4" name="Content Placeholder 2">
            <a:extLst>
              <a:ext uri="{FF2B5EF4-FFF2-40B4-BE49-F238E27FC236}">
                <a16:creationId xmlns:a16="http://schemas.microsoft.com/office/drawing/2014/main" id="{E7251735-9D13-45CC-B4B2-FDA90177AFC5}"/>
              </a:ext>
            </a:extLst>
          </p:cNvPr>
          <p:cNvSpPr txBox="1">
            <a:spLocks/>
          </p:cNvSpPr>
          <p:nvPr/>
        </p:nvSpPr>
        <p:spPr>
          <a:xfrm>
            <a:off x="891486" y="2116184"/>
            <a:ext cx="10462314" cy="393620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600" dirty="0">
                <a:cs typeface="Arial"/>
              </a:rPr>
              <a:t>high contrast versions of forms</a:t>
            </a:r>
          </a:p>
          <a:p>
            <a:pPr>
              <a:lnSpc>
                <a:spcPct val="100000"/>
              </a:lnSpc>
            </a:pPr>
            <a:r>
              <a:rPr lang="en-US" sz="3600" dirty="0">
                <a:cs typeface="Arial"/>
              </a:rPr>
              <a:t>information in tables --&gt; e-Directory</a:t>
            </a:r>
            <a:endParaRPr lang="en-US" dirty="0"/>
          </a:p>
          <a:p>
            <a:pPr>
              <a:lnSpc>
                <a:spcPct val="100000"/>
              </a:lnSpc>
            </a:pPr>
            <a:r>
              <a:rPr lang="en-US" sz="3600" dirty="0">
                <a:cs typeface="Arial"/>
              </a:rPr>
              <a:t>reviewing and correcting content errors on over 100 remaining pages</a:t>
            </a:r>
          </a:p>
          <a:p>
            <a:pPr>
              <a:lnSpc>
                <a:spcPct val="100000"/>
              </a:lnSpc>
            </a:pPr>
            <a:endParaRPr lang="en-US" sz="3600" dirty="0">
              <a:cs typeface="Arial"/>
            </a:endParaRPr>
          </a:p>
          <a:p>
            <a:pPr>
              <a:lnSpc>
                <a:spcPct val="100000"/>
              </a:lnSpc>
            </a:pPr>
            <a:endParaRPr lang="en-GB" sz="3600" dirty="0">
              <a:cs typeface="Arial" panose="020B0604020202020204"/>
            </a:endParaRPr>
          </a:p>
          <a:p>
            <a:pPr>
              <a:lnSpc>
                <a:spcPct val="100000"/>
              </a:lnSpc>
            </a:pPr>
            <a:endParaRPr lang="en-US" sz="3600" dirty="0">
              <a:cs typeface="Arial" panose="020B0604020202020204"/>
            </a:endParaRPr>
          </a:p>
          <a:p>
            <a:pPr marL="0" indent="0">
              <a:lnSpc>
                <a:spcPct val="100000"/>
              </a:lnSpc>
              <a:buNone/>
            </a:pPr>
            <a:endParaRPr lang="en-US" dirty="0">
              <a:cs typeface="Arial" panose="020B0604020202020204"/>
            </a:endParaRPr>
          </a:p>
          <a:p>
            <a:pPr marL="0" indent="0">
              <a:lnSpc>
                <a:spcPct val="100000"/>
              </a:lnSpc>
              <a:buNone/>
            </a:pPr>
            <a:endParaRPr lang="en-US" dirty="0">
              <a:cs typeface="Arial" panose="020B0604020202020204"/>
            </a:endParaRPr>
          </a:p>
        </p:txBody>
      </p:sp>
    </p:spTree>
    <p:extLst>
      <p:ext uri="{BB962C8B-B14F-4D97-AF65-F5344CB8AC3E}">
        <p14:creationId xmlns:p14="http://schemas.microsoft.com/office/powerpoint/2010/main" val="3728111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Conclusions </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AU" dirty="0">
                <a:cs typeface="Arial"/>
              </a:rPr>
              <a:t>Our advice to you...</a:t>
            </a:r>
          </a:p>
          <a:p>
            <a:pPr lvl="1"/>
            <a:r>
              <a:rPr lang="en-AU" dirty="0">
                <a:cs typeface="Arial"/>
              </a:rPr>
              <a:t>Incorporate accessibility from the start</a:t>
            </a:r>
          </a:p>
          <a:p>
            <a:pPr lvl="1"/>
            <a:r>
              <a:rPr lang="en-AU" dirty="0">
                <a:cs typeface="Arial"/>
              </a:rPr>
              <a:t>'End user' testing</a:t>
            </a:r>
          </a:p>
          <a:p>
            <a:pPr lvl="1"/>
            <a:r>
              <a:rPr lang="en-AU" dirty="0">
                <a:cs typeface="Arial"/>
              </a:rPr>
              <a:t>What standard of accessibility are you aiming for?</a:t>
            </a:r>
          </a:p>
          <a:p>
            <a:pPr lvl="1"/>
            <a:r>
              <a:rPr lang="en-AU" dirty="0">
                <a:cs typeface="Arial"/>
              </a:rPr>
              <a:t>What is achievable?</a:t>
            </a:r>
          </a:p>
          <a:p>
            <a:pPr lvl="1"/>
            <a:r>
              <a:rPr lang="en-AU" dirty="0">
                <a:cs typeface="Arial"/>
              </a:rPr>
              <a:t>Review it every few years</a:t>
            </a:r>
          </a:p>
        </p:txBody>
      </p:sp>
    </p:spTree>
    <p:extLst>
      <p:ext uri="{BB962C8B-B14F-4D97-AF65-F5344CB8AC3E}">
        <p14:creationId xmlns:p14="http://schemas.microsoft.com/office/powerpoint/2010/main" val="3298290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3">
            <a:extLst>
              <a:ext uri="{FF2B5EF4-FFF2-40B4-BE49-F238E27FC236}">
                <a16:creationId xmlns:a16="http://schemas.microsoft.com/office/drawing/2014/main" id="{2176BC8C-2D71-1E46-89FC-E9AAC58410A0}"/>
              </a:ext>
            </a:extLst>
          </p:cNvPr>
          <p:cNvSpPr>
            <a:spLocks noGrp="1"/>
          </p:cNvSpPr>
          <p:nvPr>
            <p:ph type="body" idx="11"/>
          </p:nvPr>
        </p:nvSpPr>
        <p:spPr>
          <a:xfrm>
            <a:off x="7830898" y="4702516"/>
            <a:ext cx="4175572" cy="428263"/>
          </a:xfrm>
        </p:spPr>
        <p:txBody>
          <a:bodyPr/>
          <a:lstStyle/>
          <a:p>
            <a:r>
              <a:rPr lang="en-US" sz="1700" dirty="0" err="1"/>
              <a:t>info@deafblindinformation.org.au</a:t>
            </a:r>
            <a:endParaRPr lang="en-US" sz="1700" dirty="0"/>
          </a:p>
        </p:txBody>
      </p:sp>
      <p:sp>
        <p:nvSpPr>
          <p:cNvPr id="19" name="Text Placeholder 5">
            <a:extLst>
              <a:ext uri="{FF2B5EF4-FFF2-40B4-BE49-F238E27FC236}">
                <a16:creationId xmlns:a16="http://schemas.microsoft.com/office/drawing/2014/main" id="{125CC9CA-DFA6-F640-A25F-352AEF3075DB}"/>
              </a:ext>
            </a:extLst>
          </p:cNvPr>
          <p:cNvSpPr>
            <a:spLocks noGrp="1"/>
          </p:cNvSpPr>
          <p:nvPr>
            <p:ph type="body" idx="13"/>
          </p:nvPr>
        </p:nvSpPr>
        <p:spPr>
          <a:xfrm>
            <a:off x="7830898" y="4092252"/>
            <a:ext cx="3685914" cy="538653"/>
          </a:xfrm>
        </p:spPr>
        <p:txBody>
          <a:bodyPr/>
          <a:lstStyle/>
          <a:p>
            <a:r>
              <a:rPr lang="en-US" dirty="0"/>
              <a:t>Email</a:t>
            </a:r>
          </a:p>
        </p:txBody>
      </p:sp>
      <p:sp>
        <p:nvSpPr>
          <p:cNvPr id="16" name="Text Placeholder 2">
            <a:extLst>
              <a:ext uri="{FF2B5EF4-FFF2-40B4-BE49-F238E27FC236}">
                <a16:creationId xmlns:a16="http://schemas.microsoft.com/office/drawing/2014/main" id="{2B068058-D743-2143-BDB7-A1941605891F}"/>
              </a:ext>
            </a:extLst>
          </p:cNvPr>
          <p:cNvSpPr>
            <a:spLocks noGrp="1"/>
          </p:cNvSpPr>
          <p:nvPr>
            <p:ph type="body" idx="10"/>
          </p:nvPr>
        </p:nvSpPr>
        <p:spPr>
          <a:xfrm>
            <a:off x="7830898" y="3574505"/>
            <a:ext cx="4056302" cy="428263"/>
          </a:xfrm>
        </p:spPr>
        <p:txBody>
          <a:bodyPr/>
          <a:lstStyle/>
          <a:p>
            <a:r>
              <a:rPr lang="en-US" dirty="0" err="1"/>
              <a:t>www.deafblindinformation.org.au</a:t>
            </a:r>
            <a:endParaRPr lang="en-US" dirty="0"/>
          </a:p>
        </p:txBody>
      </p:sp>
      <p:sp>
        <p:nvSpPr>
          <p:cNvPr id="18" name="Text Placeholder 4">
            <a:extLst>
              <a:ext uri="{FF2B5EF4-FFF2-40B4-BE49-F238E27FC236}">
                <a16:creationId xmlns:a16="http://schemas.microsoft.com/office/drawing/2014/main" id="{7FAF7923-3850-9448-85E3-C876BC611424}"/>
              </a:ext>
            </a:extLst>
          </p:cNvPr>
          <p:cNvSpPr>
            <a:spLocks noGrp="1"/>
          </p:cNvSpPr>
          <p:nvPr>
            <p:ph type="body" idx="12"/>
          </p:nvPr>
        </p:nvSpPr>
        <p:spPr>
          <a:xfrm>
            <a:off x="7830898" y="2961204"/>
            <a:ext cx="3685914" cy="538653"/>
          </a:xfrm>
        </p:spPr>
        <p:txBody>
          <a:bodyPr/>
          <a:lstStyle/>
          <a:p>
            <a:r>
              <a:rPr lang="en-US" dirty="0"/>
              <a:t>Website</a:t>
            </a:r>
          </a:p>
        </p:txBody>
      </p:sp>
      <p:sp>
        <p:nvSpPr>
          <p:cNvPr id="15" name="Text Placeholder 1">
            <a:extLst>
              <a:ext uri="{FF2B5EF4-FFF2-40B4-BE49-F238E27FC236}">
                <a16:creationId xmlns:a16="http://schemas.microsoft.com/office/drawing/2014/main" id="{BBFAA03F-0528-C941-B950-51437BFEC501}"/>
              </a:ext>
            </a:extLst>
          </p:cNvPr>
          <p:cNvSpPr>
            <a:spLocks noGrp="1"/>
          </p:cNvSpPr>
          <p:nvPr>
            <p:ph type="body" idx="1"/>
          </p:nvPr>
        </p:nvSpPr>
        <p:spPr>
          <a:xfrm>
            <a:off x="7830898" y="1990222"/>
            <a:ext cx="3685914" cy="823912"/>
          </a:xfrm>
        </p:spPr>
        <p:txBody>
          <a:bodyPr/>
          <a:lstStyle/>
          <a:p>
            <a:r>
              <a:rPr lang="en-US" dirty="0"/>
              <a:t>Contact us</a:t>
            </a:r>
          </a:p>
        </p:txBody>
      </p:sp>
    </p:spTree>
    <p:extLst>
      <p:ext uri="{BB962C8B-B14F-4D97-AF65-F5344CB8AC3E}">
        <p14:creationId xmlns:p14="http://schemas.microsoft.com/office/powerpoint/2010/main" val="247643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901C-958B-4E96-BFD4-2252E20DB6C9}"/>
              </a:ext>
            </a:extLst>
          </p:cNvPr>
          <p:cNvSpPr>
            <a:spLocks noGrp="1"/>
          </p:cNvSpPr>
          <p:nvPr>
            <p:ph type="title"/>
          </p:nvPr>
        </p:nvSpPr>
        <p:spPr/>
        <p:txBody>
          <a:bodyPr/>
          <a:lstStyle/>
          <a:p>
            <a:r>
              <a:rPr lang="en-US" dirty="0"/>
              <a:t>Overview </a:t>
            </a:r>
            <a:endParaRPr lang="en-AU" dirty="0"/>
          </a:p>
        </p:txBody>
      </p:sp>
      <p:sp>
        <p:nvSpPr>
          <p:cNvPr id="3" name="Content Placeholder 2">
            <a:extLst>
              <a:ext uri="{FF2B5EF4-FFF2-40B4-BE49-F238E27FC236}">
                <a16:creationId xmlns:a16="http://schemas.microsoft.com/office/drawing/2014/main" id="{017BC515-DC40-4215-9BDB-9436C9E85888}"/>
              </a:ext>
            </a:extLst>
          </p:cNvPr>
          <p:cNvSpPr txBox="1">
            <a:spLocks/>
          </p:cNvSpPr>
          <p:nvPr/>
        </p:nvSpPr>
        <p:spPr>
          <a:xfrm>
            <a:off x="864843" y="1714741"/>
            <a:ext cx="10462314" cy="393620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600" dirty="0"/>
              <a:t>Introduction to </a:t>
            </a:r>
            <a:r>
              <a:rPr lang="en-US" sz="3600" dirty="0" err="1"/>
              <a:t>deafblindness</a:t>
            </a:r>
            <a:endParaRPr lang="en-US" sz="3600" dirty="0">
              <a:cs typeface="Arial"/>
            </a:endParaRPr>
          </a:p>
          <a:p>
            <a:pPr>
              <a:lnSpc>
                <a:spcPct val="100000"/>
              </a:lnSpc>
            </a:pPr>
            <a:r>
              <a:rPr lang="en-US" sz="3600" dirty="0"/>
              <a:t>Deafblind communication and technologies</a:t>
            </a:r>
            <a:endParaRPr lang="en-US" sz="3600" dirty="0">
              <a:cs typeface="Arial"/>
            </a:endParaRPr>
          </a:p>
          <a:p>
            <a:pPr>
              <a:lnSpc>
                <a:spcPct val="100000"/>
              </a:lnSpc>
            </a:pPr>
            <a:r>
              <a:rPr lang="en-US" sz="3600" dirty="0"/>
              <a:t>Accessibility audit process</a:t>
            </a:r>
            <a:endParaRPr lang="en-US" sz="3600">
              <a:cs typeface="Arial" panose="020B0604020202020204"/>
            </a:endParaRPr>
          </a:p>
          <a:p>
            <a:pPr>
              <a:lnSpc>
                <a:spcPct val="100000"/>
              </a:lnSpc>
            </a:pPr>
            <a:r>
              <a:rPr lang="en-US" sz="3600" dirty="0"/>
              <a:t>Summary of results</a:t>
            </a:r>
            <a:endParaRPr lang="en-US" sz="3600">
              <a:cs typeface="Arial" panose="020B0604020202020204"/>
            </a:endParaRPr>
          </a:p>
          <a:p>
            <a:pPr>
              <a:lnSpc>
                <a:spcPct val="100000"/>
              </a:lnSpc>
            </a:pPr>
            <a:r>
              <a:rPr lang="en-US" sz="3600" dirty="0">
                <a:cs typeface="Arial"/>
              </a:rPr>
              <a:t>Significant learnings</a:t>
            </a:r>
          </a:p>
          <a:p>
            <a:pPr marL="0" indent="0">
              <a:lnSpc>
                <a:spcPct val="100000"/>
              </a:lnSpc>
              <a:buNone/>
            </a:pPr>
            <a:endParaRPr lang="en-US" dirty="0">
              <a:cs typeface="Arial" panose="020B0604020202020204"/>
            </a:endParaRPr>
          </a:p>
          <a:p>
            <a:pPr marL="0" indent="0">
              <a:lnSpc>
                <a:spcPct val="100000"/>
              </a:lnSpc>
              <a:buNone/>
            </a:pPr>
            <a:endParaRPr lang="en-US" dirty="0">
              <a:cs typeface="Arial" panose="020B0604020202020204"/>
            </a:endParaRPr>
          </a:p>
        </p:txBody>
      </p:sp>
    </p:spTree>
    <p:extLst>
      <p:ext uri="{BB962C8B-B14F-4D97-AF65-F5344CB8AC3E}">
        <p14:creationId xmlns:p14="http://schemas.microsoft.com/office/powerpoint/2010/main" val="101051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A561-FA58-7F43-ABC2-68FFA4C8893E}"/>
              </a:ext>
            </a:extLst>
          </p:cNvPr>
          <p:cNvSpPr>
            <a:spLocks noGrp="1"/>
          </p:cNvSpPr>
          <p:nvPr>
            <p:ph type="title"/>
          </p:nvPr>
        </p:nvSpPr>
        <p:spPr/>
        <p:txBody>
          <a:bodyPr/>
          <a:lstStyle/>
          <a:p>
            <a:r>
              <a:rPr lang="en-US" sz="4800" dirty="0"/>
              <a:t>What is </a:t>
            </a:r>
            <a:r>
              <a:rPr lang="en-US" sz="4800" dirty="0" err="1"/>
              <a:t>deafblindness</a:t>
            </a:r>
            <a:r>
              <a:rPr lang="en-US" sz="4800" dirty="0"/>
              <a:t>?</a:t>
            </a:r>
            <a:endParaRPr lang="en-US" dirty="0"/>
          </a:p>
        </p:txBody>
      </p:sp>
      <p:sp>
        <p:nvSpPr>
          <p:cNvPr id="3" name="TextBox 2">
            <a:extLst>
              <a:ext uri="{FF2B5EF4-FFF2-40B4-BE49-F238E27FC236}">
                <a16:creationId xmlns:a16="http://schemas.microsoft.com/office/drawing/2014/main" id="{9D028AF1-46D5-914C-9D5D-DE23164897F8}"/>
              </a:ext>
            </a:extLst>
          </p:cNvPr>
          <p:cNvSpPr txBox="1"/>
          <p:nvPr/>
        </p:nvSpPr>
        <p:spPr>
          <a:xfrm>
            <a:off x="5565545" y="1715648"/>
            <a:ext cx="5777347" cy="707886"/>
          </a:xfrm>
          <a:prstGeom prst="rect">
            <a:avLst/>
          </a:prstGeom>
          <a:noFill/>
        </p:spPr>
        <p:txBody>
          <a:bodyPr wrap="square" lIns="91440" tIns="45720" rIns="91440" bIns="45720" rtlCol="0" anchor="t">
            <a:spAutoFit/>
          </a:bodyPr>
          <a:lstStyle/>
          <a:p>
            <a:r>
              <a:rPr lang="en-US" sz="4000" b="1" dirty="0">
                <a:solidFill>
                  <a:srgbClr val="FFC000"/>
                </a:solidFill>
                <a:cs typeface="Arial"/>
              </a:rPr>
              <a:t>Sensory disability</a:t>
            </a:r>
            <a:endParaRPr lang="en-US" sz="4000" b="1" u="sng" dirty="0">
              <a:solidFill>
                <a:srgbClr val="FFC000"/>
              </a:solidFill>
              <a:cs typeface="Arial"/>
            </a:endParaRPr>
          </a:p>
        </p:txBody>
      </p:sp>
      <p:sp>
        <p:nvSpPr>
          <p:cNvPr id="6" name="Content Placeholder 2">
            <a:extLst>
              <a:ext uri="{FF2B5EF4-FFF2-40B4-BE49-F238E27FC236}">
                <a16:creationId xmlns:a16="http://schemas.microsoft.com/office/drawing/2014/main" id="{81132724-2BCB-104E-BFA6-34E99F42C40D}"/>
              </a:ext>
            </a:extLst>
          </p:cNvPr>
          <p:cNvSpPr txBox="1">
            <a:spLocks/>
          </p:cNvSpPr>
          <p:nvPr/>
        </p:nvSpPr>
        <p:spPr>
          <a:xfrm>
            <a:off x="5565545" y="2520696"/>
            <a:ext cx="6324683" cy="295916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ea typeface="+mn-lt"/>
                <a:cs typeface="+mn-lt"/>
              </a:rPr>
              <a:t>combination of both hearing and vision loss or impairment </a:t>
            </a:r>
          </a:p>
          <a:p>
            <a:pPr>
              <a:lnSpc>
                <a:spcPct val="150000"/>
              </a:lnSpc>
            </a:pPr>
            <a:r>
              <a:rPr lang="en-US" dirty="0">
                <a:ea typeface="+mn-lt"/>
                <a:cs typeface="+mn-lt"/>
              </a:rPr>
              <a:t>significant effect on communication, </a:t>
            </a:r>
            <a:r>
              <a:rPr lang="en-GB" dirty="0">
                <a:ea typeface="+mn-lt"/>
                <a:cs typeface="+mn-lt"/>
              </a:rPr>
              <a:t>socialisation</a:t>
            </a:r>
            <a:r>
              <a:rPr lang="en-US" dirty="0">
                <a:ea typeface="+mn-lt"/>
                <a:cs typeface="+mn-lt"/>
              </a:rPr>
              <a:t>, mobility and daily living</a:t>
            </a:r>
            <a:endParaRPr lang="en-US" dirty="0">
              <a:cs typeface="Arial"/>
            </a:endParaRPr>
          </a:p>
        </p:txBody>
      </p:sp>
      <p:pic>
        <p:nvPicPr>
          <p:cNvPr id="7" name="Picture 6" descr="Paralympic, deafblind swimmer Becca Meyers with her seeing eye dog">
            <a:extLst>
              <a:ext uri="{FF2B5EF4-FFF2-40B4-BE49-F238E27FC236}">
                <a16:creationId xmlns:a16="http://schemas.microsoft.com/office/drawing/2014/main" id="{BAE836C0-94ED-B84A-BEC7-E0EF2236A707}"/>
              </a:ext>
            </a:extLst>
          </p:cNvPr>
          <p:cNvPicPr>
            <a:picLocks noChangeAspect="1"/>
          </p:cNvPicPr>
          <p:nvPr/>
        </p:nvPicPr>
        <p:blipFill>
          <a:blip r:embed="rId3"/>
          <a:srcRect l="168" r="168"/>
          <a:stretch>
            <a:fillRect/>
          </a:stretch>
        </p:blipFill>
        <p:spPr>
          <a:xfrm>
            <a:off x="856528" y="1690689"/>
            <a:ext cx="3852862" cy="3852862"/>
          </a:xfrm>
          <a:prstGeom prst="ellipse">
            <a:avLst/>
          </a:prstGeom>
        </p:spPr>
      </p:pic>
    </p:spTree>
    <p:extLst>
      <p:ext uri="{BB962C8B-B14F-4D97-AF65-F5344CB8AC3E}">
        <p14:creationId xmlns:p14="http://schemas.microsoft.com/office/powerpoint/2010/main" val="275335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A561-FA58-7F43-ABC2-68FFA4C8893E}"/>
              </a:ext>
            </a:extLst>
          </p:cNvPr>
          <p:cNvSpPr>
            <a:spLocks noGrp="1"/>
          </p:cNvSpPr>
          <p:nvPr>
            <p:ph type="title"/>
          </p:nvPr>
        </p:nvSpPr>
        <p:spPr/>
        <p:txBody>
          <a:bodyPr/>
          <a:lstStyle/>
          <a:p>
            <a:r>
              <a:rPr lang="en-US" sz="4800" dirty="0"/>
              <a:t>Deafblind communication</a:t>
            </a:r>
          </a:p>
        </p:txBody>
      </p:sp>
      <p:sp>
        <p:nvSpPr>
          <p:cNvPr id="3" name="Content Placeholder 2">
            <a:extLst>
              <a:ext uri="{FF2B5EF4-FFF2-40B4-BE49-F238E27FC236}">
                <a16:creationId xmlns:a16="http://schemas.microsoft.com/office/drawing/2014/main" id="{58F69963-3652-424F-95E5-6CEDC77E005E}"/>
              </a:ext>
            </a:extLst>
          </p:cNvPr>
          <p:cNvSpPr txBox="1">
            <a:spLocks/>
          </p:cNvSpPr>
          <p:nvPr/>
        </p:nvSpPr>
        <p:spPr>
          <a:xfrm>
            <a:off x="864843" y="1372102"/>
            <a:ext cx="10462314" cy="497087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600" dirty="0">
                <a:cs typeface="Arial"/>
              </a:rPr>
              <a:t>signed</a:t>
            </a:r>
          </a:p>
          <a:p>
            <a:pPr lvl="1">
              <a:lnSpc>
                <a:spcPct val="100000"/>
              </a:lnSpc>
            </a:pPr>
            <a:r>
              <a:rPr lang="en-US" dirty="0">
                <a:cs typeface="Arial"/>
              </a:rPr>
              <a:t>modified for residual vision</a:t>
            </a:r>
          </a:p>
          <a:p>
            <a:pPr lvl="1">
              <a:lnSpc>
                <a:spcPct val="100000"/>
              </a:lnSpc>
            </a:pPr>
            <a:r>
              <a:rPr lang="en-US" dirty="0">
                <a:cs typeface="Arial"/>
              </a:rPr>
              <a:t>tactile forms</a:t>
            </a:r>
          </a:p>
          <a:p>
            <a:pPr>
              <a:lnSpc>
                <a:spcPct val="100000"/>
              </a:lnSpc>
            </a:pPr>
            <a:r>
              <a:rPr lang="en-US" sz="3600" dirty="0">
                <a:cs typeface="Arial"/>
              </a:rPr>
              <a:t>spoken</a:t>
            </a:r>
          </a:p>
          <a:p>
            <a:pPr lvl="1">
              <a:lnSpc>
                <a:spcPct val="100000"/>
              </a:lnSpc>
            </a:pPr>
            <a:r>
              <a:rPr lang="en-US" dirty="0">
                <a:cs typeface="Arial"/>
              </a:rPr>
              <a:t>aided hearing</a:t>
            </a:r>
          </a:p>
          <a:p>
            <a:pPr lvl="1">
              <a:lnSpc>
                <a:spcPct val="100000"/>
              </a:lnSpc>
            </a:pPr>
            <a:r>
              <a:rPr lang="en-US" dirty="0">
                <a:cs typeface="Arial"/>
              </a:rPr>
              <a:t>lip reading</a:t>
            </a:r>
            <a:endParaRPr lang="en-US" sz="3200" dirty="0">
              <a:cs typeface="Arial"/>
            </a:endParaRPr>
          </a:p>
          <a:p>
            <a:pPr>
              <a:lnSpc>
                <a:spcPct val="100000"/>
              </a:lnSpc>
            </a:pPr>
            <a:r>
              <a:rPr lang="en-US" sz="3600" dirty="0">
                <a:cs typeface="Arial"/>
              </a:rPr>
              <a:t>written</a:t>
            </a:r>
            <a:endParaRPr lang="en-US" dirty="0">
              <a:cs typeface="Arial" panose="020B0604020202020204"/>
            </a:endParaRPr>
          </a:p>
          <a:p>
            <a:pPr lvl="1">
              <a:lnSpc>
                <a:spcPct val="100000"/>
              </a:lnSpc>
            </a:pPr>
            <a:r>
              <a:rPr lang="en-US" dirty="0">
                <a:cs typeface="Arial" panose="020B0604020202020204"/>
              </a:rPr>
              <a:t>modified print</a:t>
            </a:r>
          </a:p>
          <a:p>
            <a:pPr lvl="1">
              <a:lnSpc>
                <a:spcPct val="100000"/>
              </a:lnSpc>
            </a:pPr>
            <a:r>
              <a:rPr lang="en-US" dirty="0">
                <a:cs typeface="Arial" panose="020B0604020202020204"/>
              </a:rPr>
              <a:t>braille</a:t>
            </a:r>
          </a:p>
        </p:txBody>
      </p:sp>
    </p:spTree>
    <p:extLst>
      <p:ext uri="{BB962C8B-B14F-4D97-AF65-F5344CB8AC3E}">
        <p14:creationId xmlns:p14="http://schemas.microsoft.com/office/powerpoint/2010/main" val="288574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A561-FA58-7F43-ABC2-68FFA4C8893E}"/>
              </a:ext>
            </a:extLst>
          </p:cNvPr>
          <p:cNvSpPr>
            <a:spLocks noGrp="1"/>
          </p:cNvSpPr>
          <p:nvPr>
            <p:ph type="title"/>
          </p:nvPr>
        </p:nvSpPr>
        <p:spPr/>
        <p:txBody>
          <a:bodyPr/>
          <a:lstStyle/>
          <a:p>
            <a:r>
              <a:rPr lang="en-US" sz="4800" dirty="0"/>
              <a:t>Deafblind digital access </a:t>
            </a:r>
          </a:p>
        </p:txBody>
      </p:sp>
      <p:sp>
        <p:nvSpPr>
          <p:cNvPr id="3" name="Content Placeholder 2">
            <a:extLst>
              <a:ext uri="{FF2B5EF4-FFF2-40B4-BE49-F238E27FC236}">
                <a16:creationId xmlns:a16="http://schemas.microsoft.com/office/drawing/2014/main" id="{16712407-5D3C-45FA-A667-FB1DE64191D7}"/>
              </a:ext>
            </a:extLst>
          </p:cNvPr>
          <p:cNvSpPr txBox="1">
            <a:spLocks/>
          </p:cNvSpPr>
          <p:nvPr/>
        </p:nvSpPr>
        <p:spPr>
          <a:xfrm>
            <a:off x="864843" y="1455949"/>
            <a:ext cx="10491068" cy="479884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200" dirty="0">
                <a:cs typeface="Arial"/>
              </a:rPr>
              <a:t>Audio</a:t>
            </a:r>
            <a:endParaRPr lang="en-US" dirty="0">
              <a:cs typeface="Arial"/>
            </a:endParaRPr>
          </a:p>
          <a:p>
            <a:pPr lvl="1">
              <a:lnSpc>
                <a:spcPct val="100000"/>
              </a:lnSpc>
            </a:pPr>
            <a:r>
              <a:rPr lang="en-US" dirty="0">
                <a:cs typeface="Arial"/>
              </a:rPr>
              <a:t>Screen reader</a:t>
            </a:r>
          </a:p>
          <a:p>
            <a:pPr>
              <a:lnSpc>
                <a:spcPct val="100000"/>
              </a:lnSpc>
            </a:pPr>
            <a:r>
              <a:rPr lang="en-US" sz="3200" dirty="0">
                <a:cs typeface="Arial"/>
              </a:rPr>
              <a:t>Visual </a:t>
            </a:r>
            <a:endParaRPr lang="en-US" dirty="0">
              <a:cs typeface="Arial"/>
            </a:endParaRPr>
          </a:p>
          <a:p>
            <a:pPr lvl="1">
              <a:lnSpc>
                <a:spcPct val="100000"/>
              </a:lnSpc>
            </a:pPr>
            <a:r>
              <a:rPr lang="en-US" dirty="0">
                <a:cs typeface="Arial"/>
              </a:rPr>
              <a:t>Captions</a:t>
            </a:r>
          </a:p>
          <a:p>
            <a:pPr lvl="1">
              <a:lnSpc>
                <a:spcPct val="100000"/>
              </a:lnSpc>
            </a:pPr>
            <a:r>
              <a:rPr lang="en-US" dirty="0">
                <a:cs typeface="Arial"/>
              </a:rPr>
              <a:t>Visual frame sign language</a:t>
            </a:r>
          </a:p>
          <a:p>
            <a:pPr lvl="1">
              <a:lnSpc>
                <a:spcPct val="100000"/>
              </a:lnSpc>
            </a:pPr>
            <a:r>
              <a:rPr lang="en-US" dirty="0">
                <a:cs typeface="Arial"/>
              </a:rPr>
              <a:t>Plain language, written communication </a:t>
            </a:r>
          </a:p>
          <a:p>
            <a:pPr lvl="1">
              <a:lnSpc>
                <a:spcPct val="100000"/>
              </a:lnSpc>
            </a:pPr>
            <a:r>
              <a:rPr lang="en-US" dirty="0">
                <a:cs typeface="Arial"/>
              </a:rPr>
              <a:t>Screen magnification </a:t>
            </a:r>
          </a:p>
          <a:p>
            <a:pPr>
              <a:lnSpc>
                <a:spcPct val="100000"/>
              </a:lnSpc>
            </a:pPr>
            <a:r>
              <a:rPr lang="en-US" sz="3200" dirty="0">
                <a:ea typeface="+mn-lt"/>
                <a:cs typeface="+mn-lt"/>
              </a:rPr>
              <a:t>Tactile </a:t>
            </a:r>
          </a:p>
          <a:p>
            <a:pPr lvl="1">
              <a:lnSpc>
                <a:spcPct val="100000"/>
              </a:lnSpc>
            </a:pPr>
            <a:r>
              <a:rPr lang="en-US" dirty="0">
                <a:ea typeface="+mn-lt"/>
                <a:cs typeface="+mn-lt"/>
              </a:rPr>
              <a:t>Refreshable braille display</a:t>
            </a:r>
            <a:endParaRPr lang="en-US" dirty="0"/>
          </a:p>
          <a:p>
            <a:pPr lvl="1">
              <a:lnSpc>
                <a:spcPct val="100000"/>
              </a:lnSpc>
            </a:pPr>
            <a:endParaRPr lang="en-US" sz="2800" dirty="0">
              <a:cs typeface="Arial" panose="020B0604020202020204"/>
            </a:endParaRPr>
          </a:p>
          <a:p>
            <a:pPr lvl="1">
              <a:lnSpc>
                <a:spcPct val="100000"/>
              </a:lnSpc>
            </a:pPr>
            <a:endParaRPr lang="en-US" sz="2800" dirty="0">
              <a:cs typeface="Arial" panose="020B0604020202020204"/>
            </a:endParaRPr>
          </a:p>
          <a:p>
            <a:pPr lvl="1">
              <a:lnSpc>
                <a:spcPct val="100000"/>
              </a:lnSpc>
            </a:pPr>
            <a:endParaRPr lang="en-US" sz="2800" dirty="0">
              <a:cs typeface="Arial" panose="020B0604020202020204"/>
            </a:endParaRPr>
          </a:p>
          <a:p>
            <a:pPr>
              <a:lnSpc>
                <a:spcPct val="100000"/>
              </a:lnSpc>
            </a:pPr>
            <a:endParaRPr lang="en-US" sz="3600" dirty="0">
              <a:cs typeface="Arial" panose="020B0604020202020204"/>
            </a:endParaRPr>
          </a:p>
          <a:p>
            <a:pPr marL="0" indent="0">
              <a:lnSpc>
                <a:spcPct val="100000"/>
              </a:lnSpc>
              <a:buNone/>
            </a:pPr>
            <a:endParaRPr lang="en-US" dirty="0">
              <a:cs typeface="Arial" panose="020B0604020202020204"/>
            </a:endParaRPr>
          </a:p>
          <a:p>
            <a:pPr marL="0" indent="0">
              <a:lnSpc>
                <a:spcPct val="100000"/>
              </a:lnSpc>
              <a:buNone/>
            </a:pPr>
            <a:endParaRPr lang="en-US" dirty="0">
              <a:cs typeface="Arial" panose="020B0604020202020204"/>
            </a:endParaRPr>
          </a:p>
        </p:txBody>
      </p:sp>
    </p:spTree>
    <p:extLst>
      <p:ext uri="{BB962C8B-B14F-4D97-AF65-F5344CB8AC3E}">
        <p14:creationId xmlns:p14="http://schemas.microsoft.com/office/powerpoint/2010/main" val="366162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A561-FA58-7F43-ABC2-68FFA4C8893E}"/>
              </a:ext>
            </a:extLst>
          </p:cNvPr>
          <p:cNvSpPr>
            <a:spLocks noGrp="1"/>
          </p:cNvSpPr>
          <p:nvPr>
            <p:ph type="title"/>
          </p:nvPr>
        </p:nvSpPr>
        <p:spPr/>
        <p:txBody>
          <a:bodyPr/>
          <a:lstStyle/>
          <a:p>
            <a:r>
              <a:rPr lang="en-US" sz="4800" dirty="0"/>
              <a:t>Website history</a:t>
            </a:r>
          </a:p>
        </p:txBody>
      </p:sp>
      <p:sp>
        <p:nvSpPr>
          <p:cNvPr id="6" name="TextBox 5">
            <a:extLst>
              <a:ext uri="{FF2B5EF4-FFF2-40B4-BE49-F238E27FC236}">
                <a16:creationId xmlns:a16="http://schemas.microsoft.com/office/drawing/2014/main" id="{38CFFF8D-2538-6F4C-96F2-3706355E0D7D}"/>
              </a:ext>
            </a:extLst>
          </p:cNvPr>
          <p:cNvSpPr txBox="1"/>
          <p:nvPr/>
        </p:nvSpPr>
        <p:spPr>
          <a:xfrm>
            <a:off x="806228" y="1528154"/>
            <a:ext cx="10579260" cy="1323439"/>
          </a:xfrm>
          <a:prstGeom prst="rect">
            <a:avLst/>
          </a:prstGeom>
          <a:noFill/>
        </p:spPr>
        <p:txBody>
          <a:bodyPr wrap="square" lIns="91440" tIns="45720" rIns="91440" bIns="45720" rtlCol="0" anchor="t">
            <a:spAutoFit/>
          </a:bodyPr>
          <a:lstStyle/>
          <a:p>
            <a:r>
              <a:rPr lang="en-US" sz="4000" b="1" dirty="0">
                <a:solidFill>
                  <a:srgbClr val="FFC000"/>
                </a:solidFill>
              </a:rPr>
              <a:t>Deafblind Australia</a:t>
            </a:r>
            <a:endParaRPr lang="en-US" dirty="0"/>
          </a:p>
          <a:p>
            <a:r>
              <a:rPr lang="en-US" sz="4000" b="1" dirty="0">
                <a:solidFill>
                  <a:srgbClr val="FFC000"/>
                </a:solidFill>
              </a:rPr>
              <a:t>an Information Centre 2012</a:t>
            </a:r>
            <a:endParaRPr lang="en-US" dirty="0"/>
          </a:p>
        </p:txBody>
      </p:sp>
      <p:sp>
        <p:nvSpPr>
          <p:cNvPr id="8" name="Content Placeholder 2">
            <a:extLst>
              <a:ext uri="{FF2B5EF4-FFF2-40B4-BE49-F238E27FC236}">
                <a16:creationId xmlns:a16="http://schemas.microsoft.com/office/drawing/2014/main" id="{8F2557F9-BAC1-7047-AA7F-B4E3AF0009E5}"/>
              </a:ext>
            </a:extLst>
          </p:cNvPr>
          <p:cNvSpPr txBox="1">
            <a:spLocks/>
          </p:cNvSpPr>
          <p:nvPr/>
        </p:nvSpPr>
        <p:spPr>
          <a:xfrm>
            <a:off x="827543" y="2740157"/>
            <a:ext cx="6484542" cy="302701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cs typeface="Arial"/>
              </a:rPr>
              <a:t>adjustable font size</a:t>
            </a:r>
            <a:endParaRPr lang="en-US" dirty="0"/>
          </a:p>
          <a:p>
            <a:pPr>
              <a:lnSpc>
                <a:spcPct val="150000"/>
              </a:lnSpc>
            </a:pPr>
            <a:r>
              <a:rPr lang="en-US" dirty="0">
                <a:cs typeface="Arial"/>
              </a:rPr>
              <a:t>2 high contrast display options</a:t>
            </a:r>
          </a:p>
          <a:p>
            <a:pPr>
              <a:lnSpc>
                <a:spcPct val="150000"/>
              </a:lnSpc>
            </a:pPr>
            <a:r>
              <a:rPr lang="en-US" dirty="0">
                <a:cs typeface="Arial"/>
              </a:rPr>
              <a:t>text only</a:t>
            </a:r>
          </a:p>
          <a:p>
            <a:pPr>
              <a:lnSpc>
                <a:spcPct val="150000"/>
              </a:lnSpc>
            </a:pPr>
            <a:r>
              <a:rPr lang="en-US" dirty="0">
                <a:cs typeface="Arial"/>
              </a:rPr>
              <a:t>Alt text for images (inconsistent)</a:t>
            </a:r>
          </a:p>
          <a:p>
            <a:pPr marL="0" indent="0">
              <a:lnSpc>
                <a:spcPct val="150000"/>
              </a:lnSpc>
              <a:buNone/>
            </a:pPr>
            <a:endParaRPr lang="en-US" dirty="0">
              <a:cs typeface="Arial"/>
            </a:endParaRPr>
          </a:p>
          <a:p>
            <a:pPr marL="0" indent="0">
              <a:lnSpc>
                <a:spcPct val="150000"/>
              </a:lnSpc>
              <a:buNone/>
            </a:pPr>
            <a:endParaRPr lang="en-US" dirty="0">
              <a:cs typeface="Arial"/>
            </a:endParaRPr>
          </a:p>
          <a:p>
            <a:pPr marL="0" indent="0">
              <a:lnSpc>
                <a:spcPct val="100000"/>
              </a:lnSpc>
              <a:buNone/>
            </a:pPr>
            <a:endParaRPr lang="en-US" dirty="0">
              <a:cs typeface="Arial"/>
            </a:endParaRPr>
          </a:p>
          <a:p>
            <a:pPr marL="0" indent="0">
              <a:lnSpc>
                <a:spcPct val="100000"/>
              </a:lnSpc>
              <a:buNone/>
            </a:pPr>
            <a:endParaRPr lang="en-US" dirty="0">
              <a:cs typeface="Arial"/>
            </a:endParaRPr>
          </a:p>
        </p:txBody>
      </p:sp>
      <p:pic>
        <p:nvPicPr>
          <p:cNvPr id="7" name="Picture 6" descr="Screen shot of a portion of the original website home page, with coloured circle graphics.">
            <a:extLst>
              <a:ext uri="{FF2B5EF4-FFF2-40B4-BE49-F238E27FC236}">
                <a16:creationId xmlns:a16="http://schemas.microsoft.com/office/drawing/2014/main" id="{BAE836C0-94ED-B84A-BEC7-E0EF2236A707}"/>
              </a:ext>
            </a:extLst>
          </p:cNvPr>
          <p:cNvPicPr>
            <a:picLocks noChangeAspect="1"/>
          </p:cNvPicPr>
          <p:nvPr/>
        </p:nvPicPr>
        <p:blipFill>
          <a:blip r:embed="rId3"/>
          <a:srcRect t="555" b="555"/>
          <a:stretch>
            <a:fillRect/>
          </a:stretch>
        </p:blipFill>
        <p:spPr>
          <a:xfrm>
            <a:off x="7832458" y="1243080"/>
            <a:ext cx="3772932" cy="3772932"/>
          </a:xfrm>
          <a:prstGeom prst="ellipse">
            <a:avLst/>
          </a:prstGeom>
        </p:spPr>
      </p:pic>
    </p:spTree>
    <p:extLst>
      <p:ext uri="{BB962C8B-B14F-4D97-AF65-F5344CB8AC3E}">
        <p14:creationId xmlns:p14="http://schemas.microsoft.com/office/powerpoint/2010/main" val="87903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A561-FA58-7F43-ABC2-68FFA4C8893E}"/>
              </a:ext>
            </a:extLst>
          </p:cNvPr>
          <p:cNvSpPr>
            <a:spLocks noGrp="1"/>
          </p:cNvSpPr>
          <p:nvPr>
            <p:ph type="title"/>
          </p:nvPr>
        </p:nvSpPr>
        <p:spPr/>
        <p:txBody>
          <a:bodyPr/>
          <a:lstStyle/>
          <a:p>
            <a:r>
              <a:rPr lang="en-US" sz="4800" dirty="0"/>
              <a:t>Several transformations</a:t>
            </a:r>
          </a:p>
        </p:txBody>
      </p:sp>
      <p:sp>
        <p:nvSpPr>
          <p:cNvPr id="6" name="TextBox 5">
            <a:extLst>
              <a:ext uri="{FF2B5EF4-FFF2-40B4-BE49-F238E27FC236}">
                <a16:creationId xmlns:a16="http://schemas.microsoft.com/office/drawing/2014/main" id="{38CFFF8D-2538-6F4C-96F2-3706355E0D7D}"/>
              </a:ext>
            </a:extLst>
          </p:cNvPr>
          <p:cNvSpPr txBox="1"/>
          <p:nvPr/>
        </p:nvSpPr>
        <p:spPr>
          <a:xfrm>
            <a:off x="806228" y="1528154"/>
            <a:ext cx="7753572" cy="707886"/>
          </a:xfrm>
          <a:prstGeom prst="rect">
            <a:avLst/>
          </a:prstGeom>
          <a:noFill/>
        </p:spPr>
        <p:txBody>
          <a:bodyPr wrap="square" lIns="91440" tIns="45720" rIns="91440" bIns="45720" rtlCol="0" anchor="t">
            <a:spAutoFit/>
          </a:bodyPr>
          <a:lstStyle/>
          <a:p>
            <a:r>
              <a:rPr lang="en-US" sz="4000" b="1" dirty="0">
                <a:solidFill>
                  <a:srgbClr val="FFC000"/>
                </a:solidFill>
              </a:rPr>
              <a:t>Deafblind Information Australia</a:t>
            </a:r>
            <a:endParaRPr lang="en-US" dirty="0"/>
          </a:p>
        </p:txBody>
      </p:sp>
      <p:sp>
        <p:nvSpPr>
          <p:cNvPr id="8" name="Content Placeholder 2">
            <a:extLst>
              <a:ext uri="{FF2B5EF4-FFF2-40B4-BE49-F238E27FC236}">
                <a16:creationId xmlns:a16="http://schemas.microsoft.com/office/drawing/2014/main" id="{8F2557F9-BAC1-7047-AA7F-B4E3AF0009E5}"/>
              </a:ext>
            </a:extLst>
          </p:cNvPr>
          <p:cNvSpPr txBox="1">
            <a:spLocks/>
          </p:cNvSpPr>
          <p:nvPr/>
        </p:nvSpPr>
        <p:spPr>
          <a:xfrm>
            <a:off x="838200" y="2436608"/>
            <a:ext cx="6484542" cy="302701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cs typeface="Arial"/>
              </a:rPr>
              <a:t>information in audio visual format</a:t>
            </a:r>
            <a:endParaRPr lang="en-US" dirty="0"/>
          </a:p>
          <a:p>
            <a:pPr>
              <a:lnSpc>
                <a:spcPct val="150000"/>
              </a:lnSpc>
            </a:pPr>
            <a:r>
              <a:rPr lang="en-US" dirty="0">
                <a:cs typeface="Arial"/>
              </a:rPr>
              <a:t>transcripts</a:t>
            </a:r>
          </a:p>
          <a:p>
            <a:pPr>
              <a:lnSpc>
                <a:spcPct val="150000"/>
              </a:lnSpc>
            </a:pPr>
            <a:r>
              <a:rPr lang="en-US" dirty="0">
                <a:cs typeface="Arial"/>
              </a:rPr>
              <a:t>Auslan interpretation &amp; translation</a:t>
            </a:r>
          </a:p>
          <a:p>
            <a:pPr>
              <a:lnSpc>
                <a:spcPct val="150000"/>
              </a:lnSpc>
            </a:pPr>
            <a:r>
              <a:rPr lang="en-US" dirty="0">
                <a:cs typeface="Arial"/>
              </a:rPr>
              <a:t>high contrast captions</a:t>
            </a:r>
          </a:p>
          <a:p>
            <a:pPr marL="0" indent="0">
              <a:lnSpc>
                <a:spcPct val="150000"/>
              </a:lnSpc>
              <a:buNone/>
            </a:pPr>
            <a:endParaRPr lang="en-US" dirty="0">
              <a:cs typeface="Arial"/>
            </a:endParaRPr>
          </a:p>
          <a:p>
            <a:pPr marL="0" indent="0">
              <a:lnSpc>
                <a:spcPct val="150000"/>
              </a:lnSpc>
              <a:buNone/>
            </a:pPr>
            <a:endParaRPr lang="en-US" dirty="0">
              <a:cs typeface="Arial"/>
            </a:endParaRPr>
          </a:p>
          <a:p>
            <a:pPr marL="0" indent="0">
              <a:lnSpc>
                <a:spcPct val="100000"/>
              </a:lnSpc>
              <a:buNone/>
            </a:pPr>
            <a:endParaRPr lang="en-US" dirty="0">
              <a:cs typeface="Arial"/>
            </a:endParaRPr>
          </a:p>
          <a:p>
            <a:pPr marL="0" indent="0">
              <a:lnSpc>
                <a:spcPct val="100000"/>
              </a:lnSpc>
              <a:buNone/>
            </a:pPr>
            <a:endParaRPr lang="en-US" dirty="0">
              <a:cs typeface="Arial"/>
            </a:endParaRPr>
          </a:p>
        </p:txBody>
      </p:sp>
      <p:pic>
        <p:nvPicPr>
          <p:cNvPr id="9" name="Picture 8" descr="A screen shot of a portion of the Deafblind Information Australia homepage, showing a video of a speaker and Auslan interpreter">
            <a:extLst>
              <a:ext uri="{FF2B5EF4-FFF2-40B4-BE49-F238E27FC236}">
                <a16:creationId xmlns:a16="http://schemas.microsoft.com/office/drawing/2014/main" id="{0901C4E7-6314-DC46-8E15-C0DBA72D269B}"/>
              </a:ext>
            </a:extLst>
          </p:cNvPr>
          <p:cNvPicPr>
            <a:picLocks noChangeAspect="1"/>
          </p:cNvPicPr>
          <p:nvPr/>
        </p:nvPicPr>
        <p:blipFill>
          <a:blip r:embed="rId3"/>
          <a:srcRect l="14158" r="14158"/>
          <a:stretch>
            <a:fillRect/>
          </a:stretch>
        </p:blipFill>
        <p:spPr>
          <a:xfrm>
            <a:off x="8070334" y="1690688"/>
            <a:ext cx="3772932" cy="3772932"/>
          </a:xfrm>
          <a:prstGeom prst="ellipse">
            <a:avLst/>
          </a:prstGeom>
        </p:spPr>
      </p:pic>
    </p:spTree>
    <p:extLst>
      <p:ext uri="{BB962C8B-B14F-4D97-AF65-F5344CB8AC3E}">
        <p14:creationId xmlns:p14="http://schemas.microsoft.com/office/powerpoint/2010/main" val="118589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D26E2-8C89-2740-896E-999614B6AD46}"/>
              </a:ext>
            </a:extLst>
          </p:cNvPr>
          <p:cNvSpPr>
            <a:spLocks noGrp="1"/>
          </p:cNvSpPr>
          <p:nvPr>
            <p:ph type="ctrTitle"/>
          </p:nvPr>
        </p:nvSpPr>
        <p:spPr/>
        <p:txBody>
          <a:bodyPr/>
          <a:lstStyle/>
          <a:p>
            <a:r>
              <a:rPr lang="en-US" dirty="0"/>
              <a:t>Accessibility audit experience</a:t>
            </a:r>
          </a:p>
        </p:txBody>
      </p:sp>
      <p:sp>
        <p:nvSpPr>
          <p:cNvPr id="3" name="Subtitle 2">
            <a:extLst>
              <a:ext uri="{FF2B5EF4-FFF2-40B4-BE49-F238E27FC236}">
                <a16:creationId xmlns:a16="http://schemas.microsoft.com/office/drawing/2014/main" id="{F041E168-1EE5-2646-B1A1-BC9F62B881DB}"/>
              </a:ext>
            </a:extLst>
          </p:cNvPr>
          <p:cNvSpPr>
            <a:spLocks noGrp="1"/>
          </p:cNvSpPr>
          <p:nvPr>
            <p:ph type="subTitle" idx="1"/>
          </p:nvPr>
        </p:nvSpPr>
        <p:spPr/>
        <p:txBody>
          <a:bodyPr/>
          <a:lstStyle/>
          <a:p>
            <a:r>
              <a:rPr lang="en-US" dirty="0">
                <a:solidFill>
                  <a:srgbClr val="FFC000"/>
                </a:solidFill>
              </a:rPr>
              <a:t>November 2020 to October 2021</a:t>
            </a:r>
          </a:p>
        </p:txBody>
      </p:sp>
    </p:spTree>
    <p:extLst>
      <p:ext uri="{BB962C8B-B14F-4D97-AF65-F5344CB8AC3E}">
        <p14:creationId xmlns:p14="http://schemas.microsoft.com/office/powerpoint/2010/main" val="821968518"/>
      </p:ext>
    </p:extLst>
  </p:cSld>
  <p:clrMapOvr>
    <a:masterClrMapping/>
  </p:clrMapOvr>
</p:sld>
</file>

<file path=ppt/theme/theme1.xml><?xml version="1.0" encoding="utf-8"?>
<a:theme xmlns:a="http://schemas.openxmlformats.org/drawingml/2006/main" name="Office Theme">
  <a:themeElements>
    <a:clrScheme name="Custom 1">
      <a:dk1>
        <a:srgbClr val="FFFF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BIA Powerpoint TEMPLATE with white" id="{15B5367B-9C6E-4E5F-9521-81CAF5EE15EF}" vid="{90BC4823-DBED-4CAC-BC5C-BBF3B9F121A3}"/>
    </a:ext>
  </a:extLst>
</a:theme>
</file>

<file path=ppt/theme/theme2.xml><?xml version="1.0" encoding="utf-8"?>
<a:theme xmlns:a="http://schemas.openxmlformats.org/drawingml/2006/main" name="Custom Design">
  <a:themeElements>
    <a:clrScheme name="Deafblind Information Australia">
      <a:dk1>
        <a:sysClr val="windowText" lastClr="000000"/>
      </a:dk1>
      <a:lt1>
        <a:sysClr val="window" lastClr="FFFFFF"/>
      </a:lt1>
      <a:dk2>
        <a:srgbClr val="000033"/>
      </a:dk2>
      <a:lt2>
        <a:srgbClr val="FBC100"/>
      </a:lt2>
      <a:accent1>
        <a:srgbClr val="000050"/>
      </a:accent1>
      <a:accent2>
        <a:srgbClr val="C2171C"/>
      </a:accent2>
      <a:accent3>
        <a:srgbClr val="00B2F0"/>
      </a:accent3>
      <a:accent4>
        <a:srgbClr val="F27021"/>
      </a:accent4>
      <a:accent5>
        <a:srgbClr val="F7B795"/>
      </a:accent5>
      <a:accent6>
        <a:srgbClr val="00A8A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BIA Powerpoint TEMPLATE with white" id="{15B5367B-9C6E-4E5F-9521-81CAF5EE15EF}" vid="{36A63C1F-6E0E-454D-A85A-5A7E1EFFE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93CD78E3A398F3419ADC98240CA9B5DE" ma:contentTypeVersion="13" ma:contentTypeDescription="Create a new document." ma:contentTypeScope="" ma:versionID="17b44ee9a8145e80a4cd7a550dbdda89">
  <xsd:schema xmlns:xsd="http://www.w3.org/2001/XMLSchema" xmlns:xs="http://www.w3.org/2001/XMLSchema" xmlns:p="http://schemas.microsoft.com/office/2006/metadata/properties" xmlns:ns2="042efdc7-59c3-4ea1-acf9-ad98bbf20f11" xmlns:ns3="da0d2570-240f-42ef-b71f-454e6cf9e88e" targetNamespace="http://schemas.microsoft.com/office/2006/metadata/properties" ma:root="true" ma:fieldsID="c836a798a8c5662da7204e70123b241f" ns2:_="" ns3:_="">
    <xsd:import namespace="042efdc7-59c3-4ea1-acf9-ad98bbf20f11"/>
    <xsd:import namespace="da0d2570-240f-42ef-b71f-454e6cf9e88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2:_dlc_DocId" minOccurs="0"/>
                <xsd:element ref="ns2:_dlc_DocIdUrl" minOccurs="0"/>
                <xsd:element ref="ns2:_dlc_DocIdPersistId"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efdc7-59c3-4ea1-acf9-ad98bbf20f1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a0d2570-240f-42ef-b71f-454e6cf9e88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9761EC-701A-4136-AEA3-4B30FB54E32E}">
  <ds:schemaRefs>
    <ds:schemaRef ds:uri="http://schemas.microsoft.com/sharepoint/v3/contenttype/forms"/>
  </ds:schemaRefs>
</ds:datastoreItem>
</file>

<file path=customXml/itemProps2.xml><?xml version="1.0" encoding="utf-8"?>
<ds:datastoreItem xmlns:ds="http://schemas.openxmlformats.org/officeDocument/2006/customXml" ds:itemID="{1301FAD4-F8E5-4128-95F7-7C7FE85E23B0}">
  <ds:schemaRefs>
    <ds:schemaRef ds:uri="http://schemas.microsoft.com/sharepoint/events"/>
  </ds:schemaRefs>
</ds:datastoreItem>
</file>

<file path=customXml/itemProps3.xml><?xml version="1.0" encoding="utf-8"?>
<ds:datastoreItem xmlns:ds="http://schemas.openxmlformats.org/officeDocument/2006/customXml" ds:itemID="{1A1C6BDF-D587-4C51-BC97-7EF0655D5E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efdc7-59c3-4ea1-acf9-ad98bbf20f11"/>
    <ds:schemaRef ds:uri="da0d2570-240f-42ef-b71f-454e6cf9e8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347B38C-7F6E-4032-B798-04B5EFC5D3C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DBIA Powerpoint TEMPLATE with white (1)</Template>
  <TotalTime>396</TotalTime>
  <Words>2903</Words>
  <Application>Microsoft Macintosh PowerPoint</Application>
  <PresentationFormat>Widescreen</PresentationFormat>
  <Paragraphs>468</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Arial Black</vt:lpstr>
      <vt:lpstr>Arial,Sans-Serif</vt:lpstr>
      <vt:lpstr>Calibri</vt:lpstr>
      <vt:lpstr>CircularStd-Book</vt:lpstr>
      <vt:lpstr>VIC-Regular</vt:lpstr>
      <vt:lpstr>Wingdings</vt:lpstr>
      <vt:lpstr>Office Theme</vt:lpstr>
      <vt:lpstr>Custom Design</vt:lpstr>
      <vt:lpstr>Online accessibility for people with deafblindness</vt:lpstr>
      <vt:lpstr>About the presenters </vt:lpstr>
      <vt:lpstr>Overview </vt:lpstr>
      <vt:lpstr>What is deafblindness?</vt:lpstr>
      <vt:lpstr>Deafblind communication</vt:lpstr>
      <vt:lpstr>Deafblind digital access </vt:lpstr>
      <vt:lpstr>Website history</vt:lpstr>
      <vt:lpstr>Several transformations</vt:lpstr>
      <vt:lpstr>Accessibility audit experience</vt:lpstr>
      <vt:lpstr>Accessibility standard </vt:lpstr>
      <vt:lpstr>Audit process </vt:lpstr>
      <vt:lpstr>Classification of errors</vt:lpstr>
      <vt:lpstr>Summary of results </vt:lpstr>
      <vt:lpstr>Platform improvements 1 </vt:lpstr>
      <vt:lpstr>Platform improvements 2 </vt:lpstr>
      <vt:lpstr>Platform improvements 3 </vt:lpstr>
      <vt:lpstr>Ongoing platform issues</vt:lpstr>
      <vt:lpstr>Third party software</vt:lpstr>
      <vt:lpstr>Content errors | corrections</vt:lpstr>
      <vt:lpstr>Useful tools </vt:lpstr>
      <vt:lpstr>User experiences </vt:lpstr>
      <vt:lpstr>Maximising audit benefit</vt:lpstr>
      <vt:lpstr>Where to next?</vt:lpstr>
      <vt:lpstr>Conclusions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accessibility for people with deafblindness; learnings from an accessibility audit</dc:title>
  <dc:creator>Phoebe Wells</dc:creator>
  <cp:lastModifiedBy>Melanie Robartson</cp:lastModifiedBy>
  <cp:revision>1888</cp:revision>
  <dcterms:created xsi:type="dcterms:W3CDTF">2022-01-25T03:35:30Z</dcterms:created>
  <dcterms:modified xsi:type="dcterms:W3CDTF">2022-05-16T08:56:02Z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0x01010093CD78E3A398F3419ADC98240CA9B5DE</vt:lpwstr>
  </property>
</Properties>
</file>