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1" r:id="rId1"/>
  </p:sldMasterIdLst>
  <p:notesMasterIdLst>
    <p:notesMasterId r:id="rId33"/>
  </p:notesMasterIdLst>
  <p:sldIdLst>
    <p:sldId id="257" r:id="rId2"/>
    <p:sldId id="258" r:id="rId3"/>
    <p:sldId id="259" r:id="rId4"/>
    <p:sldId id="260" r:id="rId5"/>
    <p:sldId id="261" r:id="rId6"/>
    <p:sldId id="262" r:id="rId7"/>
    <p:sldId id="263" r:id="rId8"/>
    <p:sldId id="264" r:id="rId9"/>
    <p:sldId id="265" r:id="rId10"/>
    <p:sldId id="266" r:id="rId11"/>
    <p:sldId id="279" r:id="rId12"/>
    <p:sldId id="280" r:id="rId13"/>
    <p:sldId id="281" r:id="rId14"/>
    <p:sldId id="290" r:id="rId15"/>
    <p:sldId id="267" r:id="rId16"/>
    <p:sldId id="268" r:id="rId17"/>
    <p:sldId id="269" r:id="rId18"/>
    <p:sldId id="270" r:id="rId19"/>
    <p:sldId id="271" r:id="rId20"/>
    <p:sldId id="272" r:id="rId21"/>
    <p:sldId id="273" r:id="rId22"/>
    <p:sldId id="274" r:id="rId23"/>
    <p:sldId id="275" r:id="rId24"/>
    <p:sldId id="276" r:id="rId25"/>
    <p:sldId id="288" r:id="rId26"/>
    <p:sldId id="289" r:id="rId27"/>
    <p:sldId id="287" r:id="rId28"/>
    <p:sldId id="285" r:id="rId29"/>
    <p:sldId id="286" r:id="rId30"/>
    <p:sldId id="284" r:id="rId31"/>
    <p:sldId id="278" r:id="rId32"/>
  </p:sldIdLst>
  <p:sldSz cx="9144000" cy="5143500" type="screen16x9"/>
  <p:notesSz cx="6858000" cy="9144000"/>
  <p:embeddedFontLst>
    <p:embeddedFont>
      <p:font typeface="Calibri" panose="020F0502020204030204" pitchFamily="34" charset="0"/>
      <p:regular r:id="rId34"/>
      <p:bold r:id="rId35"/>
      <p:italic r:id="rId36"/>
      <p:boldItalic r:id="rId37"/>
    </p:embeddedFont>
    <p:embeddedFont>
      <p:font typeface="Open Sans" panose="020B0604020202020204" charset="0"/>
      <p:regular r:id="rId38"/>
      <p:bold r:id="rId39"/>
      <p:italic r:id="rId40"/>
      <p:boldItalic r:id="rId4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178"/>
    <p:restoredTop sz="94694"/>
  </p:normalViewPr>
  <p:slideViewPr>
    <p:cSldViewPr snapToGrid="0">
      <p:cViewPr varScale="1">
        <p:scale>
          <a:sx n="139" d="100"/>
          <a:sy n="139" d="100"/>
        </p:scale>
        <p:origin x="462" y="120"/>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timeout.com/profile/UKlIanWZ3QzFnwvPxcPUtJg=="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timeout.com/profile/UKlIanWZ3QzFnwvPxcPUtJg=="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11c00781c77_2_75: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1" name="Google Shape;131;g11c00781c77_2_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11c00781c77_2_141: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9" name="Google Shape;209;g11c00781c77_2_1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11c00781c77_2_141: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9" name="Google Shape;209;g11c00781c77_2_1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856562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11c00781c77_2_141: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9" name="Google Shape;209;g11c00781c77_2_1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601233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11c00781c77_2_141: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9" name="Google Shape;209;g11c00781c77_2_1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057166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11c00781c77_2_141: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9" name="Google Shape;209;g11c00781c77_2_1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833814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11c00781c77_2_1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4" name="Google Shape;214;g11c00781c77_2_14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ALT text: A robot (a small six axis industrial robotic arm) that is mounted on a worktable. The robot mills with a drill bit into a wood plate, producing an engraved pattern of a city. On the right hand site a small chair stands ready for fabrication. </a:t>
            </a:r>
            <a:endParaRPr/>
          </a:p>
        </p:txBody>
      </p:sp>
      <p:sp>
        <p:nvSpPr>
          <p:cNvPr id="215" name="Google Shape;215;g11c00781c77_2_14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11c00781c77_2_1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1" name="Google Shape;221;g11c00781c77_2_15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200">
                <a:solidFill>
                  <a:schemeClr val="dk1"/>
                </a:solidFill>
                <a:latin typeface="Calibri"/>
                <a:ea typeface="Calibri"/>
                <a:cs typeface="Calibri"/>
                <a:sym typeface="Calibri"/>
              </a:rPr>
              <a:t>Talk:</a:t>
            </a:r>
            <a:endParaRPr/>
          </a:p>
          <a:p>
            <a:pPr marL="0" lvl="0" indent="0" algn="l" rtl="0">
              <a:spcBef>
                <a:spcPts val="0"/>
              </a:spcBef>
              <a:spcAft>
                <a:spcPts val="0"/>
              </a:spcAft>
              <a:buNone/>
            </a:pPr>
            <a:r>
              <a:rPr lang="en-GB" sz="1200">
                <a:solidFill>
                  <a:schemeClr val="dk1"/>
                </a:solidFill>
                <a:latin typeface="Calibri"/>
                <a:ea typeface="Calibri"/>
                <a:cs typeface="Calibri"/>
                <a:sym typeface="Calibri"/>
              </a:rPr>
              <a:t>Combinations of pictorial information and Braille. Step 1: image source with RGB values used to instruct depth and angle for robot milling. Step 2: increased point grid with Braille inserts ( text insets: ‘mor’, ‘far’, ‘kat’). Step 3: graphical material is analysed for potential overlaps with the braille, with locational information of graphical material is overlaid with braille inserts.</a:t>
            </a:r>
            <a:r>
              <a:rPr lang="en-GB"/>
              <a:t> </a:t>
            </a:r>
            <a:endParaRPr/>
          </a:p>
          <a:p>
            <a:pPr marL="0" lvl="0" indent="0" algn="l" rtl="0">
              <a:spcBef>
                <a:spcPts val="0"/>
              </a:spcBef>
              <a:spcAft>
                <a:spcPts val="0"/>
              </a:spcAft>
              <a:buNone/>
            </a:pPr>
            <a:endParaRPr/>
          </a:p>
          <a:p>
            <a:pPr marL="0" lvl="0" indent="0" algn="l" rtl="0">
              <a:spcBef>
                <a:spcPts val="0"/>
              </a:spcBef>
              <a:spcAft>
                <a:spcPts val="0"/>
              </a:spcAft>
              <a:buNone/>
            </a:pPr>
            <a:r>
              <a:rPr lang="en-GB"/>
              <a:t>ALT text: A picture of the same boy smiling, not as black and white photograph, but as engraved pixel pattern on a wood plate. There are metal balls inserted in the pattern that are meant to spell out a word in braille.</a:t>
            </a:r>
            <a:endParaRPr/>
          </a:p>
        </p:txBody>
      </p:sp>
      <p:sp>
        <p:nvSpPr>
          <p:cNvPr id="222" name="Google Shape;222;g11c00781c77_2_15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11c00781c77_2_1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8" name="Google Shape;228;g11c00781c77_2_15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200"/>
              <a:t>An overview of spatial locations for blind or partially sighted people is provided by a 3D raised map that depicts the spatial volumes and the accessible pathways between them.</a:t>
            </a:r>
            <a:endParaRPr/>
          </a:p>
          <a:p>
            <a:pPr marL="0" lvl="0" indent="0" algn="l" rtl="0">
              <a:spcBef>
                <a:spcPts val="0"/>
              </a:spcBef>
              <a:spcAft>
                <a:spcPts val="0"/>
              </a:spcAft>
              <a:buNone/>
            </a:pPr>
            <a:endParaRPr sz="1200"/>
          </a:p>
          <a:p>
            <a:pPr marL="0" lvl="0" indent="0" algn="l" rtl="0">
              <a:spcBef>
                <a:spcPts val="0"/>
              </a:spcBef>
              <a:spcAft>
                <a:spcPts val="0"/>
              </a:spcAft>
              <a:buNone/>
            </a:pPr>
            <a:r>
              <a:rPr lang="en-GB" sz="1200"/>
              <a:t>The model depicts the IBOS building structure and is situated at the main public entrance.</a:t>
            </a:r>
            <a:endParaRPr/>
          </a:p>
          <a:p>
            <a:pPr marL="0" lvl="0" indent="0" algn="l" rtl="0">
              <a:spcBef>
                <a:spcPts val="0"/>
              </a:spcBef>
              <a:spcAft>
                <a:spcPts val="0"/>
              </a:spcAft>
              <a:buNone/>
            </a:pPr>
            <a:endParaRPr/>
          </a:p>
        </p:txBody>
      </p:sp>
      <p:sp>
        <p:nvSpPr>
          <p:cNvPr id="229" name="Google Shape;229;g11c00781c77_2_15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11c00781c77_2_1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5" name="Google Shape;235;g11c00781c77_2_16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ALT ext: Different examples of robotic milled wood plates with patterns that test touch access.</a:t>
            </a:r>
            <a:endParaRPr/>
          </a:p>
        </p:txBody>
      </p:sp>
      <p:sp>
        <p:nvSpPr>
          <p:cNvPr id="236" name="Google Shape;236;g11c00781c77_2_16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11c00781c77_2_1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2" name="Google Shape;242;g11c00781c77_2_16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B0F0"/>
              </a:buClr>
              <a:buSzPts val="1200"/>
              <a:buFont typeface="Open Sans"/>
              <a:buNone/>
            </a:pPr>
            <a:r>
              <a:rPr lang="en-GB" sz="1200">
                <a:solidFill>
                  <a:srgbClr val="00B0F0"/>
                </a:solidFill>
                <a:latin typeface="Open Sans"/>
                <a:ea typeface="Open Sans"/>
                <a:cs typeface="Open Sans"/>
                <a:sym typeface="Open Sans"/>
              </a:rPr>
              <a:t>Scans, multiple scales: from object scan in lab to onsite photogrammetry</a:t>
            </a:r>
            <a:endParaRPr/>
          </a:p>
          <a:p>
            <a:pPr marL="0" lvl="0" indent="0" algn="l" rtl="0">
              <a:spcBef>
                <a:spcPts val="0"/>
              </a:spcBef>
              <a:spcAft>
                <a:spcPts val="0"/>
              </a:spcAft>
              <a:buNone/>
            </a:pPr>
            <a:endParaRPr/>
          </a:p>
          <a:p>
            <a:pPr marL="0" lvl="0" indent="0" algn="l" rtl="0">
              <a:spcBef>
                <a:spcPts val="0"/>
              </a:spcBef>
              <a:spcAft>
                <a:spcPts val="0"/>
              </a:spcAft>
              <a:buNone/>
            </a:pPr>
            <a:r>
              <a:rPr lang="en-GB"/>
              <a:t>ALT text: An image of a scanning station with a turntable and a camera.. A banksia is placed on the turntable.</a:t>
            </a:r>
            <a:endParaRPr/>
          </a:p>
        </p:txBody>
      </p:sp>
      <p:sp>
        <p:nvSpPr>
          <p:cNvPr id="243" name="Google Shape;243;g11c00781c77_2_16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11c00781c77_0_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6" name="Google Shape;136;g11c00781c77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11c00781c77_2_1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0" name="Google Shape;250;g11c00781c77_2_17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B0F0"/>
              </a:buClr>
              <a:buSzPts val="1200"/>
              <a:buFont typeface="Open Sans"/>
              <a:buNone/>
            </a:pPr>
            <a:r>
              <a:rPr lang="en-GB" sz="1200">
                <a:solidFill>
                  <a:srgbClr val="00B0F0"/>
                </a:solidFill>
                <a:latin typeface="Open Sans"/>
                <a:ea typeface="Open Sans"/>
                <a:cs typeface="Open Sans"/>
                <a:sym typeface="Open Sans"/>
              </a:rPr>
              <a:t>Scans, multiple scales: from object scan in lab to onsite photogrammetry</a:t>
            </a:r>
            <a:endParaRPr/>
          </a:p>
          <a:p>
            <a:pPr marL="0" lvl="0" indent="0" algn="l" rtl="0">
              <a:spcBef>
                <a:spcPts val="0"/>
              </a:spcBef>
              <a:spcAft>
                <a:spcPts val="0"/>
              </a:spcAft>
              <a:buNone/>
            </a:pPr>
            <a:endParaRPr/>
          </a:p>
          <a:p>
            <a:pPr marL="0" lvl="0" indent="0" algn="l" rtl="0">
              <a:spcBef>
                <a:spcPts val="0"/>
              </a:spcBef>
              <a:spcAft>
                <a:spcPts val="0"/>
              </a:spcAft>
              <a:buNone/>
            </a:pPr>
            <a:r>
              <a:rPr lang="en-GB"/>
              <a:t>ALT text: A hand holds a 3D printed banksia part (left), and an image of a virtual banksia from the share website (right).</a:t>
            </a:r>
            <a:endParaRPr/>
          </a:p>
        </p:txBody>
      </p:sp>
      <p:sp>
        <p:nvSpPr>
          <p:cNvPr id="251" name="Google Shape;251;g11c00781c77_2_17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11c00781c77_2_183: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8" name="Google Shape;258;g11c00781c77_2_18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11c00781c77_2_1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4" name="Google Shape;264;g11c00781c77_2_18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200">
                <a:solidFill>
                  <a:srgbClr val="00B0F0"/>
                </a:solidFill>
                <a:latin typeface="Arial"/>
                <a:ea typeface="Arial"/>
                <a:cs typeface="Arial"/>
                <a:sym typeface="Arial"/>
              </a:rPr>
              <a:t>L a r g e S c a l e P h o t o g r a m m e t r y</a:t>
            </a:r>
            <a:endParaRPr/>
          </a:p>
          <a:p>
            <a:pPr marL="0" lvl="0" indent="0" algn="l" rtl="0">
              <a:spcBef>
                <a:spcPts val="0"/>
              </a:spcBef>
              <a:spcAft>
                <a:spcPts val="0"/>
              </a:spcAft>
              <a:buNone/>
            </a:pPr>
            <a:r>
              <a:rPr lang="en-GB" sz="1200">
                <a:solidFill>
                  <a:srgbClr val="00B0F0"/>
                </a:solidFill>
                <a:latin typeface="Arial"/>
                <a:ea typeface="Arial"/>
                <a:cs typeface="Arial"/>
                <a:sym typeface="Arial"/>
              </a:rPr>
              <a:t>Scanning of the overall Malabar site utilising aerial drone photography and photogrammetry software.</a:t>
            </a:r>
            <a:endParaRPr/>
          </a:p>
          <a:p>
            <a:pPr marL="0" lvl="0" indent="0" algn="l" rtl="0">
              <a:spcBef>
                <a:spcPts val="0"/>
              </a:spcBef>
              <a:spcAft>
                <a:spcPts val="0"/>
              </a:spcAft>
              <a:buNone/>
            </a:pPr>
            <a:r>
              <a:rPr lang="en-GB" sz="1200">
                <a:solidFill>
                  <a:srgbClr val="00B0F0"/>
                </a:solidFill>
                <a:latin typeface="Arial"/>
                <a:ea typeface="Arial"/>
                <a:cs typeface="Arial"/>
                <a:sym typeface="Arial"/>
              </a:rPr>
              <a:t>y</a:t>
            </a:r>
            <a:endParaRPr/>
          </a:p>
          <a:p>
            <a:pPr marL="0" lvl="0" indent="0" algn="l" rtl="0">
              <a:spcBef>
                <a:spcPts val="0"/>
              </a:spcBef>
              <a:spcAft>
                <a:spcPts val="0"/>
              </a:spcAft>
              <a:buNone/>
            </a:pPr>
            <a:endParaRPr/>
          </a:p>
          <a:p>
            <a:pPr marL="0" lvl="0" indent="0" algn="l" rtl="0">
              <a:spcBef>
                <a:spcPts val="0"/>
              </a:spcBef>
              <a:spcAft>
                <a:spcPts val="0"/>
              </a:spcAft>
              <a:buNone/>
            </a:pPr>
            <a:r>
              <a:rPr lang="en-GB"/>
              <a:t>ALT text: A diagram of images that are retrieved by a drone flying over Malabar ocean pool and beach.</a:t>
            </a:r>
            <a:endParaRPr/>
          </a:p>
        </p:txBody>
      </p:sp>
      <p:sp>
        <p:nvSpPr>
          <p:cNvPr id="265" name="Google Shape;265;g11c00781c77_2_18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11c00781c77_2_19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3" name="Google Shape;273;g11c00781c77_2_19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B0F0"/>
              </a:buClr>
              <a:buSzPts val="1200"/>
              <a:buFont typeface="Calibri"/>
              <a:buNone/>
            </a:pPr>
            <a:r>
              <a:rPr lang="en-GB" sz="1200" dirty="0">
                <a:solidFill>
                  <a:srgbClr val="00B0F0"/>
                </a:solidFill>
              </a:rPr>
              <a:t>SDG 9: </a:t>
            </a:r>
            <a:r>
              <a:rPr lang="en-GB" sz="1200" dirty="0" err="1">
                <a:solidFill>
                  <a:srgbClr val="00B0F0"/>
                </a:solidFill>
              </a:rPr>
              <a:t>Scaleable</a:t>
            </a:r>
            <a:r>
              <a:rPr lang="en-GB" sz="1200" dirty="0">
                <a:solidFill>
                  <a:srgbClr val="00B0F0"/>
                </a:solidFill>
              </a:rPr>
              <a:t> Data for Advanced Fabrication.</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GB" dirty="0"/>
              <a:t>ALT text: A raised topography model that is routed out with a drill from a wood block.</a:t>
            </a:r>
          </a:p>
          <a:p>
            <a:pPr marL="0" lvl="0" indent="0" algn="l" rtl="0">
              <a:spcBef>
                <a:spcPts val="0"/>
              </a:spcBef>
              <a:spcAft>
                <a:spcPts val="0"/>
              </a:spcAft>
              <a:buNone/>
            </a:pPr>
            <a:r>
              <a:rPr lang="en-AU" dirty="0"/>
              <a:t>A robot </a:t>
            </a:r>
            <a:r>
              <a:rPr lang="en-AU" dirty="0" err="1"/>
              <a:t>millimg</a:t>
            </a:r>
            <a:r>
              <a:rPr lang="en-AU" dirty="0"/>
              <a:t> a scaled model of the Malabar ocean pool and topography out of a piece of wood</a:t>
            </a:r>
            <a:endParaRPr dirty="0"/>
          </a:p>
        </p:txBody>
      </p:sp>
      <p:sp>
        <p:nvSpPr>
          <p:cNvPr id="274" name="Google Shape;274;g11c00781c77_2_19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11c00781c77_2_202: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AU" dirty="0"/>
              <a:t>ALT text: An image of an old lady holding on to the handrail and a family with child in the background, below this image is the diagram of a tactile map that shows vegetation, Rockpool and ocean</a:t>
            </a:r>
            <a:endParaRPr dirty="0"/>
          </a:p>
        </p:txBody>
      </p:sp>
      <p:sp>
        <p:nvSpPr>
          <p:cNvPr id="280" name="Google Shape;280;g11c00781c77_2_20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ALT text: A photograph of a model of a giant </a:t>
            </a:r>
            <a:r>
              <a:rPr lang="en-US" dirty="0" err="1"/>
              <a:t>whaleskeleton</a:t>
            </a:r>
            <a:r>
              <a:rPr lang="en-US" dirty="0"/>
              <a:t>  in a construction, with people below. The model shows the proposal for a playground.</a:t>
            </a:r>
          </a:p>
        </p:txBody>
      </p:sp>
    </p:spTree>
    <p:extLst>
      <p:ext uri="{BB962C8B-B14F-4D97-AF65-F5344CB8AC3E}">
        <p14:creationId xmlns:p14="http://schemas.microsoft.com/office/powerpoint/2010/main" val="38187319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lgn="l">
              <a:buNone/>
            </a:pPr>
            <a:r>
              <a:rPr lang="en-US" dirty="0"/>
              <a:t>Alt text: This proposal for a playground shows a diagram with several activities: arriving by bus, walking down a staircase, several exhibits on a ramp/staircase, walking along the Rockpool, going through the giant whale skeleton, and finally fishing at the ocean.</a:t>
            </a:r>
          </a:p>
        </p:txBody>
      </p:sp>
    </p:spTree>
    <p:extLst>
      <p:ext uri="{BB962C8B-B14F-4D97-AF65-F5344CB8AC3E}">
        <p14:creationId xmlns:p14="http://schemas.microsoft.com/office/powerpoint/2010/main" val="32610707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11c00781c77_2_141: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9" name="Google Shape;209;g11c00781c77_2_1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179456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11c00781c77_2_141: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9" name="Google Shape;209;g11c00781c77_2_1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28057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11c00781c77_2_141: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9" name="Google Shape;209;g11c00781c77_2_1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791446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11c00781c77_2_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1" name="Google Shape;141;g11c00781c77_2_8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ALT text: A young, seven year old girl hanging upside down from a bright yellow playground structure. She is wearing a red shirt and jeans, thick glasses, with floating hair and is brightly smiling.</a:t>
            </a:r>
            <a:endParaRPr/>
          </a:p>
        </p:txBody>
      </p:sp>
      <p:sp>
        <p:nvSpPr>
          <p:cNvPr id="142" name="Google Shape;142;g11c00781c77_2_8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11c00781c77_2_141: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9" name="Google Shape;209;g11c00781c77_2_1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0524018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11c00781c77_2_2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2" name="Google Shape;292;g11c00781c77_2_2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93" name="Google Shape;293;g11c00781c77_2_2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31</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11c00781c77_2_8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8" name="Google Shape;148;g11c00781c77_2_8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ALT text: 4 logos from the partners in the team: </a:t>
            </a:r>
            <a:r>
              <a:rPr lang="en-GB" sz="1200">
                <a:latin typeface="Arial"/>
                <a:ea typeface="Arial"/>
                <a:cs typeface="Arial"/>
                <a:sym typeface="Arial"/>
              </a:rPr>
              <a:t>University of Sydney, Maquarie University, Monash University and Nextsense.</a:t>
            </a:r>
            <a:endParaRPr/>
          </a:p>
        </p:txBody>
      </p:sp>
      <p:sp>
        <p:nvSpPr>
          <p:cNvPr id="149" name="Google Shape;149;g11c00781c77_2_8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11c00781c77_2_9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8" name="Google Shape;158;g11c00781c77_2_9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ALT text: Two children are jumping on a trampoline, a boy aged four and a six year old girl. The girl is suspended in mid air. Another girl watches, all are smiling happily.</a:t>
            </a:r>
            <a:endParaRPr/>
          </a:p>
        </p:txBody>
      </p:sp>
      <p:sp>
        <p:nvSpPr>
          <p:cNvPr id="159" name="Google Shape;159;g11c00781c77_2_9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11c00781c77_2_10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g11c00781c77_2_10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solidFill>
                  <a:srgbClr val="00B0F0"/>
                </a:solidFill>
              </a:rPr>
              <a:t>Blind and low vis children need movement.</a:t>
            </a:r>
            <a:endParaRPr/>
          </a:p>
          <a:p>
            <a:pPr marL="0" lvl="0" indent="0" algn="l" rtl="0">
              <a:spcBef>
                <a:spcPts val="0"/>
              </a:spcBef>
              <a:spcAft>
                <a:spcPts val="0"/>
              </a:spcAft>
              <a:buNone/>
            </a:pPr>
            <a:r>
              <a:rPr lang="en-GB"/>
              <a:t>Children with vision impairments were observed to have developmental delays in gross motor, manipulative, self-stimulation and social/play behaviours due to a lack of opportunity for gross motor interactions with the environment [5].</a:t>
            </a:r>
            <a:endParaRPr/>
          </a:p>
          <a:p>
            <a:pPr marL="0" lvl="0" indent="0" algn="l" rtl="0">
              <a:spcBef>
                <a:spcPts val="0"/>
              </a:spcBef>
              <a:spcAft>
                <a:spcPts val="0"/>
              </a:spcAft>
              <a:buNone/>
            </a:pPr>
            <a:endParaRPr/>
          </a:p>
          <a:p>
            <a:pPr marL="0" lvl="0" indent="0" algn="l" rtl="0">
              <a:spcBef>
                <a:spcPts val="0"/>
              </a:spcBef>
              <a:spcAft>
                <a:spcPts val="0"/>
              </a:spcAft>
              <a:buNone/>
            </a:pPr>
            <a:r>
              <a:rPr lang="en-GB"/>
              <a:t>ALT text: Two children are jumping on a trampoline, a boy aged four and a six year old girl. The girl is suspended in mid air. Another girl watches, all are smiling happily.</a:t>
            </a:r>
            <a:endParaRPr/>
          </a:p>
        </p:txBody>
      </p:sp>
      <p:sp>
        <p:nvSpPr>
          <p:cNvPr id="165" name="Google Shape;165;g11c00781c77_2_10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11c00781c77_2_10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1" name="Google Shape;171;g11c00781c77_2_10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sz="1200" b="0"/>
              <a:t>ALT text: A playground located at Sydney Park, St Peters. Children passing a hanging bridge from two sides/ Two other children playing on a surface below. </a:t>
            </a:r>
            <a:endParaRPr/>
          </a:p>
          <a:p>
            <a:pPr marL="0" marR="0" lvl="0" indent="0" algn="l" rtl="0">
              <a:lnSpc>
                <a:spcPct val="100000"/>
              </a:lnSpc>
              <a:spcBef>
                <a:spcPts val="0"/>
              </a:spcBef>
              <a:spcAft>
                <a:spcPts val="0"/>
              </a:spcAft>
              <a:buClr>
                <a:schemeClr val="dk1"/>
              </a:buClr>
              <a:buSzPts val="1200"/>
              <a:buFont typeface="Calibri"/>
              <a:buNone/>
            </a:pPr>
            <a:endParaRPr sz="1200" b="0"/>
          </a:p>
          <a:p>
            <a:pPr marL="0" marR="0" lvl="0" indent="0" algn="l" rtl="0">
              <a:lnSpc>
                <a:spcPct val="100000"/>
              </a:lnSpc>
              <a:spcBef>
                <a:spcPts val="0"/>
              </a:spcBef>
              <a:spcAft>
                <a:spcPts val="0"/>
              </a:spcAft>
              <a:buClr>
                <a:schemeClr val="dk1"/>
              </a:buClr>
              <a:buSzPts val="1200"/>
              <a:buFont typeface="Calibri"/>
              <a:buNone/>
            </a:pPr>
            <a:r>
              <a:rPr lang="en-GB" sz="1200" b="0"/>
              <a:t>Sydney Park (also, Kids Bike Track that has purpose-built cycleways and working traffic lights)</a:t>
            </a:r>
            <a:endParaRPr sz="1200"/>
          </a:p>
          <a:p>
            <a:pPr marL="0" lvl="0" indent="0" algn="l" rtl="0">
              <a:spcBef>
                <a:spcPts val="0"/>
              </a:spcBef>
              <a:spcAft>
                <a:spcPts val="0"/>
              </a:spcAft>
              <a:buNone/>
            </a:pPr>
            <a:r>
              <a:rPr lang="en-GB" sz="1200"/>
              <a:t>Ref:</a:t>
            </a:r>
            <a:endParaRPr/>
          </a:p>
          <a:p>
            <a:pPr marL="0" lvl="0" indent="0" algn="l" rtl="0">
              <a:spcBef>
                <a:spcPts val="0"/>
              </a:spcBef>
              <a:spcAft>
                <a:spcPts val="0"/>
              </a:spcAft>
              <a:buNone/>
            </a:pPr>
            <a:r>
              <a:rPr lang="en-GB" sz="1200" b="1"/>
              <a:t>The 17 best playgrounds in Sydney</a:t>
            </a:r>
            <a:endParaRPr/>
          </a:p>
          <a:p>
            <a:pPr marL="0" lvl="0" indent="0" algn="l" rtl="0">
              <a:spcBef>
                <a:spcPts val="0"/>
              </a:spcBef>
              <a:spcAft>
                <a:spcPts val="0"/>
              </a:spcAft>
              <a:buNone/>
            </a:pPr>
            <a:r>
              <a:rPr lang="en-GB" sz="1200"/>
              <a:t>Swing, climb, slide, slip and dip across the 17 best playgrounds around</a:t>
            </a:r>
            <a:endParaRPr/>
          </a:p>
          <a:p>
            <a:pPr marL="0" lvl="0" indent="0" algn="l" rtl="0">
              <a:spcBef>
                <a:spcPts val="0"/>
              </a:spcBef>
              <a:spcAft>
                <a:spcPts val="0"/>
              </a:spcAft>
              <a:buNone/>
            </a:pPr>
            <a:r>
              <a:rPr lang="en-GB" sz="1200"/>
              <a:t>By </a:t>
            </a:r>
            <a:r>
              <a:rPr lang="en-GB" sz="1200" u="sng">
                <a:solidFill>
                  <a:schemeClr val="hlink"/>
                </a:solidFill>
                <a:hlinkClick r:id="rId3"/>
              </a:rPr>
              <a:t>Emma Joyce</a:t>
            </a:r>
            <a:r>
              <a:rPr lang="en-GB" sz="1200"/>
              <a:t> Posted: Wednesday January 13 2021  https://www.timeout.com/sydney/kids/the-best-playgrounds-in-sydney</a:t>
            </a:r>
            <a:endParaRPr sz="1200"/>
          </a:p>
          <a:p>
            <a:pPr marL="0" lvl="0" indent="0" algn="l" rtl="0">
              <a:spcBef>
                <a:spcPts val="0"/>
              </a:spcBef>
              <a:spcAft>
                <a:spcPts val="0"/>
              </a:spcAft>
              <a:buNone/>
            </a:pPr>
            <a:endParaRPr/>
          </a:p>
        </p:txBody>
      </p:sp>
      <p:sp>
        <p:nvSpPr>
          <p:cNvPr id="172" name="Google Shape;172;g11c00781c77_2_10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11c00781c77_2_1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3" name="Google Shape;183;g11c00781c77_2_1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sz="1200" b="0" dirty="0"/>
          </a:p>
          <a:p>
            <a:pPr marL="0" marR="0" lvl="0" indent="0" algn="l" rtl="0">
              <a:lnSpc>
                <a:spcPct val="100000"/>
              </a:lnSpc>
              <a:spcBef>
                <a:spcPts val="0"/>
              </a:spcBef>
              <a:spcAft>
                <a:spcPts val="0"/>
              </a:spcAft>
              <a:buClr>
                <a:schemeClr val="dk1"/>
              </a:buClr>
              <a:buSzPts val="1200"/>
              <a:buFont typeface="Calibri"/>
              <a:buNone/>
            </a:pPr>
            <a:endParaRPr sz="1200" b="0" dirty="0"/>
          </a:p>
          <a:p>
            <a:pPr marL="0" marR="0" lvl="0" indent="0" algn="l" rtl="0">
              <a:lnSpc>
                <a:spcPct val="100000"/>
              </a:lnSpc>
              <a:spcBef>
                <a:spcPts val="0"/>
              </a:spcBef>
              <a:spcAft>
                <a:spcPts val="0"/>
              </a:spcAft>
              <a:buClr>
                <a:schemeClr val="dk1"/>
              </a:buClr>
              <a:buSzPts val="1200"/>
              <a:buFont typeface="Calibri"/>
              <a:buNone/>
            </a:pPr>
            <a:r>
              <a:rPr lang="en-GB" sz="1200" b="0" dirty="0"/>
              <a:t>Sydney Park (also, Kids Bike Track that has purpose-built cycleways and working traffic lights)</a:t>
            </a:r>
            <a:endParaRPr sz="1200" dirty="0"/>
          </a:p>
          <a:p>
            <a:pPr marL="0" lvl="0" indent="0" algn="l" rtl="0">
              <a:spcBef>
                <a:spcPts val="0"/>
              </a:spcBef>
              <a:spcAft>
                <a:spcPts val="0"/>
              </a:spcAft>
              <a:buNone/>
            </a:pPr>
            <a:r>
              <a:rPr lang="en-GB" sz="1200" dirty="0"/>
              <a:t>Ref:</a:t>
            </a:r>
            <a:endParaRPr dirty="0"/>
          </a:p>
          <a:p>
            <a:pPr marL="0" lvl="0" indent="0" algn="l" rtl="0">
              <a:spcBef>
                <a:spcPts val="0"/>
              </a:spcBef>
              <a:spcAft>
                <a:spcPts val="0"/>
              </a:spcAft>
              <a:buNone/>
            </a:pPr>
            <a:r>
              <a:rPr lang="en-GB" sz="1200" b="1" dirty="0"/>
              <a:t>The 17 best playgrounds in Sydney</a:t>
            </a:r>
            <a:endParaRPr dirty="0"/>
          </a:p>
          <a:p>
            <a:pPr marL="0" lvl="0" indent="0" algn="l" rtl="0">
              <a:spcBef>
                <a:spcPts val="0"/>
              </a:spcBef>
              <a:spcAft>
                <a:spcPts val="0"/>
              </a:spcAft>
              <a:buNone/>
            </a:pPr>
            <a:r>
              <a:rPr lang="en-GB" sz="1200" dirty="0"/>
              <a:t>Swing, climb, slide, slip and dip across the 17 best playgrounds around</a:t>
            </a:r>
            <a:endParaRPr dirty="0"/>
          </a:p>
          <a:p>
            <a:pPr marL="0" lvl="0" indent="0" algn="l" rtl="0">
              <a:spcBef>
                <a:spcPts val="0"/>
              </a:spcBef>
              <a:spcAft>
                <a:spcPts val="0"/>
              </a:spcAft>
              <a:buNone/>
            </a:pPr>
            <a:r>
              <a:rPr lang="en-GB" sz="1200" dirty="0"/>
              <a:t>By </a:t>
            </a:r>
            <a:r>
              <a:rPr lang="en-GB" sz="1200" u="sng" dirty="0">
                <a:solidFill>
                  <a:schemeClr val="hlink"/>
                </a:solidFill>
                <a:hlinkClick r:id="rId3"/>
              </a:rPr>
              <a:t>Emma Joyce</a:t>
            </a:r>
            <a:r>
              <a:rPr lang="en-GB" sz="1200" dirty="0"/>
              <a:t> Posted: Wednesday January 13 2021  https://</a:t>
            </a:r>
            <a:r>
              <a:rPr lang="en-GB" sz="1200" dirty="0" err="1"/>
              <a:t>www.timeout.com</a:t>
            </a:r>
            <a:r>
              <a:rPr lang="en-GB" sz="1200" dirty="0"/>
              <a:t>/</a:t>
            </a:r>
            <a:r>
              <a:rPr lang="en-GB" sz="1200" dirty="0" err="1"/>
              <a:t>sydney</a:t>
            </a:r>
            <a:r>
              <a:rPr lang="en-GB" sz="1200" dirty="0"/>
              <a:t>/kids/the-best-playgrounds-in-</a:t>
            </a:r>
            <a:r>
              <a:rPr lang="en-GB" sz="1200" dirty="0" err="1"/>
              <a:t>sydney</a:t>
            </a:r>
            <a:endParaRPr sz="1200" dirty="0"/>
          </a:p>
          <a:p>
            <a:pPr marL="0" lvl="0" indent="0" algn="l" rtl="0">
              <a:spcBef>
                <a:spcPts val="0"/>
              </a:spcBef>
              <a:spcAft>
                <a:spcPts val="0"/>
              </a:spcAft>
              <a:buNone/>
            </a:pPr>
            <a:endParaRPr dirty="0"/>
          </a:p>
        </p:txBody>
      </p:sp>
      <p:sp>
        <p:nvSpPr>
          <p:cNvPr id="184" name="Google Shape;184;g11c00781c77_2_1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11c00781c77_2_1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5" name="Google Shape;195;g11c00781c77_2_1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For children</a:t>
            </a:r>
            <a:endParaRPr/>
          </a:p>
          <a:p>
            <a:pPr marL="0" lvl="0" indent="0" algn="l" rtl="0">
              <a:spcBef>
                <a:spcPts val="0"/>
              </a:spcBef>
              <a:spcAft>
                <a:spcPts val="0"/>
              </a:spcAft>
              <a:buNone/>
            </a:pPr>
            <a:r>
              <a:rPr lang="en-GB"/>
              <a:t>For children with different abilities</a:t>
            </a:r>
            <a:endParaRPr/>
          </a:p>
          <a:p>
            <a:pPr marL="0" lvl="0" indent="0" algn="l" rtl="0">
              <a:spcBef>
                <a:spcPts val="0"/>
              </a:spcBef>
              <a:spcAft>
                <a:spcPts val="0"/>
              </a:spcAft>
              <a:buNone/>
            </a:pPr>
            <a:r>
              <a:rPr lang="en-GB"/>
              <a:t>For parents and caregivers</a:t>
            </a:r>
            <a:endParaRPr/>
          </a:p>
        </p:txBody>
      </p:sp>
      <p:sp>
        <p:nvSpPr>
          <p:cNvPr id="196" name="Google Shape;196;g11c00781c77_2_1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6"/>
        <p:cNvGrpSpPr/>
        <p:nvPr/>
      </p:nvGrpSpPr>
      <p:grpSpPr>
        <a:xfrm>
          <a:off x="0" y="0"/>
          <a:ext cx="0" cy="0"/>
          <a:chOff x="0" y="0"/>
          <a:chExt cx="0" cy="0"/>
        </a:xfrm>
      </p:grpSpPr>
      <p:sp>
        <p:nvSpPr>
          <p:cNvPr id="57" name="Google Shape;57;p14"/>
          <p:cNvSpPr txBox="1">
            <a:spLocks noGrp="1"/>
          </p:cNvSpPr>
          <p:nvPr>
            <p:ph type="ctrTitle"/>
          </p:nvPr>
        </p:nvSpPr>
        <p:spPr>
          <a:xfrm>
            <a:off x="1143000" y="841772"/>
            <a:ext cx="6858000" cy="1790700"/>
          </a:xfrm>
          <a:prstGeom prst="rect">
            <a:avLst/>
          </a:prstGeom>
          <a:noFill/>
          <a:ln>
            <a:noFill/>
          </a:ln>
        </p:spPr>
        <p:txBody>
          <a:bodyPr spcFirstLastPara="1" wrap="square" lIns="68575" tIns="34275" rIns="68575" bIns="34275" anchor="b" anchorCtr="0">
            <a:normAutofit/>
          </a:bodyPr>
          <a:lstStyle>
            <a:lvl1pPr lvl="0" algn="ctr">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58" name="Google Shape;58;p14"/>
          <p:cNvSpPr txBox="1">
            <a:spLocks noGrp="1"/>
          </p:cNvSpPr>
          <p:nvPr>
            <p:ph type="subTitle" idx="1"/>
          </p:nvPr>
        </p:nvSpPr>
        <p:spPr>
          <a:xfrm>
            <a:off x="1143000" y="2701528"/>
            <a:ext cx="6858000" cy="1241821"/>
          </a:xfrm>
          <a:prstGeom prst="rect">
            <a:avLst/>
          </a:prstGeom>
          <a:noFill/>
          <a:ln>
            <a:noFill/>
          </a:ln>
        </p:spPr>
        <p:txBody>
          <a:bodyPr spcFirstLastPara="1" wrap="square" lIns="68575" tIns="34275" rIns="68575" bIns="34275" anchor="t" anchorCtr="0">
            <a:normAutofit/>
          </a:bodyPr>
          <a:lstStyle>
            <a:lvl1pPr lvl="0" algn="ctr">
              <a:lnSpc>
                <a:spcPct val="90000"/>
              </a:lnSpc>
              <a:spcBef>
                <a:spcPts val="800"/>
              </a:spcBef>
              <a:spcAft>
                <a:spcPts val="0"/>
              </a:spcAft>
              <a:buClr>
                <a:schemeClr val="dk1"/>
              </a:buClr>
              <a:buSzPts val="1800"/>
              <a:buNone/>
              <a:defRPr sz="1800"/>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sp>
        <p:nvSpPr>
          <p:cNvPr id="59" name="Google Shape;59;p14"/>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0" name="Google Shape;60;p14"/>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1" name="Google Shape;61;p14"/>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13"/>
        <p:cNvGrpSpPr/>
        <p:nvPr/>
      </p:nvGrpSpPr>
      <p:grpSpPr>
        <a:xfrm>
          <a:off x="0" y="0"/>
          <a:ext cx="0" cy="0"/>
          <a:chOff x="0" y="0"/>
          <a:chExt cx="0" cy="0"/>
        </a:xfrm>
      </p:grpSpPr>
      <p:sp>
        <p:nvSpPr>
          <p:cNvPr id="114" name="Google Shape;114;p23"/>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15" name="Google Shape;115;p23"/>
          <p:cNvSpPr txBox="1">
            <a:spLocks noGrp="1"/>
          </p:cNvSpPr>
          <p:nvPr>
            <p:ph type="body" idx="1"/>
          </p:nvPr>
        </p:nvSpPr>
        <p:spPr>
          <a:xfrm rot="5400000">
            <a:off x="2940248" y="-942379"/>
            <a:ext cx="3263504" cy="78867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16" name="Google Shape;116;p23"/>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7" name="Google Shape;117;p23"/>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8" name="Google Shape;118;p23"/>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19"/>
        <p:cNvGrpSpPr/>
        <p:nvPr/>
      </p:nvGrpSpPr>
      <p:grpSpPr>
        <a:xfrm>
          <a:off x="0" y="0"/>
          <a:ext cx="0" cy="0"/>
          <a:chOff x="0" y="0"/>
          <a:chExt cx="0" cy="0"/>
        </a:xfrm>
      </p:grpSpPr>
      <p:sp>
        <p:nvSpPr>
          <p:cNvPr id="120" name="Google Shape;120;p24"/>
          <p:cNvSpPr txBox="1">
            <a:spLocks noGrp="1"/>
          </p:cNvSpPr>
          <p:nvPr>
            <p:ph type="title"/>
          </p:nvPr>
        </p:nvSpPr>
        <p:spPr>
          <a:xfrm rot="5400000">
            <a:off x="5350073" y="1467445"/>
            <a:ext cx="4358879" cy="1971675"/>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21" name="Google Shape;121;p24"/>
          <p:cNvSpPr txBox="1">
            <a:spLocks noGrp="1"/>
          </p:cNvSpPr>
          <p:nvPr>
            <p:ph type="body" idx="1"/>
          </p:nvPr>
        </p:nvSpPr>
        <p:spPr>
          <a:xfrm rot="5400000">
            <a:off x="1349573" y="-447080"/>
            <a:ext cx="4358879" cy="5800725"/>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22" name="Google Shape;122;p24"/>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23" name="Google Shape;123;p24"/>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24" name="Google Shape;124;p24"/>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62"/>
        <p:cNvGrpSpPr/>
        <p:nvPr/>
      </p:nvGrpSpPr>
      <p:grpSpPr>
        <a:xfrm>
          <a:off x="0" y="0"/>
          <a:ext cx="0" cy="0"/>
          <a:chOff x="0" y="0"/>
          <a:chExt cx="0" cy="0"/>
        </a:xfrm>
      </p:grpSpPr>
      <p:sp>
        <p:nvSpPr>
          <p:cNvPr id="63" name="Google Shape;63;p15"/>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64" name="Google Shape;64;p15"/>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65" name="Google Shape;65;p15"/>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6" name="Google Shape;66;p15"/>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7" name="Google Shape;67;p15"/>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8"/>
        <p:cNvGrpSpPr/>
        <p:nvPr/>
      </p:nvGrpSpPr>
      <p:grpSpPr>
        <a:xfrm>
          <a:off x="0" y="0"/>
          <a:ext cx="0" cy="0"/>
          <a:chOff x="0" y="0"/>
          <a:chExt cx="0" cy="0"/>
        </a:xfrm>
      </p:grpSpPr>
      <p:sp>
        <p:nvSpPr>
          <p:cNvPr id="69" name="Google Shape;69;p16"/>
          <p:cNvSpPr txBox="1">
            <a:spLocks noGrp="1"/>
          </p:cNvSpPr>
          <p:nvPr>
            <p:ph type="title"/>
          </p:nvPr>
        </p:nvSpPr>
        <p:spPr>
          <a:xfrm>
            <a:off x="623888" y="1282304"/>
            <a:ext cx="7886700" cy="2139553"/>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70" name="Google Shape;70;p16"/>
          <p:cNvSpPr txBox="1">
            <a:spLocks noGrp="1"/>
          </p:cNvSpPr>
          <p:nvPr>
            <p:ph type="body" idx="1"/>
          </p:nvPr>
        </p:nvSpPr>
        <p:spPr>
          <a:xfrm>
            <a:off x="623888" y="3442097"/>
            <a:ext cx="7886700" cy="112514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rgbClr val="888888"/>
              </a:buClr>
              <a:buSzPts val="1800"/>
              <a:buNone/>
              <a:defRPr sz="1800">
                <a:solidFill>
                  <a:srgbClr val="888888"/>
                </a:solidFill>
              </a:defRPr>
            </a:lvl1pPr>
            <a:lvl2pPr marL="914400" lvl="1" indent="-228600" algn="l">
              <a:lnSpc>
                <a:spcPct val="90000"/>
              </a:lnSpc>
              <a:spcBef>
                <a:spcPts val="400"/>
              </a:spcBef>
              <a:spcAft>
                <a:spcPts val="0"/>
              </a:spcAft>
              <a:buClr>
                <a:srgbClr val="888888"/>
              </a:buClr>
              <a:buSzPts val="1500"/>
              <a:buNone/>
              <a:defRPr sz="1500">
                <a:solidFill>
                  <a:srgbClr val="888888"/>
                </a:solidFill>
              </a:defRPr>
            </a:lvl2pPr>
            <a:lvl3pPr marL="1371600" lvl="2" indent="-228600" algn="l">
              <a:lnSpc>
                <a:spcPct val="90000"/>
              </a:lnSpc>
              <a:spcBef>
                <a:spcPts val="400"/>
              </a:spcBef>
              <a:spcAft>
                <a:spcPts val="0"/>
              </a:spcAft>
              <a:buClr>
                <a:srgbClr val="888888"/>
              </a:buClr>
              <a:buSzPts val="1400"/>
              <a:buNone/>
              <a:defRPr sz="1400">
                <a:solidFill>
                  <a:srgbClr val="888888"/>
                </a:solidFill>
              </a:defRPr>
            </a:lvl3pPr>
            <a:lvl4pPr marL="1828800" lvl="3" indent="-228600" algn="l">
              <a:lnSpc>
                <a:spcPct val="90000"/>
              </a:lnSpc>
              <a:spcBef>
                <a:spcPts val="400"/>
              </a:spcBef>
              <a:spcAft>
                <a:spcPts val="0"/>
              </a:spcAft>
              <a:buClr>
                <a:srgbClr val="888888"/>
              </a:buClr>
              <a:buSzPts val="1200"/>
              <a:buNone/>
              <a:defRPr sz="1200">
                <a:solidFill>
                  <a:srgbClr val="888888"/>
                </a:solidFill>
              </a:defRPr>
            </a:lvl4pPr>
            <a:lvl5pPr marL="2286000" lvl="4" indent="-228600" algn="l">
              <a:lnSpc>
                <a:spcPct val="90000"/>
              </a:lnSpc>
              <a:spcBef>
                <a:spcPts val="400"/>
              </a:spcBef>
              <a:spcAft>
                <a:spcPts val="0"/>
              </a:spcAft>
              <a:buClr>
                <a:srgbClr val="888888"/>
              </a:buClr>
              <a:buSzPts val="1200"/>
              <a:buNone/>
              <a:defRPr sz="1200">
                <a:solidFill>
                  <a:srgbClr val="888888"/>
                </a:solidFill>
              </a:defRPr>
            </a:lvl5pPr>
            <a:lvl6pPr marL="2743200" lvl="5" indent="-228600" algn="l">
              <a:lnSpc>
                <a:spcPct val="90000"/>
              </a:lnSpc>
              <a:spcBef>
                <a:spcPts val="400"/>
              </a:spcBef>
              <a:spcAft>
                <a:spcPts val="0"/>
              </a:spcAft>
              <a:buClr>
                <a:srgbClr val="888888"/>
              </a:buClr>
              <a:buSzPts val="1200"/>
              <a:buNone/>
              <a:defRPr sz="1200">
                <a:solidFill>
                  <a:srgbClr val="888888"/>
                </a:solidFill>
              </a:defRPr>
            </a:lvl6pPr>
            <a:lvl7pPr marL="3200400" lvl="6" indent="-228600" algn="l">
              <a:lnSpc>
                <a:spcPct val="90000"/>
              </a:lnSpc>
              <a:spcBef>
                <a:spcPts val="400"/>
              </a:spcBef>
              <a:spcAft>
                <a:spcPts val="0"/>
              </a:spcAft>
              <a:buClr>
                <a:srgbClr val="888888"/>
              </a:buClr>
              <a:buSzPts val="1200"/>
              <a:buNone/>
              <a:defRPr sz="1200">
                <a:solidFill>
                  <a:srgbClr val="888888"/>
                </a:solidFill>
              </a:defRPr>
            </a:lvl7pPr>
            <a:lvl8pPr marL="3657600" lvl="7" indent="-228600" algn="l">
              <a:lnSpc>
                <a:spcPct val="90000"/>
              </a:lnSpc>
              <a:spcBef>
                <a:spcPts val="400"/>
              </a:spcBef>
              <a:spcAft>
                <a:spcPts val="0"/>
              </a:spcAft>
              <a:buClr>
                <a:srgbClr val="888888"/>
              </a:buClr>
              <a:buSzPts val="1200"/>
              <a:buNone/>
              <a:defRPr sz="1200">
                <a:solidFill>
                  <a:srgbClr val="888888"/>
                </a:solidFill>
              </a:defRPr>
            </a:lvl8pPr>
            <a:lvl9pPr marL="4114800" lvl="8" indent="-228600" algn="l">
              <a:lnSpc>
                <a:spcPct val="90000"/>
              </a:lnSpc>
              <a:spcBef>
                <a:spcPts val="400"/>
              </a:spcBef>
              <a:spcAft>
                <a:spcPts val="0"/>
              </a:spcAft>
              <a:buClr>
                <a:srgbClr val="888888"/>
              </a:buClr>
              <a:buSzPts val="1200"/>
              <a:buNone/>
              <a:defRPr sz="1200">
                <a:solidFill>
                  <a:srgbClr val="888888"/>
                </a:solidFill>
              </a:defRPr>
            </a:lvl9pPr>
          </a:lstStyle>
          <a:p>
            <a:endParaRPr/>
          </a:p>
        </p:txBody>
      </p:sp>
      <p:sp>
        <p:nvSpPr>
          <p:cNvPr id="71" name="Google Shape;71;p16"/>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2" name="Google Shape;72;p16"/>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3" name="Google Shape;73;p16"/>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74"/>
        <p:cNvGrpSpPr/>
        <p:nvPr/>
      </p:nvGrpSpPr>
      <p:grpSpPr>
        <a:xfrm>
          <a:off x="0" y="0"/>
          <a:ext cx="0" cy="0"/>
          <a:chOff x="0" y="0"/>
          <a:chExt cx="0" cy="0"/>
        </a:xfrm>
      </p:grpSpPr>
      <p:sp>
        <p:nvSpPr>
          <p:cNvPr id="75" name="Google Shape;75;p17"/>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76" name="Google Shape;76;p17"/>
          <p:cNvSpPr txBox="1">
            <a:spLocks noGrp="1"/>
          </p:cNvSpPr>
          <p:nvPr>
            <p:ph type="body" idx="1"/>
          </p:nvPr>
        </p:nvSpPr>
        <p:spPr>
          <a:xfrm>
            <a:off x="628650" y="1369219"/>
            <a:ext cx="3886200" cy="3263504"/>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77" name="Google Shape;77;p17"/>
          <p:cNvSpPr txBox="1">
            <a:spLocks noGrp="1"/>
          </p:cNvSpPr>
          <p:nvPr>
            <p:ph type="body" idx="2"/>
          </p:nvPr>
        </p:nvSpPr>
        <p:spPr>
          <a:xfrm>
            <a:off x="4629150" y="1369219"/>
            <a:ext cx="3886200" cy="3263504"/>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78" name="Google Shape;78;p17"/>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9" name="Google Shape;79;p17"/>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80" name="Google Shape;80;p17"/>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81"/>
        <p:cNvGrpSpPr/>
        <p:nvPr/>
      </p:nvGrpSpPr>
      <p:grpSpPr>
        <a:xfrm>
          <a:off x="0" y="0"/>
          <a:ext cx="0" cy="0"/>
          <a:chOff x="0" y="0"/>
          <a:chExt cx="0" cy="0"/>
        </a:xfrm>
      </p:grpSpPr>
      <p:sp>
        <p:nvSpPr>
          <p:cNvPr id="82" name="Google Shape;82;p18"/>
          <p:cNvSpPr txBox="1">
            <a:spLocks noGrp="1"/>
          </p:cNvSpPr>
          <p:nvPr>
            <p:ph type="title"/>
          </p:nvPr>
        </p:nvSpPr>
        <p:spPr>
          <a:xfrm>
            <a:off x="629841" y="273844"/>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83" name="Google Shape;83;p18"/>
          <p:cNvSpPr txBox="1">
            <a:spLocks noGrp="1"/>
          </p:cNvSpPr>
          <p:nvPr>
            <p:ph type="body" idx="1"/>
          </p:nvPr>
        </p:nvSpPr>
        <p:spPr>
          <a:xfrm>
            <a:off x="629841" y="1260872"/>
            <a:ext cx="3868340" cy="617934"/>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800"/>
              </a:spcBef>
              <a:spcAft>
                <a:spcPts val="0"/>
              </a:spcAft>
              <a:buClr>
                <a:schemeClr val="dk1"/>
              </a:buClr>
              <a:buSzPts val="1800"/>
              <a:buNone/>
              <a:defRPr sz="1800" b="1"/>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84" name="Google Shape;84;p18"/>
          <p:cNvSpPr txBox="1">
            <a:spLocks noGrp="1"/>
          </p:cNvSpPr>
          <p:nvPr>
            <p:ph type="body" idx="2"/>
          </p:nvPr>
        </p:nvSpPr>
        <p:spPr>
          <a:xfrm>
            <a:off x="629841" y="1878806"/>
            <a:ext cx="3868340" cy="2763441"/>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85" name="Google Shape;85;p18"/>
          <p:cNvSpPr txBox="1">
            <a:spLocks noGrp="1"/>
          </p:cNvSpPr>
          <p:nvPr>
            <p:ph type="body" idx="3"/>
          </p:nvPr>
        </p:nvSpPr>
        <p:spPr>
          <a:xfrm>
            <a:off x="4629150" y="1260872"/>
            <a:ext cx="3887391" cy="617934"/>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800"/>
              </a:spcBef>
              <a:spcAft>
                <a:spcPts val="0"/>
              </a:spcAft>
              <a:buClr>
                <a:schemeClr val="dk1"/>
              </a:buClr>
              <a:buSzPts val="1800"/>
              <a:buNone/>
              <a:defRPr sz="1800" b="1"/>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86" name="Google Shape;86;p18"/>
          <p:cNvSpPr txBox="1">
            <a:spLocks noGrp="1"/>
          </p:cNvSpPr>
          <p:nvPr>
            <p:ph type="body" idx="4"/>
          </p:nvPr>
        </p:nvSpPr>
        <p:spPr>
          <a:xfrm>
            <a:off x="4629150" y="1878806"/>
            <a:ext cx="3887391" cy="2763441"/>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87" name="Google Shape;87;p18"/>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88" name="Google Shape;88;p18"/>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89" name="Google Shape;89;p18"/>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0"/>
        <p:cNvGrpSpPr/>
        <p:nvPr/>
      </p:nvGrpSpPr>
      <p:grpSpPr>
        <a:xfrm>
          <a:off x="0" y="0"/>
          <a:ext cx="0" cy="0"/>
          <a:chOff x="0" y="0"/>
          <a:chExt cx="0" cy="0"/>
        </a:xfrm>
      </p:grpSpPr>
      <p:sp>
        <p:nvSpPr>
          <p:cNvPr id="91" name="Google Shape;91;p19"/>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92" name="Google Shape;92;p19"/>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3" name="Google Shape;93;p19"/>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4" name="Google Shape;94;p19"/>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5"/>
        <p:cNvGrpSpPr/>
        <p:nvPr/>
      </p:nvGrpSpPr>
      <p:grpSpPr>
        <a:xfrm>
          <a:off x="0" y="0"/>
          <a:ext cx="0" cy="0"/>
          <a:chOff x="0" y="0"/>
          <a:chExt cx="0" cy="0"/>
        </a:xfrm>
      </p:grpSpPr>
      <p:sp>
        <p:nvSpPr>
          <p:cNvPr id="96" name="Google Shape;96;p20"/>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7" name="Google Shape;97;p20"/>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8" name="Google Shape;98;p20"/>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99"/>
        <p:cNvGrpSpPr/>
        <p:nvPr/>
      </p:nvGrpSpPr>
      <p:grpSpPr>
        <a:xfrm>
          <a:off x="0" y="0"/>
          <a:ext cx="0" cy="0"/>
          <a:chOff x="0" y="0"/>
          <a:chExt cx="0" cy="0"/>
        </a:xfrm>
      </p:grpSpPr>
      <p:sp>
        <p:nvSpPr>
          <p:cNvPr id="100" name="Google Shape;100;p21"/>
          <p:cNvSpPr txBox="1">
            <a:spLocks noGrp="1"/>
          </p:cNvSpPr>
          <p:nvPr>
            <p:ph type="title"/>
          </p:nvPr>
        </p:nvSpPr>
        <p:spPr>
          <a:xfrm>
            <a:off x="629841" y="342900"/>
            <a:ext cx="2949178" cy="120015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01" name="Google Shape;101;p21"/>
          <p:cNvSpPr txBox="1">
            <a:spLocks noGrp="1"/>
          </p:cNvSpPr>
          <p:nvPr>
            <p:ph type="body" idx="1"/>
          </p:nvPr>
        </p:nvSpPr>
        <p:spPr>
          <a:xfrm>
            <a:off x="3887391" y="740569"/>
            <a:ext cx="4629150" cy="3655219"/>
          </a:xfrm>
          <a:prstGeom prst="rect">
            <a:avLst/>
          </a:prstGeom>
          <a:noFill/>
          <a:ln>
            <a:noFill/>
          </a:ln>
        </p:spPr>
        <p:txBody>
          <a:bodyPr spcFirstLastPara="1" wrap="square" lIns="68575" tIns="34275" rIns="68575" bIns="34275" anchor="t" anchorCtr="0">
            <a:normAutofit/>
          </a:bodyPr>
          <a:lstStyle>
            <a:lvl1pPr marL="457200" lvl="0" indent="-381000" algn="l">
              <a:lnSpc>
                <a:spcPct val="90000"/>
              </a:lnSpc>
              <a:spcBef>
                <a:spcPts val="800"/>
              </a:spcBef>
              <a:spcAft>
                <a:spcPts val="0"/>
              </a:spcAft>
              <a:buClr>
                <a:schemeClr val="dk1"/>
              </a:buClr>
              <a:buSzPts val="2400"/>
              <a:buChar char="•"/>
              <a:defRPr sz="2400"/>
            </a:lvl1pPr>
            <a:lvl2pPr marL="914400" lvl="1" indent="-361950" algn="l">
              <a:lnSpc>
                <a:spcPct val="90000"/>
              </a:lnSpc>
              <a:spcBef>
                <a:spcPts val="400"/>
              </a:spcBef>
              <a:spcAft>
                <a:spcPts val="0"/>
              </a:spcAft>
              <a:buClr>
                <a:schemeClr val="dk1"/>
              </a:buClr>
              <a:buSzPts val="2100"/>
              <a:buChar char="•"/>
              <a:defRPr sz="2100"/>
            </a:lvl2pPr>
            <a:lvl3pPr marL="1371600" lvl="2" indent="-342900" algn="l">
              <a:lnSpc>
                <a:spcPct val="90000"/>
              </a:lnSpc>
              <a:spcBef>
                <a:spcPts val="400"/>
              </a:spcBef>
              <a:spcAft>
                <a:spcPts val="0"/>
              </a:spcAft>
              <a:buClr>
                <a:schemeClr val="dk1"/>
              </a:buClr>
              <a:buSzPts val="1800"/>
              <a:buChar char="•"/>
              <a:defRPr sz="1800"/>
            </a:lvl3pPr>
            <a:lvl4pPr marL="1828800" lvl="3" indent="-323850" algn="l">
              <a:lnSpc>
                <a:spcPct val="90000"/>
              </a:lnSpc>
              <a:spcBef>
                <a:spcPts val="400"/>
              </a:spcBef>
              <a:spcAft>
                <a:spcPts val="0"/>
              </a:spcAft>
              <a:buClr>
                <a:schemeClr val="dk1"/>
              </a:buClr>
              <a:buSzPts val="1500"/>
              <a:buChar char="•"/>
              <a:defRPr sz="1500"/>
            </a:lvl4pPr>
            <a:lvl5pPr marL="2286000" lvl="4" indent="-323850" algn="l">
              <a:lnSpc>
                <a:spcPct val="90000"/>
              </a:lnSpc>
              <a:spcBef>
                <a:spcPts val="400"/>
              </a:spcBef>
              <a:spcAft>
                <a:spcPts val="0"/>
              </a:spcAft>
              <a:buClr>
                <a:schemeClr val="dk1"/>
              </a:buClr>
              <a:buSzPts val="1500"/>
              <a:buChar char="•"/>
              <a:defRPr sz="1500"/>
            </a:lvl5pPr>
            <a:lvl6pPr marL="2743200" lvl="5" indent="-323850" algn="l">
              <a:lnSpc>
                <a:spcPct val="90000"/>
              </a:lnSpc>
              <a:spcBef>
                <a:spcPts val="400"/>
              </a:spcBef>
              <a:spcAft>
                <a:spcPts val="0"/>
              </a:spcAft>
              <a:buClr>
                <a:schemeClr val="dk1"/>
              </a:buClr>
              <a:buSzPts val="1500"/>
              <a:buChar char="•"/>
              <a:defRPr sz="1500"/>
            </a:lvl6pPr>
            <a:lvl7pPr marL="3200400" lvl="6" indent="-323850" algn="l">
              <a:lnSpc>
                <a:spcPct val="90000"/>
              </a:lnSpc>
              <a:spcBef>
                <a:spcPts val="400"/>
              </a:spcBef>
              <a:spcAft>
                <a:spcPts val="0"/>
              </a:spcAft>
              <a:buClr>
                <a:schemeClr val="dk1"/>
              </a:buClr>
              <a:buSzPts val="1500"/>
              <a:buChar char="•"/>
              <a:defRPr sz="1500"/>
            </a:lvl7pPr>
            <a:lvl8pPr marL="3657600" lvl="7" indent="-323850" algn="l">
              <a:lnSpc>
                <a:spcPct val="90000"/>
              </a:lnSpc>
              <a:spcBef>
                <a:spcPts val="400"/>
              </a:spcBef>
              <a:spcAft>
                <a:spcPts val="0"/>
              </a:spcAft>
              <a:buClr>
                <a:schemeClr val="dk1"/>
              </a:buClr>
              <a:buSzPts val="1500"/>
              <a:buChar char="•"/>
              <a:defRPr sz="1500"/>
            </a:lvl8pPr>
            <a:lvl9pPr marL="4114800" lvl="8" indent="-323850" algn="l">
              <a:lnSpc>
                <a:spcPct val="90000"/>
              </a:lnSpc>
              <a:spcBef>
                <a:spcPts val="400"/>
              </a:spcBef>
              <a:spcAft>
                <a:spcPts val="0"/>
              </a:spcAft>
              <a:buClr>
                <a:schemeClr val="dk1"/>
              </a:buClr>
              <a:buSzPts val="1500"/>
              <a:buChar char="•"/>
              <a:defRPr sz="1500"/>
            </a:lvl9pPr>
          </a:lstStyle>
          <a:p>
            <a:endParaRPr/>
          </a:p>
        </p:txBody>
      </p:sp>
      <p:sp>
        <p:nvSpPr>
          <p:cNvPr id="102" name="Google Shape;102;p21"/>
          <p:cNvSpPr txBox="1">
            <a:spLocks noGrp="1"/>
          </p:cNvSpPr>
          <p:nvPr>
            <p:ph type="body" idx="2"/>
          </p:nvPr>
        </p:nvSpPr>
        <p:spPr>
          <a:xfrm>
            <a:off x="629841" y="1543050"/>
            <a:ext cx="2949178" cy="2858691"/>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chemeClr val="dk1"/>
              </a:buClr>
              <a:buSzPts val="1200"/>
              <a:buNone/>
              <a:defRPr sz="1200"/>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103" name="Google Shape;103;p21"/>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4" name="Google Shape;104;p21"/>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5" name="Google Shape;105;p21"/>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06"/>
        <p:cNvGrpSpPr/>
        <p:nvPr/>
      </p:nvGrpSpPr>
      <p:grpSpPr>
        <a:xfrm>
          <a:off x="0" y="0"/>
          <a:ext cx="0" cy="0"/>
          <a:chOff x="0" y="0"/>
          <a:chExt cx="0" cy="0"/>
        </a:xfrm>
      </p:grpSpPr>
      <p:sp>
        <p:nvSpPr>
          <p:cNvPr id="107" name="Google Shape;107;p22"/>
          <p:cNvSpPr txBox="1">
            <a:spLocks noGrp="1"/>
          </p:cNvSpPr>
          <p:nvPr>
            <p:ph type="title"/>
          </p:nvPr>
        </p:nvSpPr>
        <p:spPr>
          <a:xfrm>
            <a:off x="629841" y="342900"/>
            <a:ext cx="2949178" cy="120015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08" name="Google Shape;108;p22"/>
          <p:cNvSpPr>
            <a:spLocks noGrp="1"/>
          </p:cNvSpPr>
          <p:nvPr>
            <p:ph type="pic" idx="2"/>
          </p:nvPr>
        </p:nvSpPr>
        <p:spPr>
          <a:xfrm>
            <a:off x="3887391" y="740569"/>
            <a:ext cx="4629150" cy="3655219"/>
          </a:xfrm>
          <a:prstGeom prst="rect">
            <a:avLst/>
          </a:prstGeom>
          <a:noFill/>
          <a:ln>
            <a:noFill/>
          </a:ln>
        </p:spPr>
      </p:sp>
      <p:sp>
        <p:nvSpPr>
          <p:cNvPr id="109" name="Google Shape;109;p22"/>
          <p:cNvSpPr txBox="1">
            <a:spLocks noGrp="1"/>
          </p:cNvSpPr>
          <p:nvPr>
            <p:ph type="body" idx="1"/>
          </p:nvPr>
        </p:nvSpPr>
        <p:spPr>
          <a:xfrm>
            <a:off x="629841" y="1543050"/>
            <a:ext cx="2949178" cy="2858691"/>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chemeClr val="dk1"/>
              </a:buClr>
              <a:buSzPts val="1200"/>
              <a:buNone/>
              <a:defRPr sz="1200"/>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110" name="Google Shape;110;p22"/>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1" name="Google Shape;111;p22"/>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2" name="Google Shape;112;p22"/>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52" name="Google Shape;52;p13"/>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53" name="Google Shape;53;p13"/>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54" name="Google Shape;54;p13"/>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55" name="Google Shape;55;p13"/>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www.google.com/url?sa=i&amp;url=https%3A%2F%2Fwww.sciencenews.org%2Farticle%2Fplayground-design-kids-exercise-physical-activity&amp;psig=AOvVaw0BF1YSwQgf1zITRu_NWcBn&amp;ust=1624512753123000&amp;source=images&amp;cd=vfe&amp;ved=0CAoQjRxqFwoTCLCnjOODrfECFQAAAAAdAAAAABAO" TargetMode="External"/><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jp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mailto:dagmar.reinhardt@sydney.edu.au"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1.jpg"/><Relationship Id="rId4" Type="http://schemas.openxmlformats.org/officeDocument/2006/relationships/hyperlink" Target="https://www.google.com/url?sa=i&amp;url=https%3A%2F%2Fwww.sciencenews.org%2Farticle%2Fplayground-design-kids-exercise-physical-activity&amp;psig=AOvVaw0BF1YSwQgf1zITRu_NWcBn&amp;ust=1624512753123000&amp;source=images&amp;cd=vfe&amp;ved=0CAoQjRxqFwoTCLCnjOODrfECFQAAAAAdAAAAABAO"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hyperlink" Target="https://www.google.com/url?sa=i&amp;url=https%3A%2F%2Fbump2babyandme.org%2Fpartner%2Fmonash-university%2F&amp;psig=AOvVaw2J9relkb-SUC9cflQrVa80&amp;ust=1624449418084000&amp;source=images&amp;cd=vfe&amp;ved=0CAoQjRxqFwoTCOiHqe2Xq_ECFQAAAAAdAAAAABAE" TargetMode="External"/><Relationship Id="rId7" Type="http://schemas.openxmlformats.org/officeDocument/2006/relationships/hyperlink" Target="https://www.google.com/url?sa=i&amp;url=https%3A%2F%2Fsydneyuni.service-now.com%2Fsm&amp;psig=AOvVaw2uBTFcPhwlkbPRfzPQmaSd&amp;ust=1624449659306000&amp;source=images&amp;cd=vfe&amp;ved=0CAoQjRxqFwoTCICHrdqYq_ECFQAAAAAdAAAAABAD"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hyperlink" Target="https://www.google.com/url?sa=i&amp;url=https%3A%2F%2Fstaff.mq.edu.au%2Fsupport%2Fmarketing-and-communications%2Fbrand-guidelines%2Flogo&amp;psig=AOvVaw2ObZBhnfCCbztCbsfox4V8&amp;ust=1624449510615000&amp;source=images&amp;cd=vfe&amp;ved=0CAoQjRxqFwoTCLiDlJKYq_ECFQAAAAAdAAAAABAD" TargetMode="External"/><Relationship Id="rId10" Type="http://schemas.openxmlformats.org/officeDocument/2006/relationships/image" Target="../media/image5.jpg"/><Relationship Id="rId4" Type="http://schemas.openxmlformats.org/officeDocument/2006/relationships/image" Target="../media/image2.png"/><Relationship Id="rId9" Type="http://schemas.openxmlformats.org/officeDocument/2006/relationships/hyperlink" Target="https://www.google.com/url?sa=i&amp;url=https%3A%2F%2Ficed2021.com.au%2Fsponsorship-exhibition-2%2F&amp;psig=AOvVaw0MtXlwY-0swG6l_r9gnXDu&amp;ust=1624449756867000&amp;source=images&amp;cd=vfe&amp;ved=0CAoQjRxqFwoTCMCAq4yZq_ECFQAAAAAdAAAAABAD"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hyperlink" Target="https://www.timeout.com/sydney/kids/domain-creek-playground" TargetMode="External"/><Relationship Id="rId7" Type="http://schemas.openxmlformats.org/officeDocument/2006/relationships/hyperlink" Target="https://www.timeout.com/sydney/kids/fairfield-adventure-park" TargetMode="External"/><Relationship Id="rId12"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8.jpg"/><Relationship Id="rId11" Type="http://schemas.openxmlformats.org/officeDocument/2006/relationships/hyperlink" Target="https://www.timeout.com/sydney/kids/sydney-park-playground" TargetMode="External"/><Relationship Id="rId5" Type="http://schemas.openxmlformats.org/officeDocument/2006/relationships/hyperlink" Target="https://www.timeout.com/sydney/kids/wulaba-park" TargetMode="External"/><Relationship Id="rId10" Type="http://schemas.openxmlformats.org/officeDocument/2006/relationships/image" Target="../media/image10.jpg"/><Relationship Id="rId4" Type="http://schemas.openxmlformats.org/officeDocument/2006/relationships/image" Target="../media/image7.jpg"/><Relationship Id="rId9" Type="http://schemas.openxmlformats.org/officeDocument/2006/relationships/hyperlink" Target="https://www.timeout.com/sydney/kids/darling-harbour-childrens-playground"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9.jpg"/><Relationship Id="rId13" Type="http://schemas.openxmlformats.org/officeDocument/2006/relationships/image" Target="../media/image12.png"/><Relationship Id="rId3" Type="http://schemas.openxmlformats.org/officeDocument/2006/relationships/hyperlink" Target="https://www.timeout.com/sydney/kids/domain-creek-playground" TargetMode="External"/><Relationship Id="rId7" Type="http://schemas.openxmlformats.org/officeDocument/2006/relationships/hyperlink" Target="https://www.timeout.com/sydney/kids/fairfield-adventure-park" TargetMode="External"/><Relationship Id="rId12"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8.jpg"/><Relationship Id="rId11" Type="http://schemas.openxmlformats.org/officeDocument/2006/relationships/hyperlink" Target="https://www.timeout.com/sydney/kids/sydney-park-playground" TargetMode="External"/><Relationship Id="rId5" Type="http://schemas.openxmlformats.org/officeDocument/2006/relationships/hyperlink" Target="https://www.timeout.com/sydney/kids/wulaba-park" TargetMode="External"/><Relationship Id="rId10" Type="http://schemas.openxmlformats.org/officeDocument/2006/relationships/image" Target="../media/image10.jpg"/><Relationship Id="rId4" Type="http://schemas.openxmlformats.org/officeDocument/2006/relationships/image" Target="../media/image7.jpg"/><Relationship Id="rId9" Type="http://schemas.openxmlformats.org/officeDocument/2006/relationships/hyperlink" Target="https://www.timeout.com/sydney/kids/darling-harbour-childrens-playground"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9.jpg"/><Relationship Id="rId13" Type="http://schemas.openxmlformats.org/officeDocument/2006/relationships/hyperlink" Target="https://www.timeout.com/sydney/kids/renwick-street-playground" TargetMode="External"/><Relationship Id="rId3" Type="http://schemas.openxmlformats.org/officeDocument/2006/relationships/hyperlink" Target="https://www.timeout.com/sydney/kids/domain-creek-playground" TargetMode="External"/><Relationship Id="rId7" Type="http://schemas.openxmlformats.org/officeDocument/2006/relationships/hyperlink" Target="https://www.timeout.com/sydney/kids/fairfield-adventure-park" TargetMode="External"/><Relationship Id="rId12" Type="http://schemas.openxmlformats.org/officeDocument/2006/relationships/image" Target="../media/image11.jpg"/><Relationship Id="rId17" Type="http://schemas.openxmlformats.org/officeDocument/2006/relationships/image" Target="../media/image15.jpg"/><Relationship Id="rId2" Type="http://schemas.openxmlformats.org/officeDocument/2006/relationships/notesSlide" Target="../notesSlides/notesSlide9.xml"/><Relationship Id="rId16" Type="http://schemas.openxmlformats.org/officeDocument/2006/relationships/image" Target="../media/image14.jpg"/><Relationship Id="rId1" Type="http://schemas.openxmlformats.org/officeDocument/2006/relationships/slideLayout" Target="../slideLayouts/slideLayout1.xml"/><Relationship Id="rId6" Type="http://schemas.openxmlformats.org/officeDocument/2006/relationships/image" Target="../media/image8.jpg"/><Relationship Id="rId11" Type="http://schemas.openxmlformats.org/officeDocument/2006/relationships/hyperlink" Target="https://www.timeout.com/sydney/kids/sydney-park-playground" TargetMode="External"/><Relationship Id="rId5" Type="http://schemas.openxmlformats.org/officeDocument/2006/relationships/hyperlink" Target="https://www.timeout.com/sydney/kids/wulaba-park" TargetMode="External"/><Relationship Id="rId15" Type="http://schemas.openxmlformats.org/officeDocument/2006/relationships/hyperlink" Target="https://www.timeout.com/sydney/kids/victoria-park-playground" TargetMode="External"/><Relationship Id="rId10" Type="http://schemas.openxmlformats.org/officeDocument/2006/relationships/image" Target="../media/image10.jpg"/><Relationship Id="rId4" Type="http://schemas.openxmlformats.org/officeDocument/2006/relationships/image" Target="../media/image7.jpg"/><Relationship Id="rId9" Type="http://schemas.openxmlformats.org/officeDocument/2006/relationships/hyperlink" Target="https://www.timeout.com/sydney/kids/darling-harbour-childrens-playground" TargetMode="External"/><Relationship Id="rId14" Type="http://schemas.openxmlformats.org/officeDocument/2006/relationships/image" Target="../media/image1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26"/>
          <p:cNvSpPr txBox="1"/>
          <p:nvPr/>
        </p:nvSpPr>
        <p:spPr>
          <a:xfrm>
            <a:off x="545304" y="659250"/>
            <a:ext cx="8659500" cy="38250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GB" sz="3200" b="1" i="0" u="none" strike="noStrike" cap="none" dirty="0">
                <a:solidFill>
                  <a:schemeClr val="dk1"/>
                </a:solidFill>
                <a:latin typeface="Arial"/>
                <a:ea typeface="Arial"/>
                <a:cs typeface="Arial"/>
                <a:sym typeface="Arial"/>
              </a:rPr>
              <a:t>Tactile Playgrounds - Improving Tactility, Mobility and Inclusion for Blind and Low Vision Audiences in Urban Playground Environments</a:t>
            </a:r>
            <a:endParaRPr sz="3200" b="0" i="0" u="none" strike="noStrike" cap="none" dirty="0">
              <a:solidFill>
                <a:schemeClr val="dk1"/>
              </a:solidFill>
              <a:latin typeface="Arial"/>
              <a:ea typeface="Arial"/>
              <a:cs typeface="Arial"/>
              <a:sym typeface="Arial"/>
            </a:endParaRPr>
          </a:p>
          <a:p>
            <a:pPr marL="0" marR="0" lvl="0" indent="0" algn="ctr" rtl="0">
              <a:spcBef>
                <a:spcPts val="0"/>
              </a:spcBef>
              <a:spcAft>
                <a:spcPts val="0"/>
              </a:spcAft>
              <a:buNone/>
            </a:pPr>
            <a:endParaRPr sz="3000" b="0" i="0" u="none" strike="noStrike" cap="none" dirty="0">
              <a:solidFill>
                <a:schemeClr val="dk1"/>
              </a:solidFill>
              <a:latin typeface="Arial"/>
              <a:ea typeface="Arial"/>
              <a:cs typeface="Arial"/>
              <a:sym typeface="Arial"/>
            </a:endParaRPr>
          </a:p>
          <a:p>
            <a:pPr marL="0" marR="0" lvl="0" indent="0" algn="l" rtl="0">
              <a:spcBef>
                <a:spcPts val="0"/>
              </a:spcBef>
              <a:spcAft>
                <a:spcPts val="0"/>
              </a:spcAft>
              <a:buNone/>
            </a:pPr>
            <a:endParaRPr sz="1800" dirty="0">
              <a:solidFill>
                <a:schemeClr val="dk1"/>
              </a:solidFill>
            </a:endParaRPr>
          </a:p>
          <a:p>
            <a:pPr marL="0" marR="0" lvl="0" indent="0" algn="l" rtl="0">
              <a:spcBef>
                <a:spcPts val="0"/>
              </a:spcBef>
              <a:spcAft>
                <a:spcPts val="0"/>
              </a:spcAft>
              <a:buNone/>
            </a:pPr>
            <a:r>
              <a:rPr lang="en-GB" sz="1800" b="0" i="0" u="none" strike="noStrike" cap="none" dirty="0">
                <a:solidFill>
                  <a:schemeClr val="dk1"/>
                </a:solidFill>
                <a:latin typeface="Arial"/>
                <a:ea typeface="Arial"/>
                <a:cs typeface="Arial"/>
                <a:sym typeface="Arial"/>
              </a:rPr>
              <a:t>Dagmar Reinhardt</a:t>
            </a:r>
            <a:endParaRPr sz="1500" dirty="0"/>
          </a:p>
          <a:p>
            <a:pPr marL="0" marR="0" lvl="0" indent="0" algn="l" rtl="0">
              <a:spcBef>
                <a:spcPts val="0"/>
              </a:spcBef>
              <a:spcAft>
                <a:spcPts val="0"/>
              </a:spcAft>
              <a:buNone/>
            </a:pPr>
            <a:r>
              <a:rPr lang="en-GB" sz="1800" b="0" i="0" u="none" strike="noStrike" cap="none" dirty="0">
                <a:solidFill>
                  <a:schemeClr val="dk1"/>
                </a:solidFill>
                <a:latin typeface="Arial"/>
                <a:ea typeface="Arial"/>
                <a:cs typeface="Arial"/>
                <a:sym typeface="Arial"/>
              </a:rPr>
              <a:t>School of Architecture, Design and Planning</a:t>
            </a:r>
            <a:endParaRPr sz="1500" dirty="0"/>
          </a:p>
          <a:p>
            <a:pPr marL="0" marR="0" lvl="0" indent="0" algn="l" rtl="0">
              <a:spcBef>
                <a:spcPts val="0"/>
              </a:spcBef>
              <a:spcAft>
                <a:spcPts val="0"/>
              </a:spcAft>
              <a:buNone/>
            </a:pPr>
            <a:r>
              <a:rPr lang="en-GB" sz="1800" b="0" i="0" u="none" strike="noStrike" cap="none" dirty="0">
                <a:solidFill>
                  <a:schemeClr val="dk1"/>
                </a:solidFill>
                <a:latin typeface="Arial"/>
                <a:ea typeface="Arial"/>
                <a:cs typeface="Arial"/>
                <a:sym typeface="Arial"/>
              </a:rPr>
              <a:t>The University of Sydney</a:t>
            </a:r>
            <a:endParaRPr sz="1800" dirty="0">
              <a:solidFill>
                <a:schemeClr val="dk1"/>
              </a:solidFill>
            </a:endParaRPr>
          </a:p>
          <a:p>
            <a:pPr marL="0" marR="0" lvl="0" indent="0" algn="ctr" rtl="0">
              <a:spcBef>
                <a:spcPts val="0"/>
              </a:spcBef>
              <a:spcAft>
                <a:spcPts val="0"/>
              </a:spcAft>
              <a:buNone/>
            </a:pPr>
            <a:endParaRPr dirty="0">
              <a:solidFill>
                <a:schemeClr val="dk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35"/>
          <p:cNvSpPr txBox="1"/>
          <p:nvPr/>
        </p:nvSpPr>
        <p:spPr>
          <a:xfrm>
            <a:off x="131946" y="349400"/>
            <a:ext cx="9012054" cy="4124176"/>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GB" sz="2800" b="1" dirty="0">
                <a:solidFill>
                  <a:schemeClr val="dk1"/>
                </a:solidFill>
                <a:latin typeface="Arial"/>
                <a:ea typeface="Arial"/>
                <a:cs typeface="Arial"/>
                <a:sym typeface="Arial"/>
              </a:rPr>
              <a:t>A Playground Survey</a:t>
            </a:r>
            <a:endParaRPr sz="2800" dirty="0">
              <a:solidFill>
                <a:schemeClr val="dk1"/>
              </a:solidFill>
              <a:latin typeface="Arial"/>
              <a:ea typeface="Arial"/>
              <a:cs typeface="Arial"/>
              <a:sym typeface="Arial"/>
            </a:endParaRPr>
          </a:p>
          <a:p>
            <a:pPr marL="0" marR="0" lvl="0" indent="0" algn="l" rtl="0">
              <a:spcBef>
                <a:spcPts val="0"/>
              </a:spcBef>
              <a:spcAft>
                <a:spcPts val="0"/>
              </a:spcAft>
              <a:buNone/>
            </a:pPr>
            <a:endParaRPr sz="1500" dirty="0">
              <a:solidFill>
                <a:schemeClr val="dk1"/>
              </a:solidFill>
              <a:latin typeface="Arial"/>
              <a:ea typeface="Arial"/>
              <a:cs typeface="Arial"/>
              <a:sym typeface="Arial"/>
            </a:endParaRPr>
          </a:p>
          <a:p>
            <a:pPr marL="0" marR="0" lvl="0" indent="0" algn="l" rtl="0">
              <a:lnSpc>
                <a:spcPct val="150000"/>
              </a:lnSpc>
              <a:spcBef>
                <a:spcPts val="0"/>
              </a:spcBef>
              <a:spcAft>
                <a:spcPts val="0"/>
              </a:spcAft>
              <a:buNone/>
            </a:pPr>
            <a:endParaRPr sz="1800" dirty="0">
              <a:solidFill>
                <a:schemeClr val="dk1"/>
              </a:solidFill>
            </a:endParaRPr>
          </a:p>
          <a:p>
            <a:pPr>
              <a:lnSpc>
                <a:spcPct val="150000"/>
              </a:lnSpc>
            </a:pPr>
            <a:r>
              <a:rPr lang="en-AU" sz="1800" dirty="0"/>
              <a:t>To better understand the use of playgrounds for children with vision impairment and intellectual disability and to trial fundamental questions, two initial, small-scale surveys were conducted in 2021 with two focus groups (teachers/parent-child-teacher).</a:t>
            </a:r>
          </a:p>
          <a:p>
            <a:pPr>
              <a:lnSpc>
                <a:spcPct val="150000"/>
              </a:lnSpc>
            </a:pPr>
            <a:r>
              <a:rPr lang="en-AU" sz="1800" dirty="0"/>
              <a:t>We aim to determine a set of best practice guidelines for designing accessible and inclusive community environments that enable the social inclusion of as many people as possible to enhance community integration, belonging, health and wellbeing.</a:t>
            </a:r>
          </a:p>
          <a:p>
            <a:pPr marL="0" lvl="0" indent="0" algn="l" rtl="0">
              <a:lnSpc>
                <a:spcPct val="150000"/>
              </a:lnSpc>
              <a:spcBef>
                <a:spcPts val="0"/>
              </a:spcBef>
              <a:spcAft>
                <a:spcPts val="0"/>
              </a:spcAft>
              <a:buNone/>
            </a:pPr>
            <a:endParaRPr sz="2100" dirty="0">
              <a:solidFill>
                <a:schemeClr val="dk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35"/>
          <p:cNvSpPr txBox="1"/>
          <p:nvPr/>
        </p:nvSpPr>
        <p:spPr>
          <a:xfrm>
            <a:off x="323970" y="331112"/>
            <a:ext cx="9012054" cy="4401175"/>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GB" sz="2800" b="1" dirty="0">
                <a:solidFill>
                  <a:schemeClr val="dk1"/>
                </a:solidFill>
                <a:latin typeface="Arial"/>
                <a:ea typeface="Arial"/>
                <a:cs typeface="Arial"/>
                <a:sym typeface="Arial"/>
              </a:rPr>
              <a:t>Survey 1: teachers note barriers and lack</a:t>
            </a:r>
            <a:endParaRPr sz="2800" dirty="0">
              <a:solidFill>
                <a:schemeClr val="dk1"/>
              </a:solidFill>
              <a:latin typeface="Arial"/>
              <a:ea typeface="Arial"/>
              <a:cs typeface="Arial"/>
              <a:sym typeface="Arial"/>
            </a:endParaRPr>
          </a:p>
          <a:p>
            <a:pPr marL="0" marR="0" lvl="0" indent="0" algn="l" rtl="0">
              <a:spcBef>
                <a:spcPts val="0"/>
              </a:spcBef>
              <a:spcAft>
                <a:spcPts val="0"/>
              </a:spcAft>
              <a:buNone/>
            </a:pPr>
            <a:endParaRPr sz="1500" dirty="0">
              <a:solidFill>
                <a:schemeClr val="dk1"/>
              </a:solidFill>
              <a:latin typeface="Arial"/>
              <a:ea typeface="Arial"/>
              <a:cs typeface="Arial"/>
              <a:sym typeface="Arial"/>
            </a:endParaRPr>
          </a:p>
          <a:p>
            <a:pPr marL="0" marR="0" lvl="0" indent="0" algn="l" rtl="0">
              <a:lnSpc>
                <a:spcPct val="150000"/>
              </a:lnSpc>
              <a:spcBef>
                <a:spcPts val="0"/>
              </a:spcBef>
              <a:spcAft>
                <a:spcPts val="0"/>
              </a:spcAft>
              <a:buNone/>
            </a:pPr>
            <a:endParaRPr sz="1800" dirty="0">
              <a:solidFill>
                <a:schemeClr val="dk1"/>
              </a:solidFill>
            </a:endParaRPr>
          </a:p>
          <a:p>
            <a:r>
              <a:rPr lang="en-AU" sz="2000" dirty="0"/>
              <a:t>The teachers reported on </a:t>
            </a:r>
            <a:r>
              <a:rPr lang="en-AU" sz="2000" b="1" dirty="0"/>
              <a:t>significant safety barriers</a:t>
            </a:r>
          </a:p>
          <a:p>
            <a:pPr marL="285750" indent="-285750">
              <a:buFont typeface="Arial" panose="020B0604020202020204" pitchFamily="34" charset="0"/>
              <a:buChar char="•"/>
            </a:pPr>
            <a:r>
              <a:rPr lang="en-AU" sz="2000" dirty="0"/>
              <a:t>A lack of rails for trailing and no safe paved areas</a:t>
            </a:r>
          </a:p>
          <a:p>
            <a:pPr marL="285750" indent="-285750">
              <a:buFont typeface="Arial" panose="020B0604020202020204" pitchFamily="34" charset="0"/>
              <a:buChar char="•"/>
            </a:pPr>
            <a:r>
              <a:rPr lang="en-AU" sz="2000" dirty="0"/>
              <a:t>Uneven surfaces and an absence of textured surfaces</a:t>
            </a:r>
          </a:p>
          <a:p>
            <a:pPr marL="285750" indent="-285750">
              <a:buFont typeface="Arial" panose="020B0604020202020204" pitchFamily="34" charset="0"/>
              <a:buChar char="•"/>
            </a:pPr>
            <a:r>
              <a:rPr lang="en-AU" sz="2000" dirty="0"/>
              <a:t>No colour contrast on objects such as poles and pillars in the playground </a:t>
            </a:r>
          </a:p>
          <a:p>
            <a:endParaRPr lang="en-AU" sz="2000" dirty="0"/>
          </a:p>
          <a:p>
            <a:r>
              <a:rPr lang="en-AU" sz="2000" b="1" dirty="0"/>
              <a:t>Lack of access </a:t>
            </a:r>
            <a:r>
              <a:rPr lang="en-AU" sz="2000" dirty="0"/>
              <a:t>to a "quiet area" for retreat     </a:t>
            </a:r>
          </a:p>
          <a:p>
            <a:pPr marL="285750" indent="-285750">
              <a:buFont typeface="Arial" panose="020B0604020202020204" pitchFamily="34" charset="0"/>
              <a:buChar char="•"/>
            </a:pPr>
            <a:r>
              <a:rPr lang="en-AU" sz="2000" dirty="0"/>
              <a:t>A lack of multisensory experience </a:t>
            </a:r>
          </a:p>
          <a:p>
            <a:pPr marL="285750" indent="-285750">
              <a:buFont typeface="Arial" panose="020B0604020202020204" pitchFamily="34" charset="0"/>
              <a:buChar char="•"/>
            </a:pPr>
            <a:r>
              <a:rPr lang="en-AU" sz="2000" dirty="0"/>
              <a:t>A lack of free movement play area</a:t>
            </a:r>
          </a:p>
          <a:p>
            <a:pPr marL="285750" indent="-285750">
              <a:buFont typeface="Arial" panose="020B0604020202020204" pitchFamily="34" charset="0"/>
              <a:buChar char="•"/>
            </a:pPr>
            <a:r>
              <a:rPr lang="en-AU" sz="2000" dirty="0"/>
              <a:t>A lack of opportunity for students to use their hands to explore spaces</a:t>
            </a:r>
          </a:p>
          <a:p>
            <a:pPr marL="0" lvl="0" indent="0" algn="l" rtl="0">
              <a:lnSpc>
                <a:spcPct val="150000"/>
              </a:lnSpc>
              <a:spcBef>
                <a:spcPts val="0"/>
              </a:spcBef>
              <a:spcAft>
                <a:spcPts val="0"/>
              </a:spcAft>
              <a:buNone/>
            </a:pPr>
            <a:endParaRPr sz="2100" dirty="0">
              <a:solidFill>
                <a:schemeClr val="dk1"/>
              </a:solidFill>
            </a:endParaRPr>
          </a:p>
        </p:txBody>
      </p:sp>
    </p:spTree>
    <p:extLst>
      <p:ext uri="{BB962C8B-B14F-4D97-AF65-F5344CB8AC3E}">
        <p14:creationId xmlns:p14="http://schemas.microsoft.com/office/powerpoint/2010/main" val="37788645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35"/>
          <p:cNvSpPr txBox="1"/>
          <p:nvPr/>
        </p:nvSpPr>
        <p:spPr>
          <a:xfrm>
            <a:off x="323970" y="331112"/>
            <a:ext cx="8576839" cy="3239318"/>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GB" sz="2800" b="1" dirty="0">
                <a:solidFill>
                  <a:schemeClr val="dk1"/>
                </a:solidFill>
                <a:latin typeface="Arial"/>
                <a:ea typeface="Arial"/>
                <a:cs typeface="Arial"/>
                <a:sym typeface="Arial"/>
              </a:rPr>
              <a:t>Survey 2 results: Children want</a:t>
            </a:r>
            <a:endParaRPr sz="2800" dirty="0">
              <a:solidFill>
                <a:schemeClr val="dk1"/>
              </a:solidFill>
              <a:latin typeface="Arial"/>
              <a:ea typeface="Arial"/>
              <a:cs typeface="Arial"/>
              <a:sym typeface="Arial"/>
            </a:endParaRPr>
          </a:p>
          <a:p>
            <a:pPr marL="0" marR="0" lvl="0" indent="0" algn="l" rtl="0">
              <a:spcBef>
                <a:spcPts val="0"/>
              </a:spcBef>
              <a:spcAft>
                <a:spcPts val="0"/>
              </a:spcAft>
              <a:buNone/>
            </a:pPr>
            <a:endParaRPr sz="2000" dirty="0">
              <a:solidFill>
                <a:schemeClr val="dk1"/>
              </a:solidFill>
              <a:latin typeface="Arial"/>
              <a:ea typeface="Arial"/>
              <a:cs typeface="Arial"/>
              <a:sym typeface="Arial"/>
            </a:endParaRPr>
          </a:p>
          <a:p>
            <a:r>
              <a:rPr lang="en-AU" sz="2800" dirty="0"/>
              <a:t>Swings, Running Rope, Flying fox/ Zip line, </a:t>
            </a:r>
          </a:p>
          <a:p>
            <a:r>
              <a:rPr lang="en-AU" sz="2800" dirty="0"/>
              <a:t>Climbing chain, Jumping balloon, Musical pipes, Stairs, Slide, Wobbly Bridge, </a:t>
            </a:r>
          </a:p>
          <a:p>
            <a:r>
              <a:rPr lang="en-AU" sz="2800" dirty="0"/>
              <a:t>Climbing, Rockers, Railings, </a:t>
            </a:r>
          </a:p>
          <a:p>
            <a:r>
              <a:rPr lang="en-AU" sz="2800" dirty="0"/>
              <a:t>Supervised free running in open space </a:t>
            </a:r>
          </a:p>
          <a:p>
            <a:endParaRPr sz="1800" dirty="0">
              <a:solidFill>
                <a:schemeClr val="dk1"/>
              </a:solidFill>
            </a:endParaRPr>
          </a:p>
        </p:txBody>
      </p:sp>
    </p:spTree>
    <p:extLst>
      <p:ext uri="{BB962C8B-B14F-4D97-AF65-F5344CB8AC3E}">
        <p14:creationId xmlns:p14="http://schemas.microsoft.com/office/powerpoint/2010/main" val="15437515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35"/>
          <p:cNvSpPr txBox="1"/>
          <p:nvPr/>
        </p:nvSpPr>
        <p:spPr>
          <a:xfrm>
            <a:off x="323970" y="331112"/>
            <a:ext cx="8576839" cy="4331925"/>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GB" sz="2800" b="1" dirty="0">
                <a:solidFill>
                  <a:schemeClr val="dk1"/>
                </a:solidFill>
                <a:latin typeface="Arial"/>
                <a:ea typeface="Arial"/>
                <a:cs typeface="Arial"/>
                <a:sym typeface="Arial"/>
              </a:rPr>
              <a:t>Survey 2: </a:t>
            </a:r>
            <a:r>
              <a:rPr lang="en-AU" sz="2800" b="1" dirty="0">
                <a:solidFill>
                  <a:schemeClr val="dk1"/>
                </a:solidFill>
                <a:latin typeface="Arial"/>
                <a:ea typeface="Arial"/>
                <a:cs typeface="Arial"/>
                <a:sym typeface="Arial"/>
              </a:rPr>
              <a:t>Educators want</a:t>
            </a:r>
            <a:endParaRPr sz="2800" dirty="0">
              <a:solidFill>
                <a:schemeClr val="dk1"/>
              </a:solidFill>
              <a:latin typeface="Arial"/>
              <a:ea typeface="Arial"/>
              <a:cs typeface="Arial"/>
              <a:sym typeface="Arial"/>
            </a:endParaRPr>
          </a:p>
          <a:p>
            <a:pPr marL="0" marR="0" lvl="0" indent="0" algn="l" rtl="0">
              <a:spcBef>
                <a:spcPts val="0"/>
              </a:spcBef>
              <a:spcAft>
                <a:spcPts val="0"/>
              </a:spcAft>
              <a:buNone/>
            </a:pPr>
            <a:endParaRPr sz="1500" dirty="0">
              <a:solidFill>
                <a:schemeClr val="dk1"/>
              </a:solidFill>
              <a:latin typeface="Arial"/>
              <a:ea typeface="Arial"/>
              <a:cs typeface="Arial"/>
              <a:sym typeface="Arial"/>
            </a:endParaRPr>
          </a:p>
          <a:p>
            <a:endParaRPr lang="en-AU" sz="1800" dirty="0"/>
          </a:p>
          <a:p>
            <a:r>
              <a:rPr lang="en-AU" sz="2400" dirty="0"/>
              <a:t>Educators want opportunities </a:t>
            </a:r>
          </a:p>
          <a:p>
            <a:pPr marL="285750" indent="-285750">
              <a:buFontTx/>
              <a:buChar char="-"/>
            </a:pPr>
            <a:r>
              <a:rPr lang="en-AU" sz="2400" dirty="0"/>
              <a:t>to explore, with whole body and fine motor, e.g. alcoves, fixed sensory gear</a:t>
            </a:r>
          </a:p>
          <a:p>
            <a:pPr marL="285750" indent="-285750">
              <a:buFontTx/>
              <a:buChar char="-"/>
            </a:pPr>
            <a:r>
              <a:rPr lang="en-AU" sz="2400" dirty="0"/>
              <a:t>to hold own weight, e.g. zip line</a:t>
            </a:r>
          </a:p>
          <a:p>
            <a:pPr marL="285750" indent="-285750">
              <a:buFontTx/>
              <a:buChar char="-"/>
            </a:pPr>
            <a:r>
              <a:rPr lang="en-AU" sz="2400" dirty="0"/>
              <a:t>to fall safely from low height (may need to be taught)</a:t>
            </a:r>
          </a:p>
          <a:p>
            <a:pPr marL="285750" indent="-285750">
              <a:buFontTx/>
              <a:buChar char="-"/>
            </a:pPr>
            <a:r>
              <a:rPr lang="en-AU" sz="2400" dirty="0"/>
              <a:t>to commit body into space, e.g. jump from low height, run downhill safely</a:t>
            </a:r>
          </a:p>
          <a:p>
            <a:pPr marL="285750" indent="-285750">
              <a:buFontTx/>
              <a:buChar char="-"/>
            </a:pPr>
            <a:r>
              <a:rPr lang="en-AU" sz="2400" dirty="0"/>
              <a:t>to reach to sound, e.g. movement activated soundscape poles (orientation) musical instruments</a:t>
            </a:r>
          </a:p>
        </p:txBody>
      </p:sp>
    </p:spTree>
    <p:extLst>
      <p:ext uri="{BB962C8B-B14F-4D97-AF65-F5344CB8AC3E}">
        <p14:creationId xmlns:p14="http://schemas.microsoft.com/office/powerpoint/2010/main" val="23360497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35"/>
          <p:cNvSpPr txBox="1"/>
          <p:nvPr/>
        </p:nvSpPr>
        <p:spPr>
          <a:xfrm>
            <a:off x="131946" y="349400"/>
            <a:ext cx="9012054" cy="301618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AU" sz="2800" b="1" dirty="0">
                <a:solidFill>
                  <a:schemeClr val="dk1"/>
                </a:solidFill>
                <a:latin typeface="Arial"/>
                <a:ea typeface="Arial"/>
                <a:cs typeface="Arial"/>
                <a:sym typeface="Arial"/>
              </a:rPr>
              <a:t>Building capacities</a:t>
            </a:r>
            <a:endParaRPr sz="2800" dirty="0">
              <a:solidFill>
                <a:schemeClr val="dk1"/>
              </a:solidFill>
              <a:latin typeface="Arial"/>
              <a:ea typeface="Arial"/>
              <a:cs typeface="Arial"/>
              <a:sym typeface="Arial"/>
            </a:endParaRPr>
          </a:p>
          <a:p>
            <a:pPr marL="0" marR="0" lvl="0" indent="0" algn="l" rtl="0">
              <a:spcBef>
                <a:spcPts val="0"/>
              </a:spcBef>
              <a:spcAft>
                <a:spcPts val="0"/>
              </a:spcAft>
              <a:buNone/>
            </a:pPr>
            <a:endParaRPr sz="1500" dirty="0">
              <a:solidFill>
                <a:schemeClr val="dk1"/>
              </a:solidFill>
              <a:latin typeface="Arial"/>
              <a:ea typeface="Arial"/>
              <a:cs typeface="Arial"/>
              <a:sym typeface="Arial"/>
            </a:endParaRPr>
          </a:p>
          <a:p>
            <a:pPr marL="0" marR="0" lvl="0" indent="0" algn="l" rtl="0">
              <a:lnSpc>
                <a:spcPct val="150000"/>
              </a:lnSpc>
              <a:spcBef>
                <a:spcPts val="0"/>
              </a:spcBef>
              <a:spcAft>
                <a:spcPts val="0"/>
              </a:spcAft>
              <a:buNone/>
            </a:pPr>
            <a:endParaRPr sz="1800" dirty="0">
              <a:solidFill>
                <a:schemeClr val="dk1"/>
              </a:solidFill>
            </a:endParaRPr>
          </a:p>
          <a:p>
            <a:pPr>
              <a:lnSpc>
                <a:spcPct val="150000"/>
              </a:lnSpc>
            </a:pPr>
            <a:r>
              <a:rPr lang="en-AU" sz="2000" dirty="0"/>
              <a:t>We have been working since 2019 in different collaborations to better understand how to capture real world data and make convincing or stimulating representations for touch access, and for play.</a:t>
            </a:r>
          </a:p>
          <a:p>
            <a:pPr marL="0" lvl="0" indent="0" algn="l" rtl="0">
              <a:lnSpc>
                <a:spcPct val="150000"/>
              </a:lnSpc>
              <a:spcBef>
                <a:spcPts val="0"/>
              </a:spcBef>
              <a:spcAft>
                <a:spcPts val="0"/>
              </a:spcAft>
              <a:buNone/>
            </a:pPr>
            <a:endParaRPr sz="2100" dirty="0">
              <a:solidFill>
                <a:schemeClr val="dk1"/>
              </a:solidFill>
            </a:endParaRPr>
          </a:p>
        </p:txBody>
      </p:sp>
    </p:spTree>
    <p:extLst>
      <p:ext uri="{BB962C8B-B14F-4D97-AF65-F5344CB8AC3E}">
        <p14:creationId xmlns:p14="http://schemas.microsoft.com/office/powerpoint/2010/main" val="39423892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36"/>
          <p:cNvSpPr txBox="1"/>
          <p:nvPr/>
        </p:nvSpPr>
        <p:spPr>
          <a:xfrm>
            <a:off x="369708" y="577994"/>
            <a:ext cx="4202400" cy="43176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GB" sz="2700" b="1" dirty="0">
                <a:solidFill>
                  <a:schemeClr val="dk1"/>
                </a:solidFill>
                <a:latin typeface="Arial"/>
                <a:ea typeface="Arial"/>
                <a:cs typeface="Arial"/>
                <a:sym typeface="Arial"/>
              </a:rPr>
              <a:t>Robot Pattern Milling</a:t>
            </a:r>
            <a:endParaRPr sz="2700" dirty="0">
              <a:solidFill>
                <a:schemeClr val="dk1"/>
              </a:solidFill>
              <a:latin typeface="Arial"/>
              <a:ea typeface="Arial"/>
              <a:cs typeface="Arial"/>
              <a:sym typeface="Arial"/>
            </a:endParaRPr>
          </a:p>
          <a:p>
            <a:pPr marL="0" marR="0" lvl="0" indent="0" algn="l" rtl="0">
              <a:spcBef>
                <a:spcPts val="0"/>
              </a:spcBef>
              <a:spcAft>
                <a:spcPts val="0"/>
              </a:spcAft>
              <a:buNone/>
            </a:pPr>
            <a:endParaRPr sz="1500" dirty="0">
              <a:solidFill>
                <a:schemeClr val="dk1"/>
              </a:solidFill>
              <a:latin typeface="Arial"/>
              <a:ea typeface="Arial"/>
              <a:cs typeface="Arial"/>
              <a:sym typeface="Arial"/>
            </a:endParaRPr>
          </a:p>
          <a:p>
            <a:pPr marL="0" marR="0" lvl="0" indent="0" algn="l" rtl="0">
              <a:lnSpc>
                <a:spcPct val="150000"/>
              </a:lnSpc>
              <a:spcBef>
                <a:spcPts val="0"/>
              </a:spcBef>
              <a:spcAft>
                <a:spcPts val="0"/>
              </a:spcAft>
              <a:buNone/>
            </a:pPr>
            <a:r>
              <a:rPr lang="en-GB" sz="1800" dirty="0">
                <a:solidFill>
                  <a:schemeClr val="dk1"/>
                </a:solidFill>
                <a:latin typeface="Arial"/>
                <a:ea typeface="Arial"/>
                <a:cs typeface="Arial"/>
                <a:sym typeface="Arial"/>
              </a:rPr>
              <a:t>We use small industrial robots since 2019 for milling patterns into wood plates to test touch access for BLV with architectural surfaces. </a:t>
            </a:r>
            <a:endParaRPr sz="1800" dirty="0"/>
          </a:p>
          <a:p>
            <a:pPr marL="0" marR="0" lvl="0" indent="0" algn="l" rtl="0">
              <a:lnSpc>
                <a:spcPct val="150000"/>
              </a:lnSpc>
              <a:spcBef>
                <a:spcPts val="0"/>
              </a:spcBef>
              <a:spcAft>
                <a:spcPts val="0"/>
              </a:spcAft>
              <a:buNone/>
            </a:pPr>
            <a:r>
              <a:rPr lang="en-GB" sz="1800" dirty="0">
                <a:solidFill>
                  <a:schemeClr val="dk1"/>
                </a:solidFill>
                <a:latin typeface="Arial"/>
                <a:ea typeface="Arial"/>
                <a:cs typeface="Arial"/>
                <a:sym typeface="Arial"/>
              </a:rPr>
              <a:t>We also use milling to produce pixelated images for visual audiences. The combination of both a hypersurfaces with information that can be decoded by both groups.</a:t>
            </a:r>
            <a:endParaRPr sz="1800" dirty="0"/>
          </a:p>
        </p:txBody>
      </p:sp>
      <p:pic>
        <p:nvPicPr>
          <p:cNvPr id="218" name="Google Shape;218;p36" descr="A robot (a small six axis industrial robotic arm) that is mounted on a worktable. The robot mills with a drill bit into a wood plate, producing an engraved pattern of a city. On the right hand site a small chair stands ready for fabrication. "/>
          <p:cNvPicPr preferRelativeResize="0"/>
          <p:nvPr/>
        </p:nvPicPr>
        <p:blipFill rotWithShape="1">
          <a:blip r:embed="rId3">
            <a:alphaModFix/>
          </a:blip>
          <a:srcRect t="3691" b="7419"/>
          <a:stretch/>
        </p:blipFill>
        <p:spPr>
          <a:xfrm rot="5400000">
            <a:off x="4286250" y="285750"/>
            <a:ext cx="5143500" cy="45720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pic>
        <p:nvPicPr>
          <p:cNvPr id="224" name="Google Shape;224;p37" descr="A small boy child smiling for the camera, as a black and white image.&#10;&#10;"/>
          <p:cNvPicPr preferRelativeResize="0"/>
          <p:nvPr/>
        </p:nvPicPr>
        <p:blipFill rotWithShape="1">
          <a:blip r:embed="rId3">
            <a:alphaModFix/>
          </a:blip>
          <a:srcRect r="21344"/>
          <a:stretch/>
        </p:blipFill>
        <p:spPr>
          <a:xfrm>
            <a:off x="244424" y="404978"/>
            <a:ext cx="3216537" cy="4333541"/>
          </a:xfrm>
          <a:prstGeom prst="rect">
            <a:avLst/>
          </a:prstGeom>
          <a:noFill/>
          <a:ln>
            <a:noFill/>
          </a:ln>
        </p:spPr>
      </p:pic>
      <p:pic>
        <p:nvPicPr>
          <p:cNvPr id="225" name="Google Shape;225;p37" descr="A picture of the same boy smiling, not as black and white photograph, but as engraved pixel pattern on a wood plate. There are metal balls inserted in the pattern that are meant to spell out a word in braille."/>
          <p:cNvPicPr preferRelativeResize="0"/>
          <p:nvPr/>
        </p:nvPicPr>
        <p:blipFill rotWithShape="1">
          <a:blip r:embed="rId4">
            <a:alphaModFix/>
          </a:blip>
          <a:srcRect/>
          <a:stretch/>
        </p:blipFill>
        <p:spPr>
          <a:xfrm>
            <a:off x="3601691" y="0"/>
            <a:ext cx="7715250" cy="514350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pic>
        <p:nvPicPr>
          <p:cNvPr id="231" name="Google Shape;231;p38" descr="Graphical user interface, application&#10;&#10;Description automatically generated"/>
          <p:cNvPicPr preferRelativeResize="0"/>
          <p:nvPr/>
        </p:nvPicPr>
        <p:blipFill rotWithShape="1">
          <a:blip r:embed="rId3">
            <a:alphaModFix/>
          </a:blip>
          <a:srcRect l="47777" t="37010" r="30094" b="23160"/>
          <a:stretch/>
        </p:blipFill>
        <p:spPr>
          <a:xfrm>
            <a:off x="4571999" y="1"/>
            <a:ext cx="4572001" cy="5143500"/>
          </a:xfrm>
          <a:prstGeom prst="rect">
            <a:avLst/>
          </a:prstGeom>
          <a:noFill/>
          <a:ln>
            <a:noFill/>
          </a:ln>
        </p:spPr>
      </p:pic>
      <p:sp>
        <p:nvSpPr>
          <p:cNvPr id="232" name="Google Shape;232;p38"/>
          <p:cNvSpPr txBox="1"/>
          <p:nvPr/>
        </p:nvSpPr>
        <p:spPr>
          <a:xfrm>
            <a:off x="239108" y="939643"/>
            <a:ext cx="4202400" cy="26706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GB" sz="2800" b="1" dirty="0">
                <a:solidFill>
                  <a:schemeClr val="dk1"/>
                </a:solidFill>
                <a:latin typeface="Arial"/>
                <a:ea typeface="Arial"/>
                <a:cs typeface="Arial"/>
                <a:sym typeface="Arial"/>
              </a:rPr>
              <a:t>Imagining a Walk</a:t>
            </a:r>
            <a:endParaRPr sz="2800" dirty="0">
              <a:solidFill>
                <a:schemeClr val="dk1"/>
              </a:solidFill>
              <a:latin typeface="Arial"/>
              <a:ea typeface="Arial"/>
              <a:cs typeface="Arial"/>
              <a:sym typeface="Arial"/>
            </a:endParaRPr>
          </a:p>
          <a:p>
            <a:pPr marL="0" marR="0" lvl="0" indent="0" algn="l" rtl="0">
              <a:spcBef>
                <a:spcPts val="0"/>
              </a:spcBef>
              <a:spcAft>
                <a:spcPts val="0"/>
              </a:spcAft>
              <a:buNone/>
            </a:pPr>
            <a:endParaRPr sz="1500" dirty="0">
              <a:solidFill>
                <a:schemeClr val="dk1"/>
              </a:solidFill>
              <a:latin typeface="Arial"/>
              <a:ea typeface="Arial"/>
              <a:cs typeface="Arial"/>
              <a:sym typeface="Arial"/>
            </a:endParaRPr>
          </a:p>
          <a:p>
            <a:pPr marL="0" marR="0" lvl="0" indent="0" algn="l" rtl="0">
              <a:lnSpc>
                <a:spcPct val="150000"/>
              </a:lnSpc>
              <a:spcBef>
                <a:spcPts val="0"/>
              </a:spcBef>
              <a:spcAft>
                <a:spcPts val="0"/>
              </a:spcAft>
              <a:buNone/>
            </a:pPr>
            <a:r>
              <a:rPr lang="en-GB" sz="1800" dirty="0">
                <a:solidFill>
                  <a:schemeClr val="dk1"/>
                </a:solidFill>
                <a:latin typeface="Arial"/>
                <a:ea typeface="Arial"/>
                <a:cs typeface="Arial"/>
                <a:sym typeface="Arial"/>
              </a:rPr>
              <a:t>The most attractive model to BLV audiences we designed to date depicts the walk of astronaut Neil Armstrong over the surface of the moon at the Apollo landing on 21 July 1969.</a:t>
            </a:r>
            <a:endParaRPr sz="1800" dirty="0">
              <a:solidFill>
                <a:schemeClr val="dk1"/>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pic>
        <p:nvPicPr>
          <p:cNvPr id="238" name="Google Shape;238;p39" descr="Different examples of robotic milled wood plates with patterns that test touch access."/>
          <p:cNvPicPr preferRelativeResize="0"/>
          <p:nvPr/>
        </p:nvPicPr>
        <p:blipFill rotWithShape="1">
          <a:blip r:embed="rId3">
            <a:alphaModFix/>
          </a:blip>
          <a:srcRect l="20512" t="20684" r="11433" b="28205"/>
          <a:stretch/>
        </p:blipFill>
        <p:spPr>
          <a:xfrm>
            <a:off x="369708" y="1058191"/>
            <a:ext cx="8213852" cy="3855481"/>
          </a:xfrm>
          <a:prstGeom prst="rect">
            <a:avLst/>
          </a:prstGeom>
          <a:noFill/>
          <a:ln>
            <a:noFill/>
          </a:ln>
        </p:spPr>
      </p:pic>
      <p:sp>
        <p:nvSpPr>
          <p:cNvPr id="239" name="Google Shape;239;p39"/>
          <p:cNvSpPr txBox="1"/>
          <p:nvPr/>
        </p:nvSpPr>
        <p:spPr>
          <a:xfrm>
            <a:off x="369708" y="577994"/>
            <a:ext cx="4202400" cy="5001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GB" sz="2800" b="1" dirty="0">
                <a:solidFill>
                  <a:schemeClr val="dk1"/>
                </a:solidFill>
                <a:latin typeface="Arial"/>
                <a:ea typeface="Arial"/>
                <a:cs typeface="Arial"/>
                <a:sym typeface="Arial"/>
              </a:rPr>
              <a:t>Patterns for Touch</a:t>
            </a:r>
            <a:endParaRPr sz="2800" dirty="0">
              <a:solidFill>
                <a:schemeClr val="dk1"/>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pic>
        <p:nvPicPr>
          <p:cNvPr id="245" name="Google Shape;245;p40" descr="An image of a scanning station with a turntable and a camera.. A banksia is placed on the turntable."/>
          <p:cNvPicPr preferRelativeResize="0"/>
          <p:nvPr/>
        </p:nvPicPr>
        <p:blipFill rotWithShape="1">
          <a:blip r:embed="rId3">
            <a:alphaModFix/>
          </a:blip>
          <a:srcRect l="-9388" r="9387"/>
          <a:stretch/>
        </p:blipFill>
        <p:spPr>
          <a:xfrm>
            <a:off x="5707497" y="0"/>
            <a:ext cx="4019842" cy="5359791"/>
          </a:xfrm>
          <a:prstGeom prst="rect">
            <a:avLst/>
          </a:prstGeom>
          <a:noFill/>
          <a:ln>
            <a:noFill/>
          </a:ln>
        </p:spPr>
      </p:pic>
      <p:pic>
        <p:nvPicPr>
          <p:cNvPr id="246" name="Google Shape;246;p40" descr="The image shows a digital representation of the scan as a computer model: a digital banksia.."/>
          <p:cNvPicPr preferRelativeResize="0"/>
          <p:nvPr/>
        </p:nvPicPr>
        <p:blipFill rotWithShape="1">
          <a:blip r:embed="rId4">
            <a:alphaModFix/>
          </a:blip>
          <a:srcRect l="24868" t="24436" r="58589" b="55734"/>
          <a:stretch/>
        </p:blipFill>
        <p:spPr>
          <a:xfrm>
            <a:off x="1171975" y="2407667"/>
            <a:ext cx="4019849" cy="3011459"/>
          </a:xfrm>
          <a:prstGeom prst="rect">
            <a:avLst/>
          </a:prstGeom>
          <a:noFill/>
          <a:ln>
            <a:noFill/>
          </a:ln>
        </p:spPr>
      </p:pic>
      <p:sp>
        <p:nvSpPr>
          <p:cNvPr id="247" name="Google Shape;247;p40"/>
          <p:cNvSpPr txBox="1"/>
          <p:nvPr/>
        </p:nvSpPr>
        <p:spPr>
          <a:xfrm>
            <a:off x="191747" y="400096"/>
            <a:ext cx="5285400" cy="28707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GB" sz="2800" b="1" dirty="0">
                <a:solidFill>
                  <a:schemeClr val="dk1"/>
                </a:solidFill>
                <a:latin typeface="Arial"/>
                <a:ea typeface="Arial"/>
                <a:cs typeface="Arial"/>
                <a:sym typeface="Arial"/>
              </a:rPr>
              <a:t>3D Scan</a:t>
            </a:r>
            <a:endParaRPr sz="2800" dirty="0">
              <a:solidFill>
                <a:schemeClr val="dk1"/>
              </a:solidFill>
              <a:latin typeface="Arial"/>
              <a:ea typeface="Arial"/>
              <a:cs typeface="Arial"/>
              <a:sym typeface="Arial"/>
            </a:endParaRPr>
          </a:p>
          <a:p>
            <a:pPr marL="0" marR="0" lvl="0" indent="0" algn="l" rtl="0">
              <a:spcBef>
                <a:spcPts val="0"/>
              </a:spcBef>
              <a:spcAft>
                <a:spcPts val="0"/>
              </a:spcAft>
              <a:buNone/>
            </a:pPr>
            <a:endParaRPr sz="2800" dirty="0">
              <a:solidFill>
                <a:schemeClr val="dk1"/>
              </a:solidFill>
              <a:latin typeface="Arial"/>
              <a:ea typeface="Arial"/>
              <a:cs typeface="Arial"/>
              <a:sym typeface="Arial"/>
            </a:endParaRPr>
          </a:p>
          <a:p>
            <a:pPr marL="0" marR="0" lvl="0" indent="0" algn="l" rtl="0">
              <a:lnSpc>
                <a:spcPct val="150000"/>
              </a:lnSpc>
              <a:spcBef>
                <a:spcPts val="0"/>
              </a:spcBef>
              <a:spcAft>
                <a:spcPts val="0"/>
              </a:spcAft>
              <a:buNone/>
            </a:pPr>
            <a:r>
              <a:rPr lang="en-GB" sz="1800" dirty="0">
                <a:solidFill>
                  <a:schemeClr val="dk1"/>
                </a:solidFill>
                <a:latin typeface="Arial"/>
                <a:ea typeface="Arial"/>
                <a:cs typeface="Arial"/>
                <a:sym typeface="Arial"/>
              </a:rPr>
              <a:t>Scanning with a camera</a:t>
            </a:r>
            <a:endParaRPr sz="1800" dirty="0"/>
          </a:p>
          <a:p>
            <a:pPr marL="0" marR="0" lvl="0" indent="0" algn="l" rtl="0">
              <a:lnSpc>
                <a:spcPct val="150000"/>
              </a:lnSpc>
              <a:spcBef>
                <a:spcPts val="0"/>
              </a:spcBef>
              <a:spcAft>
                <a:spcPts val="0"/>
              </a:spcAft>
              <a:buNone/>
            </a:pPr>
            <a:r>
              <a:rPr lang="en-GB" sz="1800" dirty="0">
                <a:solidFill>
                  <a:schemeClr val="dk1"/>
                </a:solidFill>
                <a:latin typeface="Arial"/>
                <a:ea typeface="Arial"/>
                <a:cs typeface="Arial"/>
                <a:sym typeface="Arial"/>
              </a:rPr>
              <a:t>Scanning with a station</a:t>
            </a:r>
            <a:endParaRPr sz="1800" dirty="0"/>
          </a:p>
          <a:p>
            <a:pPr marL="0" marR="0" lvl="0" indent="0" algn="l" rtl="0">
              <a:lnSpc>
                <a:spcPct val="150000"/>
              </a:lnSpc>
              <a:spcBef>
                <a:spcPts val="0"/>
              </a:spcBef>
              <a:spcAft>
                <a:spcPts val="0"/>
              </a:spcAft>
              <a:buNone/>
            </a:pPr>
            <a:r>
              <a:rPr lang="en-GB" sz="1800" dirty="0">
                <a:solidFill>
                  <a:schemeClr val="dk1"/>
                </a:solidFill>
                <a:latin typeface="Arial"/>
                <a:ea typeface="Arial"/>
                <a:cs typeface="Arial"/>
                <a:sym typeface="Arial"/>
              </a:rPr>
              <a:t>Scanning objects and details</a:t>
            </a:r>
            <a:endParaRPr sz="1800" dirty="0"/>
          </a:p>
          <a:p>
            <a:pPr marL="0" marR="0" lvl="0" indent="0" algn="l" rtl="0">
              <a:lnSpc>
                <a:spcPct val="150000"/>
              </a:lnSpc>
              <a:spcBef>
                <a:spcPts val="0"/>
              </a:spcBef>
              <a:spcAft>
                <a:spcPts val="0"/>
              </a:spcAft>
              <a:buNone/>
            </a:pPr>
            <a:r>
              <a:rPr lang="en-GB" sz="1800" dirty="0">
                <a:solidFill>
                  <a:schemeClr val="dk1"/>
                </a:solidFill>
                <a:latin typeface="Arial"/>
                <a:ea typeface="Arial"/>
                <a:cs typeface="Arial"/>
                <a:sym typeface="Arial"/>
              </a:rPr>
              <a:t>Result is a dataset that is </a:t>
            </a:r>
            <a:r>
              <a:rPr lang="en-GB" sz="1800" dirty="0" err="1">
                <a:solidFill>
                  <a:schemeClr val="dk1"/>
                </a:solidFill>
                <a:latin typeface="Arial"/>
                <a:ea typeface="Arial"/>
                <a:cs typeface="Arial"/>
                <a:sym typeface="Arial"/>
              </a:rPr>
              <a:t>scaleable</a:t>
            </a:r>
            <a:r>
              <a:rPr lang="en-GB" sz="1800" dirty="0">
                <a:solidFill>
                  <a:schemeClr val="dk1"/>
                </a:solidFill>
                <a:latin typeface="Arial"/>
                <a:ea typeface="Arial"/>
                <a:cs typeface="Arial"/>
                <a:sym typeface="Arial"/>
              </a:rPr>
              <a:t> and can be 3D prin</a:t>
            </a:r>
            <a:r>
              <a:rPr lang="en-GB" sz="1500" dirty="0">
                <a:solidFill>
                  <a:schemeClr val="dk1"/>
                </a:solidFill>
                <a:latin typeface="Arial"/>
                <a:ea typeface="Arial"/>
                <a:cs typeface="Arial"/>
                <a:sym typeface="Arial"/>
              </a:rPr>
              <a:t>ted </a:t>
            </a:r>
            <a:endParaRPr sz="1500" dirty="0">
              <a:solidFill>
                <a:schemeClr val="dk1"/>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27"/>
          <p:cNvSpPr txBox="1"/>
          <p:nvPr/>
        </p:nvSpPr>
        <p:spPr>
          <a:xfrm>
            <a:off x="1471787" y="122404"/>
            <a:ext cx="7690501" cy="5406065"/>
          </a:xfrm>
          <a:prstGeom prst="rect">
            <a:avLst/>
          </a:prstGeom>
          <a:noFill/>
          <a:ln>
            <a:noFill/>
          </a:ln>
        </p:spPr>
        <p:txBody>
          <a:bodyPr spcFirstLastPara="1" wrap="square" lIns="68575" tIns="34275" rIns="68575" bIns="34275" anchor="t" anchorCtr="0">
            <a:spAutoFit/>
          </a:bodyPr>
          <a:lstStyle/>
          <a:p>
            <a:pPr marL="0" lvl="0" indent="0" algn="l" rtl="0">
              <a:lnSpc>
                <a:spcPct val="115000"/>
              </a:lnSpc>
              <a:spcBef>
                <a:spcPts val="0"/>
              </a:spcBef>
              <a:spcAft>
                <a:spcPts val="0"/>
              </a:spcAft>
              <a:buNone/>
            </a:pPr>
            <a:r>
              <a:rPr lang="en-GB" sz="1700" dirty="0">
                <a:solidFill>
                  <a:schemeClr val="dk1"/>
                </a:solidFill>
              </a:rPr>
              <a:t>Associate Professor Dagmar Reinhardt – University of Sydney</a:t>
            </a:r>
            <a:endParaRPr sz="1700" dirty="0">
              <a:solidFill>
                <a:schemeClr val="dk1"/>
              </a:solidFill>
            </a:endParaRPr>
          </a:p>
          <a:p>
            <a:pPr marL="0" lvl="0" indent="0" algn="l" rtl="0">
              <a:lnSpc>
                <a:spcPct val="115000"/>
              </a:lnSpc>
              <a:spcBef>
                <a:spcPts val="0"/>
              </a:spcBef>
              <a:spcAft>
                <a:spcPts val="0"/>
              </a:spcAft>
              <a:buNone/>
            </a:pPr>
            <a:endParaRPr sz="1700" dirty="0">
              <a:solidFill>
                <a:schemeClr val="dk1"/>
              </a:solidFill>
            </a:endParaRPr>
          </a:p>
          <a:p>
            <a:pPr marL="0" lvl="0" indent="0" algn="l" rtl="0">
              <a:lnSpc>
                <a:spcPct val="115000"/>
              </a:lnSpc>
              <a:spcBef>
                <a:spcPts val="0"/>
              </a:spcBef>
              <a:spcAft>
                <a:spcPts val="0"/>
              </a:spcAft>
              <a:buNone/>
            </a:pPr>
            <a:r>
              <a:rPr lang="en-GB" sz="1700" dirty="0" err="1">
                <a:solidFill>
                  <a:schemeClr val="dk1"/>
                </a:solidFill>
              </a:rPr>
              <a:t>Dr.</a:t>
            </a:r>
            <a:r>
              <a:rPr lang="en-GB" sz="1700" dirty="0">
                <a:solidFill>
                  <a:schemeClr val="dk1"/>
                </a:solidFill>
              </a:rPr>
              <a:t> Sue Silveira – </a:t>
            </a:r>
            <a:r>
              <a:rPr lang="en-GB" sz="1700" dirty="0" err="1">
                <a:solidFill>
                  <a:schemeClr val="dk1"/>
                </a:solidFill>
              </a:rPr>
              <a:t>NextSense</a:t>
            </a:r>
            <a:r>
              <a:rPr lang="en-GB" sz="1700" dirty="0">
                <a:solidFill>
                  <a:schemeClr val="dk1"/>
                </a:solidFill>
              </a:rPr>
              <a:t> and Macquarie University 	</a:t>
            </a:r>
            <a:endParaRPr sz="1700" dirty="0">
              <a:solidFill>
                <a:schemeClr val="dk1"/>
              </a:solidFill>
            </a:endParaRPr>
          </a:p>
          <a:p>
            <a:pPr marL="0" lvl="0" indent="0" algn="l" rtl="0">
              <a:lnSpc>
                <a:spcPct val="115000"/>
              </a:lnSpc>
              <a:spcBef>
                <a:spcPts val="0"/>
              </a:spcBef>
              <a:spcAft>
                <a:spcPts val="0"/>
              </a:spcAft>
              <a:buNone/>
            </a:pPr>
            <a:endParaRPr sz="1700" dirty="0">
              <a:solidFill>
                <a:schemeClr val="dk1"/>
              </a:solidFill>
            </a:endParaRPr>
          </a:p>
          <a:p>
            <a:pPr marL="0" lvl="0" indent="0" algn="l" rtl="0">
              <a:lnSpc>
                <a:spcPct val="115000"/>
              </a:lnSpc>
              <a:spcBef>
                <a:spcPts val="0"/>
              </a:spcBef>
              <a:spcAft>
                <a:spcPts val="0"/>
              </a:spcAft>
              <a:buNone/>
            </a:pPr>
            <a:r>
              <a:rPr lang="en-GB" sz="1700" dirty="0">
                <a:solidFill>
                  <a:schemeClr val="dk1"/>
                </a:solidFill>
              </a:rPr>
              <a:t>Associate Professor Kathleen Tait – Macquarie School of Education - MQU</a:t>
            </a:r>
            <a:endParaRPr sz="1700" dirty="0">
              <a:solidFill>
                <a:schemeClr val="dk1"/>
              </a:solidFill>
            </a:endParaRPr>
          </a:p>
          <a:p>
            <a:pPr marL="0" lvl="0" indent="0" algn="l" rtl="0">
              <a:lnSpc>
                <a:spcPct val="115000"/>
              </a:lnSpc>
              <a:spcBef>
                <a:spcPts val="0"/>
              </a:spcBef>
              <a:spcAft>
                <a:spcPts val="0"/>
              </a:spcAft>
              <a:buNone/>
            </a:pPr>
            <a:endParaRPr sz="1700" dirty="0">
              <a:solidFill>
                <a:schemeClr val="dk1"/>
              </a:solidFill>
            </a:endParaRPr>
          </a:p>
          <a:p>
            <a:pPr marL="0" lvl="0" indent="0" algn="l" rtl="0">
              <a:lnSpc>
                <a:spcPct val="115000"/>
              </a:lnSpc>
              <a:spcBef>
                <a:spcPts val="0"/>
              </a:spcBef>
              <a:spcAft>
                <a:spcPts val="0"/>
              </a:spcAft>
              <a:buNone/>
            </a:pPr>
            <a:r>
              <a:rPr lang="en-GB" sz="1700" dirty="0">
                <a:solidFill>
                  <a:schemeClr val="dk1"/>
                </a:solidFill>
              </a:rPr>
              <a:t>Leona Holloway – Inclusive Technologies, Faculty of Information Technology, Monash University</a:t>
            </a:r>
            <a:endParaRPr sz="1700" dirty="0">
              <a:solidFill>
                <a:schemeClr val="dk1"/>
              </a:solidFill>
            </a:endParaRPr>
          </a:p>
          <a:p>
            <a:pPr marL="0" lvl="0" indent="0" algn="l" rtl="0">
              <a:lnSpc>
                <a:spcPct val="115000"/>
              </a:lnSpc>
              <a:spcBef>
                <a:spcPts val="0"/>
              </a:spcBef>
              <a:spcAft>
                <a:spcPts val="0"/>
              </a:spcAft>
              <a:buNone/>
            </a:pPr>
            <a:endParaRPr sz="1700" dirty="0">
              <a:solidFill>
                <a:schemeClr val="dk1"/>
              </a:solidFill>
            </a:endParaRPr>
          </a:p>
          <a:p>
            <a:pPr marL="0" lvl="0" indent="0" algn="l" rtl="0">
              <a:lnSpc>
                <a:spcPct val="115000"/>
              </a:lnSpc>
              <a:spcBef>
                <a:spcPts val="0"/>
              </a:spcBef>
              <a:spcAft>
                <a:spcPts val="0"/>
              </a:spcAft>
              <a:buNone/>
            </a:pPr>
            <a:r>
              <a:rPr lang="en-GB" sz="1700" dirty="0" err="1">
                <a:solidFill>
                  <a:schemeClr val="dk1"/>
                </a:solidFill>
              </a:rPr>
              <a:t>Dr.</a:t>
            </a:r>
            <a:r>
              <a:rPr lang="en-GB" sz="1700" dirty="0">
                <a:solidFill>
                  <a:schemeClr val="dk1"/>
                </a:solidFill>
              </a:rPr>
              <a:t> Shirley </a:t>
            </a:r>
            <a:r>
              <a:rPr lang="en-GB" sz="1700" dirty="0" err="1">
                <a:solidFill>
                  <a:schemeClr val="dk1"/>
                </a:solidFill>
              </a:rPr>
              <a:t>Wyver</a:t>
            </a:r>
            <a:r>
              <a:rPr lang="en-GB" sz="1700" dirty="0">
                <a:solidFill>
                  <a:schemeClr val="dk1"/>
                </a:solidFill>
              </a:rPr>
              <a:t>  – Macquarie School of Education - MQU</a:t>
            </a:r>
            <a:endParaRPr sz="1700" dirty="0">
              <a:solidFill>
                <a:schemeClr val="dk1"/>
              </a:solidFill>
            </a:endParaRPr>
          </a:p>
          <a:p>
            <a:pPr marL="0" lvl="0" indent="0" algn="l" rtl="0">
              <a:lnSpc>
                <a:spcPct val="115000"/>
              </a:lnSpc>
              <a:spcBef>
                <a:spcPts val="0"/>
              </a:spcBef>
              <a:spcAft>
                <a:spcPts val="0"/>
              </a:spcAft>
              <a:buNone/>
            </a:pPr>
            <a:endParaRPr sz="1700" dirty="0">
              <a:solidFill>
                <a:schemeClr val="dk1"/>
              </a:solidFill>
            </a:endParaRPr>
          </a:p>
          <a:p>
            <a:pPr marL="0" lvl="0" indent="0" algn="l" rtl="0">
              <a:lnSpc>
                <a:spcPct val="115000"/>
              </a:lnSpc>
              <a:spcBef>
                <a:spcPts val="0"/>
              </a:spcBef>
              <a:spcAft>
                <a:spcPts val="0"/>
              </a:spcAft>
              <a:buNone/>
            </a:pPr>
            <a:r>
              <a:rPr lang="en-GB" sz="1700" dirty="0">
                <a:solidFill>
                  <a:schemeClr val="dk1"/>
                </a:solidFill>
              </a:rPr>
              <a:t>Associate Professor Lian Loke – University of Sydney</a:t>
            </a:r>
            <a:endParaRPr sz="1700" dirty="0">
              <a:solidFill>
                <a:schemeClr val="dk1"/>
              </a:solidFill>
            </a:endParaRPr>
          </a:p>
          <a:p>
            <a:pPr marL="0" lvl="0" indent="0" algn="l" rtl="0">
              <a:lnSpc>
                <a:spcPct val="115000"/>
              </a:lnSpc>
              <a:spcBef>
                <a:spcPts val="0"/>
              </a:spcBef>
              <a:spcAft>
                <a:spcPts val="0"/>
              </a:spcAft>
              <a:buNone/>
            </a:pPr>
            <a:endParaRPr sz="1700" dirty="0">
              <a:solidFill>
                <a:schemeClr val="dk1"/>
              </a:solidFill>
            </a:endParaRPr>
          </a:p>
          <a:p>
            <a:pPr marL="0" lvl="0" indent="0" algn="l" rtl="0">
              <a:lnSpc>
                <a:spcPct val="115000"/>
              </a:lnSpc>
              <a:spcBef>
                <a:spcPts val="0"/>
              </a:spcBef>
              <a:spcAft>
                <a:spcPts val="0"/>
              </a:spcAft>
              <a:buNone/>
            </a:pPr>
            <a:r>
              <a:rPr lang="en-GB" sz="1700" dirty="0">
                <a:solidFill>
                  <a:schemeClr val="dk1"/>
                </a:solidFill>
              </a:rPr>
              <a:t>Tricia </a:t>
            </a:r>
            <a:r>
              <a:rPr lang="en-GB" sz="1700" dirty="0" err="1">
                <a:solidFill>
                  <a:schemeClr val="dk1"/>
                </a:solidFill>
              </a:rPr>
              <a:t>D’Apice</a:t>
            </a:r>
            <a:r>
              <a:rPr lang="en-GB" sz="1700" dirty="0">
                <a:solidFill>
                  <a:schemeClr val="dk1"/>
                </a:solidFill>
              </a:rPr>
              <a:t>, </a:t>
            </a:r>
            <a:r>
              <a:rPr lang="en-GB" sz="1700" dirty="0" err="1">
                <a:solidFill>
                  <a:schemeClr val="dk1"/>
                </a:solidFill>
              </a:rPr>
              <a:t>Nextsense</a:t>
            </a:r>
            <a:endParaRPr sz="1700" dirty="0">
              <a:solidFill>
                <a:schemeClr val="dk1"/>
              </a:solidFill>
            </a:endParaRPr>
          </a:p>
          <a:p>
            <a:pPr marL="0" lvl="0" indent="0" algn="l" rtl="0">
              <a:lnSpc>
                <a:spcPct val="115000"/>
              </a:lnSpc>
              <a:spcBef>
                <a:spcPts val="0"/>
              </a:spcBef>
              <a:spcAft>
                <a:spcPts val="0"/>
              </a:spcAft>
              <a:buNone/>
            </a:pPr>
            <a:endParaRPr sz="1700" dirty="0">
              <a:solidFill>
                <a:schemeClr val="dk1"/>
              </a:solidFill>
            </a:endParaRPr>
          </a:p>
          <a:p>
            <a:pPr marL="0" lvl="0" indent="0" algn="l" rtl="0">
              <a:lnSpc>
                <a:spcPct val="115000"/>
              </a:lnSpc>
              <a:spcBef>
                <a:spcPts val="0"/>
              </a:spcBef>
              <a:spcAft>
                <a:spcPts val="0"/>
              </a:spcAft>
              <a:buNone/>
            </a:pPr>
            <a:r>
              <a:rPr lang="en-GB" sz="1700" dirty="0">
                <a:solidFill>
                  <a:schemeClr val="dk1"/>
                </a:solidFill>
              </a:rPr>
              <a:t>Sonali Marathe, Manager Accessibility and Inclusion, </a:t>
            </a:r>
            <a:r>
              <a:rPr lang="en-GB" sz="1700" dirty="0" err="1">
                <a:solidFill>
                  <a:schemeClr val="dk1"/>
                </a:solidFill>
              </a:rPr>
              <a:t>NextSense</a:t>
            </a:r>
            <a:endParaRPr sz="1700" dirty="0">
              <a:solidFill>
                <a:schemeClr val="dk1"/>
              </a:solidFill>
            </a:endParaRPr>
          </a:p>
          <a:p>
            <a:pPr marL="0" marR="0" lvl="0" indent="0" algn="ctr" rtl="0">
              <a:spcBef>
                <a:spcPts val="0"/>
              </a:spcBef>
              <a:spcAft>
                <a:spcPts val="0"/>
              </a:spcAft>
              <a:buNone/>
            </a:pPr>
            <a:endParaRPr sz="1700" dirty="0">
              <a:solidFill>
                <a:schemeClr val="dk1"/>
              </a:solidFill>
            </a:endParaRPr>
          </a:p>
          <a:p>
            <a:pPr marL="0" marR="0" lvl="0" indent="0" algn="ctr" rtl="0">
              <a:spcBef>
                <a:spcPts val="0"/>
              </a:spcBef>
              <a:spcAft>
                <a:spcPts val="0"/>
              </a:spcAft>
              <a:buNone/>
            </a:pPr>
            <a:endParaRPr sz="1700" dirty="0">
              <a:solidFill>
                <a:schemeClr val="dk1"/>
              </a:solidFill>
            </a:endParaRPr>
          </a:p>
        </p:txBody>
      </p:sp>
      <p:sp>
        <p:nvSpPr>
          <p:cNvPr id="3" name="Google Shape;145;p28">
            <a:extLst>
              <a:ext uri="{FF2B5EF4-FFF2-40B4-BE49-F238E27FC236}">
                <a16:creationId xmlns:a16="http://schemas.microsoft.com/office/drawing/2014/main" id="{B098DFA3-FB02-31A9-0908-992B116B6942}"/>
              </a:ext>
            </a:extLst>
          </p:cNvPr>
          <p:cNvSpPr txBox="1"/>
          <p:nvPr/>
        </p:nvSpPr>
        <p:spPr>
          <a:xfrm>
            <a:off x="131956" y="0"/>
            <a:ext cx="7013700" cy="500107"/>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GB" sz="2800" b="1" i="0" u="none" strike="noStrike" cap="none" dirty="0">
                <a:solidFill>
                  <a:schemeClr val="dk1"/>
                </a:solidFill>
                <a:latin typeface="Arial"/>
                <a:ea typeface="Arial"/>
                <a:cs typeface="Arial"/>
                <a:sym typeface="Arial"/>
              </a:rPr>
              <a:t>Team</a:t>
            </a:r>
            <a:endParaRPr sz="2800" dirty="0">
              <a:solidFill>
                <a:schemeClr val="dk1"/>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pic>
        <p:nvPicPr>
          <p:cNvPr id="253" name="Google Shape;253;p41" descr="A hand holds a 3D printed banksia part."/>
          <p:cNvPicPr preferRelativeResize="0"/>
          <p:nvPr/>
        </p:nvPicPr>
        <p:blipFill rotWithShape="1">
          <a:blip r:embed="rId3">
            <a:alphaModFix/>
          </a:blip>
          <a:srcRect t="9177"/>
          <a:stretch/>
        </p:blipFill>
        <p:spPr>
          <a:xfrm>
            <a:off x="5404037" y="441646"/>
            <a:ext cx="3739969" cy="4260219"/>
          </a:xfrm>
          <a:prstGeom prst="rect">
            <a:avLst/>
          </a:prstGeom>
          <a:noFill/>
          <a:ln>
            <a:noFill/>
          </a:ln>
        </p:spPr>
      </p:pic>
      <p:pic>
        <p:nvPicPr>
          <p:cNvPr id="254" name="Google Shape;254;p41" descr="An image of a virtual banksia from the share website."/>
          <p:cNvPicPr preferRelativeResize="0"/>
          <p:nvPr/>
        </p:nvPicPr>
        <p:blipFill rotWithShape="1">
          <a:blip r:embed="rId4">
            <a:alphaModFix/>
          </a:blip>
          <a:srcRect/>
          <a:stretch/>
        </p:blipFill>
        <p:spPr>
          <a:xfrm>
            <a:off x="587683" y="1836479"/>
            <a:ext cx="3453187" cy="3922553"/>
          </a:xfrm>
          <a:prstGeom prst="rect">
            <a:avLst/>
          </a:prstGeom>
          <a:noFill/>
          <a:ln>
            <a:noFill/>
          </a:ln>
        </p:spPr>
      </p:pic>
      <p:sp>
        <p:nvSpPr>
          <p:cNvPr id="255" name="Google Shape;255;p41"/>
          <p:cNvSpPr txBox="1"/>
          <p:nvPr/>
        </p:nvSpPr>
        <p:spPr>
          <a:xfrm>
            <a:off x="587683" y="366471"/>
            <a:ext cx="5285400" cy="14700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GB" sz="2800" b="1" dirty="0">
                <a:solidFill>
                  <a:schemeClr val="dk1"/>
                </a:solidFill>
                <a:latin typeface="Arial"/>
                <a:ea typeface="Arial"/>
                <a:cs typeface="Arial"/>
                <a:sym typeface="Arial"/>
              </a:rPr>
              <a:t>3D Print</a:t>
            </a:r>
            <a:endParaRPr sz="2800" dirty="0"/>
          </a:p>
          <a:p>
            <a:pPr marL="0" marR="0" lvl="0" indent="0" algn="l" rtl="0">
              <a:spcBef>
                <a:spcPts val="0"/>
              </a:spcBef>
              <a:spcAft>
                <a:spcPts val="0"/>
              </a:spcAft>
              <a:buNone/>
            </a:pPr>
            <a:endParaRPr sz="1800" dirty="0">
              <a:solidFill>
                <a:schemeClr val="dk1"/>
              </a:solidFill>
              <a:latin typeface="Arial"/>
              <a:ea typeface="Arial"/>
              <a:cs typeface="Arial"/>
              <a:sym typeface="Arial"/>
            </a:endParaRPr>
          </a:p>
          <a:p>
            <a:pPr marL="0" marR="0" lvl="0" indent="0" algn="l" rtl="0">
              <a:lnSpc>
                <a:spcPct val="150000"/>
              </a:lnSpc>
              <a:spcBef>
                <a:spcPts val="0"/>
              </a:spcBef>
              <a:spcAft>
                <a:spcPts val="0"/>
              </a:spcAft>
              <a:buNone/>
            </a:pPr>
            <a:r>
              <a:rPr lang="en-GB" sz="1800" dirty="0">
                <a:solidFill>
                  <a:schemeClr val="dk1"/>
                </a:solidFill>
                <a:latin typeface="Arial"/>
                <a:ea typeface="Arial"/>
                <a:cs typeface="Arial"/>
                <a:sym typeface="Arial"/>
              </a:rPr>
              <a:t>The 3D data can be printed at different scales </a:t>
            </a:r>
            <a:endParaRPr sz="1800" dirty="0">
              <a:solidFill>
                <a:schemeClr val="dk1"/>
              </a:solidFill>
              <a:latin typeface="Arial"/>
              <a:ea typeface="Arial"/>
              <a:cs typeface="Arial"/>
              <a:sym typeface="Arial"/>
            </a:endParaRPr>
          </a:p>
          <a:p>
            <a:pPr marL="0" marR="0" lvl="0" indent="0" algn="l" rtl="0">
              <a:lnSpc>
                <a:spcPct val="150000"/>
              </a:lnSpc>
              <a:spcBef>
                <a:spcPts val="0"/>
              </a:spcBef>
              <a:spcAft>
                <a:spcPts val="0"/>
              </a:spcAft>
              <a:buNone/>
            </a:pPr>
            <a:r>
              <a:rPr lang="en-GB" sz="1800" dirty="0">
                <a:solidFill>
                  <a:schemeClr val="dk1"/>
                </a:solidFill>
                <a:latin typeface="Arial"/>
                <a:ea typeface="Arial"/>
                <a:cs typeface="Arial"/>
                <a:sym typeface="Arial"/>
              </a:rPr>
              <a:t>and also shared via the web.</a:t>
            </a:r>
            <a:endParaRPr sz="18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pic>
        <p:nvPicPr>
          <p:cNvPr id="260" name="Google Shape;260;p42" descr="Photo of ocean pool." title="Ocean pool"/>
          <p:cNvPicPr preferRelativeResize="0"/>
          <p:nvPr/>
        </p:nvPicPr>
        <p:blipFill rotWithShape="1">
          <a:blip r:embed="rId3">
            <a:alphaModFix/>
          </a:blip>
          <a:srcRect l="39" t="4906" r="-39" b="14409"/>
          <a:stretch/>
        </p:blipFill>
        <p:spPr>
          <a:xfrm>
            <a:off x="3696" y="541899"/>
            <a:ext cx="9140304" cy="4601601"/>
          </a:xfrm>
          <a:prstGeom prst="rect">
            <a:avLst/>
          </a:prstGeom>
          <a:noFill/>
          <a:ln>
            <a:noFill/>
          </a:ln>
        </p:spPr>
      </p:pic>
      <p:sp>
        <p:nvSpPr>
          <p:cNvPr id="4" name="Google Shape;255;p41">
            <a:extLst>
              <a:ext uri="{FF2B5EF4-FFF2-40B4-BE49-F238E27FC236}">
                <a16:creationId xmlns:a16="http://schemas.microsoft.com/office/drawing/2014/main" id="{0FB91318-88C1-06EF-8BDD-BE7A635F93E2}"/>
              </a:ext>
            </a:extLst>
          </p:cNvPr>
          <p:cNvSpPr txBox="1"/>
          <p:nvPr/>
        </p:nvSpPr>
        <p:spPr>
          <a:xfrm>
            <a:off x="120756" y="0"/>
            <a:ext cx="5285400" cy="500107"/>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AU" sz="2800" b="1" dirty="0">
                <a:solidFill>
                  <a:schemeClr val="dk1"/>
                </a:solidFill>
                <a:latin typeface="Arial"/>
                <a:ea typeface="Arial"/>
                <a:cs typeface="Arial"/>
                <a:sym typeface="Arial"/>
              </a:rPr>
              <a:t>Ocean Pools: A Case Study</a:t>
            </a:r>
            <a:endParaRPr sz="28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pic>
        <p:nvPicPr>
          <p:cNvPr id="267" name="Google Shape;267;p43" descr="A diagram of images that are retrieved by a drone flying over Malabar ocean pool and beach."/>
          <p:cNvPicPr preferRelativeResize="0"/>
          <p:nvPr/>
        </p:nvPicPr>
        <p:blipFill rotWithShape="1">
          <a:blip r:embed="rId3">
            <a:alphaModFix/>
          </a:blip>
          <a:srcRect/>
          <a:stretch/>
        </p:blipFill>
        <p:spPr>
          <a:xfrm>
            <a:off x="2512496" y="730658"/>
            <a:ext cx="7318557" cy="4824975"/>
          </a:xfrm>
          <a:prstGeom prst="rect">
            <a:avLst/>
          </a:prstGeom>
          <a:noFill/>
          <a:ln>
            <a:noFill/>
          </a:ln>
        </p:spPr>
      </p:pic>
      <p:pic>
        <p:nvPicPr>
          <p:cNvPr id="268" name="Google Shape;268;p43" descr="A 3D image of an ocean pool as seen from the air"/>
          <p:cNvPicPr preferRelativeResize="0"/>
          <p:nvPr/>
        </p:nvPicPr>
        <p:blipFill rotWithShape="1">
          <a:blip r:embed="rId4">
            <a:alphaModFix/>
          </a:blip>
          <a:srcRect t="3636"/>
          <a:stretch/>
        </p:blipFill>
        <p:spPr>
          <a:xfrm>
            <a:off x="159800" y="2137425"/>
            <a:ext cx="4412200" cy="2803536"/>
          </a:xfrm>
          <a:prstGeom prst="rect">
            <a:avLst/>
          </a:prstGeom>
          <a:noFill/>
          <a:ln>
            <a:noFill/>
          </a:ln>
        </p:spPr>
      </p:pic>
      <p:sp>
        <p:nvSpPr>
          <p:cNvPr id="269" name="Google Shape;269;p43"/>
          <p:cNvSpPr/>
          <p:nvPr/>
        </p:nvSpPr>
        <p:spPr>
          <a:xfrm>
            <a:off x="4802314" y="1368245"/>
            <a:ext cx="126769" cy="126690"/>
          </a:xfrm>
          <a:prstGeom prst="ellipse">
            <a:avLst/>
          </a:prstGeom>
          <a:solidFill>
            <a:schemeClr val="dk1"/>
          </a:solidFill>
          <a:ln w="12700" cap="flat" cmpd="sng">
            <a:solidFill>
              <a:schemeClr val="dk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en-GB" sz="800">
                <a:solidFill>
                  <a:schemeClr val="lt1"/>
                </a:solidFill>
                <a:latin typeface="Calibri"/>
                <a:ea typeface="Calibri"/>
                <a:cs typeface="Calibri"/>
                <a:sym typeface="Calibri"/>
              </a:rPr>
              <a:t>1</a:t>
            </a:r>
            <a:endParaRPr sz="1100"/>
          </a:p>
        </p:txBody>
      </p:sp>
      <p:sp>
        <p:nvSpPr>
          <p:cNvPr id="270" name="Google Shape;270;p43"/>
          <p:cNvSpPr txBox="1"/>
          <p:nvPr/>
        </p:nvSpPr>
        <p:spPr>
          <a:xfrm>
            <a:off x="369709" y="298117"/>
            <a:ext cx="5285400" cy="18393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GB" sz="2800" b="1">
                <a:solidFill>
                  <a:schemeClr val="dk1"/>
                </a:solidFill>
                <a:latin typeface="Arial"/>
                <a:ea typeface="Arial"/>
                <a:cs typeface="Arial"/>
                <a:sym typeface="Arial"/>
              </a:rPr>
              <a:t>Scale: Aerial Photography</a:t>
            </a:r>
            <a:endParaRPr sz="2800">
              <a:solidFill>
                <a:schemeClr val="dk1"/>
              </a:solidFill>
              <a:latin typeface="Arial"/>
              <a:ea typeface="Arial"/>
              <a:cs typeface="Arial"/>
              <a:sym typeface="Arial"/>
            </a:endParaRPr>
          </a:p>
          <a:p>
            <a:pPr marL="0" marR="0" lvl="0" indent="0" algn="l" rtl="0">
              <a:spcBef>
                <a:spcPts val="0"/>
              </a:spcBef>
              <a:spcAft>
                <a:spcPts val="0"/>
              </a:spcAft>
              <a:buNone/>
            </a:pPr>
            <a:endParaRPr sz="1500">
              <a:solidFill>
                <a:schemeClr val="dk1"/>
              </a:solidFill>
              <a:latin typeface="Arial"/>
              <a:ea typeface="Arial"/>
              <a:cs typeface="Arial"/>
              <a:sym typeface="Arial"/>
            </a:endParaRPr>
          </a:p>
          <a:p>
            <a:pPr marL="0" marR="0" lvl="0" indent="0" algn="l" rtl="0">
              <a:lnSpc>
                <a:spcPct val="150000"/>
              </a:lnSpc>
              <a:spcBef>
                <a:spcPts val="0"/>
              </a:spcBef>
              <a:spcAft>
                <a:spcPts val="0"/>
              </a:spcAft>
              <a:buNone/>
            </a:pPr>
            <a:r>
              <a:rPr lang="en-GB" sz="1800">
                <a:solidFill>
                  <a:schemeClr val="dk1"/>
                </a:solidFill>
                <a:latin typeface="Arial"/>
                <a:ea typeface="Arial"/>
                <a:cs typeface="Arial"/>
                <a:sym typeface="Arial"/>
              </a:rPr>
              <a:t>A drone flying over a public open space can retrieve pictures that can be collated into a dataset.</a:t>
            </a:r>
            <a:endParaRPr sz="1800">
              <a:solidFill>
                <a:schemeClr val="dk1"/>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pic>
        <p:nvPicPr>
          <p:cNvPr id="276" name="Google Shape;276;p44" descr="A robot millimg a scaled model of the Malabar ocean pool and topography out of a piece of wood"/>
          <p:cNvPicPr preferRelativeResize="0"/>
          <p:nvPr/>
        </p:nvPicPr>
        <p:blipFill rotWithShape="1">
          <a:blip r:embed="rId3">
            <a:alphaModFix/>
          </a:blip>
          <a:srcRect l="28726" r="21279"/>
          <a:stretch/>
        </p:blipFill>
        <p:spPr>
          <a:xfrm>
            <a:off x="4491650" y="0"/>
            <a:ext cx="4571998" cy="5143502"/>
          </a:xfrm>
          <a:prstGeom prst="rect">
            <a:avLst/>
          </a:prstGeom>
          <a:noFill/>
          <a:ln>
            <a:noFill/>
          </a:ln>
        </p:spPr>
      </p:pic>
      <p:sp>
        <p:nvSpPr>
          <p:cNvPr id="277" name="Google Shape;277;p44" descr="A raised topography model that is routed out with a drill from a wood block."/>
          <p:cNvSpPr txBox="1"/>
          <p:nvPr/>
        </p:nvSpPr>
        <p:spPr>
          <a:xfrm>
            <a:off x="369709" y="298117"/>
            <a:ext cx="3481200" cy="39174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GB" sz="2800" b="1">
                <a:solidFill>
                  <a:schemeClr val="dk1"/>
                </a:solidFill>
                <a:latin typeface="Arial"/>
                <a:ea typeface="Arial"/>
                <a:cs typeface="Arial"/>
                <a:sym typeface="Arial"/>
              </a:rPr>
              <a:t>Fabrication Data</a:t>
            </a:r>
            <a:endParaRPr sz="2800">
              <a:solidFill>
                <a:schemeClr val="dk1"/>
              </a:solidFill>
              <a:latin typeface="Arial"/>
              <a:ea typeface="Arial"/>
              <a:cs typeface="Arial"/>
              <a:sym typeface="Arial"/>
            </a:endParaRPr>
          </a:p>
          <a:p>
            <a:pPr marL="0" marR="0" lvl="0" indent="0" algn="l" rtl="0">
              <a:spcBef>
                <a:spcPts val="0"/>
              </a:spcBef>
              <a:spcAft>
                <a:spcPts val="0"/>
              </a:spcAft>
              <a:buNone/>
            </a:pPr>
            <a:endParaRPr sz="1500">
              <a:solidFill>
                <a:schemeClr val="dk1"/>
              </a:solidFill>
              <a:latin typeface="Arial"/>
              <a:ea typeface="Arial"/>
              <a:cs typeface="Arial"/>
              <a:sym typeface="Arial"/>
            </a:endParaRPr>
          </a:p>
          <a:p>
            <a:pPr marL="0" marR="0" lvl="0" indent="0" algn="l" rtl="0">
              <a:lnSpc>
                <a:spcPct val="150000"/>
              </a:lnSpc>
              <a:spcBef>
                <a:spcPts val="0"/>
              </a:spcBef>
              <a:spcAft>
                <a:spcPts val="0"/>
              </a:spcAft>
              <a:buNone/>
            </a:pPr>
            <a:r>
              <a:rPr lang="en-GB" sz="1800">
                <a:solidFill>
                  <a:schemeClr val="dk1"/>
                </a:solidFill>
                <a:latin typeface="Arial"/>
                <a:ea typeface="Arial"/>
                <a:cs typeface="Arial"/>
                <a:sym typeface="Arial"/>
              </a:rPr>
              <a:t>3D datasets are used in our research for three-dimensional  tactile models of open environments, so that BLV users can touch (and embody) the raised maps. </a:t>
            </a:r>
            <a:endParaRPr sz="1800">
              <a:solidFill>
                <a:schemeClr val="dk1"/>
              </a:solidFill>
              <a:latin typeface="Arial"/>
              <a:ea typeface="Arial"/>
              <a:cs typeface="Arial"/>
              <a:sym typeface="Arial"/>
            </a:endParaRPr>
          </a:p>
          <a:p>
            <a:pPr marL="0" marR="0" lvl="0" indent="0" algn="l" rtl="0">
              <a:lnSpc>
                <a:spcPct val="150000"/>
              </a:lnSpc>
              <a:spcBef>
                <a:spcPts val="0"/>
              </a:spcBef>
              <a:spcAft>
                <a:spcPts val="0"/>
              </a:spcAft>
              <a:buNone/>
            </a:pPr>
            <a:r>
              <a:rPr lang="en-GB" sz="1800">
                <a:solidFill>
                  <a:schemeClr val="dk1"/>
                </a:solidFill>
                <a:latin typeface="Arial"/>
                <a:ea typeface="Arial"/>
                <a:cs typeface="Arial"/>
                <a:sym typeface="Arial"/>
              </a:rPr>
              <a:t>This is a tactile map of Malabar Ocean pool</a:t>
            </a:r>
            <a:r>
              <a:rPr lang="en-GB" sz="1500">
                <a:solidFill>
                  <a:schemeClr val="dk1"/>
                </a:solidFill>
                <a:latin typeface="Arial"/>
                <a:ea typeface="Arial"/>
                <a:cs typeface="Arial"/>
                <a:sym typeface="Arial"/>
              </a:rPr>
              <a:t>.</a:t>
            </a:r>
            <a:endParaRPr sz="1500">
              <a:solidFill>
                <a:schemeClr val="dk1"/>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pic>
        <p:nvPicPr>
          <p:cNvPr id="282" name="Google Shape;282;p45" descr="An image of an old lady holding on to the handrail and a family with child in the background, below this image is the diagram of a tactile map that shows vegetation, Rockpool and ocean"/>
          <p:cNvPicPr preferRelativeResize="0"/>
          <p:nvPr/>
        </p:nvPicPr>
        <p:blipFill rotWithShape="1">
          <a:blip r:embed="rId3">
            <a:alphaModFix/>
          </a:blip>
          <a:srcRect l="54808" t="23931" r="8227" b="6324"/>
          <a:stretch/>
        </p:blipFill>
        <p:spPr>
          <a:xfrm>
            <a:off x="4937760" y="148938"/>
            <a:ext cx="4153844" cy="4898176"/>
          </a:xfrm>
          <a:prstGeom prst="rect">
            <a:avLst/>
          </a:prstGeom>
          <a:noFill/>
          <a:ln>
            <a:noFill/>
          </a:ln>
        </p:spPr>
      </p:pic>
      <p:pic>
        <p:nvPicPr>
          <p:cNvPr id="283" name="Google Shape;283;p45" descr="Architectural 3D render of the Malabar coast situation with a pathway down to beach and people walking "/>
          <p:cNvPicPr preferRelativeResize="0"/>
          <p:nvPr/>
        </p:nvPicPr>
        <p:blipFill rotWithShape="1">
          <a:blip r:embed="rId4">
            <a:alphaModFix/>
          </a:blip>
          <a:srcRect l="50000" t="25641" r="21154" b="11624"/>
          <a:stretch/>
        </p:blipFill>
        <p:spPr>
          <a:xfrm>
            <a:off x="-1055077" y="0"/>
            <a:ext cx="5992837" cy="8145817"/>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hotograph of a model of a giant whale in a construction, with people below. The model shows the proposal for a playground.">
            <a:extLst>
              <a:ext uri="{FF2B5EF4-FFF2-40B4-BE49-F238E27FC236}">
                <a16:creationId xmlns:a16="http://schemas.microsoft.com/office/drawing/2014/main" id="{B2E3DB34-2A1C-9BF8-2B59-935F24377A89}"/>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Lst>
          </a:blip>
          <a:stretch>
            <a:fillRect/>
          </a:stretch>
        </p:blipFill>
        <p:spPr>
          <a:xfrm>
            <a:off x="1431156" y="0"/>
            <a:ext cx="7712844" cy="5143500"/>
          </a:xfrm>
          <a:prstGeom prst="rect">
            <a:avLst/>
          </a:prstGeom>
        </p:spPr>
      </p:pic>
    </p:spTree>
    <p:extLst>
      <p:ext uri="{BB962C8B-B14F-4D97-AF65-F5344CB8AC3E}">
        <p14:creationId xmlns:p14="http://schemas.microsoft.com/office/powerpoint/2010/main" val="39919864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his proposal for a playground shows a diagram with several activities: arriving by bus, walking down a staircase, several exhibits on a ramp/staircase, walking along the Rockpool, going through the giant whale skeleton, and finally fishing at the ocean.">
            <a:extLst>
              <a:ext uri="{FF2B5EF4-FFF2-40B4-BE49-F238E27FC236}">
                <a16:creationId xmlns:a16="http://schemas.microsoft.com/office/drawing/2014/main" id="{5A369E75-373E-8EBF-487A-400505FE84AD}"/>
              </a:ext>
            </a:extLst>
          </p:cNvPr>
          <p:cNvPicPr>
            <a:picLocks noChangeAspect="1"/>
          </p:cNvPicPr>
          <p:nvPr/>
        </p:nvPicPr>
        <p:blipFill>
          <a:blip r:embed="rId3"/>
          <a:stretch>
            <a:fillRect/>
          </a:stretch>
        </p:blipFill>
        <p:spPr>
          <a:xfrm>
            <a:off x="1871548" y="0"/>
            <a:ext cx="7272452" cy="5143500"/>
          </a:xfrm>
          <a:prstGeom prst="rect">
            <a:avLst/>
          </a:prstGeom>
        </p:spPr>
      </p:pic>
    </p:spTree>
    <p:extLst>
      <p:ext uri="{BB962C8B-B14F-4D97-AF65-F5344CB8AC3E}">
        <p14:creationId xmlns:p14="http://schemas.microsoft.com/office/powerpoint/2010/main" val="41975167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35"/>
          <p:cNvSpPr txBox="1"/>
          <p:nvPr/>
        </p:nvSpPr>
        <p:spPr>
          <a:xfrm>
            <a:off x="1898372" y="1994543"/>
            <a:ext cx="8576839" cy="807883"/>
          </a:xfrm>
          <a:prstGeom prst="rect">
            <a:avLst/>
          </a:prstGeom>
          <a:noFill/>
          <a:ln>
            <a:noFill/>
          </a:ln>
        </p:spPr>
        <p:txBody>
          <a:bodyPr spcFirstLastPara="1" wrap="square" lIns="68575" tIns="34275" rIns="68575" bIns="34275" anchor="t" anchorCtr="0">
            <a:spAutoFit/>
          </a:bodyPr>
          <a:lstStyle/>
          <a:p>
            <a:r>
              <a:rPr lang="en-AU" sz="2800" dirty="0"/>
              <a:t>[hold up, show and describe]</a:t>
            </a:r>
          </a:p>
          <a:p>
            <a:endParaRPr lang="en-AU" sz="2000" dirty="0"/>
          </a:p>
        </p:txBody>
      </p:sp>
    </p:spTree>
    <p:extLst>
      <p:ext uri="{BB962C8B-B14F-4D97-AF65-F5344CB8AC3E}">
        <p14:creationId xmlns:p14="http://schemas.microsoft.com/office/powerpoint/2010/main" val="3553013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35"/>
          <p:cNvSpPr txBox="1"/>
          <p:nvPr/>
        </p:nvSpPr>
        <p:spPr>
          <a:xfrm>
            <a:off x="283580" y="185198"/>
            <a:ext cx="8576839" cy="4008759"/>
          </a:xfrm>
          <a:prstGeom prst="rect">
            <a:avLst/>
          </a:prstGeom>
          <a:noFill/>
          <a:ln>
            <a:noFill/>
          </a:ln>
        </p:spPr>
        <p:txBody>
          <a:bodyPr spcFirstLastPara="1" wrap="square" lIns="68575" tIns="34275" rIns="68575" bIns="34275" anchor="t" anchorCtr="0">
            <a:spAutoFit/>
          </a:bodyPr>
          <a:lstStyle/>
          <a:p>
            <a:r>
              <a:rPr lang="en-AU" sz="2800" b="1" dirty="0"/>
              <a:t>Research Pathways (ARC)</a:t>
            </a:r>
          </a:p>
          <a:p>
            <a:endParaRPr lang="en-AU" sz="2800" b="1" dirty="0"/>
          </a:p>
          <a:p>
            <a:r>
              <a:rPr lang="en-AU" sz="2000" dirty="0"/>
              <a:t>1 exploring models of playgrounds as 3D maps</a:t>
            </a:r>
          </a:p>
          <a:p>
            <a:endParaRPr lang="en-AU" sz="2000" dirty="0"/>
          </a:p>
          <a:p>
            <a:r>
              <a:rPr lang="en-AU" sz="2000" dirty="0"/>
              <a:t>2 developing equitable and inclusive playground equipment which utilise braille games, </a:t>
            </a:r>
            <a:r>
              <a:rPr lang="en-AU" sz="2000" dirty="0" err="1"/>
              <a:t>tactiles</a:t>
            </a:r>
            <a:r>
              <a:rPr lang="en-AU" sz="2000" dirty="0"/>
              <a:t>, </a:t>
            </a:r>
            <a:r>
              <a:rPr lang="en-AU" sz="2000" dirty="0" err="1"/>
              <a:t>touchables</a:t>
            </a:r>
            <a:r>
              <a:rPr lang="en-AU" sz="2000" dirty="0"/>
              <a:t>, equipment for health and play, and </a:t>
            </a:r>
          </a:p>
          <a:p>
            <a:r>
              <a:rPr lang="en-AU" sz="2000" dirty="0"/>
              <a:t>for storytelling, all of which will encourage natural socialisation and collaborative play</a:t>
            </a:r>
          </a:p>
          <a:p>
            <a:endParaRPr lang="en-AU" sz="2000" dirty="0"/>
          </a:p>
          <a:p>
            <a:r>
              <a:rPr lang="en-AU" sz="2000" dirty="0"/>
              <a:t>3 designing guidelines and frameworks for existing playgrounds that permit retrofitting, and/or development of new concepts in these spaces</a:t>
            </a:r>
          </a:p>
          <a:p>
            <a:endParaRPr lang="en-AU" sz="2000" dirty="0"/>
          </a:p>
        </p:txBody>
      </p:sp>
    </p:spTree>
    <p:extLst>
      <p:ext uri="{BB962C8B-B14F-4D97-AF65-F5344CB8AC3E}">
        <p14:creationId xmlns:p14="http://schemas.microsoft.com/office/powerpoint/2010/main" val="36131510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35"/>
          <p:cNvSpPr txBox="1"/>
          <p:nvPr/>
        </p:nvSpPr>
        <p:spPr>
          <a:xfrm>
            <a:off x="283580" y="185198"/>
            <a:ext cx="8576839" cy="4008759"/>
          </a:xfrm>
          <a:prstGeom prst="rect">
            <a:avLst/>
          </a:prstGeom>
          <a:noFill/>
          <a:ln>
            <a:noFill/>
          </a:ln>
        </p:spPr>
        <p:txBody>
          <a:bodyPr spcFirstLastPara="1" wrap="square" lIns="68575" tIns="34275" rIns="68575" bIns="34275" anchor="t" anchorCtr="0">
            <a:spAutoFit/>
          </a:bodyPr>
          <a:lstStyle/>
          <a:p>
            <a:r>
              <a:rPr lang="en-AU" sz="2800" b="1" dirty="0"/>
              <a:t>Research Pathways (ARC)</a:t>
            </a:r>
          </a:p>
          <a:p>
            <a:endParaRPr lang="en-AU" sz="2800" b="1" dirty="0"/>
          </a:p>
          <a:p>
            <a:endParaRPr lang="en-AU" sz="2000" dirty="0"/>
          </a:p>
          <a:p>
            <a:r>
              <a:rPr lang="en-AU" sz="2000" dirty="0"/>
              <a:t>4 designing spatial maps for finding playgrounds including connecting to existing systems such as </a:t>
            </a:r>
            <a:r>
              <a:rPr lang="en-AU" sz="2000" dirty="0" err="1"/>
              <a:t>BindiMaps</a:t>
            </a:r>
            <a:r>
              <a:rPr lang="en-AU" sz="2000" dirty="0"/>
              <a:t>, and the beacon infrastructure system, with development of interfaces for these systems</a:t>
            </a:r>
          </a:p>
          <a:p>
            <a:endParaRPr lang="en-AU" sz="2000" dirty="0"/>
          </a:p>
          <a:p>
            <a:r>
              <a:rPr lang="en-AU" sz="2000" dirty="0"/>
              <a:t>5 designing user interfaces such as apps connecting to the playgrounds that will assist parents and carers with blindness and low vision to locate playgrounds and be aware of obstacles and potential risks when supervising sighted children</a:t>
            </a:r>
          </a:p>
          <a:p>
            <a:r>
              <a:rPr lang="en-AU" sz="2000" dirty="0"/>
              <a:t> </a:t>
            </a:r>
          </a:p>
        </p:txBody>
      </p:sp>
    </p:spTree>
    <p:extLst>
      <p:ext uri="{BB962C8B-B14F-4D97-AF65-F5344CB8AC3E}">
        <p14:creationId xmlns:p14="http://schemas.microsoft.com/office/powerpoint/2010/main" val="6610333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pic>
        <p:nvPicPr>
          <p:cNvPr id="144" name="Google Shape;144;p28" descr="A young, seven year old girl hanging upside down from a bright yellow playground structure. She is wearing a red shirt and jeans, thick glasses, with floating hair and is brightly smiling.">
            <a:hlinkClick r:id="rId3"/>
          </p:cNvPr>
          <p:cNvPicPr preferRelativeResize="0"/>
          <p:nvPr/>
        </p:nvPicPr>
        <p:blipFill rotWithShape="1">
          <a:blip r:embed="rId4">
            <a:alphaModFix/>
          </a:blip>
          <a:srcRect l="11027" r="42279" b="6736"/>
          <a:stretch/>
        </p:blipFill>
        <p:spPr>
          <a:xfrm>
            <a:off x="4572000" y="0"/>
            <a:ext cx="4572000" cy="5143500"/>
          </a:xfrm>
          <a:prstGeom prst="rect">
            <a:avLst/>
          </a:prstGeom>
          <a:noFill/>
          <a:ln>
            <a:noFill/>
          </a:ln>
        </p:spPr>
      </p:pic>
      <p:sp>
        <p:nvSpPr>
          <p:cNvPr id="145" name="Google Shape;145;p28"/>
          <p:cNvSpPr txBox="1"/>
          <p:nvPr/>
        </p:nvSpPr>
        <p:spPr>
          <a:xfrm>
            <a:off x="369700" y="358546"/>
            <a:ext cx="7013700" cy="4470424"/>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GB" sz="2800" b="1" i="0" u="none" strike="noStrike" cap="none" dirty="0">
                <a:solidFill>
                  <a:schemeClr val="dk1"/>
                </a:solidFill>
                <a:latin typeface="Arial"/>
                <a:ea typeface="Arial"/>
                <a:cs typeface="Arial"/>
                <a:sym typeface="Arial"/>
              </a:rPr>
              <a:t>Outline</a:t>
            </a:r>
          </a:p>
          <a:p>
            <a:pPr marL="0" marR="0" lvl="0" indent="0" algn="l" rtl="0">
              <a:spcBef>
                <a:spcPts val="0"/>
              </a:spcBef>
              <a:spcAft>
                <a:spcPts val="0"/>
              </a:spcAft>
              <a:buNone/>
            </a:pPr>
            <a:endParaRPr lang="en-GB" sz="2000" b="1" i="0" u="none" strike="noStrike" cap="none" dirty="0">
              <a:solidFill>
                <a:schemeClr val="dk1"/>
              </a:solidFill>
              <a:latin typeface="Arial"/>
              <a:ea typeface="Arial"/>
              <a:cs typeface="Arial"/>
              <a:sym typeface="Arial"/>
            </a:endParaRPr>
          </a:p>
          <a:p>
            <a:pPr lvl="0">
              <a:lnSpc>
                <a:spcPct val="150000"/>
              </a:lnSpc>
            </a:pPr>
            <a:r>
              <a:rPr lang="en-GB" sz="2000" dirty="0">
                <a:solidFill>
                  <a:schemeClr val="dk1"/>
                </a:solidFill>
              </a:rPr>
              <a:t>Introduction</a:t>
            </a:r>
            <a:endParaRPr lang="en-GB" sz="2000" dirty="0"/>
          </a:p>
          <a:p>
            <a:pPr lvl="0">
              <a:lnSpc>
                <a:spcPct val="150000"/>
              </a:lnSpc>
            </a:pPr>
            <a:r>
              <a:rPr lang="en-GB" sz="2000" dirty="0">
                <a:solidFill>
                  <a:schemeClr val="dk1"/>
                </a:solidFill>
              </a:rPr>
              <a:t>Playgrounds</a:t>
            </a:r>
            <a:endParaRPr lang="en-GB" sz="2000" dirty="0"/>
          </a:p>
          <a:p>
            <a:pPr lvl="0">
              <a:lnSpc>
                <a:spcPct val="150000"/>
              </a:lnSpc>
            </a:pPr>
            <a:r>
              <a:rPr lang="en-GB" sz="2000" dirty="0">
                <a:solidFill>
                  <a:schemeClr val="dk1"/>
                </a:solidFill>
              </a:rPr>
              <a:t>Playground survey</a:t>
            </a:r>
            <a:endParaRPr lang="en-GB" sz="2000" dirty="0"/>
          </a:p>
          <a:p>
            <a:pPr lvl="0">
              <a:lnSpc>
                <a:spcPct val="150000"/>
              </a:lnSpc>
            </a:pPr>
            <a:r>
              <a:rPr lang="en-GB" sz="2000" dirty="0">
                <a:solidFill>
                  <a:schemeClr val="dk1"/>
                </a:solidFill>
              </a:rPr>
              <a:t>Touch Access</a:t>
            </a:r>
            <a:endParaRPr lang="en-GB" sz="2000" dirty="0"/>
          </a:p>
          <a:p>
            <a:pPr lvl="0">
              <a:lnSpc>
                <a:spcPct val="150000"/>
              </a:lnSpc>
            </a:pPr>
            <a:r>
              <a:rPr lang="en-GB" sz="2000" dirty="0">
                <a:solidFill>
                  <a:schemeClr val="dk1"/>
                </a:solidFill>
              </a:rPr>
              <a:t>Building Capacities: Scan, print, mill</a:t>
            </a:r>
            <a:endParaRPr lang="en-GB" sz="2000" dirty="0"/>
          </a:p>
          <a:p>
            <a:pPr lvl="0">
              <a:lnSpc>
                <a:spcPct val="150000"/>
              </a:lnSpc>
            </a:pPr>
            <a:r>
              <a:rPr lang="en-GB" sz="2000" dirty="0">
                <a:solidFill>
                  <a:schemeClr val="dk1"/>
                </a:solidFill>
              </a:rPr>
              <a:t>Next steps: ARC Discovery</a:t>
            </a:r>
            <a:endParaRPr lang="en-GB" sz="2000" dirty="0"/>
          </a:p>
          <a:p>
            <a:pPr lvl="0">
              <a:lnSpc>
                <a:spcPct val="150000"/>
              </a:lnSpc>
            </a:pPr>
            <a:r>
              <a:rPr lang="en-GB" sz="2000" dirty="0">
                <a:solidFill>
                  <a:schemeClr val="dk1"/>
                </a:solidFill>
              </a:rPr>
              <a:t>Contact Us</a:t>
            </a:r>
            <a:endParaRPr lang="en-GB" sz="2000" dirty="0"/>
          </a:p>
          <a:p>
            <a:pPr marL="0" marR="0" lvl="0" indent="0" algn="l" rtl="0">
              <a:spcBef>
                <a:spcPts val="0"/>
              </a:spcBef>
              <a:spcAft>
                <a:spcPts val="0"/>
              </a:spcAft>
              <a:buNone/>
            </a:pPr>
            <a:endParaRPr sz="2800" dirty="0">
              <a:solidFill>
                <a:schemeClr val="dk1"/>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35"/>
          <p:cNvSpPr txBox="1"/>
          <p:nvPr/>
        </p:nvSpPr>
        <p:spPr>
          <a:xfrm>
            <a:off x="323970" y="331112"/>
            <a:ext cx="8576839" cy="4408869"/>
          </a:xfrm>
          <a:prstGeom prst="rect">
            <a:avLst/>
          </a:prstGeom>
          <a:noFill/>
          <a:ln>
            <a:noFill/>
          </a:ln>
        </p:spPr>
        <p:txBody>
          <a:bodyPr spcFirstLastPara="1" wrap="square" lIns="68575" tIns="34275" rIns="68575" bIns="34275" anchor="t" anchorCtr="0">
            <a:spAutoFit/>
          </a:bodyPr>
          <a:lstStyle/>
          <a:p>
            <a:pPr>
              <a:lnSpc>
                <a:spcPct val="150000"/>
              </a:lnSpc>
            </a:pPr>
            <a:r>
              <a:rPr lang="en-AU" sz="2800" b="1" dirty="0"/>
              <a:t>Our Goal for 2024</a:t>
            </a:r>
          </a:p>
          <a:p>
            <a:pPr>
              <a:lnSpc>
                <a:spcPct val="150000"/>
              </a:lnSpc>
            </a:pPr>
            <a:r>
              <a:rPr lang="en-AU" sz="2000" dirty="0"/>
              <a:t>A playground can provide a safe environment that enables not only movement and play for parents and children, but more importantly enables social connections for children-children, parent-children, parent-parent constellations.</a:t>
            </a:r>
          </a:p>
          <a:p>
            <a:pPr>
              <a:lnSpc>
                <a:spcPct val="150000"/>
              </a:lnSpc>
            </a:pPr>
            <a:r>
              <a:rPr lang="en-AU" sz="2000" dirty="0"/>
              <a:t>Importantly, this also means improving and supporting resilience to the changing nature of cities, infrastructure, employment, people and communities, for enabling sustainable, socially equitable, environmentally friendly and commercially viable communities.</a:t>
            </a:r>
          </a:p>
        </p:txBody>
      </p:sp>
    </p:spTree>
    <p:extLst>
      <p:ext uri="{BB962C8B-B14F-4D97-AF65-F5344CB8AC3E}">
        <p14:creationId xmlns:p14="http://schemas.microsoft.com/office/powerpoint/2010/main" val="33361192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47"/>
          <p:cNvSpPr txBox="1"/>
          <p:nvPr/>
        </p:nvSpPr>
        <p:spPr>
          <a:xfrm>
            <a:off x="369708" y="577994"/>
            <a:ext cx="5379339" cy="4470424"/>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GB" sz="2800" b="1" dirty="0">
                <a:solidFill>
                  <a:schemeClr val="dk1"/>
                </a:solidFill>
                <a:latin typeface="Arial"/>
                <a:ea typeface="Arial"/>
                <a:cs typeface="Arial"/>
                <a:sym typeface="Arial"/>
              </a:rPr>
              <a:t>Contact us</a:t>
            </a:r>
            <a:endParaRPr sz="2800" dirty="0">
              <a:solidFill>
                <a:schemeClr val="dk1"/>
              </a:solidFill>
              <a:latin typeface="Arial"/>
              <a:ea typeface="Arial"/>
              <a:cs typeface="Arial"/>
              <a:sym typeface="Arial"/>
            </a:endParaRPr>
          </a:p>
          <a:p>
            <a:pPr marL="0" marR="0" lvl="0" indent="0" algn="l" rtl="0">
              <a:spcBef>
                <a:spcPts val="0"/>
              </a:spcBef>
              <a:spcAft>
                <a:spcPts val="0"/>
              </a:spcAft>
              <a:buNone/>
            </a:pPr>
            <a:endParaRPr sz="1500" dirty="0">
              <a:solidFill>
                <a:schemeClr val="dk1"/>
              </a:solidFill>
              <a:latin typeface="Arial"/>
              <a:ea typeface="Arial"/>
              <a:cs typeface="Arial"/>
              <a:sym typeface="Arial"/>
            </a:endParaRPr>
          </a:p>
          <a:p>
            <a:pPr marL="0" marR="0" lvl="0" indent="0" algn="l" rtl="0">
              <a:lnSpc>
                <a:spcPct val="150000"/>
              </a:lnSpc>
              <a:spcBef>
                <a:spcPts val="0"/>
              </a:spcBef>
              <a:spcAft>
                <a:spcPts val="0"/>
              </a:spcAft>
              <a:buNone/>
            </a:pPr>
            <a:r>
              <a:rPr lang="en-GB" sz="1800" dirty="0">
                <a:solidFill>
                  <a:schemeClr val="dk1"/>
                </a:solidFill>
                <a:latin typeface="Arial"/>
                <a:ea typeface="Arial"/>
                <a:cs typeface="Arial"/>
                <a:sym typeface="Arial"/>
              </a:rPr>
              <a:t>We are looking for people willing to test playgrounds (or tell us about their experiences) and to touch and evaluate our prototypes. Or just to talk to us.</a:t>
            </a:r>
          </a:p>
          <a:p>
            <a:pPr marL="0" marR="0" lvl="0" indent="0" algn="l" rtl="0">
              <a:lnSpc>
                <a:spcPct val="150000"/>
              </a:lnSpc>
              <a:spcBef>
                <a:spcPts val="0"/>
              </a:spcBef>
              <a:spcAft>
                <a:spcPts val="0"/>
              </a:spcAft>
              <a:buNone/>
            </a:pPr>
            <a:endParaRPr lang="en-GB" sz="1800" dirty="0">
              <a:solidFill>
                <a:schemeClr val="dk1"/>
              </a:solidFill>
              <a:latin typeface="Arial"/>
              <a:ea typeface="Arial"/>
              <a:cs typeface="Arial"/>
              <a:sym typeface="Arial"/>
            </a:endParaRPr>
          </a:p>
          <a:p>
            <a:pPr marL="0" marR="0" lvl="0" indent="0" algn="l" rtl="0">
              <a:lnSpc>
                <a:spcPct val="150000"/>
              </a:lnSpc>
              <a:spcBef>
                <a:spcPts val="0"/>
              </a:spcBef>
              <a:spcAft>
                <a:spcPts val="0"/>
              </a:spcAft>
              <a:buNone/>
            </a:pPr>
            <a:r>
              <a:rPr lang="en-GB" sz="1800" dirty="0">
                <a:solidFill>
                  <a:schemeClr val="dk1"/>
                </a:solidFill>
              </a:rPr>
              <a:t>Please call Dagmar: 0407-346473</a:t>
            </a:r>
          </a:p>
          <a:p>
            <a:pPr marL="285750" marR="0" lvl="0" indent="-285750" algn="l" rtl="0">
              <a:lnSpc>
                <a:spcPct val="150000"/>
              </a:lnSpc>
              <a:spcBef>
                <a:spcPts val="0"/>
              </a:spcBef>
              <a:spcAft>
                <a:spcPts val="0"/>
              </a:spcAft>
              <a:buFontTx/>
              <a:buChar char="-"/>
            </a:pPr>
            <a:r>
              <a:rPr lang="en-GB" sz="1800" dirty="0">
                <a:solidFill>
                  <a:schemeClr val="dk1"/>
                </a:solidFill>
              </a:rPr>
              <a:t>o</a:t>
            </a:r>
            <a:r>
              <a:rPr lang="en-GB" sz="1800" dirty="0">
                <a:solidFill>
                  <a:schemeClr val="dk1"/>
                </a:solidFill>
                <a:latin typeface="Arial"/>
                <a:ea typeface="Arial"/>
                <a:cs typeface="Arial"/>
                <a:sym typeface="Arial"/>
              </a:rPr>
              <a:t>r mail: </a:t>
            </a:r>
            <a:r>
              <a:rPr lang="en-GB" sz="1800" dirty="0">
                <a:solidFill>
                  <a:schemeClr val="dk1"/>
                </a:solidFill>
                <a:latin typeface="Arial"/>
                <a:ea typeface="Arial"/>
                <a:cs typeface="Arial"/>
                <a:sym typeface="Arial"/>
                <a:hlinkClick r:id="rId3"/>
              </a:rPr>
              <a:t>dagmar.reinhardt@sydney.edu.au</a:t>
            </a:r>
            <a:endParaRPr lang="en-GB" sz="1800" dirty="0">
              <a:solidFill>
                <a:schemeClr val="dk1"/>
              </a:solidFill>
              <a:latin typeface="Arial"/>
              <a:ea typeface="Arial"/>
              <a:cs typeface="Arial"/>
              <a:sym typeface="Arial"/>
            </a:endParaRPr>
          </a:p>
          <a:p>
            <a:pPr marL="285750" marR="0" lvl="0" indent="-285750" algn="l" rtl="0">
              <a:lnSpc>
                <a:spcPct val="150000"/>
              </a:lnSpc>
              <a:spcBef>
                <a:spcPts val="0"/>
              </a:spcBef>
              <a:spcAft>
                <a:spcPts val="0"/>
              </a:spcAft>
              <a:buFontTx/>
              <a:buChar char="-"/>
            </a:pPr>
            <a:endParaRPr lang="en-GB" sz="1800" dirty="0">
              <a:solidFill>
                <a:schemeClr val="dk1"/>
              </a:solidFill>
            </a:endParaRPr>
          </a:p>
          <a:p>
            <a:pPr marR="0" lvl="0" algn="l" rtl="0">
              <a:lnSpc>
                <a:spcPct val="150000"/>
              </a:lnSpc>
              <a:spcBef>
                <a:spcPts val="0"/>
              </a:spcBef>
              <a:spcAft>
                <a:spcPts val="0"/>
              </a:spcAft>
            </a:pPr>
            <a:r>
              <a:rPr lang="en-GB" sz="1800" dirty="0">
                <a:solidFill>
                  <a:schemeClr val="dk1"/>
                </a:solidFill>
              </a:rPr>
              <a:t>Thank you.</a:t>
            </a:r>
          </a:p>
        </p:txBody>
      </p:sp>
      <p:pic>
        <p:nvPicPr>
          <p:cNvPr id="3" name="Google Shape;144;p28" descr="The same image as at the beginning: A young, seven year old girl hanging upside down from a bright yellow playground structure. She is wearing a red shirt and jeans, thick glasses, with floating hair and is brightly smiling.">
            <a:hlinkClick r:id="rId4"/>
            <a:extLst>
              <a:ext uri="{FF2B5EF4-FFF2-40B4-BE49-F238E27FC236}">
                <a16:creationId xmlns:a16="http://schemas.microsoft.com/office/drawing/2014/main" id="{1CDA8964-350D-A823-CAA9-D7CFD6ED8985}"/>
              </a:ext>
            </a:extLst>
          </p:cNvPr>
          <p:cNvPicPr preferRelativeResize="0"/>
          <p:nvPr/>
        </p:nvPicPr>
        <p:blipFill rotWithShape="1">
          <a:blip r:embed="rId5">
            <a:alphaModFix/>
          </a:blip>
          <a:srcRect l="11027" r="42279" b="6736"/>
          <a:stretch/>
        </p:blipFill>
        <p:spPr>
          <a:xfrm>
            <a:off x="5749047" y="0"/>
            <a:ext cx="4572000" cy="51435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29"/>
          <p:cNvSpPr txBox="1"/>
          <p:nvPr/>
        </p:nvSpPr>
        <p:spPr>
          <a:xfrm>
            <a:off x="481183" y="0"/>
            <a:ext cx="7967700" cy="4039537"/>
          </a:xfrm>
          <a:prstGeom prst="rect">
            <a:avLst/>
          </a:prstGeom>
          <a:noFill/>
          <a:ln>
            <a:noFill/>
          </a:ln>
        </p:spPr>
        <p:txBody>
          <a:bodyPr spcFirstLastPara="1" wrap="square" lIns="68575" tIns="34275" rIns="68575" bIns="34275" anchor="t" anchorCtr="0">
            <a:spAutoFit/>
          </a:bodyPr>
          <a:lstStyle/>
          <a:p>
            <a:pPr>
              <a:lnSpc>
                <a:spcPct val="150000"/>
              </a:lnSpc>
            </a:pPr>
            <a:r>
              <a:rPr lang="en-GB" sz="2800" b="1" dirty="0">
                <a:solidFill>
                  <a:schemeClr val="dk1"/>
                </a:solidFill>
              </a:rPr>
              <a:t>Tactile Urban Playground</a:t>
            </a:r>
          </a:p>
          <a:p>
            <a:pPr>
              <a:lnSpc>
                <a:spcPct val="150000"/>
              </a:lnSpc>
            </a:pPr>
            <a:endParaRPr lang="en-GB" sz="1800" dirty="0"/>
          </a:p>
          <a:p>
            <a:pPr marL="0" marR="0" lvl="0" indent="0" algn="l" rtl="0">
              <a:lnSpc>
                <a:spcPct val="150000"/>
              </a:lnSpc>
              <a:spcBef>
                <a:spcPts val="0"/>
              </a:spcBef>
              <a:spcAft>
                <a:spcPts val="0"/>
              </a:spcAft>
              <a:buNone/>
            </a:pPr>
            <a:r>
              <a:rPr lang="en-GB" sz="1800" dirty="0">
                <a:solidFill>
                  <a:schemeClr val="dk1"/>
                </a:solidFill>
                <a:latin typeface="Arial"/>
                <a:ea typeface="Arial"/>
                <a:cs typeface="Arial"/>
                <a:sym typeface="Arial"/>
              </a:rPr>
              <a:t>We present our initial research into into tactile playgrounds for inclusive access. We aim to develop strategies and tools to make urban playgrounds accessible for blind children and parents. We are early childhood educators, BLV educators, touch access designers, architects, and interaction designers from the University of Sydney, Macquarie University, Monash University and </a:t>
            </a:r>
            <a:r>
              <a:rPr lang="en-GB" sz="1800" dirty="0" err="1">
                <a:solidFill>
                  <a:schemeClr val="dk1"/>
                </a:solidFill>
                <a:latin typeface="Arial"/>
                <a:ea typeface="Arial"/>
                <a:cs typeface="Arial"/>
                <a:sym typeface="Arial"/>
              </a:rPr>
              <a:t>Nextsense</a:t>
            </a:r>
            <a:r>
              <a:rPr lang="en-GB" sz="1800" dirty="0">
                <a:solidFill>
                  <a:schemeClr val="dk1"/>
                </a:solidFill>
                <a:latin typeface="Arial"/>
                <a:ea typeface="Arial"/>
                <a:cs typeface="Arial"/>
                <a:sym typeface="Arial"/>
              </a:rPr>
              <a:t>.</a:t>
            </a:r>
            <a:endParaRPr sz="1800" dirty="0">
              <a:solidFill>
                <a:schemeClr val="dk1"/>
              </a:solidFill>
              <a:latin typeface="Arial"/>
              <a:ea typeface="Arial"/>
              <a:cs typeface="Arial"/>
              <a:sym typeface="Arial"/>
            </a:endParaRPr>
          </a:p>
          <a:p>
            <a:pPr marL="0" marR="0" lvl="0" indent="0" algn="l" rtl="0">
              <a:lnSpc>
                <a:spcPct val="150000"/>
              </a:lnSpc>
              <a:spcBef>
                <a:spcPts val="0"/>
              </a:spcBef>
              <a:spcAft>
                <a:spcPts val="0"/>
              </a:spcAft>
              <a:buNone/>
            </a:pPr>
            <a:endParaRPr sz="1800" dirty="0">
              <a:solidFill>
                <a:schemeClr val="dk1"/>
              </a:solidFill>
              <a:latin typeface="Arial"/>
              <a:ea typeface="Arial"/>
              <a:cs typeface="Arial"/>
              <a:sym typeface="Arial"/>
            </a:endParaRPr>
          </a:p>
        </p:txBody>
      </p:sp>
      <p:pic>
        <p:nvPicPr>
          <p:cNvPr id="152" name="Google Shape;152;p29" descr="ALT text: 4 logos from the partners in the team: University of Sydney, Maquarie University, Monash University and Nextsense. &#10;">
            <a:hlinkClick r:id="rId3"/>
          </p:cNvPr>
          <p:cNvPicPr preferRelativeResize="0"/>
          <p:nvPr/>
        </p:nvPicPr>
        <p:blipFill rotWithShape="1">
          <a:blip r:embed="rId4">
            <a:alphaModFix/>
          </a:blip>
          <a:srcRect/>
          <a:stretch/>
        </p:blipFill>
        <p:spPr>
          <a:xfrm>
            <a:off x="4419576" y="3909155"/>
            <a:ext cx="1857616" cy="640689"/>
          </a:xfrm>
          <a:prstGeom prst="rect">
            <a:avLst/>
          </a:prstGeom>
          <a:noFill/>
          <a:ln>
            <a:noFill/>
          </a:ln>
        </p:spPr>
      </p:pic>
      <p:pic>
        <p:nvPicPr>
          <p:cNvPr id="153" name="Google Shape;153;p29" descr="ALT text: 4 logos from the partners in the team: University of Sydney, Maquarie University, Monash University and Nextsense.&#10;">
            <a:hlinkClick r:id="rId5"/>
          </p:cNvPr>
          <p:cNvPicPr preferRelativeResize="0"/>
          <p:nvPr/>
        </p:nvPicPr>
        <p:blipFill rotWithShape="1">
          <a:blip r:embed="rId6">
            <a:alphaModFix/>
          </a:blip>
          <a:srcRect/>
          <a:stretch/>
        </p:blipFill>
        <p:spPr>
          <a:xfrm>
            <a:off x="2360197" y="3823191"/>
            <a:ext cx="2170874" cy="812618"/>
          </a:xfrm>
          <a:prstGeom prst="rect">
            <a:avLst/>
          </a:prstGeom>
          <a:noFill/>
          <a:ln>
            <a:noFill/>
          </a:ln>
        </p:spPr>
      </p:pic>
      <p:pic>
        <p:nvPicPr>
          <p:cNvPr id="154" name="Google Shape;154;p29" descr="ALT text: 4 logos from the partners in the team: University of Sydney, Maquarie University, Monash University and Nextsense.&#10;">
            <a:hlinkClick r:id="rId7"/>
          </p:cNvPr>
          <p:cNvPicPr preferRelativeResize="0"/>
          <p:nvPr/>
        </p:nvPicPr>
        <p:blipFill rotWithShape="1">
          <a:blip r:embed="rId8">
            <a:alphaModFix/>
          </a:blip>
          <a:srcRect/>
          <a:stretch/>
        </p:blipFill>
        <p:spPr>
          <a:xfrm>
            <a:off x="435747" y="3768071"/>
            <a:ext cx="1993362" cy="930235"/>
          </a:xfrm>
          <a:prstGeom prst="rect">
            <a:avLst/>
          </a:prstGeom>
          <a:noFill/>
          <a:ln>
            <a:noFill/>
          </a:ln>
        </p:spPr>
      </p:pic>
      <p:pic>
        <p:nvPicPr>
          <p:cNvPr id="155" name="Google Shape;155;p29" descr="ALT text: 4 logos from the partners in the team: University of Sydney, Maquarie University, Monash University and Nextsense. &#10;">
            <a:hlinkClick r:id="rId9"/>
          </p:cNvPr>
          <p:cNvPicPr preferRelativeResize="0"/>
          <p:nvPr/>
        </p:nvPicPr>
        <p:blipFill rotWithShape="1">
          <a:blip r:embed="rId10">
            <a:alphaModFix/>
          </a:blip>
          <a:srcRect/>
          <a:stretch/>
        </p:blipFill>
        <p:spPr>
          <a:xfrm>
            <a:off x="6455521" y="3823191"/>
            <a:ext cx="1993362" cy="98500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30"/>
          <p:cNvSpPr txBox="1"/>
          <p:nvPr/>
        </p:nvSpPr>
        <p:spPr>
          <a:xfrm>
            <a:off x="369700" y="578002"/>
            <a:ext cx="8241900" cy="41481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GB" sz="2800" b="1" dirty="0">
                <a:solidFill>
                  <a:schemeClr val="dk1"/>
                </a:solidFill>
                <a:latin typeface="Arial"/>
                <a:ea typeface="Arial"/>
                <a:cs typeface="Arial"/>
                <a:sym typeface="Arial"/>
              </a:rPr>
              <a:t>Introduction: Play</a:t>
            </a:r>
            <a:endParaRPr sz="2800" dirty="0">
              <a:solidFill>
                <a:schemeClr val="dk1"/>
              </a:solidFill>
              <a:latin typeface="Arial"/>
              <a:ea typeface="Arial"/>
              <a:cs typeface="Arial"/>
              <a:sym typeface="Arial"/>
            </a:endParaRPr>
          </a:p>
          <a:p>
            <a:pPr marL="0" marR="0" lvl="0" indent="0" algn="l" rtl="0">
              <a:spcBef>
                <a:spcPts val="0"/>
              </a:spcBef>
              <a:spcAft>
                <a:spcPts val="0"/>
              </a:spcAft>
              <a:buNone/>
            </a:pPr>
            <a:endParaRPr sz="3000" dirty="0">
              <a:solidFill>
                <a:schemeClr val="dk1"/>
              </a:solidFill>
              <a:latin typeface="Arial"/>
              <a:ea typeface="Arial"/>
              <a:cs typeface="Arial"/>
              <a:sym typeface="Arial"/>
            </a:endParaRPr>
          </a:p>
          <a:p>
            <a:pPr marL="0" marR="0" lvl="0" indent="0" algn="l" rtl="0">
              <a:lnSpc>
                <a:spcPct val="150000"/>
              </a:lnSpc>
              <a:spcBef>
                <a:spcPts val="0"/>
              </a:spcBef>
              <a:spcAft>
                <a:spcPts val="0"/>
              </a:spcAft>
              <a:buNone/>
            </a:pPr>
            <a:r>
              <a:rPr lang="en-GB" sz="1800" dirty="0">
                <a:solidFill>
                  <a:schemeClr val="dk1"/>
                </a:solidFill>
                <a:latin typeface="Arial"/>
                <a:ea typeface="Arial"/>
                <a:cs typeface="Arial"/>
                <a:sym typeface="Arial"/>
              </a:rPr>
              <a:t>Play is an essential part of childhood. </a:t>
            </a:r>
            <a:endParaRPr sz="1800" dirty="0"/>
          </a:p>
          <a:p>
            <a:pPr marL="0" marR="0" lvl="0" indent="0" algn="l" rtl="0">
              <a:lnSpc>
                <a:spcPct val="150000"/>
              </a:lnSpc>
              <a:spcBef>
                <a:spcPts val="0"/>
              </a:spcBef>
              <a:spcAft>
                <a:spcPts val="0"/>
              </a:spcAft>
              <a:buNone/>
            </a:pPr>
            <a:r>
              <a:rPr lang="en-GB" sz="1800" dirty="0">
                <a:solidFill>
                  <a:schemeClr val="dk1"/>
                </a:solidFill>
                <a:latin typeface="Arial"/>
                <a:ea typeface="Arial"/>
                <a:cs typeface="Arial"/>
                <a:sym typeface="Arial"/>
              </a:rPr>
              <a:t>Play is worldmaking and feeds imagination.</a:t>
            </a:r>
            <a:endParaRPr sz="1800" dirty="0"/>
          </a:p>
          <a:p>
            <a:pPr marL="0" marR="0" lvl="0" indent="0" algn="l" rtl="0">
              <a:lnSpc>
                <a:spcPct val="150000"/>
              </a:lnSpc>
              <a:spcBef>
                <a:spcPts val="0"/>
              </a:spcBef>
              <a:spcAft>
                <a:spcPts val="0"/>
              </a:spcAft>
              <a:buNone/>
            </a:pPr>
            <a:r>
              <a:rPr lang="en-GB" sz="1800" dirty="0">
                <a:solidFill>
                  <a:schemeClr val="dk1"/>
                </a:solidFill>
                <a:latin typeface="Arial"/>
                <a:ea typeface="Arial"/>
                <a:cs typeface="Arial"/>
                <a:sym typeface="Arial"/>
              </a:rPr>
              <a:t>Outdoor play supports the development of physical skills such as strength, coordination and balance.</a:t>
            </a:r>
            <a:endParaRPr sz="1800" dirty="0"/>
          </a:p>
          <a:p>
            <a:pPr marL="0" marR="0" lvl="0" indent="0" algn="l" rtl="0">
              <a:lnSpc>
                <a:spcPct val="150000"/>
              </a:lnSpc>
              <a:spcBef>
                <a:spcPts val="0"/>
              </a:spcBef>
              <a:spcAft>
                <a:spcPts val="0"/>
              </a:spcAft>
              <a:buNone/>
            </a:pPr>
            <a:r>
              <a:rPr lang="en-GB" sz="1800" dirty="0">
                <a:solidFill>
                  <a:schemeClr val="dk1"/>
                </a:solidFill>
                <a:latin typeface="Arial"/>
                <a:ea typeface="Arial"/>
                <a:cs typeface="Arial"/>
                <a:sym typeface="Arial"/>
              </a:rPr>
              <a:t>This includes also cognitive and emotional skills.</a:t>
            </a:r>
            <a:endParaRPr sz="1800" dirty="0"/>
          </a:p>
          <a:p>
            <a:pPr marL="0" marR="0" lvl="0" indent="0" algn="l" rtl="0">
              <a:lnSpc>
                <a:spcPct val="150000"/>
              </a:lnSpc>
              <a:spcBef>
                <a:spcPts val="0"/>
              </a:spcBef>
              <a:spcAft>
                <a:spcPts val="0"/>
              </a:spcAft>
              <a:buNone/>
            </a:pPr>
            <a:r>
              <a:rPr lang="en-GB" sz="1800" dirty="0">
                <a:solidFill>
                  <a:schemeClr val="dk1"/>
                </a:solidFill>
                <a:latin typeface="Arial"/>
                <a:ea typeface="Arial"/>
                <a:cs typeface="Arial"/>
                <a:sym typeface="Arial"/>
              </a:rPr>
              <a:t>Encouraging play is a positive method for supporting child development.</a:t>
            </a:r>
            <a:endParaRPr sz="1800" dirty="0"/>
          </a:p>
          <a:p>
            <a:pPr marL="0" marR="0" lvl="0" indent="0" algn="l" rtl="0">
              <a:lnSpc>
                <a:spcPct val="150000"/>
              </a:lnSpc>
              <a:spcBef>
                <a:spcPts val="0"/>
              </a:spcBef>
              <a:spcAft>
                <a:spcPts val="0"/>
              </a:spcAft>
              <a:buNone/>
            </a:pPr>
            <a:r>
              <a:rPr lang="en-GB" sz="1800" dirty="0">
                <a:solidFill>
                  <a:schemeClr val="dk1"/>
                </a:solidFill>
                <a:latin typeface="Arial"/>
                <a:ea typeface="Arial"/>
                <a:cs typeface="Arial"/>
                <a:sym typeface="Arial"/>
              </a:rPr>
              <a:t>We know that children with BLV are much less physically active than their peers.</a:t>
            </a:r>
            <a:endParaRPr sz="18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31"/>
          <p:cNvSpPr txBox="1"/>
          <p:nvPr/>
        </p:nvSpPr>
        <p:spPr>
          <a:xfrm>
            <a:off x="369710" y="577994"/>
            <a:ext cx="4107600" cy="39711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GB" sz="2800" b="1">
                <a:solidFill>
                  <a:schemeClr val="dk1"/>
                </a:solidFill>
                <a:latin typeface="Arial"/>
                <a:ea typeface="Arial"/>
                <a:cs typeface="Arial"/>
                <a:sym typeface="Arial"/>
              </a:rPr>
              <a:t>Playgrounds</a:t>
            </a:r>
            <a:endParaRPr sz="2100"/>
          </a:p>
          <a:p>
            <a:pPr marL="0" marR="0" lvl="0" indent="0" algn="l" rtl="0">
              <a:spcBef>
                <a:spcPts val="0"/>
              </a:spcBef>
              <a:spcAft>
                <a:spcPts val="0"/>
              </a:spcAft>
              <a:buNone/>
            </a:pPr>
            <a:endParaRPr sz="3000">
              <a:solidFill>
                <a:schemeClr val="dk1"/>
              </a:solidFill>
              <a:latin typeface="Arial"/>
              <a:ea typeface="Arial"/>
              <a:cs typeface="Arial"/>
              <a:sym typeface="Arial"/>
            </a:endParaRPr>
          </a:p>
          <a:p>
            <a:pPr marL="0" marR="0" lvl="0" indent="0" algn="l" rtl="0">
              <a:lnSpc>
                <a:spcPct val="150000"/>
              </a:lnSpc>
              <a:spcBef>
                <a:spcPts val="0"/>
              </a:spcBef>
              <a:spcAft>
                <a:spcPts val="0"/>
              </a:spcAft>
              <a:buNone/>
            </a:pPr>
            <a:r>
              <a:rPr lang="en-GB" sz="1700">
                <a:solidFill>
                  <a:schemeClr val="dk1"/>
                </a:solidFill>
                <a:latin typeface="Arial"/>
                <a:ea typeface="Arial"/>
                <a:cs typeface="Arial"/>
                <a:sym typeface="Arial"/>
              </a:rPr>
              <a:t>Outdoor spaces such as parks and playgrounds provide opportunities for play and intergenerational experiences between adults and children. Playgrounds enhance quality of life, enabling development, learning, flexibility, and resilience for all users (including the elderly).</a:t>
            </a:r>
            <a:endParaRPr sz="1300"/>
          </a:p>
        </p:txBody>
      </p:sp>
      <p:pic>
        <p:nvPicPr>
          <p:cNvPr id="168" name="Google Shape;168;p31" descr="Two children are jumping on a trampoline, a boy aged four and a six year old girl. The girl is suspended in mid air. Another girl watches, all are smiling happily."/>
          <p:cNvPicPr preferRelativeResize="0"/>
          <p:nvPr/>
        </p:nvPicPr>
        <p:blipFill rotWithShape="1">
          <a:blip r:embed="rId3">
            <a:alphaModFix/>
          </a:blip>
          <a:srcRect/>
          <a:stretch/>
        </p:blipFill>
        <p:spPr>
          <a:xfrm>
            <a:off x="4572000" y="0"/>
            <a:ext cx="6865265" cy="51435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pic>
        <p:nvPicPr>
          <p:cNvPr id="174" name="Google Shape;174;p32" descr="Trampoline at Domain Creek Playground">
            <a:hlinkClick r:id="rId3"/>
          </p:cNvPr>
          <p:cNvPicPr preferRelativeResize="0"/>
          <p:nvPr/>
        </p:nvPicPr>
        <p:blipFill rotWithShape="1">
          <a:blip r:embed="rId4">
            <a:alphaModFix/>
          </a:blip>
          <a:srcRect/>
          <a:stretch/>
        </p:blipFill>
        <p:spPr>
          <a:xfrm>
            <a:off x="95250" y="-11566922"/>
            <a:ext cx="6000750" cy="4495800"/>
          </a:xfrm>
          <a:prstGeom prst="rect">
            <a:avLst/>
          </a:prstGeom>
          <a:noFill/>
          <a:ln>
            <a:noFill/>
          </a:ln>
        </p:spPr>
      </p:pic>
      <p:pic>
        <p:nvPicPr>
          <p:cNvPr id="175" name="Google Shape;175;p32" descr="Play equipment at Wulaba Park">
            <a:hlinkClick r:id="rId5"/>
          </p:cNvPr>
          <p:cNvPicPr preferRelativeResize="0"/>
          <p:nvPr/>
        </p:nvPicPr>
        <p:blipFill rotWithShape="1">
          <a:blip r:embed="rId6">
            <a:alphaModFix/>
          </a:blip>
          <a:srcRect/>
          <a:stretch/>
        </p:blipFill>
        <p:spPr>
          <a:xfrm>
            <a:off x="95250" y="-18161794"/>
            <a:ext cx="6000750" cy="4495800"/>
          </a:xfrm>
          <a:prstGeom prst="rect">
            <a:avLst/>
          </a:prstGeom>
          <a:noFill/>
          <a:ln>
            <a:noFill/>
          </a:ln>
        </p:spPr>
      </p:pic>
      <p:pic>
        <p:nvPicPr>
          <p:cNvPr id="176" name="Google Shape;176;p32" descr="Fairfield Adventure Park 4">
            <a:hlinkClick r:id="rId7"/>
          </p:cNvPr>
          <p:cNvPicPr preferRelativeResize="0"/>
          <p:nvPr/>
        </p:nvPicPr>
        <p:blipFill rotWithShape="1">
          <a:blip r:embed="rId8">
            <a:alphaModFix/>
          </a:blip>
          <a:srcRect/>
          <a:stretch/>
        </p:blipFill>
        <p:spPr>
          <a:xfrm>
            <a:off x="95250" y="-14036278"/>
            <a:ext cx="6000750" cy="4495800"/>
          </a:xfrm>
          <a:prstGeom prst="rect">
            <a:avLst/>
          </a:prstGeom>
          <a:noFill/>
          <a:ln>
            <a:noFill/>
          </a:ln>
        </p:spPr>
      </p:pic>
      <p:pic>
        <p:nvPicPr>
          <p:cNvPr id="177" name="Google Shape;177;p32" descr="Child pumping water at the Darling Quarter playground in Sydney">
            <a:hlinkClick r:id="rId9"/>
          </p:cNvPr>
          <p:cNvPicPr preferRelativeResize="0"/>
          <p:nvPr/>
        </p:nvPicPr>
        <p:blipFill rotWithShape="1">
          <a:blip r:embed="rId10">
            <a:alphaModFix/>
          </a:blip>
          <a:srcRect/>
          <a:stretch/>
        </p:blipFill>
        <p:spPr>
          <a:xfrm>
            <a:off x="95250" y="-18288000"/>
            <a:ext cx="6000750" cy="4495800"/>
          </a:xfrm>
          <a:prstGeom prst="rect">
            <a:avLst/>
          </a:prstGeom>
          <a:noFill/>
          <a:ln>
            <a:noFill/>
          </a:ln>
        </p:spPr>
      </p:pic>
      <p:pic>
        <p:nvPicPr>
          <p:cNvPr id="178" name="Google Shape;178;p32" descr="Children enjoying a day at the playground located at Sydney Park, St Peters">
            <a:hlinkClick r:id="rId11"/>
          </p:cNvPr>
          <p:cNvPicPr preferRelativeResize="0"/>
          <p:nvPr/>
        </p:nvPicPr>
        <p:blipFill rotWithShape="1">
          <a:blip r:embed="rId12">
            <a:alphaModFix/>
          </a:blip>
          <a:srcRect/>
          <a:stretch/>
        </p:blipFill>
        <p:spPr>
          <a:xfrm>
            <a:off x="95250" y="-11624072"/>
            <a:ext cx="6000750" cy="4495800"/>
          </a:xfrm>
          <a:prstGeom prst="rect">
            <a:avLst/>
          </a:prstGeom>
          <a:noFill/>
          <a:ln>
            <a:noFill/>
          </a:ln>
        </p:spPr>
      </p:pic>
      <p:pic>
        <p:nvPicPr>
          <p:cNvPr id="179" name="Google Shape;179;p32" descr="A playground located at Sydney Park, St Peters. Children passing a hanging bridge from two sides/ Two other children playing on a surface below. "/>
          <p:cNvPicPr preferRelativeResize="0"/>
          <p:nvPr/>
        </p:nvPicPr>
        <p:blipFill rotWithShape="1">
          <a:blip r:embed="rId12">
            <a:alphaModFix/>
          </a:blip>
          <a:srcRect r="33404"/>
          <a:stretch/>
        </p:blipFill>
        <p:spPr>
          <a:xfrm>
            <a:off x="4572001" y="0"/>
            <a:ext cx="4571999" cy="5143500"/>
          </a:xfrm>
          <a:prstGeom prst="rect">
            <a:avLst/>
          </a:prstGeom>
          <a:noFill/>
          <a:ln>
            <a:noFill/>
          </a:ln>
        </p:spPr>
      </p:pic>
      <p:sp>
        <p:nvSpPr>
          <p:cNvPr id="180" name="Google Shape;180;p32"/>
          <p:cNvSpPr txBox="1"/>
          <p:nvPr/>
        </p:nvSpPr>
        <p:spPr>
          <a:xfrm>
            <a:off x="259210" y="397169"/>
            <a:ext cx="4202400" cy="45177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GB" sz="2800" b="1" dirty="0">
                <a:solidFill>
                  <a:schemeClr val="dk1"/>
                </a:solidFill>
                <a:latin typeface="Arial"/>
                <a:ea typeface="Arial"/>
                <a:cs typeface="Arial"/>
                <a:sym typeface="Arial"/>
              </a:rPr>
              <a:t>Physical Movement</a:t>
            </a:r>
            <a:endParaRPr sz="2100" dirty="0"/>
          </a:p>
          <a:p>
            <a:pPr marL="0" marR="0" lvl="0" indent="0" algn="l" rtl="0">
              <a:spcBef>
                <a:spcPts val="0"/>
              </a:spcBef>
              <a:spcAft>
                <a:spcPts val="0"/>
              </a:spcAft>
              <a:buNone/>
            </a:pPr>
            <a:endParaRPr sz="3000" dirty="0">
              <a:solidFill>
                <a:schemeClr val="dk1"/>
              </a:solidFill>
              <a:latin typeface="Arial"/>
              <a:ea typeface="Arial"/>
              <a:cs typeface="Arial"/>
              <a:sym typeface="Arial"/>
            </a:endParaRPr>
          </a:p>
          <a:p>
            <a:pPr marL="0" marR="0" lvl="0" indent="0" algn="l" rtl="0">
              <a:lnSpc>
                <a:spcPct val="150000"/>
              </a:lnSpc>
              <a:spcBef>
                <a:spcPts val="0"/>
              </a:spcBef>
              <a:spcAft>
                <a:spcPts val="0"/>
              </a:spcAft>
              <a:buNone/>
            </a:pPr>
            <a:r>
              <a:rPr lang="en-GB" sz="1800" dirty="0">
                <a:solidFill>
                  <a:schemeClr val="dk1"/>
                </a:solidFill>
                <a:latin typeface="Arial"/>
                <a:ea typeface="Arial"/>
                <a:cs typeface="Arial"/>
                <a:sym typeface="Arial"/>
              </a:rPr>
              <a:t>Children that are blind or partially sighted enjoy strong physical movements: above, below, around playground equipment and objects. Educators and parents are often scared and hold children back. Instead of children losing confidence, we aim to support both.</a:t>
            </a:r>
            <a:endParaRPr dirty="0"/>
          </a:p>
          <a:p>
            <a:pPr marL="0" marR="0" lvl="0" indent="0" algn="l" rtl="0">
              <a:lnSpc>
                <a:spcPct val="150000"/>
              </a:lnSpc>
              <a:spcBef>
                <a:spcPts val="0"/>
              </a:spcBef>
              <a:spcAft>
                <a:spcPts val="0"/>
              </a:spcAft>
              <a:buNone/>
            </a:pPr>
            <a:r>
              <a:rPr lang="en-GB" sz="1500" dirty="0">
                <a:solidFill>
                  <a:schemeClr val="dk1"/>
                </a:solidFill>
                <a:latin typeface="Arial"/>
                <a:ea typeface="Arial"/>
                <a:cs typeface="Arial"/>
                <a:sym typeface="Arial"/>
              </a:rPr>
              <a:t>.</a:t>
            </a:r>
            <a:endParaRPr sz="11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pic>
        <p:nvPicPr>
          <p:cNvPr id="186" name="Google Shape;186;p33" descr="Trampoline at Domain Creek Playground">
            <a:hlinkClick r:id="rId3"/>
          </p:cNvPr>
          <p:cNvPicPr preferRelativeResize="0"/>
          <p:nvPr/>
        </p:nvPicPr>
        <p:blipFill rotWithShape="1">
          <a:blip r:embed="rId4">
            <a:alphaModFix/>
          </a:blip>
          <a:srcRect/>
          <a:stretch/>
        </p:blipFill>
        <p:spPr>
          <a:xfrm>
            <a:off x="95250" y="-11566922"/>
            <a:ext cx="6000750" cy="4495800"/>
          </a:xfrm>
          <a:prstGeom prst="rect">
            <a:avLst/>
          </a:prstGeom>
          <a:noFill/>
          <a:ln>
            <a:noFill/>
          </a:ln>
        </p:spPr>
      </p:pic>
      <p:pic>
        <p:nvPicPr>
          <p:cNvPr id="187" name="Google Shape;187;p33" descr="Play equipment at Wulaba Park">
            <a:hlinkClick r:id="rId5"/>
          </p:cNvPr>
          <p:cNvPicPr preferRelativeResize="0"/>
          <p:nvPr/>
        </p:nvPicPr>
        <p:blipFill rotWithShape="1">
          <a:blip r:embed="rId6">
            <a:alphaModFix/>
          </a:blip>
          <a:srcRect/>
          <a:stretch/>
        </p:blipFill>
        <p:spPr>
          <a:xfrm>
            <a:off x="95250" y="-18161794"/>
            <a:ext cx="6000750" cy="4495800"/>
          </a:xfrm>
          <a:prstGeom prst="rect">
            <a:avLst/>
          </a:prstGeom>
          <a:noFill/>
          <a:ln>
            <a:noFill/>
          </a:ln>
        </p:spPr>
      </p:pic>
      <p:pic>
        <p:nvPicPr>
          <p:cNvPr id="188" name="Google Shape;188;p33" descr="Fairfield Adventure Park 4">
            <a:hlinkClick r:id="rId7"/>
          </p:cNvPr>
          <p:cNvPicPr preferRelativeResize="0"/>
          <p:nvPr/>
        </p:nvPicPr>
        <p:blipFill rotWithShape="1">
          <a:blip r:embed="rId8">
            <a:alphaModFix/>
          </a:blip>
          <a:srcRect/>
          <a:stretch/>
        </p:blipFill>
        <p:spPr>
          <a:xfrm>
            <a:off x="95250" y="-14036278"/>
            <a:ext cx="6000750" cy="4495800"/>
          </a:xfrm>
          <a:prstGeom prst="rect">
            <a:avLst/>
          </a:prstGeom>
          <a:noFill/>
          <a:ln>
            <a:noFill/>
          </a:ln>
        </p:spPr>
      </p:pic>
      <p:pic>
        <p:nvPicPr>
          <p:cNvPr id="189" name="Google Shape;189;p33" descr="Child pumping water at the Darling Quarter playground in Sydney">
            <a:hlinkClick r:id="rId9"/>
          </p:cNvPr>
          <p:cNvPicPr preferRelativeResize="0"/>
          <p:nvPr/>
        </p:nvPicPr>
        <p:blipFill rotWithShape="1">
          <a:blip r:embed="rId10">
            <a:alphaModFix/>
          </a:blip>
          <a:srcRect/>
          <a:stretch/>
        </p:blipFill>
        <p:spPr>
          <a:xfrm>
            <a:off x="95250" y="-18288000"/>
            <a:ext cx="6000750" cy="4495800"/>
          </a:xfrm>
          <a:prstGeom prst="rect">
            <a:avLst/>
          </a:prstGeom>
          <a:noFill/>
          <a:ln>
            <a:noFill/>
          </a:ln>
        </p:spPr>
      </p:pic>
      <p:pic>
        <p:nvPicPr>
          <p:cNvPr id="190" name="Google Shape;190;p33" descr="Children enjoying a day at the playground located at Sydney Park, St Peters">
            <a:hlinkClick r:id="rId11"/>
          </p:cNvPr>
          <p:cNvPicPr preferRelativeResize="0"/>
          <p:nvPr/>
        </p:nvPicPr>
        <p:blipFill rotWithShape="1">
          <a:blip r:embed="rId12">
            <a:alphaModFix/>
          </a:blip>
          <a:srcRect/>
          <a:stretch/>
        </p:blipFill>
        <p:spPr>
          <a:xfrm>
            <a:off x="95250" y="-11624072"/>
            <a:ext cx="6000750" cy="4495800"/>
          </a:xfrm>
          <a:prstGeom prst="rect">
            <a:avLst/>
          </a:prstGeom>
          <a:noFill/>
          <a:ln>
            <a:noFill/>
          </a:ln>
        </p:spPr>
      </p:pic>
      <p:sp>
        <p:nvSpPr>
          <p:cNvPr id="191" name="Google Shape;191;p33"/>
          <p:cNvSpPr txBox="1"/>
          <p:nvPr/>
        </p:nvSpPr>
        <p:spPr>
          <a:xfrm>
            <a:off x="369710" y="577994"/>
            <a:ext cx="4202400" cy="3070800"/>
          </a:xfrm>
          <a:prstGeom prst="rect">
            <a:avLst/>
          </a:prstGeom>
          <a:noFill/>
          <a:ln>
            <a:noFill/>
          </a:ln>
        </p:spPr>
        <p:txBody>
          <a:bodyPr spcFirstLastPara="1" wrap="square" lIns="68575" tIns="34275" rIns="68575" bIns="34275" anchor="t" anchorCtr="0">
            <a:spAutoFit/>
          </a:bodyPr>
          <a:lstStyle/>
          <a:p>
            <a:pPr marL="0" marR="0" lvl="0" indent="0" algn="l" rtl="0">
              <a:lnSpc>
                <a:spcPct val="150000"/>
              </a:lnSpc>
              <a:spcBef>
                <a:spcPts val="0"/>
              </a:spcBef>
              <a:spcAft>
                <a:spcPts val="0"/>
              </a:spcAft>
              <a:buNone/>
            </a:pPr>
            <a:r>
              <a:rPr lang="en-GB" sz="2800" b="1" dirty="0">
                <a:solidFill>
                  <a:schemeClr val="dk1"/>
                </a:solidFill>
                <a:latin typeface="Arial"/>
                <a:ea typeface="Arial"/>
                <a:cs typeface="Arial"/>
                <a:sym typeface="Arial"/>
              </a:rPr>
              <a:t>Touch Access</a:t>
            </a:r>
            <a:endParaRPr sz="2100" dirty="0"/>
          </a:p>
          <a:p>
            <a:pPr marL="0" marR="0" lvl="0" indent="0" algn="l" rtl="0">
              <a:lnSpc>
                <a:spcPct val="150000"/>
              </a:lnSpc>
              <a:spcBef>
                <a:spcPts val="0"/>
              </a:spcBef>
              <a:spcAft>
                <a:spcPts val="0"/>
              </a:spcAft>
              <a:buNone/>
            </a:pPr>
            <a:r>
              <a:rPr lang="en-GB" sz="1800" dirty="0">
                <a:solidFill>
                  <a:schemeClr val="dk1"/>
                </a:solidFill>
                <a:latin typeface="Arial"/>
                <a:ea typeface="Arial"/>
                <a:cs typeface="Arial"/>
                <a:sym typeface="Arial"/>
              </a:rPr>
              <a:t>Our project explores how we can design playgrounds for all-inclusive access. We will design tactile maps that give an overview of the areas, and design equipment that encourages movement activities and learning.</a:t>
            </a:r>
            <a:endParaRPr sz="1800" dirty="0"/>
          </a:p>
        </p:txBody>
      </p:sp>
      <p:pic>
        <p:nvPicPr>
          <p:cNvPr id="192" name="Google Shape;192;p33" descr="Two boys in front of a touch table that shows a map of the playground. The child in front reads the map with his fingers and an adult helps him. The map shows a path and different signs for seat and roundabout and other places to go to."/>
          <p:cNvPicPr preferRelativeResize="0"/>
          <p:nvPr/>
        </p:nvPicPr>
        <p:blipFill rotWithShape="1">
          <a:blip r:embed="rId13">
            <a:alphaModFix/>
          </a:blip>
          <a:srcRect l="49786"/>
          <a:stretch/>
        </p:blipFill>
        <p:spPr>
          <a:xfrm>
            <a:off x="4572000" y="0"/>
            <a:ext cx="4572000" cy="51435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pic>
        <p:nvPicPr>
          <p:cNvPr id="198" name="Google Shape;198;p34" descr="Trampoline at Domain Creek Playground">
            <a:hlinkClick r:id="rId3"/>
          </p:cNvPr>
          <p:cNvPicPr preferRelativeResize="0"/>
          <p:nvPr/>
        </p:nvPicPr>
        <p:blipFill rotWithShape="1">
          <a:blip r:embed="rId4">
            <a:alphaModFix/>
          </a:blip>
          <a:srcRect/>
          <a:stretch/>
        </p:blipFill>
        <p:spPr>
          <a:xfrm>
            <a:off x="95250" y="-11566922"/>
            <a:ext cx="6000750" cy="4495800"/>
          </a:xfrm>
          <a:prstGeom prst="rect">
            <a:avLst/>
          </a:prstGeom>
          <a:noFill/>
          <a:ln>
            <a:noFill/>
          </a:ln>
        </p:spPr>
      </p:pic>
      <p:pic>
        <p:nvPicPr>
          <p:cNvPr id="199" name="Google Shape;199;p34" descr="Play equipment at Wulaba Park">
            <a:hlinkClick r:id="rId5"/>
          </p:cNvPr>
          <p:cNvPicPr preferRelativeResize="0"/>
          <p:nvPr/>
        </p:nvPicPr>
        <p:blipFill rotWithShape="1">
          <a:blip r:embed="rId6">
            <a:alphaModFix/>
          </a:blip>
          <a:srcRect/>
          <a:stretch/>
        </p:blipFill>
        <p:spPr>
          <a:xfrm>
            <a:off x="95250" y="-18161794"/>
            <a:ext cx="6000750" cy="4495800"/>
          </a:xfrm>
          <a:prstGeom prst="rect">
            <a:avLst/>
          </a:prstGeom>
          <a:noFill/>
          <a:ln>
            <a:noFill/>
          </a:ln>
        </p:spPr>
      </p:pic>
      <p:pic>
        <p:nvPicPr>
          <p:cNvPr id="200" name="Google Shape;200;p34" descr="Fairfield Adventure Park 4">
            <a:hlinkClick r:id="rId7"/>
          </p:cNvPr>
          <p:cNvPicPr preferRelativeResize="0"/>
          <p:nvPr/>
        </p:nvPicPr>
        <p:blipFill rotWithShape="1">
          <a:blip r:embed="rId8">
            <a:alphaModFix/>
          </a:blip>
          <a:srcRect/>
          <a:stretch/>
        </p:blipFill>
        <p:spPr>
          <a:xfrm>
            <a:off x="95250" y="-14036278"/>
            <a:ext cx="6000750" cy="4495800"/>
          </a:xfrm>
          <a:prstGeom prst="rect">
            <a:avLst/>
          </a:prstGeom>
          <a:noFill/>
          <a:ln>
            <a:noFill/>
          </a:ln>
        </p:spPr>
      </p:pic>
      <p:pic>
        <p:nvPicPr>
          <p:cNvPr id="201" name="Google Shape;201;p34" descr="Child pumping water at the Darling Quarter playground in Sydney">
            <a:hlinkClick r:id="rId9"/>
          </p:cNvPr>
          <p:cNvPicPr preferRelativeResize="0"/>
          <p:nvPr/>
        </p:nvPicPr>
        <p:blipFill rotWithShape="1">
          <a:blip r:embed="rId10">
            <a:alphaModFix/>
          </a:blip>
          <a:srcRect/>
          <a:stretch/>
        </p:blipFill>
        <p:spPr>
          <a:xfrm>
            <a:off x="95250" y="-18288000"/>
            <a:ext cx="6000750" cy="4495800"/>
          </a:xfrm>
          <a:prstGeom prst="rect">
            <a:avLst/>
          </a:prstGeom>
          <a:noFill/>
          <a:ln>
            <a:noFill/>
          </a:ln>
        </p:spPr>
      </p:pic>
      <p:pic>
        <p:nvPicPr>
          <p:cNvPr id="202" name="Google Shape;202;p34" descr="Children enjoying a day at the playground located at Sydney Park, St Peters">
            <a:hlinkClick r:id="rId11"/>
          </p:cNvPr>
          <p:cNvPicPr preferRelativeResize="0"/>
          <p:nvPr/>
        </p:nvPicPr>
        <p:blipFill rotWithShape="1">
          <a:blip r:embed="rId12">
            <a:alphaModFix/>
          </a:blip>
          <a:srcRect/>
          <a:stretch/>
        </p:blipFill>
        <p:spPr>
          <a:xfrm>
            <a:off x="95250" y="-11624072"/>
            <a:ext cx="6000750" cy="4495800"/>
          </a:xfrm>
          <a:prstGeom prst="rect">
            <a:avLst/>
          </a:prstGeom>
          <a:noFill/>
          <a:ln>
            <a:noFill/>
          </a:ln>
        </p:spPr>
      </p:pic>
      <p:pic>
        <p:nvPicPr>
          <p:cNvPr id="203" name="Google Shape;203;p34" descr="Children playing at Renwick Street playground">
            <a:hlinkClick r:id="rId13"/>
          </p:cNvPr>
          <p:cNvPicPr preferRelativeResize="0"/>
          <p:nvPr/>
        </p:nvPicPr>
        <p:blipFill rotWithShape="1">
          <a:blip r:embed="rId14">
            <a:alphaModFix/>
          </a:blip>
          <a:srcRect/>
          <a:stretch/>
        </p:blipFill>
        <p:spPr>
          <a:xfrm>
            <a:off x="95250" y="-18288000"/>
            <a:ext cx="6000750" cy="4495800"/>
          </a:xfrm>
          <a:prstGeom prst="rect">
            <a:avLst/>
          </a:prstGeom>
          <a:noFill/>
          <a:ln>
            <a:noFill/>
          </a:ln>
        </p:spPr>
      </p:pic>
      <p:pic>
        <p:nvPicPr>
          <p:cNvPr id="204" name="Google Shape;204;p34" descr="Children playing on the playground at Victoria Park">
            <a:hlinkClick r:id="rId15"/>
          </p:cNvPr>
          <p:cNvPicPr preferRelativeResize="0"/>
          <p:nvPr/>
        </p:nvPicPr>
        <p:blipFill rotWithShape="1">
          <a:blip r:embed="rId16">
            <a:alphaModFix/>
          </a:blip>
          <a:srcRect/>
          <a:stretch/>
        </p:blipFill>
        <p:spPr>
          <a:xfrm>
            <a:off x="95250" y="-18357056"/>
            <a:ext cx="6000750" cy="4495800"/>
          </a:xfrm>
          <a:prstGeom prst="rect">
            <a:avLst/>
          </a:prstGeom>
          <a:noFill/>
          <a:ln>
            <a:noFill/>
          </a:ln>
        </p:spPr>
      </p:pic>
      <p:pic>
        <p:nvPicPr>
          <p:cNvPr id="205" name="Google Shape;205;p34" descr="A picture containing outdoor, tree, sky, several&#10;&#10;Description automatically generated"/>
          <p:cNvPicPr preferRelativeResize="0"/>
          <p:nvPr/>
        </p:nvPicPr>
        <p:blipFill rotWithShape="1">
          <a:blip r:embed="rId17">
            <a:alphaModFix/>
          </a:blip>
          <a:srcRect/>
          <a:stretch/>
        </p:blipFill>
        <p:spPr>
          <a:xfrm>
            <a:off x="4572000" y="0"/>
            <a:ext cx="9151422" cy="5143500"/>
          </a:xfrm>
          <a:prstGeom prst="rect">
            <a:avLst/>
          </a:prstGeom>
          <a:noFill/>
          <a:ln>
            <a:noFill/>
          </a:ln>
        </p:spPr>
      </p:pic>
      <p:sp>
        <p:nvSpPr>
          <p:cNvPr id="206" name="Google Shape;206;p34"/>
          <p:cNvSpPr txBox="1"/>
          <p:nvPr/>
        </p:nvSpPr>
        <p:spPr>
          <a:xfrm>
            <a:off x="369709" y="577994"/>
            <a:ext cx="7013700" cy="30861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GB" sz="2800" b="1">
                <a:solidFill>
                  <a:schemeClr val="dk1"/>
                </a:solidFill>
                <a:latin typeface="Arial"/>
                <a:ea typeface="Arial"/>
                <a:cs typeface="Arial"/>
                <a:sym typeface="Arial"/>
              </a:rPr>
              <a:t>Playground Elements</a:t>
            </a:r>
            <a:endParaRPr sz="2800">
              <a:solidFill>
                <a:schemeClr val="dk1"/>
              </a:solidFill>
              <a:latin typeface="Arial"/>
              <a:ea typeface="Arial"/>
              <a:cs typeface="Arial"/>
              <a:sym typeface="Arial"/>
            </a:endParaRPr>
          </a:p>
          <a:p>
            <a:pPr marL="0" marR="0" lvl="0" indent="0" algn="l" rtl="0">
              <a:spcBef>
                <a:spcPts val="0"/>
              </a:spcBef>
              <a:spcAft>
                <a:spcPts val="0"/>
              </a:spcAft>
              <a:buNone/>
            </a:pPr>
            <a:endParaRPr sz="1500">
              <a:solidFill>
                <a:schemeClr val="dk1"/>
              </a:solidFill>
              <a:latin typeface="Arial"/>
              <a:ea typeface="Arial"/>
              <a:cs typeface="Arial"/>
              <a:sym typeface="Arial"/>
            </a:endParaRPr>
          </a:p>
          <a:p>
            <a:pPr marL="0" marR="0" lvl="0" indent="0" algn="l" rtl="0">
              <a:lnSpc>
                <a:spcPct val="150000"/>
              </a:lnSpc>
              <a:spcBef>
                <a:spcPts val="0"/>
              </a:spcBef>
              <a:spcAft>
                <a:spcPts val="0"/>
              </a:spcAft>
              <a:buNone/>
            </a:pPr>
            <a:r>
              <a:rPr lang="en-GB" sz="1800">
                <a:solidFill>
                  <a:schemeClr val="dk1"/>
                </a:solidFill>
                <a:latin typeface="Arial"/>
                <a:ea typeface="Arial"/>
                <a:cs typeface="Arial"/>
                <a:sym typeface="Arial"/>
              </a:rPr>
              <a:t>Play equipment, furniture and shade</a:t>
            </a:r>
            <a:endParaRPr sz="1800">
              <a:solidFill>
                <a:schemeClr val="dk1"/>
              </a:solidFill>
              <a:latin typeface="Arial"/>
              <a:ea typeface="Arial"/>
              <a:cs typeface="Arial"/>
              <a:sym typeface="Arial"/>
            </a:endParaRPr>
          </a:p>
          <a:p>
            <a:pPr marL="0" marR="0" lvl="0" indent="0" algn="l" rtl="0">
              <a:lnSpc>
                <a:spcPct val="150000"/>
              </a:lnSpc>
              <a:spcBef>
                <a:spcPts val="0"/>
              </a:spcBef>
              <a:spcAft>
                <a:spcPts val="0"/>
              </a:spcAft>
              <a:buNone/>
            </a:pPr>
            <a:r>
              <a:rPr lang="en-GB" sz="1800">
                <a:solidFill>
                  <a:schemeClr val="dk1"/>
                </a:solidFill>
                <a:latin typeface="Arial"/>
                <a:ea typeface="Arial"/>
                <a:cs typeface="Arial"/>
                <a:sym typeface="Arial"/>
              </a:rPr>
              <a:t>Gates and fences</a:t>
            </a:r>
            <a:endParaRPr sz="1800">
              <a:solidFill>
                <a:schemeClr val="dk1"/>
              </a:solidFill>
              <a:latin typeface="Arial"/>
              <a:ea typeface="Arial"/>
              <a:cs typeface="Arial"/>
              <a:sym typeface="Arial"/>
            </a:endParaRPr>
          </a:p>
          <a:p>
            <a:pPr marL="0" marR="0" lvl="0" indent="0" algn="l" rtl="0">
              <a:lnSpc>
                <a:spcPct val="150000"/>
              </a:lnSpc>
              <a:spcBef>
                <a:spcPts val="0"/>
              </a:spcBef>
              <a:spcAft>
                <a:spcPts val="0"/>
              </a:spcAft>
              <a:buNone/>
            </a:pPr>
            <a:r>
              <a:rPr lang="en-GB" sz="1800">
                <a:solidFill>
                  <a:schemeClr val="dk1"/>
                </a:solidFill>
                <a:latin typeface="Arial"/>
                <a:ea typeface="Arial"/>
                <a:cs typeface="Arial"/>
                <a:sym typeface="Arial"/>
              </a:rPr>
              <a:t>Raised ground and soft surfaces</a:t>
            </a:r>
            <a:endParaRPr sz="1800">
              <a:solidFill>
                <a:schemeClr val="dk1"/>
              </a:solidFill>
              <a:latin typeface="Arial"/>
              <a:ea typeface="Arial"/>
              <a:cs typeface="Arial"/>
              <a:sym typeface="Arial"/>
            </a:endParaRPr>
          </a:p>
          <a:p>
            <a:pPr marL="0" marR="0" lvl="0" indent="0" algn="l" rtl="0">
              <a:lnSpc>
                <a:spcPct val="150000"/>
              </a:lnSpc>
              <a:spcBef>
                <a:spcPts val="0"/>
              </a:spcBef>
              <a:spcAft>
                <a:spcPts val="0"/>
              </a:spcAft>
              <a:buNone/>
            </a:pPr>
            <a:r>
              <a:rPr lang="en-GB" sz="1800">
                <a:solidFill>
                  <a:schemeClr val="dk1"/>
                </a:solidFill>
                <a:latin typeface="Arial"/>
                <a:ea typeface="Arial"/>
                <a:cs typeface="Arial"/>
                <a:sym typeface="Arial"/>
              </a:rPr>
              <a:t>Supervision and safety</a:t>
            </a:r>
            <a:endParaRPr sz="1800">
              <a:solidFill>
                <a:schemeClr val="dk1"/>
              </a:solidFill>
              <a:latin typeface="Arial"/>
              <a:ea typeface="Arial"/>
              <a:cs typeface="Arial"/>
              <a:sym typeface="Arial"/>
            </a:endParaRPr>
          </a:p>
          <a:p>
            <a:pPr marL="0" marR="0" lvl="0" indent="0" algn="l" rtl="0">
              <a:lnSpc>
                <a:spcPct val="150000"/>
              </a:lnSpc>
              <a:spcBef>
                <a:spcPts val="0"/>
              </a:spcBef>
              <a:spcAft>
                <a:spcPts val="0"/>
              </a:spcAft>
              <a:buNone/>
            </a:pPr>
            <a:r>
              <a:rPr lang="en-GB" sz="1800">
                <a:solidFill>
                  <a:schemeClr val="dk1"/>
                </a:solidFill>
                <a:latin typeface="Arial"/>
                <a:ea typeface="Arial"/>
                <a:cs typeface="Arial"/>
                <a:sym typeface="Arial"/>
              </a:rPr>
              <a:t>Stimulation for all sense</a:t>
            </a:r>
            <a:endParaRPr sz="1800"/>
          </a:p>
          <a:p>
            <a:pPr marL="0" marR="0" lvl="0" indent="0" algn="l" rtl="0">
              <a:lnSpc>
                <a:spcPct val="150000"/>
              </a:lnSpc>
              <a:spcBef>
                <a:spcPts val="0"/>
              </a:spcBef>
              <a:spcAft>
                <a:spcPts val="0"/>
              </a:spcAft>
              <a:buNone/>
            </a:pPr>
            <a:r>
              <a:rPr lang="en-GB" sz="1800">
                <a:solidFill>
                  <a:schemeClr val="dk1"/>
                </a:solidFill>
                <a:latin typeface="Arial"/>
                <a:ea typeface="Arial"/>
                <a:cs typeface="Arial"/>
                <a:sym typeface="Arial"/>
              </a:rPr>
              <a:t>Overview, stories and learning</a:t>
            </a:r>
            <a:endParaRPr sz="1800"/>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TotalTime>
  <Words>2107</Words>
  <Application>Microsoft Office PowerPoint</Application>
  <PresentationFormat>On-screen Show (16:9)</PresentationFormat>
  <Paragraphs>216</Paragraphs>
  <Slides>31</Slides>
  <Notes>31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31</vt:i4>
      </vt:variant>
    </vt:vector>
  </HeadingPairs>
  <TitlesOfParts>
    <vt:vector size="35" baseType="lpstr">
      <vt:lpstr>Calibri</vt:lpstr>
      <vt:lpstr>Open Sans</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Marjorie Hawkings</dc:creator>
  <cp:lastModifiedBy>Marjorie Hawkings</cp:lastModifiedBy>
  <cp:revision>6</cp:revision>
  <dcterms:modified xsi:type="dcterms:W3CDTF">2022-05-17T23:42:55Z</dcterms:modified>
</cp:coreProperties>
</file>