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FF3CB-B7A2-367E-447F-2C5B9682AA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B25C9E-0DDF-7EDB-7AAA-B9F697DDC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A442A9-3370-6007-DEA6-413EF15D1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FE661-5B43-4F03-BA3A-8F3D77440347}" type="datetimeFigureOut">
              <a:rPr lang="en-AU" smtClean="0"/>
              <a:t>17/05/2022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0034FA-486D-DA93-726A-C50B11706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69C382-02B2-6AF6-4561-22676C84B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54558-47E0-4168-89C1-E5A75A70FBC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62834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8EC60-1918-525F-D1FE-FCFF25350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63D22D-6FB9-BEDC-450F-502DABC23D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BCBE56-5664-9FA7-A322-F139E4C3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FE661-5B43-4F03-BA3A-8F3D77440347}" type="datetimeFigureOut">
              <a:rPr lang="en-AU" smtClean="0"/>
              <a:t>17/05/2022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DC3455-F887-D34E-BABD-5B765CFB9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4F9F3B-B89C-A00E-155B-8FA962C7C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54558-47E0-4168-89C1-E5A75A70FBC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5854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8EFD43-7699-2CD4-2223-F69E8D6FED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D193A6-86F1-F993-DB57-F42DE348F7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CD1908-18ED-6C9C-F8DE-F8C9CA1B0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FE661-5B43-4F03-BA3A-8F3D77440347}" type="datetimeFigureOut">
              <a:rPr lang="en-AU" smtClean="0"/>
              <a:t>17/05/2022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E18AD4-6FD9-E5B0-3E34-963152664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5D03C2-95A3-5D5F-5559-94964BEB0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54558-47E0-4168-89C1-E5A75A70FBC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4188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E6BB3-C69C-AD1E-064D-EAA588495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30A3E8-9EF0-6A14-A535-A33F17D967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03D56C-BD88-0704-54A8-CC1C2AAE2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FE661-5B43-4F03-BA3A-8F3D77440347}" type="datetimeFigureOut">
              <a:rPr lang="en-AU" smtClean="0"/>
              <a:t>17/05/2022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15DF06-A8A4-0F82-E4B9-68A4D78A2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8E7E66-AEE1-F7D2-5438-D2E38577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54558-47E0-4168-89C1-E5A75A70FBC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29028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D7C23-33A7-FCF9-CF18-0F0325B08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22D197-15ED-0F24-3CAC-090D667660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7B328F-CB7A-FAA1-F734-52B8DD7B2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FE661-5B43-4F03-BA3A-8F3D77440347}" type="datetimeFigureOut">
              <a:rPr lang="en-AU" smtClean="0"/>
              <a:t>17/05/2022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9745C-0CAA-1E3F-85FF-074CC74BE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00A23B-A85F-F70E-B57A-D0AFFFD54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54558-47E0-4168-89C1-E5A75A70FBC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39214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76DAD-3ADC-E300-7A13-A5060D921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138A01-DB48-641B-A18A-1D4AD0144C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A40104-10B9-378C-E20D-B35D14CADF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0B7F5A-6981-8657-A8FA-406DCD235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FE661-5B43-4F03-BA3A-8F3D77440347}" type="datetimeFigureOut">
              <a:rPr lang="en-AU" smtClean="0"/>
              <a:t>17/05/2022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545EE5-C001-2754-DFB5-811EC2909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C55D3D-04C2-8351-0B9A-2E95CEEA6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54558-47E0-4168-89C1-E5A75A70FBC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19692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1F318-E952-EBDC-F390-09F97C661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CE7BA0-5272-BA9E-64BF-E95B99FFA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8068F8-FFDD-379D-48FD-428F289C7C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51DF09-8A38-160F-A819-1972EF06D3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2CFFEA-B62F-8376-DE7E-7110816AB3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F7C5B9-4C03-E5E3-B630-3D10F8FD3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FE661-5B43-4F03-BA3A-8F3D77440347}" type="datetimeFigureOut">
              <a:rPr lang="en-AU" smtClean="0"/>
              <a:t>17/05/2022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A6EA94-5AC5-8148-0AF4-01C4A6436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473EA7-1E6C-590B-BDFB-21B75D1B1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54558-47E0-4168-89C1-E5A75A70FBC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96142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39E79-3166-C1AA-D5BB-188BC0D35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581F85-13C5-35D7-3B2A-E46A70443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FE661-5B43-4F03-BA3A-8F3D77440347}" type="datetimeFigureOut">
              <a:rPr lang="en-AU" smtClean="0"/>
              <a:t>17/05/2022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E02178-A8F7-F035-4FAE-E130ED057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CA37F1-A980-AFED-C0BA-29C8A6234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54558-47E0-4168-89C1-E5A75A70FBC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199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40B7A0-70B5-9BCC-A770-43EE97955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FE661-5B43-4F03-BA3A-8F3D77440347}" type="datetimeFigureOut">
              <a:rPr lang="en-AU" smtClean="0"/>
              <a:t>17/05/2022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4FB737-E5F1-CC3D-FE71-BEF8CC2C6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ECADA9-64D6-B5F6-B614-856FAC683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54558-47E0-4168-89C1-E5A75A70FBC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8648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A7518-6DC8-3844-744D-A647F7A39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B52FFB-4A13-A15E-4126-778FF33EC5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20686C-0C8F-0B38-9A76-152E2C7F47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36E7EB-12DC-4F86-5E3F-F4A4C3F10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FE661-5B43-4F03-BA3A-8F3D77440347}" type="datetimeFigureOut">
              <a:rPr lang="en-AU" smtClean="0"/>
              <a:t>17/05/2022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75448C-7EE3-9870-4A2F-167FAC4A9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C4AEDC-97BE-5561-1A62-E234F37C8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54558-47E0-4168-89C1-E5A75A70FBC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44068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F18CB-53D8-8A72-63AB-5E7E78FAA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7A9152-E797-01B7-D269-292F0BDD41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837398-DE49-15F0-A28F-01A31B15D4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AA4B6B-EB19-B3D9-A278-0ED055761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FE661-5B43-4F03-BA3A-8F3D77440347}" type="datetimeFigureOut">
              <a:rPr lang="en-AU" smtClean="0"/>
              <a:t>17/05/2022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174A58-4760-FDB0-8E5A-3244219B1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1C2644-E2EE-8C1A-8327-B544EE3B4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54558-47E0-4168-89C1-E5A75A70FBC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64762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E14990-F8F4-FF1F-9B55-74A07F852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D08292-C180-1CBE-EFE1-1E3B0058D9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484823-56BB-32EA-D819-44A79D4676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FE661-5B43-4F03-BA3A-8F3D77440347}" type="datetimeFigureOut">
              <a:rPr lang="en-AU" smtClean="0"/>
              <a:t>17/05/2022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E2296-62B9-019F-0389-E729B35AAA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52E0A3-CD32-A187-F694-F61EA1AEC9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54558-47E0-4168-89C1-E5A75A70FBC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5625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844BD-C327-9FEA-819C-513F6F950D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AU" sz="7200" b="1" dirty="0"/>
              <a:t>The Everchanging</a:t>
            </a:r>
            <a:br>
              <a:rPr lang="en-AU" sz="7200" b="1" dirty="0"/>
            </a:br>
            <a:r>
              <a:rPr lang="en-AU" sz="7200" b="1" dirty="0"/>
              <a:t>Face of Braille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1EC47F-74FE-BFAD-9A15-32C71FDF7E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AU" sz="3200" dirty="0"/>
          </a:p>
          <a:p>
            <a:r>
              <a:rPr lang="en-AU" sz="4000" dirty="0"/>
              <a:t>Kathy Riessen: Code Maintenance Officer ICEB</a:t>
            </a:r>
          </a:p>
          <a:p>
            <a:r>
              <a:rPr lang="en-AU" sz="4000" dirty="0"/>
              <a:t>kathy.riessen@gmail.com</a:t>
            </a:r>
          </a:p>
        </p:txBody>
      </p:sp>
    </p:spTree>
    <p:extLst>
      <p:ext uri="{BB962C8B-B14F-4D97-AF65-F5344CB8AC3E}">
        <p14:creationId xmlns:p14="http://schemas.microsoft.com/office/powerpoint/2010/main" val="2768190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A8388-557C-9580-DC47-1DA54E4F4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b="1" dirty="0"/>
              <a:t>Involvement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2BC3E0-E574-B37C-7ECD-3F9CF59A61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4400" dirty="0"/>
              <a:t>Join OZBRL and join in discussions as they are posted.</a:t>
            </a:r>
          </a:p>
          <a:p>
            <a:r>
              <a:rPr lang="en-AU" sz="4400" dirty="0"/>
              <a:t>Subscribe to ICEB-announce list.</a:t>
            </a:r>
          </a:p>
          <a:p>
            <a:r>
              <a:rPr lang="en-AU" sz="4400" dirty="0"/>
              <a:t>Email braille authorities direct: either ABA in Australia  or BANZAT in New Zealand</a:t>
            </a:r>
          </a:p>
        </p:txBody>
      </p:sp>
    </p:spTree>
    <p:extLst>
      <p:ext uri="{BB962C8B-B14F-4D97-AF65-F5344CB8AC3E}">
        <p14:creationId xmlns:p14="http://schemas.microsoft.com/office/powerpoint/2010/main" val="6386582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864CE-F3C1-D9A5-5D4C-7C9B7FDFD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Relevant links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70CB25-4BBF-2381-946A-607CEF5E15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42900" lvl="0" indent="-342900"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  <a:buSzPts val="1400"/>
              <a:buFont typeface="Symbol" panose="05050102010706020507" pitchFamily="18" charset="2"/>
              <a:buChar char=""/>
            </a:pPr>
            <a:r>
              <a:rPr lang="en-AU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Rulebook updates: iceb.org/ueb.html</a:t>
            </a:r>
          </a:p>
          <a:p>
            <a:pPr marL="342900" lvl="0" indent="-342900"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  <a:buSzPts val="1400"/>
              <a:buFont typeface="Symbol" panose="05050102010706020507" pitchFamily="18" charset="2"/>
              <a:buChar char=""/>
            </a:pPr>
            <a:r>
              <a:rPr lang="en-AU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Midterm Executive Meeting registration and agenda: iceb.org</a:t>
            </a:r>
          </a:p>
          <a:p>
            <a:pPr marL="342900" lvl="0" indent="-342900"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  <a:buSzPts val="1400"/>
              <a:buFont typeface="Symbol" panose="05050102010706020507" pitchFamily="18" charset="2"/>
              <a:buChar char=""/>
            </a:pPr>
            <a:r>
              <a:rPr lang="en-AU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Join OZBRL: send blank email to OZBRL+subscribe@groups.io</a:t>
            </a:r>
          </a:p>
          <a:p>
            <a:pPr marL="342900" lvl="0" indent="-342900"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  <a:buSzPts val="1400"/>
              <a:buFont typeface="Symbol" panose="05050102010706020507" pitchFamily="18" charset="2"/>
              <a:buChar char=""/>
            </a:pPr>
            <a:r>
              <a:rPr lang="en-AU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Join ICEB-announce: send blank email to iceb-announce@groups.io</a:t>
            </a:r>
          </a:p>
          <a:p>
            <a:pPr marL="342900" lvl="0" indent="-342900"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  <a:buSzPts val="1400"/>
              <a:buFont typeface="Symbol" panose="05050102010706020507" pitchFamily="18" charset="2"/>
              <a:buChar char=""/>
            </a:pPr>
            <a:r>
              <a:rPr lang="en-AU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Email ABA: aba@printdisability.org</a:t>
            </a:r>
          </a:p>
          <a:p>
            <a:pPr marL="342900" lvl="0" indent="-342900"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  <a:buSzPts val="1400"/>
              <a:buFont typeface="Symbol" panose="05050102010706020507" pitchFamily="18" charset="2"/>
              <a:buChar char=""/>
            </a:pPr>
            <a:r>
              <a:rPr lang="en-AU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Email BANZAT: secretary@banzat.org.nz </a:t>
            </a:r>
          </a:p>
          <a:p>
            <a:pPr marL="342900" lvl="0" indent="-342900"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  <a:buSzPts val="1400"/>
              <a:buFont typeface="Symbol" panose="05050102010706020507" pitchFamily="18" charset="2"/>
              <a:buChar char=""/>
            </a:pPr>
            <a:r>
              <a:rPr lang="en-AU" sz="4000" dirty="0"/>
              <a:t>Kathy.Riessen@gmail.com</a:t>
            </a:r>
          </a:p>
        </p:txBody>
      </p:sp>
    </p:spTree>
    <p:extLst>
      <p:ext uri="{BB962C8B-B14F-4D97-AF65-F5344CB8AC3E}">
        <p14:creationId xmlns:p14="http://schemas.microsoft.com/office/powerpoint/2010/main" val="854556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E2E96-1342-63E8-9C99-89D78347D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6000" b="1" dirty="0"/>
              <a:t>Prior to UEB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601AF7-FB43-0D2A-08BB-F6992B00B6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4000" dirty="0"/>
              <a:t>Australia: hybrid code</a:t>
            </a:r>
          </a:p>
          <a:p>
            <a:r>
              <a:rPr lang="en-AU" sz="4000" dirty="0"/>
              <a:t>New Zealand: followed BANA</a:t>
            </a:r>
          </a:p>
          <a:p>
            <a:endParaRPr lang="en-AU" sz="4000" dirty="0"/>
          </a:p>
          <a:p>
            <a:pPr marL="0" indent="0">
              <a:buNone/>
            </a:pPr>
            <a:r>
              <a:rPr lang="en-AU" sz="4000" dirty="0"/>
              <a:t>No strong voice in code development and no strong working collaboration between Australia and New Zealand</a:t>
            </a:r>
          </a:p>
        </p:txBody>
      </p:sp>
    </p:spTree>
    <p:extLst>
      <p:ext uri="{BB962C8B-B14F-4D97-AF65-F5344CB8AC3E}">
        <p14:creationId xmlns:p14="http://schemas.microsoft.com/office/powerpoint/2010/main" val="1625149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89367-AB82-9C77-6444-6FCD783A9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Unified English Braille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E647F1-014A-7ABF-62C7-18AF4848EA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sz="3200" dirty="0"/>
              <a:t>1993 ICEB adopts project to unify braille codes used in literary, technical and computer notation plus unifying contraction rules across English speaking countries</a:t>
            </a:r>
          </a:p>
          <a:p>
            <a:r>
              <a:rPr lang="en-AU" sz="3200" dirty="0"/>
              <a:t>UEB declared substantially complete in 2004</a:t>
            </a:r>
          </a:p>
          <a:p>
            <a:r>
              <a:rPr lang="en-AU" sz="3200" dirty="0"/>
              <a:t>Adopted by Australia then New Zealand in May and November 2005 respectively</a:t>
            </a:r>
          </a:p>
          <a:p>
            <a:r>
              <a:rPr lang="en-AU" sz="3200" dirty="0"/>
              <a:t>Guidelines for Technical Material published 2008, update 2014</a:t>
            </a:r>
          </a:p>
          <a:p>
            <a:r>
              <a:rPr lang="en-AU" sz="3200" dirty="0"/>
              <a:t>Rules of Unified English Braille, 2</a:t>
            </a:r>
            <a:r>
              <a:rPr lang="en-AU" sz="3200" baseline="30000" dirty="0"/>
              <a:t>nd</a:t>
            </a:r>
            <a:r>
              <a:rPr lang="en-AU" sz="3200" dirty="0"/>
              <a:t> Edition, published 2013</a:t>
            </a:r>
          </a:p>
        </p:txBody>
      </p:sp>
    </p:spTree>
    <p:extLst>
      <p:ext uri="{BB962C8B-B14F-4D97-AF65-F5344CB8AC3E}">
        <p14:creationId xmlns:p14="http://schemas.microsoft.com/office/powerpoint/2010/main" val="1982689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2B309-75E3-591E-4A1A-BBDC2DC29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Code Maintenance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498233-F076-5B49-7CA3-DEA48D8B9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sz="3600" dirty="0"/>
              <a:t>CMC responsible for the upkeep, review and documentation of the Unified English Braille Code.</a:t>
            </a:r>
          </a:p>
          <a:p>
            <a:r>
              <a:rPr lang="en-AU" sz="3600" dirty="0"/>
              <a:t>Separate sub-committee specifically for Technical Materials.</a:t>
            </a:r>
          </a:p>
          <a:p>
            <a:r>
              <a:rPr lang="en-AU" sz="3600" dirty="0"/>
              <a:t>Kathy Riessen, appointed Code Maintenance Officer, May 2020 and chairs Code Maintenance Committee</a:t>
            </a:r>
          </a:p>
          <a:p>
            <a:r>
              <a:rPr lang="en-AU" sz="3600" dirty="0"/>
              <a:t>Clive Lansink, New Zealand chairs Technical Materials Committee</a:t>
            </a:r>
          </a:p>
        </p:txBody>
      </p:sp>
    </p:spTree>
    <p:extLst>
      <p:ext uri="{BB962C8B-B14F-4D97-AF65-F5344CB8AC3E}">
        <p14:creationId xmlns:p14="http://schemas.microsoft.com/office/powerpoint/2010/main" val="1144086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9D18D-7623-DDFE-53DB-B752743DE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Code Maintenance and Technical Materials Committees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1FF33-DBB5-88BD-E9AE-CD7FAB6D45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sz="3200" dirty="0"/>
              <a:t>Voting members: representative from each of the seven ICEB member countries, Phyllis Landon former Code Maintenance Officer and Joe Sullivan, Duxbury Systems. </a:t>
            </a:r>
          </a:p>
          <a:p>
            <a:r>
              <a:rPr lang="en-AU" sz="3200" dirty="0"/>
              <a:t>Australia’s representative for both committees is Jodie Doolan.</a:t>
            </a:r>
          </a:p>
          <a:p>
            <a:r>
              <a:rPr lang="en-AU" sz="3200" dirty="0"/>
              <a:t>New Zealand’s representative for CMC is Maria Stevens, Technical Materials is Clive Lansink.</a:t>
            </a:r>
          </a:p>
          <a:p>
            <a:r>
              <a:rPr lang="en-AU" sz="3200" dirty="0"/>
              <a:t>Discussion via email lists and includes observers nominated by braille authorities. </a:t>
            </a:r>
          </a:p>
        </p:txBody>
      </p:sp>
    </p:spTree>
    <p:extLst>
      <p:ext uri="{BB962C8B-B14F-4D97-AF65-F5344CB8AC3E}">
        <p14:creationId xmlns:p14="http://schemas.microsoft.com/office/powerpoint/2010/main" val="175263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8D746-9FB6-5471-49E3-FF2128F6C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What has changed since 2013?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A7AB9A-D29B-6FC3-E296-29C100AF02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AU" sz="4000" dirty="0"/>
              <a:t>Seven words added to Shortforms List: unsaid, unrepaid, </a:t>
            </a:r>
            <a:r>
              <a:rPr lang="en-AU" sz="4000" dirty="0" err="1"/>
              <a:t>aftermentioned</a:t>
            </a:r>
            <a:r>
              <a:rPr lang="en-AU" sz="4000" dirty="0"/>
              <a:t>, </a:t>
            </a:r>
            <a:r>
              <a:rPr lang="en-AU" sz="4000" dirty="0" err="1"/>
              <a:t>aftertheater</a:t>
            </a:r>
            <a:r>
              <a:rPr lang="en-AU" sz="4000" dirty="0"/>
              <a:t> (with American spelling), beforementioned, mustardy, </a:t>
            </a:r>
            <a:r>
              <a:rPr lang="en-AU" sz="4000" dirty="0" err="1"/>
              <a:t>DeafBlind</a:t>
            </a:r>
            <a:r>
              <a:rPr lang="en-AU" sz="4000" dirty="0"/>
              <a:t>.</a:t>
            </a:r>
          </a:p>
          <a:p>
            <a:r>
              <a:rPr lang="en-AU" sz="4000" dirty="0"/>
              <a:t>Line indicator </a:t>
            </a:r>
            <a:r>
              <a:rPr lang="en-AU" sz="4000" dirty="0">
                <a:latin typeface="SimBraille" panose="01010609060101010103" pitchFamily="49" charset="0"/>
              </a:rPr>
              <a:t>_ </a:t>
            </a:r>
            <a:r>
              <a:rPr lang="en-AU" sz="4000" dirty="0"/>
              <a:t>included in “Standing Alone” rule.</a:t>
            </a:r>
          </a:p>
          <a:p>
            <a:r>
              <a:rPr lang="en-AU" sz="4000" dirty="0"/>
              <a:t>Check mark or tick: </a:t>
            </a:r>
            <a:r>
              <a:rPr lang="en-AU" sz="4000" dirty="0">
                <a:effectLst/>
                <a:latin typeface="Segoe UI Symbol" panose="020B0502040204020203" pitchFamily="34" charset="0"/>
                <a:ea typeface="Calibri" panose="020F0502020204030204" pitchFamily="34" charset="0"/>
                <a:cs typeface="Segoe UI Symbol" panose="020B0502040204020203" pitchFamily="34" charset="0"/>
              </a:rPr>
              <a:t>✓ </a:t>
            </a:r>
            <a:r>
              <a:rPr lang="en-AU" sz="4000" dirty="0">
                <a:effectLst/>
                <a:ea typeface="Calibri" panose="020F0502020204030204" pitchFamily="34" charset="0"/>
                <a:cs typeface="Segoe UI Symbol" panose="020B0502040204020203" pitchFamily="34" charset="0"/>
              </a:rPr>
              <a:t> </a:t>
            </a:r>
            <a:r>
              <a:rPr lang="en-AU" sz="4000" dirty="0">
                <a:effectLst/>
                <a:latin typeface="SimBraille" panose="01010609060101010103" pitchFamily="49" charset="0"/>
                <a:ea typeface="Calibri" panose="020F0502020204030204" pitchFamily="34" charset="0"/>
                <a:cs typeface="Segoe UI Symbol" panose="020B0502040204020203" pitchFamily="34" charset="0"/>
              </a:rPr>
              <a:t>@%</a:t>
            </a:r>
          </a:p>
          <a:p>
            <a:r>
              <a:rPr lang="en-AU" sz="4000" dirty="0">
                <a:ea typeface="Calibri" panose="020F0502020204030204" pitchFamily="34" charset="0"/>
                <a:cs typeface="Segoe UI Symbol" panose="020B0502040204020203" pitchFamily="34" charset="0"/>
              </a:rPr>
              <a:t>Update Section 7.6 Quotation Marks</a:t>
            </a:r>
          </a:p>
          <a:p>
            <a:endParaRPr lang="en-AU" dirty="0">
              <a:effectLst/>
              <a:ea typeface="Calibri" panose="020F0502020204030204" pitchFamily="34" charset="0"/>
              <a:cs typeface="Segoe UI Symbol" panose="020B0502040204020203" pitchFamily="34" charset="0"/>
            </a:endParaRPr>
          </a:p>
          <a:p>
            <a:endParaRPr lang="en-AU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30523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E42CA-C9F0-9594-D14E-D48AFD415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Technical code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5D48AB-45F7-D5F3-7BFB-E1B62D4F3A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4000" dirty="0"/>
              <a:t>Section 3: Signs of Operation and Comparison updated</a:t>
            </a:r>
          </a:p>
          <a:p>
            <a:r>
              <a:rPr lang="en-AU" sz="4000" dirty="0"/>
              <a:t>Triple vertical bar </a:t>
            </a:r>
            <a:r>
              <a:rPr lang="en-AU" sz="4000" dirty="0">
                <a:effectLst/>
                <a:latin typeface="Segoe UI Symbol" panose="020B0502040204020203" pitchFamily="34" charset="0"/>
                <a:ea typeface="Calibri" panose="020F0502020204030204" pitchFamily="34" charset="0"/>
                <a:cs typeface="Segoe UI Symbol" panose="020B0502040204020203" pitchFamily="34" charset="0"/>
              </a:rPr>
              <a:t>⫴ </a:t>
            </a:r>
            <a:r>
              <a:rPr lang="en-AU" sz="4000" dirty="0">
                <a:effectLst/>
                <a:latin typeface="SimBraille" panose="01010609060101010103" pitchFamily="49" charset="0"/>
                <a:ea typeface="Calibri" panose="020F0502020204030204" pitchFamily="34" charset="0"/>
                <a:cs typeface="Segoe UI Symbol" panose="020B0502040204020203" pitchFamily="34" charset="0"/>
              </a:rPr>
              <a:t>#_l</a:t>
            </a:r>
            <a:endParaRPr lang="en-AU" sz="4000" dirty="0">
              <a:effectLst/>
              <a:latin typeface="SimBraille" panose="01010609060101010103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32300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6EE0A-002D-074D-FBCE-E8B277522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Current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907624-6D5B-839E-3E70-4FABDB0F1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sz="4400" dirty="0"/>
              <a:t>Following addition of </a:t>
            </a:r>
            <a:r>
              <a:rPr lang="en-AU" sz="4400" dirty="0" err="1"/>
              <a:t>DeafBlind</a:t>
            </a:r>
            <a:r>
              <a:rPr lang="en-AU" sz="4400" dirty="0"/>
              <a:t>, clarify “Standing Alone” to allow for medial indicators</a:t>
            </a:r>
          </a:p>
          <a:p>
            <a:r>
              <a:rPr lang="en-AU" sz="4400" dirty="0"/>
              <a:t>Drafts in process Sections 2.6 Standing Alone, 10.9 Shortforms and Appendix 1 Shortforms List</a:t>
            </a:r>
          </a:p>
          <a:p>
            <a:r>
              <a:rPr lang="en-AU" sz="4400" dirty="0"/>
              <a:t>German Sharp S or </a:t>
            </a:r>
            <a:r>
              <a:rPr lang="en-AU" sz="4400" dirty="0" err="1"/>
              <a:t>eszett</a:t>
            </a:r>
            <a:r>
              <a:rPr lang="en-AU" sz="4400" dirty="0"/>
              <a:t>, </a:t>
            </a:r>
            <a:r>
              <a:rPr lang="en-AU" sz="44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ẞ</a:t>
            </a:r>
          </a:p>
          <a:p>
            <a:endParaRPr lang="en-AU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61941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0FDC0-6BE8-9B53-2AE5-2634AABEB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b="1" dirty="0"/>
              <a:t>Future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C73323-37DC-9146-67AE-DE85B137A7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600" dirty="0"/>
              <a:t>Expand Appendix 2 to include known problem words</a:t>
            </a:r>
          </a:p>
          <a:p>
            <a:pPr lvl="1"/>
            <a:r>
              <a:rPr lang="en-AU" sz="3200" dirty="0"/>
              <a:t>Beethoven has already been discussed. “</a:t>
            </a:r>
            <a:r>
              <a:rPr lang="en-AU" sz="3200" dirty="0" err="1"/>
              <a:t>th</a:t>
            </a:r>
            <a:r>
              <a:rPr lang="en-AU" sz="3200" dirty="0"/>
              <a:t>” contraction is to be used.</a:t>
            </a:r>
          </a:p>
          <a:p>
            <a:r>
              <a:rPr lang="en-AU" sz="3600" dirty="0"/>
              <a:t>Looking at how the rules on prefixes, suffixes and bridging are written.</a:t>
            </a:r>
          </a:p>
          <a:p>
            <a:r>
              <a:rPr lang="en-AU" sz="3600" dirty="0"/>
              <a:t>3</a:t>
            </a:r>
            <a:r>
              <a:rPr lang="en-AU" sz="3600" baseline="30000" dirty="0"/>
              <a:t>rd</a:t>
            </a:r>
            <a:r>
              <a:rPr lang="en-AU" sz="3600" dirty="0"/>
              <a:t> Edition of Rules of Unified English Braille anticipated for next General Assembly ICEB in 2024.</a:t>
            </a:r>
          </a:p>
        </p:txBody>
      </p:sp>
    </p:spTree>
    <p:extLst>
      <p:ext uri="{BB962C8B-B14F-4D97-AF65-F5344CB8AC3E}">
        <p14:creationId xmlns:p14="http://schemas.microsoft.com/office/powerpoint/2010/main" val="1719517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502</Words>
  <Application>Microsoft Office PowerPoint</Application>
  <PresentationFormat>Widescreen</PresentationFormat>
  <Paragraphs>55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Segoe UI Symbol</vt:lpstr>
      <vt:lpstr>SimBraille</vt:lpstr>
      <vt:lpstr>Symbol</vt:lpstr>
      <vt:lpstr>Verdana</vt:lpstr>
      <vt:lpstr>Office Theme</vt:lpstr>
      <vt:lpstr>The Everchanging Face of Braille</vt:lpstr>
      <vt:lpstr>Prior to UEB</vt:lpstr>
      <vt:lpstr>Unified English Braille</vt:lpstr>
      <vt:lpstr>Code Maintenance</vt:lpstr>
      <vt:lpstr>Code Maintenance and Technical Materials Committees</vt:lpstr>
      <vt:lpstr>What has changed since 2013?</vt:lpstr>
      <vt:lpstr>Technical code updates</vt:lpstr>
      <vt:lpstr>Current discussion</vt:lpstr>
      <vt:lpstr>Future discussion</vt:lpstr>
      <vt:lpstr>Involvement </vt:lpstr>
      <vt:lpstr>Relevant links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Everchanging Face of Braille</dc:title>
  <dc:creator>Kathy Riessen</dc:creator>
  <cp:lastModifiedBy>Kathy Riessen</cp:lastModifiedBy>
  <cp:revision>1</cp:revision>
  <dcterms:created xsi:type="dcterms:W3CDTF">2022-05-17T00:51:28Z</dcterms:created>
  <dcterms:modified xsi:type="dcterms:W3CDTF">2022-05-17T01:53:19Z</dcterms:modified>
</cp:coreProperties>
</file>