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" y="9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Members joined in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 joined in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4"/>
                <c:pt idx="0">
                  <c:v>Audio CD</c:v>
                </c:pt>
                <c:pt idx="1">
                  <c:v>Braille</c:v>
                </c:pt>
                <c:pt idx="2">
                  <c:v>Large Print</c:v>
                </c:pt>
                <c:pt idx="3">
                  <c:v>Email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19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C-4F17-B887-913582CF1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763519"/>
        <c:axId val="2074916991"/>
      </c:barChart>
      <c:catAx>
        <c:axId val="252763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916991"/>
        <c:crosses val="autoZero"/>
        <c:auto val="1"/>
        <c:lblAlgn val="ctr"/>
        <c:lblOffset val="100"/>
        <c:noMultiLvlLbl val="0"/>
      </c:catAx>
      <c:valAx>
        <c:axId val="207491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763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AU"/>
              <a:t>Format Preferences 1997 and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Audio CD</c:v>
                </c:pt>
                <c:pt idx="1">
                  <c:v>Braille</c:v>
                </c:pt>
                <c:pt idx="2">
                  <c:v>Large Print</c:v>
                </c:pt>
                <c:pt idx="3">
                  <c:v>Email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407</c:v>
                </c:pt>
                <c:pt idx="1">
                  <c:v>89</c:v>
                </c:pt>
                <c:pt idx="2">
                  <c:v>499</c:v>
                </c:pt>
                <c:pt idx="3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6-4915-8A15-29B3A9C250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Audio CD</c:v>
                </c:pt>
                <c:pt idx="1">
                  <c:v>Braille</c:v>
                </c:pt>
                <c:pt idx="2">
                  <c:v>Large Print</c:v>
                </c:pt>
                <c:pt idx="3">
                  <c:v>Email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172</c:v>
                </c:pt>
                <c:pt idx="1">
                  <c:v>55</c:v>
                </c:pt>
                <c:pt idx="2">
                  <c:v>151</c:v>
                </c:pt>
                <c:pt idx="3">
                  <c:v>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6-4915-8A15-29B3A9C25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116224559"/>
        <c:axId val="2116222063"/>
      </c:barChart>
      <c:catAx>
        <c:axId val="211622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222063"/>
        <c:crosses val="autoZero"/>
        <c:auto val="1"/>
        <c:lblAlgn val="ctr"/>
        <c:lblOffset val="100"/>
        <c:noMultiLvlLbl val="0"/>
      </c:catAx>
      <c:valAx>
        <c:axId val="211622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2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3D5A-748D-541D-EA51-ADD0BAC92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8FEC-7259-C186-1C9D-AB2A9CDF8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2A0F8-0CD3-78FD-EE2E-73652257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61A93-EC14-8172-452A-BE0118AA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50FDD-7DAF-2C31-DF53-C26305AD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9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6B3A-3AD6-74C7-7693-A4297F0F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CC018-3269-7BF6-8360-CBCF0B99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2CC33-3BBF-8AC1-9A6B-F302CB9B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783A-46DB-1723-66BF-0D99FAE3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0A1BC-B039-155B-2ABE-040CBBF7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97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A31C0C-7E3B-8F17-AE9F-4804A6900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635FF-8DFC-F4FB-1ABE-0487F8AEE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4F696-59B1-367F-5336-AB2555C1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9014F-705A-F50F-70ED-D73DC7D3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C1FC9-36E9-CBE9-A660-3AF45623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149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E405-5D5F-C1BB-2647-87AFB71E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C2C59-6D4E-006F-5722-B4A3E7B8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0B6C7-BE2D-AEF9-797E-BCD1C55C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70945-BEAE-7E3C-FE5E-17587293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8D9E1-54B3-842F-2BA0-2E610AB0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55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0CF36-0EBA-AE18-BFFC-36CCF337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989CB-A565-F727-1A26-394F38FC5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5254C-5BAE-BCCB-2D8D-5C4207B8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479BB-8C7A-BFBB-0A27-3A708AAD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6B5E2-C84E-DED6-A400-3381FACF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3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0EDB-70F0-6810-20C0-5CC6385B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1D82-3820-3C2E-FE23-9BB4F7DF1A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5DAD8-720F-3518-6BD9-D29D2976D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87653-4ED3-D63B-9AF5-B2FC688E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22A28-67A1-9108-DB9D-8868FA60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D8CB-33B3-AC92-DA90-6A969EA7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73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29A7A-34D6-A74C-BE5D-6BEF4DBF4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8D3FD-66F7-2065-34EC-0F63D5663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FF76A-87DD-B393-3F24-A1EE56A7A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A1572-E949-2541-2166-22DDF8F3C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E3030-CDBB-4262-C14A-286DDEA4D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8248D-A602-2E9C-453D-B079DE25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3B3AC-7BD5-EF0E-5CDB-AE41CFD9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03AC5D-B647-8B4F-BDF9-13299286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981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C507-53D3-4C7C-D21C-7BB88EA1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1446B-EAC0-9649-E878-BA54046F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CB255-81EF-BC0B-E6F6-34F9B83A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3C220-9584-8506-EAF8-7FC62E2F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27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A06FAE-63C8-9600-44D6-C381E928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49509-0FB6-64FA-EF4E-F59B887F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2892D-6DE7-6535-EF37-80B9B20C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68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8EFD4-12DC-5E95-0122-B6DC6EEB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5157C-7920-0CBA-B3D8-DE8CC7625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1F0BD-17A6-9BE6-3AAA-B39D7647B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3410D-7741-62E1-5740-6BDF52FB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FAD76-B5A1-FB2E-F694-29D8DE39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B4F83-E690-8388-BFC2-8BCBF134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4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DAEB-C054-5AA5-9445-7C73EF390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770A6-5297-97C2-09DC-BC576E2A0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A7E19-9340-9BCD-1364-13C1D7A50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FFC3A-2747-EC7C-6667-D8B2FDC8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B2F09-A6E0-27A5-CEDC-5518A71C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9ABA1-3285-3D5A-425F-3A679822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149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078D9-E1BA-3AAB-3106-FD553FEF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EEDE7-E52B-C1EA-982D-7F2B579DE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0569C-29E7-52DD-21A3-09BF8153B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489A-4611-45C9-A839-E3260C079B8B}" type="datetimeFigureOut">
              <a:rPr lang="en-AU" smtClean="0"/>
              <a:t>13/05/2022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41EA8-96C0-E13C-9300-54A3B1B05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0CF45-7928-5AB5-E306-361FC41B9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35A0-D814-4E13-8A0E-E88D9E7DA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05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ally.Aurisch@bca.org.a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E6649-3261-398A-BF39-FB68105A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The Future of </a:t>
            </a: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Alternate Formats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2ECFA1F-A59C-9BF2-7D6E-3325BD5470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" r="2874" b="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70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67E0-26C3-748D-7971-21973D164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5683" y="798286"/>
            <a:ext cx="5138808" cy="2112954"/>
          </a:xfrm>
          <a:noFill/>
        </p:spPr>
        <p:txBody>
          <a:bodyPr>
            <a:normAutofit/>
          </a:bodyPr>
          <a:lstStyle/>
          <a:p>
            <a:r>
              <a:rPr lang="en-AU" sz="8000" b="1" dirty="0"/>
              <a:t>The Past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7FBE8-BAED-01C2-0194-191675C48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5682" y="3428989"/>
            <a:ext cx="5138809" cy="2060774"/>
          </a:xfrm>
          <a:noFill/>
        </p:spPr>
        <p:txBody>
          <a:bodyPr>
            <a:normAutofit/>
          </a:bodyPr>
          <a:lstStyle/>
          <a:p>
            <a:r>
              <a:rPr lang="en-AU" sz="4000" dirty="0"/>
              <a:t>Cassette Tapes and Audio CD’s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istory">
            <a:extLst>
              <a:ext uri="{FF2B5EF4-FFF2-40B4-BE49-F238E27FC236}">
                <a16:creationId xmlns:a16="http://schemas.microsoft.com/office/drawing/2014/main" id="{82938F18-7C81-2571-3D84-AE0A728D2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500" y="1344157"/>
            <a:ext cx="4169664" cy="4169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7809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649B7-1602-BF11-362B-92FD4D2B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422849" cy="167660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/>
              <a:t>The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919F7-D68A-443E-6431-A4FEBAD04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6422848" cy="3785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000" dirty="0"/>
              <a:t>Preferred format of people who have joined BCA in the past 12 months</a:t>
            </a:r>
          </a:p>
          <a:p>
            <a:pPr marL="0" indent="0">
              <a:buNone/>
            </a:pPr>
            <a:endParaRPr lang="en-AU" sz="4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C59EDF-5A1E-404D-B55D-8AEA5D8D6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FEE0385D-4151-43AA-9C6B-0365E103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7784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151F06-1358-109A-51C0-942673C59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2136522"/>
              </p:ext>
            </p:extLst>
          </p:nvPr>
        </p:nvGraphicFramePr>
        <p:xfrm>
          <a:off x="7968343" y="557784"/>
          <a:ext cx="3889827" cy="579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36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9616C-7FFE-BA1A-174C-E3643742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Comparison of Preferred Format: </a:t>
            </a:r>
            <a:b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1997 and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842E23-4BB3-A7CE-964D-D8A82AC56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3488034"/>
              </p:ext>
            </p:extLst>
          </p:nvPr>
        </p:nvGraphicFramePr>
        <p:xfrm>
          <a:off x="3477718" y="629588"/>
          <a:ext cx="8267075" cy="526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84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87B0F-633D-A626-EAE6-2F07842AE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2"/>
            <a:ext cx="4284397" cy="5576770"/>
          </a:xfrm>
        </p:spPr>
        <p:txBody>
          <a:bodyPr anchor="ctr">
            <a:normAutofit/>
          </a:bodyPr>
          <a:lstStyle/>
          <a:p>
            <a:pPr algn="l"/>
            <a:r>
              <a:rPr lang="en-AU" sz="6600" b="1">
                <a:solidFill>
                  <a:schemeClr val="bg1"/>
                </a:solidFill>
              </a:rPr>
              <a:t>The Future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7A71F-B1F0-CAC6-28EE-F075158CD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9464" y="637762"/>
            <a:ext cx="4305881" cy="5860946"/>
          </a:xfrm>
        </p:spPr>
        <p:txBody>
          <a:bodyPr anchor="ctr">
            <a:normAutofit/>
          </a:bodyPr>
          <a:lstStyle/>
          <a:p>
            <a:pPr algn="l"/>
            <a:r>
              <a:rPr lang="en-AU" sz="6000" b="1" dirty="0">
                <a:solidFill>
                  <a:srgbClr val="7030A0"/>
                </a:solidFill>
              </a:rPr>
              <a:t>Going Digital</a:t>
            </a:r>
          </a:p>
        </p:txBody>
      </p:sp>
    </p:spTree>
    <p:extLst>
      <p:ext uri="{BB962C8B-B14F-4D97-AF65-F5344CB8AC3E}">
        <p14:creationId xmlns:p14="http://schemas.microsoft.com/office/powerpoint/2010/main" val="209724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51F153-40E8-3F62-02B6-16B927FF6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397973"/>
            <a:ext cx="3657600" cy="1525598"/>
          </a:xfrm>
        </p:spPr>
        <p:txBody>
          <a:bodyPr>
            <a:normAutofit/>
          </a:bodyPr>
          <a:lstStyle/>
          <a:p>
            <a:r>
              <a:rPr lang="en-AU" sz="4800" b="1" dirty="0">
                <a:solidFill>
                  <a:srgbClr val="FFFFFF"/>
                </a:solidFill>
              </a:rPr>
              <a:t>Contact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C0A3A-2929-D4CB-9B3B-533B6EEE4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2585803"/>
            <a:ext cx="3657600" cy="3552669"/>
          </a:xfrm>
        </p:spPr>
        <p:txBody>
          <a:bodyPr>
            <a:no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Sally Aurisch</a:t>
            </a:r>
          </a:p>
          <a:p>
            <a:r>
              <a:rPr lang="en-AU" dirty="0">
                <a:solidFill>
                  <a:srgbClr val="FFFFFF"/>
                </a:solidFill>
              </a:rPr>
              <a:t>Chief Executive Officer</a:t>
            </a:r>
          </a:p>
          <a:p>
            <a:r>
              <a:rPr lang="en-AU" dirty="0">
                <a:solidFill>
                  <a:srgbClr val="FFFFFF"/>
                </a:solidFill>
              </a:rPr>
              <a:t>Blind Citizens Australia</a:t>
            </a:r>
          </a:p>
          <a:p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E-mail: </a:t>
            </a:r>
            <a:r>
              <a:rPr lang="en-AU" dirty="0">
                <a:solidFill>
                  <a:srgbClr val="FFFFFF"/>
                </a:solidFill>
                <a:hlinkClick r:id="rId2"/>
              </a:rPr>
              <a:t>sally.Aurisch@bca.org.au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Phone: 0491 216 913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34E9295-678A-4072-FB68-922ABB6D2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376796"/>
            <a:ext cx="6553545" cy="411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3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67980590E0644B29A54F4150AFD74" ma:contentTypeVersion="13" ma:contentTypeDescription="Create a new document." ma:contentTypeScope="" ma:versionID="b0d822fb2cc5031df0c03f52136fde77">
  <xsd:schema xmlns:xsd="http://www.w3.org/2001/XMLSchema" xmlns:xs="http://www.w3.org/2001/XMLSchema" xmlns:p="http://schemas.microsoft.com/office/2006/metadata/properties" xmlns:ns2="0bec18fc-f114-415a-892c-7a4e80c68006" xmlns:ns3="e6b92012-73ef-42fe-b930-ea647f4e298e" targetNamespace="http://schemas.microsoft.com/office/2006/metadata/properties" ma:root="true" ma:fieldsID="6cfd752065f3979225877d11e9d6f80f" ns2:_="" ns3:_="">
    <xsd:import namespace="0bec18fc-f114-415a-892c-7a4e80c68006"/>
    <xsd:import namespace="e6b92012-73ef-42fe-b930-ea647f4e298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c18fc-f114-415a-892c-7a4e80c680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92012-73ef-42fe-b930-ea647f4e29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15763D-EE0C-4A21-A81F-964710D68F69}"/>
</file>

<file path=customXml/itemProps2.xml><?xml version="1.0" encoding="utf-8"?>
<ds:datastoreItem xmlns:ds="http://schemas.openxmlformats.org/officeDocument/2006/customXml" ds:itemID="{3E335017-12CF-4437-833E-E1DF93918335}"/>
</file>

<file path=customXml/itemProps3.xml><?xml version="1.0" encoding="utf-8"?>
<ds:datastoreItem xmlns:ds="http://schemas.openxmlformats.org/officeDocument/2006/customXml" ds:itemID="{08A7BFB8-803D-4A6F-A6FC-696CF3FBF6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79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The Future of  Alternate Formats</vt:lpstr>
      <vt:lpstr>The Past</vt:lpstr>
      <vt:lpstr>The Present</vt:lpstr>
      <vt:lpstr>Comparison of Preferred Format:  1997 and 2022</vt:lpstr>
      <vt:lpstr>The Future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Alternate Formats</dc:title>
  <dc:creator>Sally Aurisch</dc:creator>
  <cp:lastModifiedBy>Naomi Barber</cp:lastModifiedBy>
  <cp:revision>2</cp:revision>
  <dcterms:created xsi:type="dcterms:W3CDTF">2022-05-12T23:05:54Z</dcterms:created>
  <dcterms:modified xsi:type="dcterms:W3CDTF">2022-05-13T00:53:07Z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0x01010064167980590E0644B29A54F4150AFD74</vt:lpwstr>
  </property>
</Properties>
</file>