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9" r:id="rId5"/>
    <p:sldId id="267" r:id="rId6"/>
    <p:sldId id="262" r:id="rId7"/>
    <p:sldId id="263" r:id="rId8"/>
    <p:sldId id="264" r:id="rId9"/>
    <p:sldId id="265" r:id="rId10"/>
    <p:sldId id="266" r:id="rId11"/>
    <p:sldId id="268" r:id="rId12"/>
    <p:sldId id="274" r:id="rId13"/>
    <p:sldId id="269" r:id="rId14"/>
    <p:sldId id="270" r:id="rId15"/>
    <p:sldId id="271" r:id="rId16"/>
    <p:sldId id="273" r:id="rId17"/>
    <p:sldId id="272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91E93-F879-4FB2-B655-33CCA1F01178}" v="1" dt="2022-05-17T23:10:52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41" autoAdjust="0"/>
  </p:normalViewPr>
  <p:slideViewPr>
    <p:cSldViewPr snapToGrid="0">
      <p:cViewPr varScale="1">
        <p:scale>
          <a:sx n="96" d="100"/>
          <a:sy n="96" d="100"/>
        </p:scale>
        <p:origin x="294" y="78"/>
      </p:cViewPr>
      <p:guideLst/>
    </p:cSldViewPr>
  </p:slideViewPr>
  <p:outlineViewPr>
    <p:cViewPr>
      <p:scale>
        <a:sx n="33" d="100"/>
        <a:sy n="33" d="100"/>
      </p:scale>
      <p:origin x="0" y="-12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Arch" userId="710205df-d823-470f-ac5a-7efdb58fa232" providerId="ADAL" clId="{AAF91E93-F879-4FB2-B655-33CCA1F01178}"/>
    <pc:docChg chg="custSel modSld">
      <pc:chgData name="Andrew Arch" userId="710205df-d823-470f-ac5a-7efdb58fa232" providerId="ADAL" clId="{AAF91E93-F879-4FB2-B655-33CCA1F01178}" dt="2022-05-17T23:10:52.762" v="40" actId="20577"/>
      <pc:docMkLst>
        <pc:docMk/>
      </pc:docMkLst>
      <pc:sldChg chg="modSp mod modNotesTx">
        <pc:chgData name="Andrew Arch" userId="710205df-d823-470f-ac5a-7efdb58fa232" providerId="ADAL" clId="{AAF91E93-F879-4FB2-B655-33CCA1F01178}" dt="2022-05-17T23:08:15.002" v="18" actId="6549"/>
        <pc:sldMkLst>
          <pc:docMk/>
          <pc:sldMk cId="336396079" sldId="262"/>
        </pc:sldMkLst>
        <pc:spChg chg="mod">
          <ac:chgData name="Andrew Arch" userId="710205df-d823-470f-ac5a-7efdb58fa232" providerId="ADAL" clId="{AAF91E93-F879-4FB2-B655-33CCA1F01178}" dt="2022-05-17T23:07:58.933" v="17" actId="20577"/>
          <ac:spMkLst>
            <pc:docMk/>
            <pc:sldMk cId="336396079" sldId="262"/>
            <ac:spMk id="3" creationId="{D952F4BD-0086-B6E1-70C2-FA6BD1717790}"/>
          </ac:spMkLst>
        </pc:spChg>
      </pc:sldChg>
      <pc:sldChg chg="modNotesTx">
        <pc:chgData name="Andrew Arch" userId="710205df-d823-470f-ac5a-7efdb58fa232" providerId="ADAL" clId="{AAF91E93-F879-4FB2-B655-33CCA1F01178}" dt="2022-05-17T23:09:00.623" v="20" actId="6549"/>
        <pc:sldMkLst>
          <pc:docMk/>
          <pc:sldMk cId="3219380496" sldId="266"/>
        </pc:sldMkLst>
      </pc:sldChg>
      <pc:sldChg chg="modNotesTx">
        <pc:chgData name="Andrew Arch" userId="710205df-d823-470f-ac5a-7efdb58fa232" providerId="ADAL" clId="{AAF91E93-F879-4FB2-B655-33CCA1F01178}" dt="2022-05-17T23:08:36.647" v="19" actId="6549"/>
        <pc:sldMkLst>
          <pc:docMk/>
          <pc:sldMk cId="1499189376" sldId="268"/>
        </pc:sldMkLst>
      </pc:sldChg>
      <pc:sldChg chg="modSp mod modNotesTx">
        <pc:chgData name="Andrew Arch" userId="710205df-d823-470f-ac5a-7efdb58fa232" providerId="ADAL" clId="{AAF91E93-F879-4FB2-B655-33CCA1F01178}" dt="2022-05-17T23:10:52.762" v="40" actId="20577"/>
        <pc:sldMkLst>
          <pc:docMk/>
          <pc:sldMk cId="318819657" sldId="272"/>
        </pc:sldMkLst>
        <pc:spChg chg="mod">
          <ac:chgData name="Andrew Arch" userId="710205df-d823-470f-ac5a-7efdb58fa232" providerId="ADAL" clId="{AAF91E93-F879-4FB2-B655-33CCA1F01178}" dt="2022-05-17T23:09:44.190" v="26" actId="20577"/>
          <ac:spMkLst>
            <pc:docMk/>
            <pc:sldMk cId="318819657" sldId="272"/>
            <ac:spMk id="3" creationId="{950E5950-BC8B-7B98-DCD9-029B53DF7D63}"/>
          </ac:spMkLst>
        </pc:spChg>
        <pc:spChg chg="mod">
          <ac:chgData name="Andrew Arch" userId="710205df-d823-470f-ac5a-7efdb58fa232" providerId="ADAL" clId="{AAF91E93-F879-4FB2-B655-33CCA1F01178}" dt="2022-05-17T23:10:52.762" v="40" actId="20577"/>
          <ac:spMkLst>
            <pc:docMk/>
            <pc:sldMk cId="318819657" sldId="272"/>
            <ac:spMk id="4" creationId="{C60F0CB6-E16E-43F3-5A6F-FD00328019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4532D-C801-4069-8C08-2C4F894D8F36}" type="datetimeFigureOut">
              <a:rPr lang="en-AU" smtClean="0"/>
              <a:t>18/05/2022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6BAE-37EB-4965-949E-4060B29576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32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46BAE-37EB-4965-949E-4060B295768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15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46BAE-37EB-4965-949E-4060B295768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42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46BAE-37EB-4965-949E-4060B295768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216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46BAE-37EB-4965-949E-4060B295768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534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46BAE-37EB-4965-949E-4060B295768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715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mailto:hello@intopia.digital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5.svg"/><Relationship Id="rId9" Type="http://schemas.openxmlformats.org/officeDocument/2006/relationships/hyperlink" Target="https://intopia.digital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C9DCB6E-3B97-4D51-9C15-598E520971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82800" y="1846800"/>
            <a:ext cx="10224000" cy="1294664"/>
          </a:xfrm>
        </p:spPr>
        <p:txBody>
          <a:bodyPr lIns="36000" rIns="36000" anchor="b">
            <a:noAutofit/>
          </a:bodyPr>
          <a:lstStyle>
            <a:lvl1pPr algn="l">
              <a:defRPr sz="4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AU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F57E536-8DA9-4C3E-AEAB-C753FAEA5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00" y="4194000"/>
            <a:ext cx="2206606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Intopia logo">
            <a:extLst>
              <a:ext uri="{FF2B5EF4-FFF2-40B4-BE49-F238E27FC236}">
                <a16:creationId xmlns:a16="http://schemas.microsoft.com/office/drawing/2014/main" id="{3DBB9108-075D-4912-9F10-131BC4C92A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800" y="579600"/>
            <a:ext cx="2769418" cy="925984"/>
          </a:xfrm>
          <a:prstGeom prst="rect">
            <a:avLst/>
          </a:prstGeom>
        </p:spPr>
      </p:pic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B0F1AC6-6226-47BF-9879-E56683778A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300" y="3207600"/>
            <a:ext cx="10223500" cy="4752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</a:lstStyle>
          <a:p>
            <a:pPr lvl="0"/>
            <a:r>
              <a:rPr lang="en-US" dirty="0"/>
              <a:t>(Opt.) Subtitle / event name</a:t>
            </a:r>
            <a:endParaRPr lang="en-AU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87AAAFEB-AA2C-4074-816A-64D4596E03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4638" y="4021200"/>
            <a:ext cx="5102976" cy="3960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AU" dirty="0"/>
              <a:t>Presenter name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3EBE4991-BAD5-4AF5-B578-54E5D0BFC9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2800" y="4417200"/>
            <a:ext cx="5106652" cy="3960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AU" dirty="0"/>
              <a:t>Job role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770EEA78-D9A1-49C5-B074-B6A0119114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5599" y="4829242"/>
            <a:ext cx="4753853" cy="396000"/>
          </a:xfrm>
        </p:spPr>
        <p:txBody>
          <a:bodyPr rIns="3600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AU" dirty="0"/>
              <a:t>@Presenter and/or @Intopia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576ED428-81DC-42ED-95D2-6E57EACAC8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2799" y="4856400"/>
            <a:ext cx="352800" cy="352800"/>
          </a:xfrm>
          <a:prstGeom prst="rect">
            <a:avLst/>
          </a:prstGeom>
        </p:spPr>
      </p:pic>
      <p:sp>
        <p:nvSpPr>
          <p:cNvPr id="35" name="Text Placeholder 21">
            <a:extLst>
              <a:ext uri="{FF2B5EF4-FFF2-40B4-BE49-F238E27FC236}">
                <a16:creationId xmlns:a16="http://schemas.microsoft.com/office/drawing/2014/main" id="{853FC7E2-C0BF-4CA2-9345-CF8D77BBC0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218" y="5831938"/>
            <a:ext cx="5106651" cy="439479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AU" dirty="0"/>
              <a:t>D </a:t>
            </a:r>
            <a:r>
              <a:rPr lang="en-AU" dirty="0" err="1"/>
              <a:t>FullMonth</a:t>
            </a:r>
            <a:r>
              <a:rPr lang="en-AU" dirty="0"/>
              <a:t> YYYY</a:t>
            </a:r>
          </a:p>
        </p:txBody>
      </p:sp>
      <p:sp>
        <p:nvSpPr>
          <p:cNvPr id="36" name="Text Placeholder 23">
            <a:extLst>
              <a:ext uri="{FF2B5EF4-FFF2-40B4-BE49-F238E27FC236}">
                <a16:creationId xmlns:a16="http://schemas.microsoft.com/office/drawing/2014/main" id="{1EAC79AB-61A8-4893-B589-F288DA2B60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799" y="5834189"/>
            <a:ext cx="5110163" cy="434975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AU" dirty="0"/>
              <a:t>Link to slides</a:t>
            </a:r>
          </a:p>
        </p:txBody>
      </p:sp>
    </p:spTree>
    <p:extLst>
      <p:ext uri="{BB962C8B-B14F-4D97-AF65-F5344CB8AC3E}">
        <p14:creationId xmlns:p14="http://schemas.microsoft.com/office/powerpoint/2010/main" val="97257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94162-E857-456D-9DDC-BBC9490717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1696421"/>
            <a:ext cx="10515601" cy="449237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Consolas" panose="020B0609020204030204" pitchFamily="49" charset="0"/>
              </a:defRPr>
            </a:lvl1pPr>
          </a:lstStyle>
          <a:p>
            <a:pPr lvl="0"/>
            <a:r>
              <a:rPr lang="en-AU" dirty="0"/>
              <a:t>&lt;html&gt;</a:t>
            </a:r>
          </a:p>
          <a:p>
            <a:pPr lvl="0"/>
            <a:r>
              <a:rPr lang="en-AU" dirty="0"/>
              <a:t>  &lt;head&gt;</a:t>
            </a:r>
          </a:p>
          <a:p>
            <a:pPr lvl="0"/>
            <a:r>
              <a:rPr lang="en-AU" dirty="0"/>
              <a:t>    &lt;title&gt;My code sample&lt;/title&gt;</a:t>
            </a:r>
          </a:p>
          <a:p>
            <a:pPr lvl="0"/>
            <a:r>
              <a:rPr lang="en-AU" dirty="0"/>
              <a:t>  &lt;head&gt;</a:t>
            </a:r>
          </a:p>
          <a:p>
            <a:pPr lvl="0"/>
            <a:r>
              <a:rPr lang="en-AU" dirty="0"/>
              <a:t>  &lt;body&gt;</a:t>
            </a:r>
          </a:p>
          <a:p>
            <a:pPr lvl="0"/>
            <a:r>
              <a:rPr lang="en-AU" dirty="0"/>
              <a:t>    &lt;div&gt;Use bold + yellow to highlight code&lt;/div&gt;</a:t>
            </a:r>
          </a:p>
          <a:p>
            <a:pPr lvl="0"/>
            <a:r>
              <a:rPr lang="en-AU" dirty="0"/>
              <a:t>    &lt;div&gt;Minimum font size of 24, ≤ 9 lines.</a:t>
            </a:r>
          </a:p>
          <a:p>
            <a:pPr lvl="0"/>
            <a:r>
              <a:rPr lang="en-AU" dirty="0"/>
              <a:t>  &lt;/body&gt;</a:t>
            </a:r>
          </a:p>
          <a:p>
            <a:pPr lvl="0"/>
            <a:r>
              <a:rPr lang="en-AU" dirty="0"/>
              <a:t>&lt;/html&gt;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B5F35-FFE1-49BF-B3DE-6E6A380FA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Slide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FFBC18-87F6-4697-AC89-9259F89FC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7C27C9D-32ED-43DF-BB8E-1C43F7F718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507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94162-E857-456D-9DDC-BBC9490717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299716"/>
            <a:ext cx="10515601" cy="588908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Consolas" panose="020B0609020204030204" pitchFamily="49" charset="0"/>
              </a:defRPr>
            </a:lvl1pPr>
          </a:lstStyle>
          <a:p>
            <a:pPr lvl="0"/>
            <a:r>
              <a:rPr lang="en-AU" dirty="0"/>
              <a:t>&lt;html&gt;</a:t>
            </a:r>
          </a:p>
          <a:p>
            <a:pPr lvl="0"/>
            <a:r>
              <a:rPr lang="en-AU" dirty="0"/>
              <a:t>  &lt;head&gt;</a:t>
            </a:r>
          </a:p>
          <a:p>
            <a:pPr lvl="0"/>
            <a:r>
              <a:rPr lang="en-AU" dirty="0"/>
              <a:t>    &lt;title&gt;My code sample&lt;/title&gt;</a:t>
            </a:r>
          </a:p>
          <a:p>
            <a:pPr lvl="0"/>
            <a:r>
              <a:rPr lang="en-AU" dirty="0"/>
              <a:t>  &lt;head&gt;</a:t>
            </a:r>
          </a:p>
          <a:p>
            <a:pPr lvl="0"/>
            <a:r>
              <a:rPr lang="en-AU" dirty="0"/>
              <a:t>  &lt;body&gt;</a:t>
            </a:r>
          </a:p>
          <a:p>
            <a:pPr lvl="0"/>
            <a:r>
              <a:rPr lang="en-AU" dirty="0"/>
              <a:t>    &lt;div&gt;Use bold + yellow to highlight code&lt;/div&gt;</a:t>
            </a:r>
          </a:p>
          <a:p>
            <a:pPr lvl="0"/>
            <a:r>
              <a:rPr lang="en-AU" dirty="0"/>
              <a:t>    &lt;div&gt;Minimum font size of 24, ≤ 12 lines.</a:t>
            </a:r>
          </a:p>
          <a:p>
            <a:pPr lvl="0"/>
            <a:r>
              <a:rPr lang="en-AU" dirty="0"/>
              <a:t>    &lt;ul&gt;</a:t>
            </a:r>
          </a:p>
          <a:p>
            <a:pPr lvl="0"/>
            <a:r>
              <a:rPr lang="en-AU" dirty="0"/>
              <a:t>      &lt;li&gt;Sample list item</a:t>
            </a:r>
          </a:p>
          <a:p>
            <a:pPr lvl="0"/>
            <a:r>
              <a:rPr lang="en-AU" dirty="0"/>
              <a:t>    &lt;/ul&gt;</a:t>
            </a:r>
          </a:p>
          <a:p>
            <a:pPr lvl="0"/>
            <a:r>
              <a:rPr lang="en-AU" dirty="0"/>
              <a:t>  &lt;/body&gt;</a:t>
            </a:r>
          </a:p>
          <a:p>
            <a:pPr lvl="0"/>
            <a:r>
              <a:rPr lang="en-AU" dirty="0"/>
              <a:t>&lt;/html&gt;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FFBC18-87F6-4697-AC89-9259F89FC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082DEB52-CCDE-4AF9-B7A4-AE26717CF5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47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8A18-D14E-453C-9D53-258E8936C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B6054-982A-4459-81DB-C57F97A2A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3855-2C7E-4B27-AFD1-01BF2BED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4336E8-282B-4709-9711-09311E2656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B18061-A6CA-4795-BA73-14F6887792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824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iased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8A18-D14E-453C-9D53-258E8936C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B6054-982A-4459-81DB-C57F97A2A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52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3855-2C7E-4B27-AFD1-01BF2BED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7202" y="1831877"/>
            <a:ext cx="6908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4336E8-282B-4709-9711-09311E2656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23601C9-91D6-4C9B-B595-A0320B1AAF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584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iased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8A18-D14E-453C-9D53-258E8936C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B6054-982A-4459-81DB-C57F97A2A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1400" y="1831877"/>
            <a:ext cx="3452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3855-2C7E-4B27-AFD1-01BF2BED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401" y="1831877"/>
            <a:ext cx="6908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4336E8-282B-4709-9711-09311E2656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23601C9-91D6-4C9B-B595-A0320B1AAF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1071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8A18-D14E-453C-9D53-258E8936C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76799"/>
            <a:ext cx="5181599" cy="5500163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3855-2C7E-4B27-AFD1-01BF2BED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676799"/>
            <a:ext cx="5181600" cy="550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4336E8-282B-4709-9711-09311E2656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A59ADE7-54FB-422A-A337-76488AAF6B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7192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14F04F4F-C3B3-43C3-964E-8532F86F14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0000" y="720000"/>
            <a:ext cx="720000" cy="72000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0A7547F-1853-404B-A58F-90B43C332C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9400" y="720000"/>
            <a:ext cx="8593200" cy="3897152"/>
          </a:xfrm>
        </p:spPr>
        <p:txBody>
          <a:bodyPr anchor="ctr">
            <a:normAutofit/>
          </a:bodyPr>
          <a:lstStyle>
            <a:lvl1pPr marL="0" indent="0">
              <a:buNone/>
              <a:defRPr sz="4000"/>
            </a:lvl1pPr>
          </a:lstStyle>
          <a:p>
            <a:pPr lvl="0"/>
            <a:r>
              <a:rPr lang="en-AU" dirty="0"/>
              <a:t>Quote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2AD8C12-F998-4EDA-834F-12E9C09271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7874" y="4648426"/>
            <a:ext cx="8594726" cy="819150"/>
          </a:xfrm>
        </p:spPr>
        <p:txBody>
          <a:bodyPr anchor="b"/>
          <a:lstStyle>
            <a:lvl1pPr marL="0" indent="0" algn="r">
              <a:buNone/>
              <a:defRPr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AU" dirty="0"/>
              <a:t>Speaker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C4802B6-673B-402B-944C-136A5D4E3B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ABDC9A21-11B5-4A33-B9D2-68FABEE2CD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7874" y="6188796"/>
            <a:ext cx="8594726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3862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14F04F4F-C3B3-43C3-964E-8532F86F14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0000" y="720000"/>
            <a:ext cx="720000" cy="72000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0A7547F-1853-404B-A58F-90B43C332C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720000"/>
            <a:ext cx="7872000" cy="3897152"/>
          </a:xfrm>
        </p:spPr>
        <p:txBody>
          <a:bodyPr anchor="ctr">
            <a:normAutofit/>
          </a:bodyPr>
          <a:lstStyle>
            <a:lvl1pPr marL="0" indent="0">
              <a:buNone/>
              <a:defRPr sz="4000"/>
            </a:lvl1pPr>
          </a:lstStyle>
          <a:p>
            <a:pPr lvl="0"/>
            <a:r>
              <a:rPr lang="en-AU" dirty="0"/>
              <a:t>Quote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2AD8C12-F998-4EDA-834F-12E9C09271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000" y="4648426"/>
            <a:ext cx="7872000" cy="819150"/>
          </a:xfrm>
        </p:spPr>
        <p:txBody>
          <a:bodyPr anchor="b"/>
          <a:lstStyle>
            <a:lvl1pPr marL="0" indent="0" algn="r">
              <a:buNone/>
              <a:defRPr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AU" dirty="0"/>
              <a:t>Speaker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D4A5F-62E4-4F92-80DD-1BA287611DD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12000" y="0"/>
            <a:ext cx="2880000" cy="28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AU" dirty="0"/>
              <a:t>Add photo: </a:t>
            </a:r>
            <a:br>
              <a:rPr lang="en-AU" dirty="0"/>
            </a:br>
            <a:r>
              <a:rPr lang="en-AU" dirty="0"/>
              <a:t>Crop / resize to</a:t>
            </a:r>
            <a:br>
              <a:rPr lang="en-AU" dirty="0"/>
            </a:br>
            <a:r>
              <a:rPr lang="en-AU" dirty="0"/>
              <a:t>8 x 8cm for best result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7FFFDD-E447-4D94-ACC9-0BF98AEBD9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89FFB374-0748-4007-8EF3-9FE356479A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40000" y="6188796"/>
            <a:ext cx="78720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14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7DE3-1FA8-427F-835C-3BD8FE2E07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CFEE4-BEC7-40DC-B4ED-5E160F6BC8E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Content subtitle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225FE-CE55-4115-8920-9B83B9525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F9961-99CF-4BD7-8564-437B550494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Content subtitle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30945-DB78-4212-A633-A3580152E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250C46-7605-41B2-BBA5-BE51CA614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F3E785A5-CF84-401A-8CC9-7CF65CFEFF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3281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16B10-9823-4A46-9482-EA8DB85936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A907FBCA-5B1A-428E-BF1F-F3C67AA720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713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wo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5E34-D2A9-479C-A6EF-BE9A20084D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82800" y="1846800"/>
            <a:ext cx="10224000" cy="1294664"/>
          </a:xfrm>
        </p:spPr>
        <p:txBody>
          <a:bodyPr lIns="36000" rIns="36000" anchor="b">
            <a:noAutofit/>
          </a:bodyPr>
          <a:lstStyle>
            <a:lvl1pPr algn="l">
              <a:defRPr sz="4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030250-5A11-46C0-AB83-285184C2FE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00" y="4194000"/>
            <a:ext cx="2206606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ntopia logo">
            <a:extLst>
              <a:ext uri="{FF2B5EF4-FFF2-40B4-BE49-F238E27FC236}">
                <a16:creationId xmlns:a16="http://schemas.microsoft.com/office/drawing/2014/main" id="{AE0512CD-9FE3-4AF9-A9C0-3D032790D3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800" y="579600"/>
            <a:ext cx="2769418" cy="925984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17B694-EBC4-48F1-ACCA-B2A4C17CE4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300" y="3207600"/>
            <a:ext cx="10223500" cy="4752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</a:lstStyle>
          <a:p>
            <a:pPr lvl="0"/>
            <a:r>
              <a:rPr lang="en-US" dirty="0"/>
              <a:t>(Opt.) Subtitle / event name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52A572E-C0B6-4000-9F28-A44128963D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4638" y="4021200"/>
            <a:ext cx="5102976" cy="3960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AU" dirty="0"/>
              <a:t>Presenter1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4F6161E-1CD8-4B4F-B091-40FB329C06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2800" y="4417200"/>
            <a:ext cx="5106652" cy="3960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AU" dirty="0"/>
              <a:t>Job role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9671B7E-747C-4EFA-8961-47C91FE271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5599" y="4829242"/>
            <a:ext cx="4753853" cy="396000"/>
          </a:xfrm>
        </p:spPr>
        <p:txBody>
          <a:bodyPr rIns="3600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AU" dirty="0"/>
              <a:t>@Presenter and/or @Intopia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2E25D3F8-B1FF-4FC4-83FC-382C7AAD4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2799" y="4856400"/>
            <a:ext cx="352800" cy="352800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E424427-5166-400A-AEA4-045954D365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218" y="5831938"/>
            <a:ext cx="5106651" cy="439479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AU" dirty="0"/>
              <a:t>D </a:t>
            </a:r>
            <a:r>
              <a:rPr lang="en-AU" dirty="0" err="1"/>
              <a:t>FullMonth</a:t>
            </a:r>
            <a:r>
              <a:rPr lang="en-AU" dirty="0"/>
              <a:t> YYYY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CF72928-BBF4-4D87-AC76-5A1E30D2DD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799" y="5834189"/>
            <a:ext cx="5110163" cy="434975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AU" dirty="0"/>
              <a:t>Link to slides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651E31D-0376-4A31-BC5D-C4B597AF105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9452" y="4016332"/>
            <a:ext cx="5116011" cy="396000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AU" dirty="0"/>
              <a:t>Presenter2 name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5E1D1D18-686B-488E-9D4F-F2E94927CA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3461" y="4414583"/>
            <a:ext cx="5110163" cy="396001"/>
          </a:xfrm>
        </p:spPr>
        <p:txBody>
          <a:bodyPr lIns="36000" rIns="3600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AU" dirty="0"/>
              <a:t>Job role</a:t>
            </a:r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689188DD-BB44-478A-A573-56EFCC59AB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55348" y="4829379"/>
            <a:ext cx="4751452" cy="395863"/>
          </a:xfrm>
        </p:spPr>
        <p:txBody>
          <a:bodyPr rIns="3600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AU" dirty="0"/>
              <a:t>@Presenter or @Intopia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122E2B21-6EF3-4737-8B2B-E407C0CD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102550" y="4852363"/>
            <a:ext cx="352800" cy="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47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173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entre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E6BAF-C59E-4E99-ABF9-B5E48FE509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9400" y="2557462"/>
            <a:ext cx="10033200" cy="17430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  <a:lvl5pPr>
              <a:defRPr/>
            </a:lvl5pPr>
          </a:lstStyle>
          <a:p>
            <a:pPr lvl="0"/>
            <a:r>
              <a:rPr lang="en-AU" dirty="0"/>
              <a:t>Big statement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B83A54-6C5B-45B0-A748-E90A49C1CE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971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EBFC-7C21-4A84-BA89-F21E1BC457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Caption title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645F0-9801-450B-A80A-88214BE0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2F777-36A9-4717-A7E3-DE4957739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9C2E8B-4B73-4E6F-92CB-76EB424043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CD226F-9E32-4E17-BCC8-7606513C35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1712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069E-A513-447B-8DF0-16CF38745B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Picture caption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A11BD-4616-4241-8D46-FE71EEC50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D5439-1E7C-462C-BB6A-EE239B689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FF28DF-CB41-4050-8AA1-9CCFDD0749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CBB6ABE-1A15-4425-A504-E6AA4E146D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9174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7DC5-876B-4579-9B38-98C54CE386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F0EBA-C7B2-4FCA-B957-638332954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A9A977-A7F6-4733-BE59-BDFBFFCD23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C7BB956-9B0B-4BD9-9ED3-CA1806FDA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5400000">
            <a:off x="-1672071" y="3666692"/>
            <a:ext cx="4351337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6419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1C1449-A490-4A73-9231-269D54AAE0B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83A7D-1C05-4B1F-A71E-B82359E63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8570A5-7CD8-4A67-B5BB-5B68DB1B35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00" y="56124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83A841DF-4827-42DE-962B-59CE2CC80B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5400000">
            <a:off x="-2402324" y="2936442"/>
            <a:ext cx="5811839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118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F35-FFE1-49BF-B3DE-6E6A380FA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397BF-0C19-42C9-9653-D6BE5CD57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FFBC18-87F6-4697-AC89-9259F89FC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CB8B83-3327-4B1B-9D84-19BA190350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88796"/>
            <a:ext cx="10515600" cy="66920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Source: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936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B75-FFB5-4E60-A38F-338960667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Section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12A23-7F2B-46FA-B04A-863FA9BC56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(Opt.) Extra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953ED-17E2-46A8-ACC5-77F2F96BB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91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bg>
      <p:bgPr>
        <a:solidFill>
          <a:schemeClr val="accent3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B75-FFB5-4E60-A38F-338960667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12A23-7F2B-46FA-B04A-863FA9BC56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F3F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(Opt.) Extra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953ED-17E2-46A8-ACC5-77F2F96BB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81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3"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B75-FFB5-4E60-A38F-338960667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12A23-7F2B-46FA-B04A-863FA9BC56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F3F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(Opt.) Extra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953ED-17E2-46A8-ACC5-77F2F96BB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62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4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B75-FFB5-4E60-A38F-338960667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12A23-7F2B-46FA-B04A-863FA9BC56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F3F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(Opt.) Extra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953ED-17E2-46A8-ACC5-77F2F96BB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59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5">
    <p:bg>
      <p:bgPr>
        <a:solidFill>
          <a:schemeClr val="accent6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B75-FFB5-4E60-A38F-338960667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12A23-7F2B-46FA-B04A-863FA9BC56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F3F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(Opt.) Extra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953ED-17E2-46A8-ACC5-77F2F96BB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598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34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06789A-6DE9-4150-A15E-A56A984116F7}"/>
              </a:ext>
            </a:extLst>
          </p:cNvPr>
          <p:cNvSpPr txBox="1"/>
          <p:nvPr userDrawn="1"/>
        </p:nvSpPr>
        <p:spPr>
          <a:xfrm>
            <a:off x="838201" y="365124"/>
            <a:ext cx="10515600" cy="13255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AU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Let’s</a:t>
            </a:r>
            <a:r>
              <a:rPr lang="en-AU" sz="4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AU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397BF-0C19-42C9-9653-D6BE5CD573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72375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AU" dirty="0"/>
              <a:t>Takeaway message, mention upcoming events, presenter socials (Twitter, LinkedIn, email)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FFBC18-87F6-4697-AC89-9259F89FC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00" y="540000"/>
            <a:ext cx="68956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2A5DB51C-2A18-4C9E-AFCF-F39048199040}"/>
              </a:ext>
            </a:extLst>
          </p:cNvPr>
          <p:cNvGrpSpPr/>
          <p:nvPr userDrawn="1"/>
        </p:nvGrpSpPr>
        <p:grpSpPr>
          <a:xfrm>
            <a:off x="838200" y="5591901"/>
            <a:ext cx="1856642" cy="720000"/>
            <a:chOff x="838200" y="5591901"/>
            <a:chExt cx="1735318" cy="7200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4E279C-70EA-478D-A873-746E4D44274A}"/>
                </a:ext>
              </a:extLst>
            </p:cNvPr>
            <p:cNvSpPr txBox="1"/>
            <p:nvPr userDrawn="1"/>
          </p:nvSpPr>
          <p:spPr>
            <a:xfrm>
              <a:off x="1191000" y="5591901"/>
              <a:ext cx="1382518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AU" sz="2400" dirty="0">
                  <a:solidFill>
                    <a:schemeClr val="bg1"/>
                  </a:solidFill>
                </a:rPr>
                <a:t>@Intopia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739A5DC0-A490-4058-AAB8-2A5DB7ACFC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38200" y="5778550"/>
              <a:ext cx="352800" cy="3528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B371A4-CBB9-4D9D-AEA1-B5C4E7648B34}"/>
              </a:ext>
            </a:extLst>
          </p:cNvPr>
          <p:cNvGrpSpPr/>
          <p:nvPr userDrawn="1"/>
        </p:nvGrpSpPr>
        <p:grpSpPr>
          <a:xfrm>
            <a:off x="3072614" y="5591901"/>
            <a:ext cx="1735318" cy="720000"/>
            <a:chOff x="4775561" y="5591901"/>
            <a:chExt cx="1735318" cy="720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E2C81950-6DFF-4933-A49F-D0163E4F6C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775561" y="5753350"/>
              <a:ext cx="352800" cy="4032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8481D6E-E358-4478-9B65-21C8979F9311}"/>
                </a:ext>
              </a:extLst>
            </p:cNvPr>
            <p:cNvSpPr txBox="1"/>
            <p:nvPr userDrawn="1"/>
          </p:nvSpPr>
          <p:spPr>
            <a:xfrm>
              <a:off x="5128361" y="5591901"/>
              <a:ext cx="1382518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AU" sz="2400" dirty="0">
                  <a:solidFill>
                    <a:schemeClr val="bg1"/>
                  </a:solidFill>
                </a:rPr>
                <a:t>Intopia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D159654-B3CE-48F4-AA67-BF11CF8D028C}"/>
              </a:ext>
            </a:extLst>
          </p:cNvPr>
          <p:cNvGrpSpPr/>
          <p:nvPr userDrawn="1"/>
        </p:nvGrpSpPr>
        <p:grpSpPr>
          <a:xfrm>
            <a:off x="5307027" y="5591901"/>
            <a:ext cx="2482957" cy="720000"/>
            <a:chOff x="7599811" y="5591901"/>
            <a:chExt cx="2371470" cy="720000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EE787B6-B4E1-455C-A6BB-61CD93D023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599811" y="5772860"/>
              <a:ext cx="352800" cy="364181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B82328-E17B-4BD1-8946-98017B3746A2}"/>
                </a:ext>
              </a:extLst>
            </p:cNvPr>
            <p:cNvSpPr txBox="1"/>
            <p:nvPr userDrawn="1"/>
          </p:nvSpPr>
          <p:spPr>
            <a:xfrm>
              <a:off x="7952610" y="5591901"/>
              <a:ext cx="2018671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AU" sz="2400" dirty="0">
                  <a:solidFill>
                    <a:schemeClr val="bg1"/>
                  </a:solidFill>
                  <a:hlinkClick r:id="rId9"/>
                </a:rPr>
                <a:t>intopia.digital</a:t>
              </a:r>
              <a:endParaRPr lang="en-A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EEB3751-14B3-4F93-B3C1-FB75E00B2736}"/>
              </a:ext>
            </a:extLst>
          </p:cNvPr>
          <p:cNvGrpSpPr/>
          <p:nvPr userDrawn="1"/>
        </p:nvGrpSpPr>
        <p:grpSpPr>
          <a:xfrm>
            <a:off x="8177593" y="5591901"/>
            <a:ext cx="3318349" cy="720000"/>
            <a:chOff x="8624892" y="5589260"/>
            <a:chExt cx="3176207" cy="720000"/>
          </a:xfrm>
        </p:grpSpPr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8FC0A9B4-C1A9-4D2A-8D3B-70C5412F0A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8624892" y="5778550"/>
              <a:ext cx="352800" cy="3528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D1A832-B996-4230-B4A2-025CD8934BB8}"/>
                </a:ext>
              </a:extLst>
            </p:cNvPr>
            <p:cNvSpPr txBox="1"/>
            <p:nvPr userDrawn="1"/>
          </p:nvSpPr>
          <p:spPr>
            <a:xfrm>
              <a:off x="8977692" y="5589260"/>
              <a:ext cx="2823407" cy="720000"/>
            </a:xfrm>
            <a:prstGeom prst="rect">
              <a:avLst/>
            </a:prstGeom>
            <a:noFill/>
          </p:spPr>
          <p:txBody>
            <a:bodyPr wrap="square" rIns="0" rtlCol="0" anchor="ctr">
              <a:noAutofit/>
            </a:bodyPr>
            <a:lstStyle/>
            <a:p>
              <a:r>
                <a:rPr lang="en-AU" sz="2400" dirty="0">
                  <a:solidFill>
                    <a:schemeClr val="bg1"/>
                  </a:solidFill>
                  <a:hlinkClick r:id="rId12"/>
                </a:rPr>
                <a:t>hello@intopia.digital</a:t>
              </a:r>
              <a:endParaRPr lang="en-AU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34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36F1D-E364-4F0B-8EE7-AEABB8EB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64D79-78B4-49DB-94E1-270E19069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04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1" r:id="rId5"/>
    <p:sldLayoutId id="2147483662" r:id="rId6"/>
    <p:sldLayoutId id="2147483663" r:id="rId7"/>
    <p:sldLayoutId id="2147483664" r:id="rId8"/>
    <p:sldLayoutId id="2147483671" r:id="rId9"/>
    <p:sldLayoutId id="2147483665" r:id="rId10"/>
    <p:sldLayoutId id="2147483666" r:id="rId11"/>
    <p:sldLayoutId id="2147483652" r:id="rId12"/>
    <p:sldLayoutId id="2147483670" r:id="rId13"/>
    <p:sldLayoutId id="2147483673" r:id="rId14"/>
    <p:sldLayoutId id="2147483669" r:id="rId15"/>
    <p:sldLayoutId id="2147483667" r:id="rId16"/>
    <p:sldLayoutId id="2147483668" r:id="rId17"/>
    <p:sldLayoutId id="2147483653" r:id="rId18"/>
    <p:sldLayoutId id="2147483654" r:id="rId19"/>
    <p:sldLayoutId id="2147483655" r:id="rId20"/>
    <p:sldLayoutId id="2147483672" r:id="rId21"/>
    <p:sldLayoutId id="2147483656" r:id="rId22"/>
    <p:sldLayoutId id="2147483657" r:id="rId23"/>
    <p:sldLayoutId id="2147483658" r:id="rId24"/>
    <p:sldLayoutId id="2147483659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cet.edu.au/resource/10926/procuring-with-everybody-in-mind-supporting-universities-to-adopt-as-en-301-54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standards-guidelines/wcag/new-in-2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WAI/standards-guidelines/wcag/wcag3-intro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updat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54CBE4D7-74C4-4A4C-9E98-D9C5AE613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WCAG - Accessibility Standards evolve</a:t>
            </a:r>
            <a:endParaRPr lang="en-A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AF49A10-9C32-40AF-AF0D-CACE177F86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Print Roundtable Conference 2022</a:t>
            </a:r>
            <a:endParaRPr lang="en-A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00EA9F4-1A10-4F69-9978-1A8BB3159A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Andrew Arch</a:t>
            </a:r>
          </a:p>
          <a:p>
            <a:endParaRPr lang="en-A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320BDA0-0E6F-4CB0-8DCC-C521F09549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Principal Consultant</a:t>
            </a:r>
          </a:p>
          <a:p>
            <a:endParaRPr lang="en-AU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12A9697-6646-454A-AE8F-A010BA2124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@amja / @Intopia</a:t>
            </a:r>
          </a:p>
          <a:p>
            <a:endParaRPr lang="en-AU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CA7974B-30E5-4855-8F05-096F510BCF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17 May 2022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EDDA79-2419-4009-87C3-E951F133EC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468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2DCB71-5E1C-73D9-CCF6-CDE3E6B7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Australian Standards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DF62B4-76CB-6F0A-8331-D83D7F9CCE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25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7DBD-26BB-7A28-BB87-B635B95D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 EN 301 549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D380-FFE3-DAA4-D83E-D1343A550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9509" cy="4351338"/>
          </a:xfrm>
        </p:spPr>
        <p:txBody>
          <a:bodyPr>
            <a:normAutofit/>
          </a:bodyPr>
          <a:lstStyle/>
          <a:p>
            <a:r>
              <a:rPr lang="en-GB" dirty="0"/>
              <a:t>An accessibility standard that covers all ICT (Information and Communication Technology). </a:t>
            </a:r>
          </a:p>
          <a:p>
            <a:r>
              <a:rPr lang="en-GB" dirty="0"/>
              <a:t>Includes pretty much every digital product you can think of, cell phones, printers, ATMs, electronic documents, software, web content and more</a:t>
            </a:r>
          </a:p>
          <a:p>
            <a:r>
              <a:rPr lang="en-GB" dirty="0"/>
              <a:t>Will be updated later in 2022 to reflect WCAG 2.2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61FB2-6903-A60E-A345-DC2B3EF1D1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370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FAC2-ECB0-F664-3391-3B3B89C3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 30071-1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3DD6A-904D-FF9B-FA4A-DB432935A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Provides </a:t>
            </a:r>
            <a:r>
              <a:rPr lang="en-GB" dirty="0"/>
              <a:t>guidance on developing and implementing an organisational accessibility policy for creating accessible ICT systems, including products and services</a:t>
            </a:r>
            <a:endParaRPr lang="en-AU" dirty="0"/>
          </a:p>
          <a:p>
            <a:r>
              <a:rPr lang="en-AU" dirty="0"/>
              <a:t>Complements WCAG and AS EN 301 549</a:t>
            </a:r>
          </a:p>
          <a:p>
            <a:r>
              <a:rPr lang="en-AU" dirty="0"/>
              <a:t>Under consideration for adoption as an Australian Standard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C5436-623B-7726-D5DE-CAEBDB4E68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131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2DCB71-5E1C-73D9-CCF6-CDE3E6B7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Other news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DF62B4-76CB-6F0A-8331-D83D7F9CCE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265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58D8-3867-AED0-D559-5692343F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University Procurement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5950-BC8B-7B98-DCD9-029B53DF7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Vision Australia’s “Online, but Offtrack” report</a:t>
            </a:r>
          </a:p>
          <a:p>
            <a:r>
              <a:rPr lang="en-GB" sz="3500" dirty="0"/>
              <a:t>Barriers to Online Learning Experienced by University Students who are blind or Have Low vision</a:t>
            </a:r>
          </a:p>
          <a:p>
            <a:r>
              <a:rPr lang="en-GB" sz="3500" dirty="0"/>
              <a:t>Called for “a coordinated approach to the procurement of software and systems”</a:t>
            </a:r>
          </a:p>
          <a:p>
            <a:pPr marL="0" indent="0">
              <a:buNone/>
            </a:pPr>
            <a:r>
              <a:rPr lang="en-GB" sz="3500" dirty="0"/>
              <a:t>ADCET has engaged Intopia to prepare guidance for Australian universities on procuring accessible ICT</a:t>
            </a:r>
            <a:endParaRPr lang="en-AU" sz="35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F0CB6-E16E-43F3-5A6F-FD00328019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/>
              <a:t>Ref: </a:t>
            </a:r>
            <a:r>
              <a:rPr lang="en-AU">
                <a:hlinkClick r:id="rId3"/>
              </a:rPr>
              <a:t>https://www.adcet.edu.au/resource/10926/procuring-with-everybody-in-mind-supporting-universities-to-adopt-as-en-301-549</a:t>
            </a:r>
            <a:r>
              <a:rPr lang="en-AU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819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126290-77E1-4DD7-9D12-4700DBAA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57159" algn="l"/>
                <a:tab pos="2331844" algn="l"/>
              </a:tabLst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Andrew Arch	</a:t>
            </a: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57159" algn="l"/>
                <a:tab pos="2331844" algn="l"/>
              </a:tabLst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ontAwesome" pitchFamily="50" charset="0"/>
                <a:ea typeface="+mn-ea"/>
                <a:cs typeface="+mn-cs"/>
              </a:rPr>
              <a:t>	   </a:t>
            </a: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@amja	</a:t>
            </a: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57159" algn="l"/>
                <a:tab pos="2331844" algn="l"/>
              </a:tabLst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	   </a:t>
            </a:r>
            <a:r>
              <a:rPr kumimoji="0" lang="en-AU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andrew@intopia.digital</a:t>
            </a: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pic>
        <p:nvPicPr>
          <p:cNvPr id="3" name="Graphic 2" descr="twitter">
            <a:extLst>
              <a:ext uri="{FF2B5EF4-FFF2-40B4-BE49-F238E27FC236}">
                <a16:creationId xmlns:a16="http://schemas.microsoft.com/office/drawing/2014/main" id="{10792D02-EAAD-4F19-9887-EDB693149F8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80640" y="3252600"/>
            <a:ext cx="352800" cy="352800"/>
          </a:xfrm>
          <a:prstGeom prst="rect">
            <a:avLst/>
          </a:prstGeom>
        </p:spPr>
      </p:pic>
      <p:pic>
        <p:nvPicPr>
          <p:cNvPr id="4" name="Graphic 3" descr="email">
            <a:extLst>
              <a:ext uri="{FF2B5EF4-FFF2-40B4-BE49-F238E27FC236}">
                <a16:creationId xmlns:a16="http://schemas.microsoft.com/office/drawing/2014/main" id="{2C798323-E906-4135-8F94-CDBB499E0E4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36320" y="3916831"/>
            <a:ext cx="352800" cy="3528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06A7746-2429-E5D7-C543-BF20DACBA8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dirty="0"/>
              <a:t>Lets Chat</a:t>
            </a:r>
          </a:p>
        </p:txBody>
      </p:sp>
    </p:spTree>
    <p:extLst>
      <p:ext uri="{BB962C8B-B14F-4D97-AF65-F5344CB8AC3E}">
        <p14:creationId xmlns:p14="http://schemas.microsoft.com/office/powerpoint/2010/main" val="13654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2DCB71-5E1C-73D9-CCF6-CDE3E6B7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W3C Web Accessibility Initiative update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DF62B4-76CB-6F0A-8331-D83D7F9CCE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05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DB32-B32B-F8CD-1AE2-801A83ED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WCAG 2.2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F4BD-0086-B6E1-70C2-FA6BD1717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Expected in  September 2022</a:t>
            </a:r>
          </a:p>
          <a:p>
            <a:r>
              <a:rPr lang="en-AU" dirty="0"/>
              <a:t>Includes all of WCAG 2.0 &amp; 2.1</a:t>
            </a:r>
          </a:p>
          <a:p>
            <a:r>
              <a:rPr lang="en-AU" dirty="0"/>
              <a:t>Nine additional success criteria</a:t>
            </a:r>
          </a:p>
          <a:p>
            <a:r>
              <a:rPr lang="en-AU" dirty="0"/>
              <a:t>One criteria upgraded from AA to A</a:t>
            </a:r>
          </a:p>
          <a:p>
            <a:pPr lvl="1"/>
            <a:r>
              <a:rPr lang="en-GB" dirty="0"/>
              <a:t>2.4.7 keyboard focus indicator is visible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D0A07-D33F-C7DA-9F61-3C8E5E388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AU" dirty="0"/>
              <a:t>Ref: </a:t>
            </a:r>
            <a:r>
              <a:rPr lang="en-AU" dirty="0">
                <a:hlinkClick r:id="rId3"/>
              </a:rPr>
              <a:t>https://www.w3.org/WAI/standards-guidelines/wcag/new-in-22/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9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AA6C-6957-1A68-FF72-1EBBA78B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New criteria for print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773B9-4D95-788A-5228-95074411F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2.5.7 Dragging Movements</a:t>
            </a:r>
          </a:p>
          <a:p>
            <a:r>
              <a:rPr lang="en-GB" sz="3200" dirty="0"/>
              <a:t>Provide alternatives to dragging movements (e.g., sliders, drag-and-drop interfaces)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2.4.14 Page Break Navigation</a:t>
            </a:r>
          </a:p>
          <a:p>
            <a:r>
              <a:rPr lang="en-AU" sz="3200" dirty="0"/>
              <a:t>Intended to </a:t>
            </a:r>
            <a:r>
              <a:rPr lang="en-GB" sz="3200" dirty="0"/>
              <a:t>let all users locate the same content using page break locators, regardless of whether they use print or digital versions of a publication</a:t>
            </a:r>
            <a:endParaRPr lang="en-AU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85B8F-F001-36A9-F5E3-097E92A878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996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473BE-9767-7616-1E1E-51818A36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New criteria for print disability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4329-41DE-5BA1-65BF-E3A36EE22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2.4.11 Focus Appearance (Minimum) &amp; </a:t>
            </a:r>
            <a:b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2.4.12 Focus Appearance (Enhanced)</a:t>
            </a:r>
          </a:p>
          <a:p>
            <a:r>
              <a:rPr lang="en-GB" sz="3500" dirty="0"/>
              <a:t>Intent is to ensure a keyboard focus indicator is clearly visible and discernible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2.5.8 Target Size (Minimum)</a:t>
            </a:r>
          </a:p>
          <a:p>
            <a:r>
              <a:rPr lang="en-AU" sz="3500" dirty="0"/>
              <a:t>Intent is </a:t>
            </a:r>
            <a:r>
              <a:rPr lang="en-GB" sz="3500" dirty="0"/>
              <a:t>to help ensure targets can be easily activated without accidentally activating an adjacent target</a:t>
            </a:r>
            <a:endParaRPr lang="en-AU" sz="35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4F648-EFA4-698C-9A17-9EB8C973AB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7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2497F-CA45-372D-7CF2-B63CC7D8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WCAG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61045-05F9-BA9C-141F-8AFF4AD86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Goals for WCAG 3 include:</a:t>
            </a:r>
          </a:p>
          <a:p>
            <a:r>
              <a:rPr lang="en-GB" sz="3200" dirty="0"/>
              <a:t>be easier to understand</a:t>
            </a:r>
          </a:p>
          <a:p>
            <a:r>
              <a:rPr lang="en-GB" sz="3200" dirty="0"/>
              <a:t>cover more user needs, including more needs of people with cognitive disabilities</a:t>
            </a:r>
          </a:p>
          <a:p>
            <a:r>
              <a:rPr lang="en-GB" sz="3200" dirty="0"/>
              <a:t>be flexible to address different types of web content, apps, tools, and organizations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dirty="0"/>
              <a:t>Not expected for a couple of years yet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AF316-A205-A07A-562B-7EE429F1FB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Ref: </a:t>
            </a:r>
            <a:r>
              <a:rPr lang="en-AU" dirty="0">
                <a:hlinkClick r:id="rId2"/>
              </a:rPr>
              <a:t>https://www.w3.org/WAI/standards-guidelines/wcag/wcag3-intro/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02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A981-D296-B4B7-BA6C-9F962EDB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Additional WAI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5D063-EFC2-EAB8-D546-9CD4C3C4F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Spoken Pronunciation </a:t>
            </a:r>
          </a:p>
          <a:p>
            <a:pPr>
              <a:lnSpc>
                <a:spcPct val="120000"/>
              </a:lnSpc>
            </a:pPr>
            <a:r>
              <a:rPr lang="en-GB" sz="3200" dirty="0"/>
              <a:t>technical standards to enable screen readers and voice assistants to pronounce words correctly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Low Vision Accessibility</a:t>
            </a:r>
          </a:p>
          <a:p>
            <a:pPr>
              <a:lnSpc>
                <a:spcPct val="120000"/>
              </a:lnSpc>
            </a:pPr>
            <a:r>
              <a:rPr lang="en-GB" sz="3200" dirty="0"/>
              <a:t>guidance that goes beyond the minimums required by WCAG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EPUB Fixed Layout Accessibility </a:t>
            </a:r>
          </a:p>
          <a:p>
            <a:pPr>
              <a:lnSpc>
                <a:spcPct val="120000"/>
              </a:lnSpc>
            </a:pPr>
            <a:r>
              <a:rPr lang="en-GB" sz="3200" dirty="0"/>
              <a:t>aims to help publishers address challenges for people with cognitive disabilities and low vision</a:t>
            </a:r>
            <a:endParaRPr lang="en-AU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F6713-EFD1-28FC-F9D7-BBC8A2FA3E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938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85BB-E28F-0217-BF68-5163C4CD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Other WAI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53EA9-ED36-F971-8B0D-2478CE72E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oto Sans" panose="020B0502040504020204" pitchFamily="34" charset="0"/>
              </a:rPr>
              <a:t>How to Make Your Presentations Accessible to All</a:t>
            </a:r>
          </a:p>
          <a:p>
            <a:r>
              <a:rPr lang="en-GB" sz="3600" dirty="0"/>
              <a:t>Updates being worked on, e.g. distractions and busy slides</a:t>
            </a:r>
            <a:endParaRPr lang="en-AU" sz="3600" dirty="0"/>
          </a:p>
          <a:p>
            <a:pPr marL="0" indent="0">
              <a:buNone/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WCAG 2 Test Rules</a:t>
            </a:r>
          </a:p>
          <a:p>
            <a:r>
              <a:rPr lang="en-GB" sz="3200" dirty="0"/>
              <a:t>Describes how to test conformance to WCAG success criteria in standardised ways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CAPTCHA</a:t>
            </a:r>
          </a:p>
          <a:p>
            <a:r>
              <a:rPr lang="en-AU" sz="3200" dirty="0"/>
              <a:t>Updated note about its inaccessibility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1BB25-6A64-BE6C-D3D7-F115898AD8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Ref: </a:t>
            </a:r>
            <a:r>
              <a:rPr lang="en-AU" dirty="0">
                <a:hlinkClick r:id="rId3"/>
              </a:rPr>
              <a:t>https://www.w3.org/WAI/update/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918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7B537-A838-2C73-841D-685E39BB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WAI resources #2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C6A29-4810-36BD-6A55-F9D670F9E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202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Curricula on Web Accessibility</a:t>
            </a:r>
            <a:r>
              <a:rPr lang="en-GB" dirty="0"/>
              <a:t> </a:t>
            </a:r>
          </a:p>
          <a:p>
            <a:r>
              <a:rPr lang="en-GB" sz="3600" dirty="0"/>
              <a:t>A framework to build your own courses</a:t>
            </a:r>
          </a:p>
          <a:p>
            <a:r>
              <a:rPr lang="en-GB" dirty="0"/>
              <a:t>Designer &amp; Developer modules available</a:t>
            </a:r>
          </a:p>
          <a:p>
            <a:r>
              <a:rPr lang="en-GB" sz="3600" dirty="0"/>
              <a:t>Content author module under development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Accessibility of Remote Meetings</a:t>
            </a:r>
          </a:p>
          <a:p>
            <a:r>
              <a:rPr lang="en-AU" sz="3200" dirty="0"/>
              <a:t>Will </a:t>
            </a:r>
            <a:r>
              <a:rPr lang="en-GB" sz="3200" dirty="0"/>
              <a:t>summarise considerations of accessibility that arise in the conduct of remote and hybrid meetings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AE001-18F6-3741-376C-FA05D2706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09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topi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420D"/>
      </a:accent1>
      <a:accent2>
        <a:srgbClr val="F15A2A"/>
      </a:accent2>
      <a:accent3>
        <a:srgbClr val="15828E"/>
      </a:accent3>
      <a:accent4>
        <a:srgbClr val="E71348"/>
      </a:accent4>
      <a:accent5>
        <a:srgbClr val="EF3D6B"/>
      </a:accent5>
      <a:accent6>
        <a:srgbClr val="F8EF29"/>
      </a:accent6>
      <a:hlink>
        <a:srgbClr val="86E2ED"/>
      </a:hlink>
      <a:folHlink>
        <a:srgbClr val="86E2ED"/>
      </a:folHlink>
    </a:clrScheme>
    <a:fontScheme name="Intopia">
      <a:majorFont>
        <a:latin typeface="Comfortaa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opia slide deck.potx" id="{65F57C92-8A73-426B-B51C-C0227E0599CA}" vid="{91CE381D-4B2E-43EC-B29A-13ECFBAD0E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4186DC8567E41A57F0A95E2C38E68" ma:contentTypeVersion="14" ma:contentTypeDescription="Create a new document." ma:contentTypeScope="" ma:versionID="c242a6b66e0f47462387b1b8e871a1a9">
  <xsd:schema xmlns:xsd="http://www.w3.org/2001/XMLSchema" xmlns:xs="http://www.w3.org/2001/XMLSchema" xmlns:p="http://schemas.microsoft.com/office/2006/metadata/properties" xmlns:ns2="96923273-09d3-41fe-b07d-4eb0f1386647" xmlns:ns3="6aec8ece-d84c-4071-ad15-0500a9d1797e" targetNamespace="http://schemas.microsoft.com/office/2006/metadata/properties" ma:root="true" ma:fieldsID="ce28216ae9d87ae4dc334d36c74a2106" ns2:_="" ns3:_="">
    <xsd:import namespace="96923273-09d3-41fe-b07d-4eb0f1386647"/>
    <xsd:import namespace="6aec8ece-d84c-4071-ad15-0500a9d179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923273-09d3-41fe-b07d-4eb0f13866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c8ece-d84c-4071-ad15-0500a9d179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78DB6E-D87D-460F-8CD5-75BE0BD761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D9D6A1-C9F3-4EA7-94B6-67D3DC974F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923273-09d3-41fe-b07d-4eb0f1386647"/>
    <ds:schemaRef ds:uri="6aec8ece-d84c-4071-ad15-0500a9d179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671A7C-20DB-4A4E-8860-8A013B3DADDD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96923273-09d3-41fe-b07d-4eb0f1386647"/>
    <ds:schemaRef ds:uri="http://schemas.microsoft.com/office/infopath/2007/PartnerControls"/>
    <ds:schemaRef ds:uri="http://schemas.openxmlformats.org/package/2006/metadata/core-properties"/>
    <ds:schemaRef ds:uri="6aec8ece-d84c-4071-ad15-0500a9d1797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Intopia slide deck</Template>
  <TotalTime>2377</TotalTime>
  <Words>540</Words>
  <Application>Microsoft Office PowerPoint</Application>
  <PresentationFormat>Widescreen</PresentationFormat>
  <Paragraphs>79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Comfortaa</vt:lpstr>
      <vt:lpstr>Consolas</vt:lpstr>
      <vt:lpstr>FontAwesome</vt:lpstr>
      <vt:lpstr>Lato</vt:lpstr>
      <vt:lpstr>Noto Sans</vt:lpstr>
      <vt:lpstr>Office Theme</vt:lpstr>
      <vt:lpstr>WCAG - Accessibility Standards evolve</vt:lpstr>
      <vt:lpstr>W3C Web Accessibility Initiative update</vt:lpstr>
      <vt:lpstr>WCAG 2.2</vt:lpstr>
      <vt:lpstr>New criteria for print disability</vt:lpstr>
      <vt:lpstr>New criteria for print disability #2</vt:lpstr>
      <vt:lpstr>WCAG 3</vt:lpstr>
      <vt:lpstr>Additional WAI guidance</vt:lpstr>
      <vt:lpstr>Other WAI resources</vt:lpstr>
      <vt:lpstr>Other WAI resources #2</vt:lpstr>
      <vt:lpstr>Australian Standards</vt:lpstr>
      <vt:lpstr>AS EN 301 549</vt:lpstr>
      <vt:lpstr>ISO 30071-1</vt:lpstr>
      <vt:lpstr>Other news</vt:lpstr>
      <vt:lpstr>University Procurement guidance</vt:lpstr>
      <vt:lpstr>Lets Chat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Standards may 2022</dc:title>
  <dc:creator>andrew@intopia.digital</dc:creator>
  <cp:lastModifiedBy>Marjorie Hawkings</cp:lastModifiedBy>
  <cp:revision>3</cp:revision>
  <dcterms:created xsi:type="dcterms:W3CDTF">2021-05-18T22:55:12Z</dcterms:created>
  <dcterms:modified xsi:type="dcterms:W3CDTF">2022-05-17T23:39:53Z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0x0101009914186DC8567E41A57F0A95E2C38E68</vt:lpwstr>
  </property>
</Properties>
</file>