
<file path=[Content_Types].xml><?xml version="1.0" encoding="utf-8"?>
<Types xmlns="http://schemas.openxmlformats.org/package/2006/content-types">
  <Default Extension="mp3" ContentType="audio/mpeg"/>
  <Default Extension="png" ContentType="image/png"/>
  <Default Extension="jpeg" ContentType="image/jpeg"/>
  <Default Extension="MOV" ContentType="video/quicktime"/>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256" r:id="rId2"/>
    <p:sldId id="480" r:id="rId3"/>
    <p:sldId id="499" r:id="rId4"/>
    <p:sldId id="542" r:id="rId5"/>
    <p:sldId id="475" r:id="rId6"/>
    <p:sldId id="586" r:id="rId7"/>
    <p:sldId id="611" r:id="rId8"/>
    <p:sldId id="575" r:id="rId9"/>
    <p:sldId id="599" r:id="rId10"/>
    <p:sldId id="600" r:id="rId11"/>
    <p:sldId id="603" r:id="rId12"/>
    <p:sldId id="604" r:id="rId13"/>
    <p:sldId id="606" r:id="rId14"/>
    <p:sldId id="584" r:id="rId15"/>
    <p:sldId id="578" r:id="rId16"/>
    <p:sldId id="582" r:id="rId17"/>
    <p:sldId id="577" r:id="rId18"/>
    <p:sldId id="589" r:id="rId19"/>
    <p:sldId id="587" r:id="rId20"/>
    <p:sldId id="588" r:id="rId21"/>
    <p:sldId id="571" r:id="rId22"/>
    <p:sldId id="591" r:id="rId23"/>
    <p:sldId id="593" r:id="rId24"/>
    <p:sldId id="590" r:id="rId25"/>
    <p:sldId id="594" r:id="rId26"/>
    <p:sldId id="570" r:id="rId27"/>
    <p:sldId id="608" r:id="rId28"/>
    <p:sldId id="579" r:id="rId29"/>
    <p:sldId id="610" r:id="rId30"/>
    <p:sldId id="580" r:id="rId31"/>
    <p:sldId id="597" r:id="rId32"/>
    <p:sldId id="612" r:id="rId33"/>
    <p:sldId id="581" r:id="rId34"/>
    <p:sldId id="573" r:id="rId35"/>
    <p:sldId id="572" r:id="rId36"/>
    <p:sldId id="583" r:id="rId37"/>
    <p:sldId id="449"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681" autoAdjust="0"/>
    <p:restoredTop sz="94660"/>
  </p:normalViewPr>
  <p:slideViewPr>
    <p:cSldViewPr snapToGrid="0">
      <p:cViewPr varScale="1">
        <p:scale>
          <a:sx n="101" d="100"/>
          <a:sy n="101" d="100"/>
        </p:scale>
        <p:origin x="930" y="102"/>
      </p:cViewPr>
      <p:guideLst/>
    </p:cSldViewPr>
  </p:slideViewPr>
  <p:notesTextViewPr>
    <p:cViewPr>
      <p:scale>
        <a:sx n="1" d="1"/>
        <a:sy n="1" d="1"/>
      </p:scale>
      <p:origin x="0" y="0"/>
    </p:cViewPr>
  </p:notesTextViewPr>
  <p:sorterViewPr>
    <p:cViewPr>
      <p:scale>
        <a:sx n="100" d="100"/>
        <a:sy n="100" d="100"/>
      </p:scale>
      <p:origin x="0" y="-1606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96B01B-0F6B-4F56-8CC7-1D1827F57827}" type="datetimeFigureOut">
              <a:rPr lang="en-US" smtClean="0"/>
              <a:t>5/11/2022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EC40B7-3C25-408F-A0CA-F603BE3BC762}" type="slidenum">
              <a:rPr lang="en-US" smtClean="0"/>
              <a:t>‹#›</a:t>
            </a:fld>
            <a:endParaRPr lang="en-US"/>
          </a:p>
        </p:txBody>
      </p:sp>
    </p:spTree>
    <p:extLst>
      <p:ext uri="{BB962C8B-B14F-4D97-AF65-F5344CB8AC3E}">
        <p14:creationId xmlns:p14="http://schemas.microsoft.com/office/powerpoint/2010/main" val="17606510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sz="1400" dirty="0"/>
          </a:p>
        </p:txBody>
      </p:sp>
      <p:sp>
        <p:nvSpPr>
          <p:cNvPr id="4" name="Slide Number Placeholder 3"/>
          <p:cNvSpPr>
            <a:spLocks noGrp="1"/>
          </p:cNvSpPr>
          <p:nvPr>
            <p:ph type="sldNum" sz="quarter" idx="5"/>
          </p:nvPr>
        </p:nvSpPr>
        <p:spPr/>
        <p:txBody>
          <a:bodyPr/>
          <a:lstStyle/>
          <a:p>
            <a:fld id="{12D6F681-4E6D-441C-BF7E-CCCC130DF728}" type="slidenum">
              <a:rPr lang="en-US" smtClean="0"/>
              <a:t>2</a:t>
            </a:fld>
            <a:endParaRPr lang="en-US"/>
          </a:p>
        </p:txBody>
      </p:sp>
    </p:spTree>
    <p:extLst>
      <p:ext uri="{BB962C8B-B14F-4D97-AF65-F5344CB8AC3E}">
        <p14:creationId xmlns:p14="http://schemas.microsoft.com/office/powerpoint/2010/main" val="34073631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Calibri" panose="020F0502020204030204" pitchFamily="34" charset="0"/>
              </a:rPr>
              <a:t>sonification can remove barriers currently experienced by children to pursue a specific education or career, such as in STEAM</a:t>
            </a:r>
            <a:endParaRPr lang="en-US" sz="12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A8EC40B7-3C25-408F-A0CA-F603BE3BC762}" type="slidenum">
              <a:rPr lang="en-US" smtClean="0"/>
              <a:t>12</a:t>
            </a:fld>
            <a:endParaRPr lang="en-US"/>
          </a:p>
        </p:txBody>
      </p:sp>
    </p:spTree>
    <p:extLst>
      <p:ext uri="{BB962C8B-B14F-4D97-AF65-F5344CB8AC3E}">
        <p14:creationId xmlns:p14="http://schemas.microsoft.com/office/powerpoint/2010/main" val="1871339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complete the survey, even if you only try a little bit of the app.</a:t>
            </a:r>
          </a:p>
        </p:txBody>
      </p:sp>
      <p:sp>
        <p:nvSpPr>
          <p:cNvPr id="4" name="Slide Number Placeholder 3"/>
          <p:cNvSpPr>
            <a:spLocks noGrp="1"/>
          </p:cNvSpPr>
          <p:nvPr>
            <p:ph type="sldNum" sz="quarter" idx="5"/>
          </p:nvPr>
        </p:nvSpPr>
        <p:spPr/>
        <p:txBody>
          <a:bodyPr/>
          <a:lstStyle/>
          <a:p>
            <a:fld id="{A8EC40B7-3C25-408F-A0CA-F603BE3BC762}" type="slidenum">
              <a:rPr lang="en-US" smtClean="0"/>
              <a:t>13</a:t>
            </a:fld>
            <a:endParaRPr lang="en-US"/>
          </a:p>
        </p:txBody>
      </p:sp>
    </p:spTree>
    <p:extLst>
      <p:ext uri="{BB962C8B-B14F-4D97-AF65-F5344CB8AC3E}">
        <p14:creationId xmlns:p14="http://schemas.microsoft.com/office/powerpoint/2010/main" val="21257988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Mission Briefings, Setting of the Scene, Instructions</a:t>
            </a:r>
            <a:endParaRPr lang="en-US" dirty="0"/>
          </a:p>
        </p:txBody>
      </p:sp>
      <p:sp>
        <p:nvSpPr>
          <p:cNvPr id="4" name="Slide Number Placeholder 3"/>
          <p:cNvSpPr>
            <a:spLocks noGrp="1"/>
          </p:cNvSpPr>
          <p:nvPr>
            <p:ph type="sldNum" sz="quarter" idx="5"/>
          </p:nvPr>
        </p:nvSpPr>
        <p:spPr/>
        <p:txBody>
          <a:bodyPr/>
          <a:lstStyle/>
          <a:p>
            <a:fld id="{A8EC40B7-3C25-408F-A0CA-F603BE3BC762}" type="slidenum">
              <a:rPr lang="en-US" smtClean="0"/>
              <a:t>15</a:t>
            </a:fld>
            <a:endParaRPr lang="en-US"/>
          </a:p>
        </p:txBody>
      </p:sp>
    </p:spTree>
    <p:extLst>
      <p:ext uri="{BB962C8B-B14F-4D97-AF65-F5344CB8AC3E}">
        <p14:creationId xmlns:p14="http://schemas.microsoft.com/office/powerpoint/2010/main" val="23852490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Apple assessment of the app</a:t>
            </a:r>
          </a:p>
          <a:p>
            <a:endParaRPr lang="en-US" dirty="0"/>
          </a:p>
        </p:txBody>
      </p:sp>
      <p:sp>
        <p:nvSpPr>
          <p:cNvPr id="4" name="Slide Number Placeholder 3"/>
          <p:cNvSpPr>
            <a:spLocks noGrp="1"/>
          </p:cNvSpPr>
          <p:nvPr>
            <p:ph type="sldNum" sz="quarter" idx="5"/>
          </p:nvPr>
        </p:nvSpPr>
        <p:spPr/>
        <p:txBody>
          <a:bodyPr/>
          <a:lstStyle/>
          <a:p>
            <a:fld id="{A8EC40B7-3C25-408F-A0CA-F603BE3BC762}" type="slidenum">
              <a:rPr lang="en-US" smtClean="0"/>
              <a:t>16</a:t>
            </a:fld>
            <a:endParaRPr lang="en-US"/>
          </a:p>
        </p:txBody>
      </p:sp>
    </p:spTree>
    <p:extLst>
      <p:ext uri="{BB962C8B-B14F-4D97-AF65-F5344CB8AC3E}">
        <p14:creationId xmlns:p14="http://schemas.microsoft.com/office/powerpoint/2010/main" val="14228595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if there are now visuals of the horizontal lines, sonification still adds a dimension, because you can hear the direction in which the line is </a:t>
            </a:r>
            <a:r>
              <a:rPr lang="en-US" dirty="0" err="1"/>
              <a:t>sonified</a:t>
            </a:r>
            <a:r>
              <a:rPr lang="en-US" dirty="0"/>
              <a:t>.</a:t>
            </a:r>
          </a:p>
        </p:txBody>
      </p:sp>
      <p:sp>
        <p:nvSpPr>
          <p:cNvPr id="4" name="Slide Number Placeholder 3"/>
          <p:cNvSpPr>
            <a:spLocks noGrp="1"/>
          </p:cNvSpPr>
          <p:nvPr>
            <p:ph type="sldNum" sz="quarter" idx="5"/>
          </p:nvPr>
        </p:nvSpPr>
        <p:spPr/>
        <p:txBody>
          <a:bodyPr/>
          <a:lstStyle/>
          <a:p>
            <a:fld id="{A8EC40B7-3C25-408F-A0CA-F603BE3BC762}" type="slidenum">
              <a:rPr lang="en-US" smtClean="0"/>
              <a:t>25</a:t>
            </a:fld>
            <a:endParaRPr lang="en-US"/>
          </a:p>
        </p:txBody>
      </p:sp>
    </p:spTree>
    <p:extLst>
      <p:ext uri="{BB962C8B-B14F-4D97-AF65-F5344CB8AC3E}">
        <p14:creationId xmlns:p14="http://schemas.microsoft.com/office/powerpoint/2010/main" val="24814703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Hovers finger above shape as </a:t>
            </a:r>
            <a:r>
              <a:rPr lang="en-US"/>
              <a:t>being drawn. Besides </a:t>
            </a:r>
            <a:r>
              <a:rPr lang="en-US" dirty="0"/>
              <a:t>building </a:t>
            </a:r>
            <a:r>
              <a:rPr lang="en-US" b="1" dirty="0"/>
              <a:t>spatial awareness </a:t>
            </a:r>
            <a:r>
              <a:rPr lang="en-US" dirty="0"/>
              <a:t>and </a:t>
            </a:r>
            <a:r>
              <a:rPr lang="en-US" b="1" dirty="0"/>
              <a:t>supporting spatial orientation</a:t>
            </a:r>
            <a:r>
              <a:rPr lang="en-US" dirty="0"/>
              <a:t>, also mental mapping of creation process of rectangle</a:t>
            </a:r>
          </a:p>
        </p:txBody>
      </p:sp>
      <p:sp>
        <p:nvSpPr>
          <p:cNvPr id="4" name="Slide Number Placeholder 3"/>
          <p:cNvSpPr>
            <a:spLocks noGrp="1"/>
          </p:cNvSpPr>
          <p:nvPr>
            <p:ph type="sldNum" sz="quarter" idx="5"/>
          </p:nvPr>
        </p:nvSpPr>
        <p:spPr/>
        <p:txBody>
          <a:bodyPr/>
          <a:lstStyle/>
          <a:p>
            <a:fld id="{12D6F681-4E6D-441C-BF7E-CCCC130DF728}" type="slidenum">
              <a:rPr lang="en-US" smtClean="0"/>
              <a:t>26</a:t>
            </a:fld>
            <a:endParaRPr lang="en-US"/>
          </a:p>
        </p:txBody>
      </p:sp>
    </p:spTree>
    <p:extLst>
      <p:ext uri="{BB962C8B-B14F-4D97-AF65-F5344CB8AC3E}">
        <p14:creationId xmlns:p14="http://schemas.microsoft.com/office/powerpoint/2010/main" val="30765425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EC40B7-3C25-408F-A0CA-F603BE3BC762}" type="slidenum">
              <a:rPr lang="en-US" smtClean="0"/>
              <a:t>28</a:t>
            </a:fld>
            <a:endParaRPr lang="en-US"/>
          </a:p>
        </p:txBody>
      </p:sp>
    </p:spTree>
    <p:extLst>
      <p:ext uri="{BB962C8B-B14F-4D97-AF65-F5344CB8AC3E}">
        <p14:creationId xmlns:p14="http://schemas.microsoft.com/office/powerpoint/2010/main" val="20773382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change </a:t>
            </a:r>
            <a:r>
              <a:rPr lang="en-US" dirty="0" err="1"/>
              <a:t>colour</a:t>
            </a:r>
            <a:r>
              <a:rPr lang="en-US" dirty="0"/>
              <a:t> settings</a:t>
            </a:r>
          </a:p>
        </p:txBody>
      </p:sp>
      <p:sp>
        <p:nvSpPr>
          <p:cNvPr id="4" name="Slide Number Placeholder 3"/>
          <p:cNvSpPr>
            <a:spLocks noGrp="1"/>
          </p:cNvSpPr>
          <p:nvPr>
            <p:ph type="sldNum" sz="quarter" idx="5"/>
          </p:nvPr>
        </p:nvSpPr>
        <p:spPr/>
        <p:txBody>
          <a:bodyPr/>
          <a:lstStyle/>
          <a:p>
            <a:fld id="{A8EC40B7-3C25-408F-A0CA-F603BE3BC762}" type="slidenum">
              <a:rPr lang="en-US" smtClean="0"/>
              <a:t>31</a:t>
            </a:fld>
            <a:endParaRPr lang="en-US"/>
          </a:p>
        </p:txBody>
      </p:sp>
    </p:spTree>
    <p:extLst>
      <p:ext uri="{BB962C8B-B14F-4D97-AF65-F5344CB8AC3E}">
        <p14:creationId xmlns:p14="http://schemas.microsoft.com/office/powerpoint/2010/main" val="19786264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ea typeface="Calibri" panose="020F0502020204030204" pitchFamily="34" charset="0"/>
                <a:cs typeface="Arial" panose="020B0604020202020204" pitchFamily="34" charset="0"/>
              </a:rPr>
              <a:t>Now you know where this presentation’s title originates.</a:t>
            </a:r>
          </a:p>
          <a:p>
            <a:endParaRPr lang="en-US" dirty="0"/>
          </a:p>
        </p:txBody>
      </p:sp>
      <p:sp>
        <p:nvSpPr>
          <p:cNvPr id="4" name="Slide Number Placeholder 3"/>
          <p:cNvSpPr>
            <a:spLocks noGrp="1"/>
          </p:cNvSpPr>
          <p:nvPr>
            <p:ph type="sldNum" sz="quarter" idx="5"/>
          </p:nvPr>
        </p:nvSpPr>
        <p:spPr/>
        <p:txBody>
          <a:bodyPr/>
          <a:lstStyle/>
          <a:p>
            <a:fld id="{A8EC40B7-3C25-408F-A0CA-F603BE3BC762}" type="slidenum">
              <a:rPr lang="en-US" smtClean="0"/>
              <a:t>33</a:t>
            </a:fld>
            <a:endParaRPr lang="en-US"/>
          </a:p>
        </p:txBody>
      </p:sp>
    </p:spTree>
    <p:extLst>
      <p:ext uri="{BB962C8B-B14F-4D97-AF65-F5344CB8AC3E}">
        <p14:creationId xmlns:p14="http://schemas.microsoft.com/office/powerpoint/2010/main" val="8271837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Sneak preview</a:t>
            </a:r>
          </a:p>
        </p:txBody>
      </p:sp>
      <p:sp>
        <p:nvSpPr>
          <p:cNvPr id="4" name="Slide Number Placeholder 3"/>
          <p:cNvSpPr>
            <a:spLocks noGrp="1"/>
          </p:cNvSpPr>
          <p:nvPr>
            <p:ph type="sldNum" sz="quarter" idx="5"/>
          </p:nvPr>
        </p:nvSpPr>
        <p:spPr/>
        <p:txBody>
          <a:bodyPr/>
          <a:lstStyle/>
          <a:p>
            <a:fld id="{A8EC40B7-3C25-408F-A0CA-F603BE3BC762}" type="slidenum">
              <a:rPr lang="en-US" smtClean="0"/>
              <a:t>35</a:t>
            </a:fld>
            <a:endParaRPr lang="en-US"/>
          </a:p>
        </p:txBody>
      </p:sp>
    </p:spTree>
    <p:extLst>
      <p:ext uri="{BB962C8B-B14F-4D97-AF65-F5344CB8AC3E}">
        <p14:creationId xmlns:p14="http://schemas.microsoft.com/office/powerpoint/2010/main" val="4341938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Benefits</a:t>
            </a:r>
            <a:r>
              <a:rPr lang="en-US" b="1" dirty="0">
                <a:latin typeface="Arial" panose="020B0604020202020204" pitchFamily="34" charset="0"/>
                <a:cs typeface="Arial" panose="020B0604020202020204" pitchFamily="34" charset="0"/>
              </a:rPr>
              <a:t>. Faster process </a:t>
            </a:r>
            <a:r>
              <a:rPr lang="en-US" dirty="0">
                <a:latin typeface="Arial" panose="020B0604020202020204" pitchFamily="34" charset="0"/>
                <a:cs typeface="Arial" panose="020B0604020202020204" pitchFamily="34" charset="0"/>
              </a:rPr>
              <a:t>for data analysis than exploring tactile graphics. When going through tens of images with astronomical data, can’t rely on them being output in tactile format.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Neurodiverse students</a:t>
            </a:r>
          </a:p>
          <a:p>
            <a:r>
              <a:rPr lang="en-US" b="1" dirty="0">
                <a:latin typeface="Arial" panose="020B0604020202020204" pitchFamily="34" charset="0"/>
                <a:cs typeface="Arial" panose="020B0604020202020204" pitchFamily="34" charset="0"/>
              </a:rPr>
              <a:t>Imagine students can access digital content and </a:t>
            </a:r>
            <a:r>
              <a:rPr lang="en-US" b="1" dirty="0" err="1">
                <a:latin typeface="Arial" panose="020B0604020202020204" pitchFamily="34" charset="0"/>
                <a:cs typeface="Arial" panose="020B0604020202020204" pitchFamily="34" charset="0"/>
              </a:rPr>
              <a:t>sonify</a:t>
            </a:r>
            <a:r>
              <a:rPr lang="en-US" b="1" dirty="0">
                <a:latin typeface="Arial" panose="020B0604020202020204" pitchFamily="34" charset="0"/>
                <a:cs typeface="Arial" panose="020B0604020202020204" pitchFamily="34" charset="0"/>
              </a:rPr>
              <a:t> it independently for equal access to images and data, at home.</a:t>
            </a:r>
          </a:p>
          <a:p>
            <a:r>
              <a:rPr lang="en-US" b="1" dirty="0">
                <a:latin typeface="Arial" panose="020B0604020202020204" pitchFamily="34" charset="0"/>
                <a:cs typeface="Arial" panose="020B0604020202020204" pitchFamily="34" charset="0"/>
              </a:rPr>
              <a:t>No more waiting for access, relying on others to supply alternate formats. No problems during pandemic in classrooms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2D6F681-4E6D-441C-BF7E-CCCC130DF728}" type="slidenum">
              <a:rPr lang="en-US" smtClean="0"/>
              <a:t>3</a:t>
            </a:fld>
            <a:endParaRPr lang="en-US"/>
          </a:p>
        </p:txBody>
      </p:sp>
    </p:spTree>
    <p:extLst>
      <p:ext uri="{BB962C8B-B14F-4D97-AF65-F5344CB8AC3E}">
        <p14:creationId xmlns:p14="http://schemas.microsoft.com/office/powerpoint/2010/main" val="19460440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Any suggestions for how to apply sonification to learning of various skills.</a:t>
            </a:r>
          </a:p>
          <a:p>
            <a:endParaRPr lang="en-US" dirty="0"/>
          </a:p>
          <a:p>
            <a:r>
              <a:rPr lang="en-US" dirty="0"/>
              <a:t>List with links to resources is handout available on the conference platform.</a:t>
            </a:r>
          </a:p>
        </p:txBody>
      </p:sp>
      <p:sp>
        <p:nvSpPr>
          <p:cNvPr id="4" name="Slide Number Placeholder 3"/>
          <p:cNvSpPr>
            <a:spLocks noGrp="1"/>
          </p:cNvSpPr>
          <p:nvPr>
            <p:ph type="sldNum" sz="quarter" idx="5"/>
          </p:nvPr>
        </p:nvSpPr>
        <p:spPr/>
        <p:txBody>
          <a:bodyPr/>
          <a:lstStyle/>
          <a:p>
            <a:fld id="{C703274E-00BC-4F56-AF5D-DE97F0666F36}" type="slidenum">
              <a:rPr lang="en-US" smtClean="0"/>
              <a:t>37</a:t>
            </a:fld>
            <a:endParaRPr lang="en-US"/>
          </a:p>
        </p:txBody>
      </p:sp>
    </p:spTree>
    <p:extLst>
      <p:ext uri="{BB962C8B-B14F-4D97-AF65-F5344CB8AC3E}">
        <p14:creationId xmlns:p14="http://schemas.microsoft.com/office/powerpoint/2010/main" val="4741605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Lead of working group ‘Learn’ of the Sonification World Chat. Tenth meeting this month.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Ages 9/10 to 12/13</a:t>
            </a:r>
            <a:endParaRPr lang="en-US" dirty="0"/>
          </a:p>
          <a:p>
            <a:endParaRPr lang="en-US" dirty="0"/>
          </a:p>
        </p:txBody>
      </p:sp>
      <p:sp>
        <p:nvSpPr>
          <p:cNvPr id="4" name="Slide Number Placeholder 3"/>
          <p:cNvSpPr>
            <a:spLocks noGrp="1"/>
          </p:cNvSpPr>
          <p:nvPr>
            <p:ph type="sldNum" sz="quarter" idx="5"/>
          </p:nvPr>
        </p:nvSpPr>
        <p:spPr/>
        <p:txBody>
          <a:bodyPr/>
          <a:lstStyle/>
          <a:p>
            <a:fld id="{12D6F681-4E6D-441C-BF7E-CCCC130DF728}" type="slidenum">
              <a:rPr lang="en-US" smtClean="0"/>
              <a:t>4</a:t>
            </a:fld>
            <a:endParaRPr lang="en-US"/>
          </a:p>
        </p:txBody>
      </p:sp>
    </p:spTree>
    <p:extLst>
      <p:ext uri="{BB962C8B-B14F-4D97-AF65-F5344CB8AC3E}">
        <p14:creationId xmlns:p14="http://schemas.microsoft.com/office/powerpoint/2010/main" val="21113060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D6F681-4E6D-441C-BF7E-CCCC130DF728}" type="slidenum">
              <a:rPr lang="en-US" smtClean="0"/>
              <a:t>5</a:t>
            </a:fld>
            <a:endParaRPr lang="en-US"/>
          </a:p>
        </p:txBody>
      </p:sp>
    </p:spTree>
    <p:extLst>
      <p:ext uri="{BB962C8B-B14F-4D97-AF65-F5344CB8AC3E}">
        <p14:creationId xmlns:p14="http://schemas.microsoft.com/office/powerpoint/2010/main" val="5833576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Sonokids</a:t>
            </a:r>
            <a:r>
              <a:rPr lang="en-US" dirty="0"/>
              <a:t> apps. 13 apps. On iOS 10 original, Magic in Spanish and German, Sound Memory in Dutch. Three Code apps and now two space-themed apps. 4 apps on Android.</a:t>
            </a:r>
          </a:p>
        </p:txBody>
      </p:sp>
      <p:sp>
        <p:nvSpPr>
          <p:cNvPr id="4" name="Slide Number Placeholder 3"/>
          <p:cNvSpPr>
            <a:spLocks noGrp="1"/>
          </p:cNvSpPr>
          <p:nvPr>
            <p:ph type="sldNum" sz="quarter" idx="5"/>
          </p:nvPr>
        </p:nvSpPr>
        <p:spPr/>
        <p:txBody>
          <a:bodyPr/>
          <a:lstStyle/>
          <a:p>
            <a:fld id="{A8EC40B7-3C25-408F-A0CA-F603BE3BC762}" type="slidenum">
              <a:rPr lang="en-US" smtClean="0"/>
              <a:t>7</a:t>
            </a:fld>
            <a:endParaRPr lang="en-US"/>
          </a:p>
        </p:txBody>
      </p:sp>
    </p:spTree>
    <p:extLst>
      <p:ext uri="{BB962C8B-B14F-4D97-AF65-F5344CB8AC3E}">
        <p14:creationId xmlns:p14="http://schemas.microsoft.com/office/powerpoint/2010/main" val="32540802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EC40B7-3C25-408F-A0CA-F603BE3BC762}" type="slidenum">
              <a:rPr lang="en-US" smtClean="0"/>
              <a:t>8</a:t>
            </a:fld>
            <a:endParaRPr lang="en-US"/>
          </a:p>
        </p:txBody>
      </p:sp>
    </p:spTree>
    <p:extLst>
      <p:ext uri="{BB962C8B-B14F-4D97-AF65-F5344CB8AC3E}">
        <p14:creationId xmlns:p14="http://schemas.microsoft.com/office/powerpoint/2010/main" val="33197776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EC40B7-3C25-408F-A0CA-F603BE3BC762}" type="slidenum">
              <a:rPr lang="en-US" smtClean="0"/>
              <a:t>9</a:t>
            </a:fld>
            <a:endParaRPr lang="en-US"/>
          </a:p>
        </p:txBody>
      </p:sp>
    </p:spTree>
    <p:extLst>
      <p:ext uri="{BB962C8B-B14F-4D97-AF65-F5344CB8AC3E}">
        <p14:creationId xmlns:p14="http://schemas.microsoft.com/office/powerpoint/2010/main" val="24834334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EC40B7-3C25-408F-A0CA-F603BE3BC762}" type="slidenum">
              <a:rPr lang="en-US" smtClean="0"/>
              <a:t>10</a:t>
            </a:fld>
            <a:endParaRPr lang="en-US"/>
          </a:p>
        </p:txBody>
      </p:sp>
    </p:spTree>
    <p:extLst>
      <p:ext uri="{BB962C8B-B14F-4D97-AF65-F5344CB8AC3E}">
        <p14:creationId xmlns:p14="http://schemas.microsoft.com/office/powerpoint/2010/main" val="5641498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EC40B7-3C25-408F-A0CA-F603BE3BC762}" type="slidenum">
              <a:rPr lang="en-US" smtClean="0"/>
              <a:t>11</a:t>
            </a:fld>
            <a:endParaRPr lang="en-US"/>
          </a:p>
        </p:txBody>
      </p:sp>
    </p:spTree>
    <p:extLst>
      <p:ext uri="{BB962C8B-B14F-4D97-AF65-F5344CB8AC3E}">
        <p14:creationId xmlns:p14="http://schemas.microsoft.com/office/powerpoint/2010/main" val="30699501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19B8B-A32C-4ED4-9B75-62EAC3E5544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1A5F170-4513-426C-8065-C4C6062E79D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B3E452A-46B3-46EC-A56D-D21A7CA422FE}"/>
              </a:ext>
            </a:extLst>
          </p:cNvPr>
          <p:cNvSpPr>
            <a:spLocks noGrp="1"/>
          </p:cNvSpPr>
          <p:nvPr>
            <p:ph type="dt" sz="half" idx="10"/>
          </p:nvPr>
        </p:nvSpPr>
        <p:spPr/>
        <p:txBody>
          <a:bodyPr/>
          <a:lstStyle/>
          <a:p>
            <a:fld id="{2A43E064-7595-492E-AC97-B9B5F9B7AB39}" type="datetimeFigureOut">
              <a:rPr lang="en-US" smtClean="0"/>
              <a:t>5/11/2022</a:t>
            </a:fld>
            <a:endParaRPr lang="en-US"/>
          </a:p>
        </p:txBody>
      </p:sp>
      <p:sp>
        <p:nvSpPr>
          <p:cNvPr id="5" name="Footer Placeholder 4">
            <a:extLst>
              <a:ext uri="{FF2B5EF4-FFF2-40B4-BE49-F238E27FC236}">
                <a16:creationId xmlns:a16="http://schemas.microsoft.com/office/drawing/2014/main" id="{0E4D0F22-710F-4668-8C29-FB45A41EC6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1F034C-FAC8-4ACD-9299-11EBEE8C3312}"/>
              </a:ext>
            </a:extLst>
          </p:cNvPr>
          <p:cNvSpPr>
            <a:spLocks noGrp="1"/>
          </p:cNvSpPr>
          <p:nvPr>
            <p:ph type="sldNum" sz="quarter" idx="12"/>
          </p:nvPr>
        </p:nvSpPr>
        <p:spPr/>
        <p:txBody>
          <a:bodyPr/>
          <a:lstStyle/>
          <a:p>
            <a:fld id="{3B848683-8703-4358-92EC-6EEF4953E905}" type="slidenum">
              <a:rPr lang="en-US" smtClean="0"/>
              <a:t>‹#›</a:t>
            </a:fld>
            <a:endParaRPr lang="en-US"/>
          </a:p>
        </p:txBody>
      </p:sp>
    </p:spTree>
    <p:extLst>
      <p:ext uri="{BB962C8B-B14F-4D97-AF65-F5344CB8AC3E}">
        <p14:creationId xmlns:p14="http://schemas.microsoft.com/office/powerpoint/2010/main" val="18885550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60389-B8D4-43A1-8AD1-2B96941DAEB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00215B9-DAF7-41CF-904E-3BDF4652C37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FA2506-56C2-4669-B1C5-C99201059B92}"/>
              </a:ext>
            </a:extLst>
          </p:cNvPr>
          <p:cNvSpPr>
            <a:spLocks noGrp="1"/>
          </p:cNvSpPr>
          <p:nvPr>
            <p:ph type="dt" sz="half" idx="10"/>
          </p:nvPr>
        </p:nvSpPr>
        <p:spPr/>
        <p:txBody>
          <a:bodyPr/>
          <a:lstStyle/>
          <a:p>
            <a:fld id="{2A43E064-7595-492E-AC97-B9B5F9B7AB39}" type="datetimeFigureOut">
              <a:rPr lang="en-US" smtClean="0"/>
              <a:t>5/11/2022</a:t>
            </a:fld>
            <a:endParaRPr lang="en-US"/>
          </a:p>
        </p:txBody>
      </p:sp>
      <p:sp>
        <p:nvSpPr>
          <p:cNvPr id="5" name="Footer Placeholder 4">
            <a:extLst>
              <a:ext uri="{FF2B5EF4-FFF2-40B4-BE49-F238E27FC236}">
                <a16:creationId xmlns:a16="http://schemas.microsoft.com/office/drawing/2014/main" id="{C3F986F7-7F6A-45EA-98AE-4D90830090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AA7B97-B5CB-40D2-8EDA-D7E4E51D845F}"/>
              </a:ext>
            </a:extLst>
          </p:cNvPr>
          <p:cNvSpPr>
            <a:spLocks noGrp="1"/>
          </p:cNvSpPr>
          <p:nvPr>
            <p:ph type="sldNum" sz="quarter" idx="12"/>
          </p:nvPr>
        </p:nvSpPr>
        <p:spPr/>
        <p:txBody>
          <a:bodyPr/>
          <a:lstStyle/>
          <a:p>
            <a:fld id="{3B848683-8703-4358-92EC-6EEF4953E905}" type="slidenum">
              <a:rPr lang="en-US" smtClean="0"/>
              <a:t>‹#›</a:t>
            </a:fld>
            <a:endParaRPr lang="en-US"/>
          </a:p>
        </p:txBody>
      </p:sp>
    </p:spTree>
    <p:extLst>
      <p:ext uri="{BB962C8B-B14F-4D97-AF65-F5344CB8AC3E}">
        <p14:creationId xmlns:p14="http://schemas.microsoft.com/office/powerpoint/2010/main" val="41757378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2CEE401-C92F-4708-854A-24FB4359762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4B70F66-9CC9-4081-ACE5-14582CCBA9C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03F41B-BFC6-428E-95A4-D004BDBAAAC5}"/>
              </a:ext>
            </a:extLst>
          </p:cNvPr>
          <p:cNvSpPr>
            <a:spLocks noGrp="1"/>
          </p:cNvSpPr>
          <p:nvPr>
            <p:ph type="dt" sz="half" idx="10"/>
          </p:nvPr>
        </p:nvSpPr>
        <p:spPr/>
        <p:txBody>
          <a:bodyPr/>
          <a:lstStyle/>
          <a:p>
            <a:fld id="{2A43E064-7595-492E-AC97-B9B5F9B7AB39}" type="datetimeFigureOut">
              <a:rPr lang="en-US" smtClean="0"/>
              <a:t>5/11/2022</a:t>
            </a:fld>
            <a:endParaRPr lang="en-US"/>
          </a:p>
        </p:txBody>
      </p:sp>
      <p:sp>
        <p:nvSpPr>
          <p:cNvPr id="5" name="Footer Placeholder 4">
            <a:extLst>
              <a:ext uri="{FF2B5EF4-FFF2-40B4-BE49-F238E27FC236}">
                <a16:creationId xmlns:a16="http://schemas.microsoft.com/office/drawing/2014/main" id="{E90109C4-4112-4EE9-AE10-370D9952DD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46F0FD-FF1E-4FE8-B746-C1B776533347}"/>
              </a:ext>
            </a:extLst>
          </p:cNvPr>
          <p:cNvSpPr>
            <a:spLocks noGrp="1"/>
          </p:cNvSpPr>
          <p:nvPr>
            <p:ph type="sldNum" sz="quarter" idx="12"/>
          </p:nvPr>
        </p:nvSpPr>
        <p:spPr/>
        <p:txBody>
          <a:bodyPr/>
          <a:lstStyle/>
          <a:p>
            <a:fld id="{3B848683-8703-4358-92EC-6EEF4953E905}" type="slidenum">
              <a:rPr lang="en-US" smtClean="0"/>
              <a:t>‹#›</a:t>
            </a:fld>
            <a:endParaRPr lang="en-US"/>
          </a:p>
        </p:txBody>
      </p:sp>
    </p:spTree>
    <p:extLst>
      <p:ext uri="{BB962C8B-B14F-4D97-AF65-F5344CB8AC3E}">
        <p14:creationId xmlns:p14="http://schemas.microsoft.com/office/powerpoint/2010/main" val="36515239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6C953-F70E-4AA5-AD8C-7FE3F2F03C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CC820C-895C-492D-BEE3-2E7EB205EF7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061C26-7590-4BBF-AD5D-C1324A3A8E4C}"/>
              </a:ext>
            </a:extLst>
          </p:cNvPr>
          <p:cNvSpPr>
            <a:spLocks noGrp="1"/>
          </p:cNvSpPr>
          <p:nvPr>
            <p:ph type="dt" sz="half" idx="10"/>
          </p:nvPr>
        </p:nvSpPr>
        <p:spPr/>
        <p:txBody>
          <a:bodyPr/>
          <a:lstStyle/>
          <a:p>
            <a:fld id="{2A43E064-7595-492E-AC97-B9B5F9B7AB39}" type="datetimeFigureOut">
              <a:rPr lang="en-US" smtClean="0"/>
              <a:t>5/11/2022</a:t>
            </a:fld>
            <a:endParaRPr lang="en-US"/>
          </a:p>
        </p:txBody>
      </p:sp>
      <p:sp>
        <p:nvSpPr>
          <p:cNvPr id="5" name="Footer Placeholder 4">
            <a:extLst>
              <a:ext uri="{FF2B5EF4-FFF2-40B4-BE49-F238E27FC236}">
                <a16:creationId xmlns:a16="http://schemas.microsoft.com/office/drawing/2014/main" id="{4E6E5112-E441-4168-BECC-23858B24CC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FAED0E-B81F-40A3-89DA-2D79A1507005}"/>
              </a:ext>
            </a:extLst>
          </p:cNvPr>
          <p:cNvSpPr>
            <a:spLocks noGrp="1"/>
          </p:cNvSpPr>
          <p:nvPr>
            <p:ph type="sldNum" sz="quarter" idx="12"/>
          </p:nvPr>
        </p:nvSpPr>
        <p:spPr/>
        <p:txBody>
          <a:bodyPr/>
          <a:lstStyle/>
          <a:p>
            <a:fld id="{3B848683-8703-4358-92EC-6EEF4953E905}" type="slidenum">
              <a:rPr lang="en-US" smtClean="0"/>
              <a:t>‹#›</a:t>
            </a:fld>
            <a:endParaRPr lang="en-US"/>
          </a:p>
        </p:txBody>
      </p:sp>
    </p:spTree>
    <p:extLst>
      <p:ext uri="{BB962C8B-B14F-4D97-AF65-F5344CB8AC3E}">
        <p14:creationId xmlns:p14="http://schemas.microsoft.com/office/powerpoint/2010/main" val="41059563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CD359-F282-4448-8CF0-FCE38DA0EC3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2FFBF0D-084E-4BA3-9489-D0D83B2192E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150ADFA-37CF-499B-858C-02B9F5D49881}"/>
              </a:ext>
            </a:extLst>
          </p:cNvPr>
          <p:cNvSpPr>
            <a:spLocks noGrp="1"/>
          </p:cNvSpPr>
          <p:nvPr>
            <p:ph type="dt" sz="half" idx="10"/>
          </p:nvPr>
        </p:nvSpPr>
        <p:spPr/>
        <p:txBody>
          <a:bodyPr/>
          <a:lstStyle/>
          <a:p>
            <a:fld id="{2A43E064-7595-492E-AC97-B9B5F9B7AB39}" type="datetimeFigureOut">
              <a:rPr lang="en-US" smtClean="0"/>
              <a:t>5/11/2022</a:t>
            </a:fld>
            <a:endParaRPr lang="en-US"/>
          </a:p>
        </p:txBody>
      </p:sp>
      <p:sp>
        <p:nvSpPr>
          <p:cNvPr id="5" name="Footer Placeholder 4">
            <a:extLst>
              <a:ext uri="{FF2B5EF4-FFF2-40B4-BE49-F238E27FC236}">
                <a16:creationId xmlns:a16="http://schemas.microsoft.com/office/drawing/2014/main" id="{AEE39220-816E-4010-99F4-80EE9C1CFF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65B68B-184B-42F6-A7C6-6D35593D0136}"/>
              </a:ext>
            </a:extLst>
          </p:cNvPr>
          <p:cNvSpPr>
            <a:spLocks noGrp="1"/>
          </p:cNvSpPr>
          <p:nvPr>
            <p:ph type="sldNum" sz="quarter" idx="12"/>
          </p:nvPr>
        </p:nvSpPr>
        <p:spPr/>
        <p:txBody>
          <a:bodyPr/>
          <a:lstStyle/>
          <a:p>
            <a:fld id="{3B848683-8703-4358-92EC-6EEF4953E905}" type="slidenum">
              <a:rPr lang="en-US" smtClean="0"/>
              <a:t>‹#›</a:t>
            </a:fld>
            <a:endParaRPr lang="en-US"/>
          </a:p>
        </p:txBody>
      </p:sp>
    </p:spTree>
    <p:extLst>
      <p:ext uri="{BB962C8B-B14F-4D97-AF65-F5344CB8AC3E}">
        <p14:creationId xmlns:p14="http://schemas.microsoft.com/office/powerpoint/2010/main" val="34641222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59B95-081A-4392-B97B-22A0F455AA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8FD399-B628-46EB-8D5F-8C3874AE17F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6411E3F-5145-4444-8A9F-67812A31161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366F751-9FBF-4DDA-A117-62F9E1198BEA}"/>
              </a:ext>
            </a:extLst>
          </p:cNvPr>
          <p:cNvSpPr>
            <a:spLocks noGrp="1"/>
          </p:cNvSpPr>
          <p:nvPr>
            <p:ph type="dt" sz="half" idx="10"/>
          </p:nvPr>
        </p:nvSpPr>
        <p:spPr/>
        <p:txBody>
          <a:bodyPr/>
          <a:lstStyle/>
          <a:p>
            <a:fld id="{2A43E064-7595-492E-AC97-B9B5F9B7AB39}" type="datetimeFigureOut">
              <a:rPr lang="en-US" smtClean="0"/>
              <a:t>5/11/2022</a:t>
            </a:fld>
            <a:endParaRPr lang="en-US"/>
          </a:p>
        </p:txBody>
      </p:sp>
      <p:sp>
        <p:nvSpPr>
          <p:cNvPr id="6" name="Footer Placeholder 5">
            <a:extLst>
              <a:ext uri="{FF2B5EF4-FFF2-40B4-BE49-F238E27FC236}">
                <a16:creationId xmlns:a16="http://schemas.microsoft.com/office/drawing/2014/main" id="{542FD079-211F-436B-AC5D-FD48FC951F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24ADE6-5C94-4AE4-9CB9-56498C4A2447}"/>
              </a:ext>
            </a:extLst>
          </p:cNvPr>
          <p:cNvSpPr>
            <a:spLocks noGrp="1"/>
          </p:cNvSpPr>
          <p:nvPr>
            <p:ph type="sldNum" sz="quarter" idx="12"/>
          </p:nvPr>
        </p:nvSpPr>
        <p:spPr/>
        <p:txBody>
          <a:bodyPr/>
          <a:lstStyle/>
          <a:p>
            <a:fld id="{3B848683-8703-4358-92EC-6EEF4953E905}" type="slidenum">
              <a:rPr lang="en-US" smtClean="0"/>
              <a:t>‹#›</a:t>
            </a:fld>
            <a:endParaRPr lang="en-US"/>
          </a:p>
        </p:txBody>
      </p:sp>
    </p:spTree>
    <p:extLst>
      <p:ext uri="{BB962C8B-B14F-4D97-AF65-F5344CB8AC3E}">
        <p14:creationId xmlns:p14="http://schemas.microsoft.com/office/powerpoint/2010/main" val="1958930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69D82-EBD5-4C5B-A9A5-88049D1B05E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ABCD277-231E-4005-B91D-A005DF9038F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71C6B51-0B75-4532-8E18-C35628A1E78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1844637-96B7-4DF8-81AA-2254B96E16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12884D4-8D1A-4644-80EF-4D21C432F9F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5BAA19-6052-4B28-8C8A-6CB5DAABC086}"/>
              </a:ext>
            </a:extLst>
          </p:cNvPr>
          <p:cNvSpPr>
            <a:spLocks noGrp="1"/>
          </p:cNvSpPr>
          <p:nvPr>
            <p:ph type="dt" sz="half" idx="10"/>
          </p:nvPr>
        </p:nvSpPr>
        <p:spPr/>
        <p:txBody>
          <a:bodyPr/>
          <a:lstStyle/>
          <a:p>
            <a:fld id="{2A43E064-7595-492E-AC97-B9B5F9B7AB39}" type="datetimeFigureOut">
              <a:rPr lang="en-US" smtClean="0"/>
              <a:t>5/11/2022</a:t>
            </a:fld>
            <a:endParaRPr lang="en-US"/>
          </a:p>
        </p:txBody>
      </p:sp>
      <p:sp>
        <p:nvSpPr>
          <p:cNvPr id="8" name="Footer Placeholder 7">
            <a:extLst>
              <a:ext uri="{FF2B5EF4-FFF2-40B4-BE49-F238E27FC236}">
                <a16:creationId xmlns:a16="http://schemas.microsoft.com/office/drawing/2014/main" id="{E6E8D0CE-A1BC-414B-AFBA-DB9A8E14072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8D3CB27-40D0-411F-AEDF-31E2B39DDB92}"/>
              </a:ext>
            </a:extLst>
          </p:cNvPr>
          <p:cNvSpPr>
            <a:spLocks noGrp="1"/>
          </p:cNvSpPr>
          <p:nvPr>
            <p:ph type="sldNum" sz="quarter" idx="12"/>
          </p:nvPr>
        </p:nvSpPr>
        <p:spPr/>
        <p:txBody>
          <a:bodyPr/>
          <a:lstStyle/>
          <a:p>
            <a:fld id="{3B848683-8703-4358-92EC-6EEF4953E905}" type="slidenum">
              <a:rPr lang="en-US" smtClean="0"/>
              <a:t>‹#›</a:t>
            </a:fld>
            <a:endParaRPr lang="en-US"/>
          </a:p>
        </p:txBody>
      </p:sp>
    </p:spTree>
    <p:extLst>
      <p:ext uri="{BB962C8B-B14F-4D97-AF65-F5344CB8AC3E}">
        <p14:creationId xmlns:p14="http://schemas.microsoft.com/office/powerpoint/2010/main" val="19557383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E3609-F37B-4182-902D-2DCD8CCDEBA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0B5A1E1-69F4-433A-ACAB-9F70724784B6}"/>
              </a:ext>
            </a:extLst>
          </p:cNvPr>
          <p:cNvSpPr>
            <a:spLocks noGrp="1"/>
          </p:cNvSpPr>
          <p:nvPr>
            <p:ph type="dt" sz="half" idx="10"/>
          </p:nvPr>
        </p:nvSpPr>
        <p:spPr/>
        <p:txBody>
          <a:bodyPr/>
          <a:lstStyle/>
          <a:p>
            <a:fld id="{2A43E064-7595-492E-AC97-B9B5F9B7AB39}" type="datetimeFigureOut">
              <a:rPr lang="en-US" smtClean="0"/>
              <a:t>5/11/2022</a:t>
            </a:fld>
            <a:endParaRPr lang="en-US"/>
          </a:p>
        </p:txBody>
      </p:sp>
      <p:sp>
        <p:nvSpPr>
          <p:cNvPr id="4" name="Footer Placeholder 3">
            <a:extLst>
              <a:ext uri="{FF2B5EF4-FFF2-40B4-BE49-F238E27FC236}">
                <a16:creationId xmlns:a16="http://schemas.microsoft.com/office/drawing/2014/main" id="{0DC9BC97-10E3-42BF-9EAA-FE775EA86A2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F0B13C1-8993-45F7-A712-B21A252E70C9}"/>
              </a:ext>
            </a:extLst>
          </p:cNvPr>
          <p:cNvSpPr>
            <a:spLocks noGrp="1"/>
          </p:cNvSpPr>
          <p:nvPr>
            <p:ph type="sldNum" sz="quarter" idx="12"/>
          </p:nvPr>
        </p:nvSpPr>
        <p:spPr/>
        <p:txBody>
          <a:bodyPr/>
          <a:lstStyle/>
          <a:p>
            <a:fld id="{3B848683-8703-4358-92EC-6EEF4953E905}" type="slidenum">
              <a:rPr lang="en-US" smtClean="0"/>
              <a:t>‹#›</a:t>
            </a:fld>
            <a:endParaRPr lang="en-US"/>
          </a:p>
        </p:txBody>
      </p:sp>
    </p:spTree>
    <p:extLst>
      <p:ext uri="{BB962C8B-B14F-4D97-AF65-F5344CB8AC3E}">
        <p14:creationId xmlns:p14="http://schemas.microsoft.com/office/powerpoint/2010/main" val="2751569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CCD300-AF99-49B9-8506-B5EF2D23CA3A}"/>
              </a:ext>
            </a:extLst>
          </p:cNvPr>
          <p:cNvSpPr>
            <a:spLocks noGrp="1"/>
          </p:cNvSpPr>
          <p:nvPr>
            <p:ph type="dt" sz="half" idx="10"/>
          </p:nvPr>
        </p:nvSpPr>
        <p:spPr/>
        <p:txBody>
          <a:bodyPr/>
          <a:lstStyle/>
          <a:p>
            <a:fld id="{2A43E064-7595-492E-AC97-B9B5F9B7AB39}" type="datetimeFigureOut">
              <a:rPr lang="en-US" smtClean="0"/>
              <a:t>5/11/2022</a:t>
            </a:fld>
            <a:endParaRPr lang="en-US"/>
          </a:p>
        </p:txBody>
      </p:sp>
      <p:sp>
        <p:nvSpPr>
          <p:cNvPr id="3" name="Footer Placeholder 2">
            <a:extLst>
              <a:ext uri="{FF2B5EF4-FFF2-40B4-BE49-F238E27FC236}">
                <a16:creationId xmlns:a16="http://schemas.microsoft.com/office/drawing/2014/main" id="{BEA1A0E0-C076-4BD3-9D7D-8628FA709E7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72343F7-A4F2-43E2-8DEE-6F8EA0BC6A90}"/>
              </a:ext>
            </a:extLst>
          </p:cNvPr>
          <p:cNvSpPr>
            <a:spLocks noGrp="1"/>
          </p:cNvSpPr>
          <p:nvPr>
            <p:ph type="sldNum" sz="quarter" idx="12"/>
          </p:nvPr>
        </p:nvSpPr>
        <p:spPr/>
        <p:txBody>
          <a:bodyPr/>
          <a:lstStyle/>
          <a:p>
            <a:fld id="{3B848683-8703-4358-92EC-6EEF4953E905}" type="slidenum">
              <a:rPr lang="en-US" smtClean="0"/>
              <a:t>‹#›</a:t>
            </a:fld>
            <a:endParaRPr lang="en-US"/>
          </a:p>
        </p:txBody>
      </p:sp>
    </p:spTree>
    <p:extLst>
      <p:ext uri="{BB962C8B-B14F-4D97-AF65-F5344CB8AC3E}">
        <p14:creationId xmlns:p14="http://schemas.microsoft.com/office/powerpoint/2010/main" val="33504059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C3F28-4237-47DE-BE79-CE9007B9E0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3E43FBC-B571-437B-8FF2-61AD6D363B9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A995985-3F52-4C14-91A0-DAFDA6D7DF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0187009-268F-4A8B-BE4C-CC865333D035}"/>
              </a:ext>
            </a:extLst>
          </p:cNvPr>
          <p:cNvSpPr>
            <a:spLocks noGrp="1"/>
          </p:cNvSpPr>
          <p:nvPr>
            <p:ph type="dt" sz="half" idx="10"/>
          </p:nvPr>
        </p:nvSpPr>
        <p:spPr/>
        <p:txBody>
          <a:bodyPr/>
          <a:lstStyle/>
          <a:p>
            <a:fld id="{2A43E064-7595-492E-AC97-B9B5F9B7AB39}" type="datetimeFigureOut">
              <a:rPr lang="en-US" smtClean="0"/>
              <a:t>5/11/2022</a:t>
            </a:fld>
            <a:endParaRPr lang="en-US"/>
          </a:p>
        </p:txBody>
      </p:sp>
      <p:sp>
        <p:nvSpPr>
          <p:cNvPr id="6" name="Footer Placeholder 5">
            <a:extLst>
              <a:ext uri="{FF2B5EF4-FFF2-40B4-BE49-F238E27FC236}">
                <a16:creationId xmlns:a16="http://schemas.microsoft.com/office/drawing/2014/main" id="{615F2938-A09E-4DE3-BC16-7DB82A7D68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465A79-19B6-42F7-AE2F-5B169016E485}"/>
              </a:ext>
            </a:extLst>
          </p:cNvPr>
          <p:cNvSpPr>
            <a:spLocks noGrp="1"/>
          </p:cNvSpPr>
          <p:nvPr>
            <p:ph type="sldNum" sz="quarter" idx="12"/>
          </p:nvPr>
        </p:nvSpPr>
        <p:spPr/>
        <p:txBody>
          <a:bodyPr/>
          <a:lstStyle/>
          <a:p>
            <a:fld id="{3B848683-8703-4358-92EC-6EEF4953E905}" type="slidenum">
              <a:rPr lang="en-US" smtClean="0"/>
              <a:t>‹#›</a:t>
            </a:fld>
            <a:endParaRPr lang="en-US"/>
          </a:p>
        </p:txBody>
      </p:sp>
    </p:spTree>
    <p:extLst>
      <p:ext uri="{BB962C8B-B14F-4D97-AF65-F5344CB8AC3E}">
        <p14:creationId xmlns:p14="http://schemas.microsoft.com/office/powerpoint/2010/main" val="15899593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AEF56-3699-4426-9B11-EDE1445EB73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616D648-5FC0-43B7-A5F8-E63354862A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D767CE7-EB47-4C0D-9149-039950646B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F8CD82-DD95-4BE2-A089-7E5358D62E9D}"/>
              </a:ext>
            </a:extLst>
          </p:cNvPr>
          <p:cNvSpPr>
            <a:spLocks noGrp="1"/>
          </p:cNvSpPr>
          <p:nvPr>
            <p:ph type="dt" sz="half" idx="10"/>
          </p:nvPr>
        </p:nvSpPr>
        <p:spPr/>
        <p:txBody>
          <a:bodyPr/>
          <a:lstStyle/>
          <a:p>
            <a:fld id="{2A43E064-7595-492E-AC97-B9B5F9B7AB39}" type="datetimeFigureOut">
              <a:rPr lang="en-US" smtClean="0"/>
              <a:t>5/11/2022</a:t>
            </a:fld>
            <a:endParaRPr lang="en-US"/>
          </a:p>
        </p:txBody>
      </p:sp>
      <p:sp>
        <p:nvSpPr>
          <p:cNvPr id="6" name="Footer Placeholder 5">
            <a:extLst>
              <a:ext uri="{FF2B5EF4-FFF2-40B4-BE49-F238E27FC236}">
                <a16:creationId xmlns:a16="http://schemas.microsoft.com/office/drawing/2014/main" id="{7D7BF19C-8C1A-4918-90BC-4C920EEC8F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549051-9E55-4AFC-AF72-C63CF73EDB29}"/>
              </a:ext>
            </a:extLst>
          </p:cNvPr>
          <p:cNvSpPr>
            <a:spLocks noGrp="1"/>
          </p:cNvSpPr>
          <p:nvPr>
            <p:ph type="sldNum" sz="quarter" idx="12"/>
          </p:nvPr>
        </p:nvSpPr>
        <p:spPr/>
        <p:txBody>
          <a:bodyPr/>
          <a:lstStyle/>
          <a:p>
            <a:fld id="{3B848683-8703-4358-92EC-6EEF4953E905}" type="slidenum">
              <a:rPr lang="en-US" smtClean="0"/>
              <a:t>‹#›</a:t>
            </a:fld>
            <a:endParaRPr lang="en-US"/>
          </a:p>
        </p:txBody>
      </p:sp>
    </p:spTree>
    <p:extLst>
      <p:ext uri="{BB962C8B-B14F-4D97-AF65-F5344CB8AC3E}">
        <p14:creationId xmlns:p14="http://schemas.microsoft.com/office/powerpoint/2010/main" val="4693557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187A0A9-F975-465A-AD9F-B45E1437CE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59088F0-953A-425D-BC92-B36F783B22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F7800B-B09F-404A-ABA1-74511C132C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43E064-7595-492E-AC97-B9B5F9B7AB39}" type="datetimeFigureOut">
              <a:rPr lang="en-US" smtClean="0"/>
              <a:t>5/11/2022</a:t>
            </a:fld>
            <a:endParaRPr lang="en-US"/>
          </a:p>
        </p:txBody>
      </p:sp>
      <p:sp>
        <p:nvSpPr>
          <p:cNvPr id="5" name="Footer Placeholder 4">
            <a:extLst>
              <a:ext uri="{FF2B5EF4-FFF2-40B4-BE49-F238E27FC236}">
                <a16:creationId xmlns:a16="http://schemas.microsoft.com/office/drawing/2014/main" id="{65A9C239-3D64-4B78-A3DC-EAD4A85B36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6296D6B-5D9D-4D00-A132-CC94F82315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848683-8703-4358-92EC-6EEF4953E905}" type="slidenum">
              <a:rPr lang="en-US" smtClean="0"/>
              <a:t>‹#›</a:t>
            </a:fld>
            <a:endParaRPr lang="en-US"/>
          </a:p>
        </p:txBody>
      </p:sp>
    </p:spTree>
    <p:extLst>
      <p:ext uri="{BB962C8B-B14F-4D97-AF65-F5344CB8AC3E}">
        <p14:creationId xmlns:p14="http://schemas.microsoft.com/office/powerpoint/2010/main" val="33377397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OV"/><Relationship Id="rId1" Type="http://schemas.microsoft.com/office/2007/relationships/media" Target="../media/media2.MOV"/><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10.png"/><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10.pn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0.png"/><Relationship Id="rId5" Type="http://schemas.openxmlformats.org/officeDocument/2006/relationships/image" Target="../media/image13.PNG"/><Relationship Id="rId4" Type="http://schemas.openxmlformats.org/officeDocument/2006/relationships/notesSlide" Target="../notesSlides/notesSlide14.xml"/></Relationships>
</file>

<file path=ppt/slides/_rels/slide2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10.png"/><Relationship Id="rId4" Type="http://schemas.openxmlformats.org/officeDocument/2006/relationships/image" Target="../media/image15.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18.png"/><Relationship Id="rId3" Type="http://schemas.microsoft.com/office/2007/relationships/media" Target="../media/media8.mp3"/><Relationship Id="rId7" Type="http://schemas.openxmlformats.org/officeDocument/2006/relationships/slideLayout" Target="../slideLayouts/slideLayout2.xml"/><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audio" Target="../media/media9.mp3"/><Relationship Id="rId5" Type="http://schemas.microsoft.com/office/2007/relationships/media" Target="../media/media9.mp3"/><Relationship Id="rId4" Type="http://schemas.openxmlformats.org/officeDocument/2006/relationships/audio" Target="../media/media8.mp3"/><Relationship Id="rId9" Type="http://schemas.openxmlformats.org/officeDocument/2006/relationships/image" Target="../media/image10.png"/></Relationships>
</file>

<file path=ppt/slides/_rels/slide3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www.sonoplanet.com/" TargetMode="External"/><Relationship Id="rId7"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hyperlink" Target="mailto:support@sonokids.org"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hyperlink" Target="https://www.sonoplanet.com/"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D446120-3344-4757-AA08-4AAC40FEBBB4}"/>
              </a:ext>
            </a:extLst>
          </p:cNvPr>
          <p:cNvSpPr>
            <a:spLocks noGrp="1"/>
          </p:cNvSpPr>
          <p:nvPr>
            <p:ph type="ctrTitle"/>
          </p:nvPr>
        </p:nvSpPr>
        <p:spPr/>
        <p:txBody>
          <a:bodyPr>
            <a:normAutofit/>
          </a:bodyPr>
          <a:lstStyle/>
          <a:p>
            <a:r>
              <a:rPr lang="en-US" dirty="0"/>
              <a:t>Finding </a:t>
            </a:r>
            <a:r>
              <a:rPr lang="en-US" dirty="0" err="1"/>
              <a:t>Saliens</a:t>
            </a:r>
            <a:r>
              <a:rPr lang="en-US" dirty="0"/>
              <a:t> on </a:t>
            </a:r>
            <a:r>
              <a:rPr lang="en-US" dirty="0" err="1"/>
              <a:t>Sonoplanet</a:t>
            </a:r>
            <a:endParaRPr lang="en-US" dirty="0"/>
          </a:p>
        </p:txBody>
      </p:sp>
      <p:sp>
        <p:nvSpPr>
          <p:cNvPr id="5" name="Subtitle 4">
            <a:extLst>
              <a:ext uri="{FF2B5EF4-FFF2-40B4-BE49-F238E27FC236}">
                <a16:creationId xmlns:a16="http://schemas.microsoft.com/office/drawing/2014/main" id="{517870D0-8382-4FE8-B888-737F0FEB0DD3}"/>
              </a:ext>
            </a:extLst>
          </p:cNvPr>
          <p:cNvSpPr>
            <a:spLocks noGrp="1"/>
          </p:cNvSpPr>
          <p:nvPr>
            <p:ph type="subTitle" idx="1"/>
          </p:nvPr>
        </p:nvSpPr>
        <p:spPr/>
        <p:txBody>
          <a:bodyPr>
            <a:normAutofit/>
          </a:bodyPr>
          <a:lstStyle/>
          <a:p>
            <a:r>
              <a:rPr lang="en-US" sz="4000" dirty="0"/>
              <a:t>Learning Sonification as Technology for Inclusion and Access to Information</a:t>
            </a:r>
          </a:p>
        </p:txBody>
      </p:sp>
      <p:sp>
        <p:nvSpPr>
          <p:cNvPr id="2" name="TextBox 1">
            <a:extLst>
              <a:ext uri="{FF2B5EF4-FFF2-40B4-BE49-F238E27FC236}">
                <a16:creationId xmlns:a16="http://schemas.microsoft.com/office/drawing/2014/main" id="{FA04D5DD-023B-4D94-918C-6E2F29296E3F}"/>
              </a:ext>
            </a:extLst>
          </p:cNvPr>
          <p:cNvSpPr txBox="1"/>
          <p:nvPr/>
        </p:nvSpPr>
        <p:spPr>
          <a:xfrm>
            <a:off x="3222321" y="5047989"/>
            <a:ext cx="5747358" cy="523220"/>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Phia Damsma – </a:t>
            </a:r>
            <a:r>
              <a:rPr lang="en-US" sz="2800" dirty="0" err="1">
                <a:latin typeface="Arial" panose="020B0604020202020204" pitchFamily="34" charset="0"/>
                <a:cs typeface="Arial" panose="020B0604020202020204" pitchFamily="34" charset="0"/>
              </a:rPr>
              <a:t>Sonokids</a:t>
            </a:r>
            <a:r>
              <a:rPr lang="en-US" sz="2800" dirty="0">
                <a:latin typeface="Arial" panose="020B0604020202020204" pitchFamily="34" charset="0"/>
                <a:cs typeface="Arial" panose="020B0604020202020204" pitchFamily="34" charset="0"/>
              </a:rPr>
              <a:t> Australia</a:t>
            </a:r>
          </a:p>
        </p:txBody>
      </p:sp>
    </p:spTree>
    <p:extLst>
      <p:ext uri="{BB962C8B-B14F-4D97-AF65-F5344CB8AC3E}">
        <p14:creationId xmlns:p14="http://schemas.microsoft.com/office/powerpoint/2010/main" val="35533850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8F21E-1768-4585-962B-A683B09296BF}"/>
              </a:ext>
            </a:extLst>
          </p:cNvPr>
          <p:cNvSpPr>
            <a:spLocks noGrp="1"/>
          </p:cNvSpPr>
          <p:nvPr>
            <p:ph type="title"/>
          </p:nvPr>
        </p:nvSpPr>
        <p:spPr/>
        <p:txBody>
          <a:bodyPr>
            <a:normAutofit/>
          </a:bodyPr>
          <a:lstStyle/>
          <a:p>
            <a:r>
              <a:rPr lang="en-US" sz="3600" dirty="0">
                <a:latin typeface="Verdana" panose="020B0604030504040204" pitchFamily="34" charset="0"/>
                <a:ea typeface="Verdana" panose="020B0604030504040204" pitchFamily="34" charset="0"/>
              </a:rPr>
              <a:t>Aims</a:t>
            </a:r>
          </a:p>
        </p:txBody>
      </p:sp>
      <p:sp>
        <p:nvSpPr>
          <p:cNvPr id="3" name="Content Placeholder 2">
            <a:extLst>
              <a:ext uri="{FF2B5EF4-FFF2-40B4-BE49-F238E27FC236}">
                <a16:creationId xmlns:a16="http://schemas.microsoft.com/office/drawing/2014/main" id="{41B010E7-FC8B-42AA-AFC1-D6492498E390}"/>
              </a:ext>
            </a:extLst>
          </p:cNvPr>
          <p:cNvSpPr>
            <a:spLocks noGrp="1"/>
          </p:cNvSpPr>
          <p:nvPr>
            <p:ph idx="1"/>
          </p:nvPr>
        </p:nvSpPr>
        <p:spPr/>
        <p:txBody>
          <a:bodyPr>
            <a:normAutofit/>
          </a:bodyPr>
          <a:lstStyle/>
          <a:p>
            <a:pPr fontAlgn="base">
              <a:lnSpc>
                <a:spcPct val="115000"/>
              </a:lnSpc>
              <a:spcBef>
                <a:spcPts val="0"/>
              </a:spcBef>
              <a:spcAft>
                <a:spcPts val="800"/>
              </a:spcAft>
            </a:pPr>
            <a:r>
              <a:rPr lang="en-US" sz="2400" u="none" strike="noStrike" kern="0" spc="0" dirty="0">
                <a:solidFill>
                  <a:schemeClr val="bg1">
                    <a:lumMod val="50000"/>
                  </a:schemeClr>
                </a:solidFill>
                <a:effectLst/>
                <a:uFill>
                  <a:solidFill>
                    <a:srgbClr val="000000"/>
                  </a:solidFill>
                </a:uFill>
                <a:latin typeface="Arial" panose="020B0604020202020204" pitchFamily="34" charset="0"/>
                <a:ea typeface="Arial Unicode MS"/>
                <a:cs typeface="Arial" panose="020B0604020202020204" pitchFamily="34" charset="0"/>
              </a:rPr>
              <a:t>Raise awareness about (accessible) sonification </a:t>
            </a:r>
          </a:p>
          <a:p>
            <a:pPr fontAlgn="base">
              <a:lnSpc>
                <a:spcPct val="115000"/>
              </a:lnSpc>
              <a:spcBef>
                <a:spcPts val="0"/>
              </a:spcBef>
            </a:pPr>
            <a:r>
              <a:rPr lang="en-US" sz="2400" u="none" strike="noStrike" kern="0" spc="0" dirty="0">
                <a:solidFill>
                  <a:schemeClr val="bg1">
                    <a:lumMod val="50000"/>
                  </a:schemeClr>
                </a:solidFill>
                <a:effectLst/>
                <a:uFill>
                  <a:solidFill>
                    <a:srgbClr val="000000"/>
                  </a:solidFill>
                </a:uFill>
                <a:latin typeface="Arial" panose="020B0604020202020204" pitchFamily="34" charset="0"/>
                <a:ea typeface="Arial Unicode MS"/>
                <a:cs typeface="Arial" panose="020B0604020202020204" pitchFamily="34" charset="0"/>
              </a:rPr>
              <a:t>Build capacity in young students to develop a fundamental understanding of sonification through the development of ‘emergent sonification literacy’</a:t>
            </a:r>
          </a:p>
          <a:p>
            <a:pPr fontAlgn="base">
              <a:lnSpc>
                <a:spcPct val="115000"/>
              </a:lnSpc>
              <a:spcBef>
                <a:spcPts val="0"/>
              </a:spcBef>
            </a:pPr>
            <a:r>
              <a:rPr lang="en-US" u="none" strike="noStrike" kern="0" spc="0" dirty="0">
                <a:solidFill>
                  <a:srgbClr val="000000"/>
                </a:solidFill>
                <a:effectLst/>
                <a:uFill>
                  <a:solidFill>
                    <a:srgbClr val="000000"/>
                  </a:solidFill>
                </a:uFill>
                <a:latin typeface="Arial" panose="020B0604020202020204" pitchFamily="34" charset="0"/>
                <a:ea typeface="Arial Unicode MS"/>
                <a:cs typeface="Arial" panose="020B0604020202020204" pitchFamily="34" charset="0"/>
              </a:rPr>
              <a:t>Provide insights into the prerequisites and capabilities of young students in using this technology</a:t>
            </a:r>
          </a:p>
        </p:txBody>
      </p:sp>
    </p:spTree>
    <p:extLst>
      <p:ext uri="{BB962C8B-B14F-4D97-AF65-F5344CB8AC3E}">
        <p14:creationId xmlns:p14="http://schemas.microsoft.com/office/powerpoint/2010/main" val="14910024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8F21E-1768-4585-962B-A683B09296BF}"/>
              </a:ext>
            </a:extLst>
          </p:cNvPr>
          <p:cNvSpPr>
            <a:spLocks noGrp="1"/>
          </p:cNvSpPr>
          <p:nvPr>
            <p:ph type="title"/>
          </p:nvPr>
        </p:nvSpPr>
        <p:spPr/>
        <p:txBody>
          <a:bodyPr>
            <a:normAutofit/>
          </a:bodyPr>
          <a:lstStyle/>
          <a:p>
            <a:r>
              <a:rPr lang="en-US" sz="3600" dirty="0">
                <a:latin typeface="Verdana" panose="020B0604030504040204" pitchFamily="34" charset="0"/>
                <a:ea typeface="Verdana" panose="020B0604030504040204" pitchFamily="34" charset="0"/>
              </a:rPr>
              <a:t>Aims</a:t>
            </a:r>
          </a:p>
        </p:txBody>
      </p:sp>
      <p:sp>
        <p:nvSpPr>
          <p:cNvPr id="3" name="Content Placeholder 2">
            <a:extLst>
              <a:ext uri="{FF2B5EF4-FFF2-40B4-BE49-F238E27FC236}">
                <a16:creationId xmlns:a16="http://schemas.microsoft.com/office/drawing/2014/main" id="{41B010E7-FC8B-42AA-AFC1-D6492498E390}"/>
              </a:ext>
            </a:extLst>
          </p:cNvPr>
          <p:cNvSpPr>
            <a:spLocks noGrp="1"/>
          </p:cNvSpPr>
          <p:nvPr>
            <p:ph idx="1"/>
          </p:nvPr>
        </p:nvSpPr>
        <p:spPr/>
        <p:txBody>
          <a:bodyPr>
            <a:normAutofit/>
          </a:bodyPr>
          <a:lstStyle/>
          <a:p>
            <a:pPr fontAlgn="base">
              <a:lnSpc>
                <a:spcPct val="115000"/>
              </a:lnSpc>
              <a:spcBef>
                <a:spcPts val="0"/>
              </a:spcBef>
              <a:spcAft>
                <a:spcPts val="800"/>
              </a:spcAft>
            </a:pPr>
            <a:r>
              <a:rPr lang="en-US" sz="2400" u="none" strike="noStrike" kern="0" spc="0" dirty="0">
                <a:solidFill>
                  <a:schemeClr val="bg1">
                    <a:lumMod val="50000"/>
                  </a:schemeClr>
                </a:solidFill>
                <a:effectLst/>
                <a:uFill>
                  <a:solidFill>
                    <a:srgbClr val="000000"/>
                  </a:solidFill>
                </a:uFill>
                <a:latin typeface="Arial" panose="020B0604020202020204" pitchFamily="34" charset="0"/>
                <a:ea typeface="Arial Unicode MS"/>
                <a:cs typeface="Arial" panose="020B0604020202020204" pitchFamily="34" charset="0"/>
              </a:rPr>
              <a:t>Raise awareness about (accessible) sonification </a:t>
            </a:r>
          </a:p>
          <a:p>
            <a:pPr fontAlgn="base">
              <a:lnSpc>
                <a:spcPct val="115000"/>
              </a:lnSpc>
              <a:spcBef>
                <a:spcPts val="0"/>
              </a:spcBef>
            </a:pPr>
            <a:r>
              <a:rPr lang="en-US" sz="2400" u="none" strike="noStrike" kern="0" spc="0" dirty="0">
                <a:solidFill>
                  <a:schemeClr val="bg1">
                    <a:lumMod val="50000"/>
                  </a:schemeClr>
                </a:solidFill>
                <a:effectLst/>
                <a:uFill>
                  <a:solidFill>
                    <a:srgbClr val="000000"/>
                  </a:solidFill>
                </a:uFill>
                <a:latin typeface="Arial" panose="020B0604020202020204" pitchFamily="34" charset="0"/>
                <a:ea typeface="Arial Unicode MS"/>
                <a:cs typeface="Arial" panose="020B0604020202020204" pitchFamily="34" charset="0"/>
              </a:rPr>
              <a:t>Build capacity in young students to develop a fundamental understanding of sonification through the development of ‘emergent sonification literacy’</a:t>
            </a:r>
          </a:p>
          <a:p>
            <a:pPr fontAlgn="base">
              <a:lnSpc>
                <a:spcPct val="115000"/>
              </a:lnSpc>
              <a:spcBef>
                <a:spcPts val="0"/>
              </a:spcBef>
            </a:pPr>
            <a:r>
              <a:rPr lang="en-US" sz="2400" u="none" strike="noStrike" kern="0" spc="0" dirty="0">
                <a:solidFill>
                  <a:schemeClr val="bg1">
                    <a:lumMod val="50000"/>
                  </a:schemeClr>
                </a:solidFill>
                <a:effectLst/>
                <a:uFill>
                  <a:solidFill>
                    <a:srgbClr val="000000"/>
                  </a:solidFill>
                </a:uFill>
                <a:latin typeface="Arial" panose="020B0604020202020204" pitchFamily="34" charset="0"/>
                <a:ea typeface="Arial Unicode MS"/>
                <a:cs typeface="Arial" panose="020B0604020202020204" pitchFamily="34" charset="0"/>
              </a:rPr>
              <a:t>Provide insights into the prerequisites and capabilities of young students in using this technology</a:t>
            </a:r>
          </a:p>
          <a:p>
            <a:pPr fontAlgn="base">
              <a:lnSpc>
                <a:spcPct val="115000"/>
              </a:lnSpc>
              <a:spcBef>
                <a:spcPts val="0"/>
              </a:spcBef>
            </a:pPr>
            <a:r>
              <a:rPr lang="en-US" u="none" strike="noStrike" kern="0" spc="0" dirty="0">
                <a:solidFill>
                  <a:srgbClr val="000000"/>
                </a:solidFill>
                <a:effectLst/>
                <a:uFill>
                  <a:solidFill>
                    <a:srgbClr val="000000"/>
                  </a:solidFill>
                </a:uFill>
                <a:latin typeface="Arial" panose="020B0604020202020204" pitchFamily="34" charset="0"/>
                <a:ea typeface="Arial Unicode MS"/>
                <a:cs typeface="Arial" panose="020B0604020202020204" pitchFamily="34" charset="0"/>
              </a:rPr>
              <a:t>Provide a proof of concept for accessible, innovative, gamified applications of sonification for students who are blind or vision impaired</a:t>
            </a:r>
          </a:p>
          <a:p>
            <a:pPr fontAlgn="base">
              <a:lnSpc>
                <a:spcPct val="115000"/>
              </a:lnSpc>
              <a:spcBef>
                <a:spcPts val="0"/>
              </a:spcBef>
            </a:pPr>
            <a:endParaRPr lang="en-US" sz="2400" u="none" strike="noStrike" kern="0" spc="0" dirty="0">
              <a:solidFill>
                <a:schemeClr val="bg1">
                  <a:lumMod val="50000"/>
                </a:schemeClr>
              </a:solidFill>
              <a:effectLst/>
              <a:uFill>
                <a:solidFill>
                  <a:srgbClr val="000000"/>
                </a:solidFill>
              </a:uFill>
              <a:latin typeface="Arial" panose="020B0604020202020204" pitchFamily="34" charset="0"/>
              <a:ea typeface="Arial Unicode MS"/>
              <a:cs typeface="Arial" panose="020B0604020202020204" pitchFamily="34" charset="0"/>
            </a:endParaRPr>
          </a:p>
        </p:txBody>
      </p:sp>
    </p:spTree>
    <p:extLst>
      <p:ext uri="{BB962C8B-B14F-4D97-AF65-F5344CB8AC3E}">
        <p14:creationId xmlns:p14="http://schemas.microsoft.com/office/powerpoint/2010/main" val="12353208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8F21E-1768-4585-962B-A683B09296BF}"/>
              </a:ext>
            </a:extLst>
          </p:cNvPr>
          <p:cNvSpPr>
            <a:spLocks noGrp="1"/>
          </p:cNvSpPr>
          <p:nvPr>
            <p:ph type="title"/>
          </p:nvPr>
        </p:nvSpPr>
        <p:spPr/>
        <p:txBody>
          <a:bodyPr>
            <a:normAutofit/>
          </a:bodyPr>
          <a:lstStyle/>
          <a:p>
            <a:r>
              <a:rPr lang="en-US" sz="3600" dirty="0">
                <a:latin typeface="Verdana" panose="020B0604030504040204" pitchFamily="34" charset="0"/>
                <a:ea typeface="Verdana" panose="020B0604030504040204" pitchFamily="34" charset="0"/>
              </a:rPr>
              <a:t>Aims</a:t>
            </a:r>
          </a:p>
        </p:txBody>
      </p:sp>
      <p:sp>
        <p:nvSpPr>
          <p:cNvPr id="3" name="Content Placeholder 2">
            <a:extLst>
              <a:ext uri="{FF2B5EF4-FFF2-40B4-BE49-F238E27FC236}">
                <a16:creationId xmlns:a16="http://schemas.microsoft.com/office/drawing/2014/main" id="{41B010E7-FC8B-42AA-AFC1-D6492498E390}"/>
              </a:ext>
            </a:extLst>
          </p:cNvPr>
          <p:cNvSpPr>
            <a:spLocks noGrp="1"/>
          </p:cNvSpPr>
          <p:nvPr>
            <p:ph idx="1"/>
          </p:nvPr>
        </p:nvSpPr>
        <p:spPr/>
        <p:txBody>
          <a:bodyPr>
            <a:normAutofit/>
          </a:bodyPr>
          <a:lstStyle/>
          <a:p>
            <a:pPr fontAlgn="base">
              <a:lnSpc>
                <a:spcPct val="115000"/>
              </a:lnSpc>
              <a:spcBef>
                <a:spcPts val="0"/>
              </a:spcBef>
              <a:spcAft>
                <a:spcPts val="800"/>
              </a:spcAft>
            </a:pPr>
            <a:r>
              <a:rPr lang="en-US" sz="2400" u="none" strike="noStrike" kern="0" spc="0" dirty="0">
                <a:solidFill>
                  <a:schemeClr val="bg1">
                    <a:lumMod val="50000"/>
                  </a:schemeClr>
                </a:solidFill>
                <a:effectLst/>
                <a:uFill>
                  <a:solidFill>
                    <a:srgbClr val="000000"/>
                  </a:solidFill>
                </a:uFill>
                <a:latin typeface="Arial" panose="020B0604020202020204" pitchFamily="34" charset="0"/>
                <a:ea typeface="Arial Unicode MS"/>
                <a:cs typeface="Arial" panose="020B0604020202020204" pitchFamily="34" charset="0"/>
              </a:rPr>
              <a:t>Raise awareness about (accessible) sonification </a:t>
            </a:r>
          </a:p>
          <a:p>
            <a:pPr fontAlgn="base">
              <a:lnSpc>
                <a:spcPct val="115000"/>
              </a:lnSpc>
              <a:spcBef>
                <a:spcPts val="0"/>
              </a:spcBef>
            </a:pPr>
            <a:r>
              <a:rPr lang="en-US" sz="2400" u="none" strike="noStrike" kern="0" spc="0" dirty="0">
                <a:solidFill>
                  <a:schemeClr val="bg1">
                    <a:lumMod val="50000"/>
                  </a:schemeClr>
                </a:solidFill>
                <a:effectLst/>
                <a:uFill>
                  <a:solidFill>
                    <a:srgbClr val="000000"/>
                  </a:solidFill>
                </a:uFill>
                <a:latin typeface="Arial" panose="020B0604020202020204" pitchFamily="34" charset="0"/>
                <a:ea typeface="Arial Unicode MS"/>
                <a:cs typeface="Arial" panose="020B0604020202020204" pitchFamily="34" charset="0"/>
              </a:rPr>
              <a:t>Build capacity in young students to develop a fundamental understanding of sonification through the development of ‘emergent sonification literacy’</a:t>
            </a:r>
          </a:p>
          <a:p>
            <a:pPr fontAlgn="base">
              <a:lnSpc>
                <a:spcPct val="115000"/>
              </a:lnSpc>
              <a:spcBef>
                <a:spcPts val="0"/>
              </a:spcBef>
            </a:pPr>
            <a:r>
              <a:rPr lang="en-US" sz="2400" u="none" strike="noStrike" kern="0" spc="0" dirty="0">
                <a:solidFill>
                  <a:schemeClr val="bg1">
                    <a:lumMod val="50000"/>
                  </a:schemeClr>
                </a:solidFill>
                <a:effectLst/>
                <a:uFill>
                  <a:solidFill>
                    <a:srgbClr val="000000"/>
                  </a:solidFill>
                </a:uFill>
                <a:latin typeface="Arial" panose="020B0604020202020204" pitchFamily="34" charset="0"/>
                <a:ea typeface="Arial Unicode MS"/>
                <a:cs typeface="Arial" panose="020B0604020202020204" pitchFamily="34" charset="0"/>
              </a:rPr>
              <a:t>Provide insights into the prerequisites and capabilities of young students in using this technology</a:t>
            </a:r>
          </a:p>
          <a:p>
            <a:pPr fontAlgn="base">
              <a:lnSpc>
                <a:spcPct val="115000"/>
              </a:lnSpc>
              <a:spcBef>
                <a:spcPts val="0"/>
              </a:spcBef>
            </a:pPr>
            <a:r>
              <a:rPr lang="en-US" sz="2400" u="none" strike="noStrike" kern="0" spc="0" dirty="0">
                <a:solidFill>
                  <a:schemeClr val="bg1">
                    <a:lumMod val="50000"/>
                  </a:schemeClr>
                </a:solidFill>
                <a:effectLst/>
                <a:uFill>
                  <a:solidFill>
                    <a:srgbClr val="000000"/>
                  </a:solidFill>
                </a:uFill>
                <a:latin typeface="Arial" panose="020B0604020202020204" pitchFamily="34" charset="0"/>
                <a:ea typeface="Arial Unicode MS"/>
                <a:cs typeface="Arial" panose="020B0604020202020204" pitchFamily="34" charset="0"/>
              </a:rPr>
              <a:t>Provide a proof of concept for accessible, innovative, gamified applications of sonification for students who are blind or vision impaired</a:t>
            </a:r>
          </a:p>
          <a:p>
            <a:pPr fontAlgn="base">
              <a:lnSpc>
                <a:spcPct val="115000"/>
              </a:lnSpc>
              <a:spcBef>
                <a:spcPts val="0"/>
              </a:spcBef>
            </a:pPr>
            <a:r>
              <a:rPr lang="en-US" u="none" strike="noStrike" kern="0" spc="0" dirty="0">
                <a:solidFill>
                  <a:srgbClr val="000000"/>
                </a:solidFill>
                <a:effectLst/>
                <a:uFill>
                  <a:solidFill>
                    <a:srgbClr val="000000"/>
                  </a:solidFill>
                </a:uFill>
                <a:latin typeface="Arial" panose="020B0604020202020204" pitchFamily="34" charset="0"/>
                <a:ea typeface="Arial Unicode MS"/>
                <a:cs typeface="Arial" panose="020B0604020202020204" pitchFamily="34" charset="0"/>
              </a:rPr>
              <a:t>Contribute to students’ (future) use of sonification and access to STEM.</a:t>
            </a:r>
            <a:endParaRPr lang="en-US" u="none" strike="noStrike" kern="0" spc="0" dirty="0">
              <a:solidFill>
                <a:schemeClr val="bg1">
                  <a:lumMod val="50000"/>
                </a:schemeClr>
              </a:solidFill>
              <a:effectLst/>
              <a:uFill>
                <a:solidFill>
                  <a:srgbClr val="000000"/>
                </a:solidFill>
              </a:uFill>
              <a:latin typeface="Arial" panose="020B0604020202020204" pitchFamily="34" charset="0"/>
              <a:ea typeface="Arial Unicode MS"/>
              <a:cs typeface="Arial" panose="020B0604020202020204" pitchFamily="34" charset="0"/>
            </a:endParaRPr>
          </a:p>
          <a:p>
            <a:pPr fontAlgn="base">
              <a:lnSpc>
                <a:spcPct val="115000"/>
              </a:lnSpc>
              <a:spcBef>
                <a:spcPts val="0"/>
              </a:spcBef>
            </a:pPr>
            <a:endParaRPr lang="en-US" sz="2400" u="none" strike="noStrike" kern="0" spc="0" dirty="0">
              <a:solidFill>
                <a:schemeClr val="bg1">
                  <a:lumMod val="50000"/>
                </a:schemeClr>
              </a:solidFill>
              <a:effectLst/>
              <a:uFill>
                <a:solidFill>
                  <a:srgbClr val="000000"/>
                </a:solidFill>
              </a:uFill>
              <a:latin typeface="Arial" panose="020B0604020202020204" pitchFamily="34" charset="0"/>
              <a:ea typeface="Arial Unicode MS"/>
              <a:cs typeface="Arial" panose="020B0604020202020204" pitchFamily="34" charset="0"/>
            </a:endParaRPr>
          </a:p>
        </p:txBody>
      </p:sp>
    </p:spTree>
    <p:extLst>
      <p:ext uri="{BB962C8B-B14F-4D97-AF65-F5344CB8AC3E}">
        <p14:creationId xmlns:p14="http://schemas.microsoft.com/office/powerpoint/2010/main" val="31937085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EB0ED-31C8-4748-BD23-6BE694E00E96}"/>
              </a:ext>
            </a:extLst>
          </p:cNvPr>
          <p:cNvSpPr>
            <a:spLocks noGrp="1"/>
          </p:cNvSpPr>
          <p:nvPr>
            <p:ph type="title"/>
          </p:nvPr>
        </p:nvSpPr>
        <p:spPr/>
        <p:txBody>
          <a:bodyPr>
            <a:normAutofit/>
          </a:bodyPr>
          <a:lstStyle/>
          <a:p>
            <a:r>
              <a:rPr lang="en-US" sz="3600" dirty="0">
                <a:latin typeface="Verdana" panose="020B0604030504040204" pitchFamily="34" charset="0"/>
                <a:ea typeface="Verdana" panose="020B0604030504040204" pitchFamily="34" charset="0"/>
              </a:rPr>
              <a:t>Survey</a:t>
            </a:r>
          </a:p>
        </p:txBody>
      </p:sp>
      <p:sp>
        <p:nvSpPr>
          <p:cNvPr id="3" name="Content Placeholder 2">
            <a:extLst>
              <a:ext uri="{FF2B5EF4-FFF2-40B4-BE49-F238E27FC236}">
                <a16:creationId xmlns:a16="http://schemas.microsoft.com/office/drawing/2014/main" id="{75E6A2E7-ED39-4E81-B5DC-B08A4CCB2E33}"/>
              </a:ext>
            </a:extLst>
          </p:cNvPr>
          <p:cNvSpPr>
            <a:spLocks noGrp="1"/>
          </p:cNvSpPr>
          <p:nvPr>
            <p:ph idx="1"/>
          </p:nvPr>
        </p:nvSpPr>
        <p:spPr/>
        <p:txBody>
          <a:bodyPr/>
          <a:lstStyle/>
          <a:p>
            <a:r>
              <a:rPr lang="en-US" dirty="0">
                <a:latin typeface="Arial" panose="020B0604020202020204" pitchFamily="34" charset="0"/>
                <a:cs typeface="Arial" panose="020B0604020202020204" pitchFamily="34" charset="0"/>
              </a:rPr>
              <a:t>Free app</a:t>
            </a:r>
          </a:p>
          <a:p>
            <a:r>
              <a:rPr lang="en-US" dirty="0">
                <a:latin typeface="Arial" panose="020B0604020202020204" pitchFamily="34" charset="0"/>
                <a:cs typeface="Arial" panose="020B0604020202020204" pitchFamily="34" charset="0"/>
              </a:rPr>
              <a:t>Short and anonymous user survey</a:t>
            </a:r>
          </a:p>
          <a:p>
            <a:r>
              <a:rPr lang="en-US" dirty="0">
                <a:latin typeface="Arial" panose="020B0604020202020204" pitchFamily="34" charset="0"/>
                <a:cs typeface="Arial" panose="020B0604020202020204" pitchFamily="34" charset="0"/>
              </a:rPr>
              <a:t>www.sonoplanet.com</a:t>
            </a:r>
          </a:p>
        </p:txBody>
      </p:sp>
    </p:spTree>
    <p:extLst>
      <p:ext uri="{BB962C8B-B14F-4D97-AF65-F5344CB8AC3E}">
        <p14:creationId xmlns:p14="http://schemas.microsoft.com/office/powerpoint/2010/main" val="20321588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B4970-89D9-4241-BE69-0D45117DEAC4}"/>
              </a:ext>
            </a:extLst>
          </p:cNvPr>
          <p:cNvSpPr>
            <a:spLocks noGrp="1"/>
          </p:cNvSpPr>
          <p:nvPr>
            <p:ph type="title"/>
          </p:nvPr>
        </p:nvSpPr>
        <p:spPr/>
        <p:txBody>
          <a:bodyPr>
            <a:normAutofit/>
          </a:bodyPr>
          <a:lstStyle/>
          <a:p>
            <a:r>
              <a:rPr lang="en-US" sz="3600" dirty="0">
                <a:latin typeface="Verdana" panose="020B0604030504040204" pitchFamily="34" charset="0"/>
                <a:ea typeface="Verdana" panose="020B0604030504040204" pitchFamily="34" charset="0"/>
              </a:rPr>
              <a:t>Specs</a:t>
            </a:r>
          </a:p>
        </p:txBody>
      </p:sp>
      <p:sp>
        <p:nvSpPr>
          <p:cNvPr id="3" name="Content Placeholder 2">
            <a:extLst>
              <a:ext uri="{FF2B5EF4-FFF2-40B4-BE49-F238E27FC236}">
                <a16:creationId xmlns:a16="http://schemas.microsoft.com/office/drawing/2014/main" id="{9E549354-9063-4CB7-B6AD-E96345D79165}"/>
              </a:ext>
            </a:extLst>
          </p:cNvPr>
          <p:cNvSpPr>
            <a:spLocks noGrp="1"/>
          </p:cNvSpPr>
          <p:nvPr>
            <p:ph idx="1"/>
          </p:nvPr>
        </p:nvSpPr>
        <p:spPr/>
        <p:txBody>
          <a:bodyPr/>
          <a:lstStyle/>
          <a:p>
            <a:r>
              <a:rPr lang="en-US" dirty="0">
                <a:latin typeface="Arial" panose="020B0604020202020204" pitchFamily="34" charset="0"/>
                <a:cs typeface="Arial" panose="020B0604020202020204" pitchFamily="34" charset="0"/>
              </a:rPr>
              <a:t>Four original sonification concepts</a:t>
            </a:r>
          </a:p>
          <a:p>
            <a:r>
              <a:rPr lang="en-US" dirty="0">
                <a:latin typeface="Arial" panose="020B0604020202020204" pitchFamily="34" charset="0"/>
                <a:cs typeface="Arial" panose="020B0604020202020204" pitchFamily="34" charset="0"/>
              </a:rPr>
              <a:t>Four types of (audio) games</a:t>
            </a:r>
          </a:p>
          <a:p>
            <a:r>
              <a:rPr lang="en-US" dirty="0">
                <a:latin typeface="Arial" panose="020B0604020202020204" pitchFamily="34" charset="0"/>
                <a:cs typeface="Arial" panose="020B0604020202020204" pitchFamily="34" charset="0"/>
              </a:rPr>
              <a:t>Theme is space</a:t>
            </a:r>
          </a:p>
          <a:p>
            <a:r>
              <a:rPr lang="en-US" dirty="0">
                <a:latin typeface="Arial" panose="020B0604020202020204" pitchFamily="34" charset="0"/>
                <a:cs typeface="Arial" panose="020B0604020202020204" pitchFamily="34" charset="0"/>
              </a:rPr>
              <a:t>Explore power/limitations of sonification in Early Learning</a:t>
            </a:r>
          </a:p>
        </p:txBody>
      </p:sp>
    </p:spTree>
    <p:extLst>
      <p:ext uri="{BB962C8B-B14F-4D97-AF65-F5344CB8AC3E}">
        <p14:creationId xmlns:p14="http://schemas.microsoft.com/office/powerpoint/2010/main" val="13689371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E0F77-8AB8-4074-AB27-4ED61CD08848}"/>
              </a:ext>
            </a:extLst>
          </p:cNvPr>
          <p:cNvSpPr>
            <a:spLocks noGrp="1"/>
          </p:cNvSpPr>
          <p:nvPr>
            <p:ph type="title"/>
          </p:nvPr>
        </p:nvSpPr>
        <p:spPr/>
        <p:txBody>
          <a:bodyPr>
            <a:normAutofit/>
          </a:bodyPr>
          <a:lstStyle/>
          <a:p>
            <a:r>
              <a:rPr lang="en-US" sz="3600" dirty="0">
                <a:latin typeface="Verdana" panose="020B0604030504040204" pitchFamily="34" charset="0"/>
                <a:ea typeface="Verdana" panose="020B0604030504040204" pitchFamily="34" charset="0"/>
              </a:rPr>
              <a:t>Audio</a:t>
            </a:r>
          </a:p>
        </p:txBody>
      </p:sp>
      <p:sp>
        <p:nvSpPr>
          <p:cNvPr id="3" name="Content Placeholder 2">
            <a:extLst>
              <a:ext uri="{FF2B5EF4-FFF2-40B4-BE49-F238E27FC236}">
                <a16:creationId xmlns:a16="http://schemas.microsoft.com/office/drawing/2014/main" id="{F6A7765A-4066-4B68-AAC0-5AB105FAE713}"/>
              </a:ext>
            </a:extLst>
          </p:cNvPr>
          <p:cNvSpPr>
            <a:spLocks noGrp="1"/>
          </p:cNvSpPr>
          <p:nvPr>
            <p:ph idx="1"/>
          </p:nvPr>
        </p:nvSpPr>
        <p:spPr/>
        <p:txBody>
          <a:bodyPr>
            <a:normAutofit/>
          </a:bodyPr>
          <a:lstStyle/>
          <a:p>
            <a:r>
              <a:rPr lang="en-US" dirty="0">
                <a:latin typeface="Arial" panose="020B0604020202020204" pitchFamily="34" charset="0"/>
                <a:cs typeface="Arial" panose="020B0604020202020204" pitchFamily="34" charset="0"/>
              </a:rPr>
              <a:t>Audio games = Self-voicing games</a:t>
            </a:r>
          </a:p>
          <a:p>
            <a:r>
              <a:rPr lang="en-US" dirty="0">
                <a:latin typeface="Arial" panose="020B0604020202020204" pitchFamily="34" charset="0"/>
                <a:cs typeface="Arial" panose="020B0604020202020204" pitchFamily="34" charset="0"/>
              </a:rPr>
              <a:t>Screen readers OFF</a:t>
            </a:r>
          </a:p>
          <a:p>
            <a:r>
              <a:rPr lang="en-US" dirty="0">
                <a:latin typeface="Arial" panose="020B0604020202020204" pitchFamily="34" charset="0"/>
                <a:cs typeface="Arial" panose="020B0604020202020204" pitchFamily="34" charset="0"/>
              </a:rPr>
              <a:t>Self-voicing menus ON</a:t>
            </a:r>
          </a:p>
          <a:p>
            <a:r>
              <a:rPr lang="en-US" dirty="0">
                <a:latin typeface="Arial" panose="020B0604020202020204" pitchFamily="34" charset="0"/>
                <a:cs typeface="Arial" panose="020B0604020202020204" pitchFamily="34" charset="0"/>
              </a:rPr>
              <a:t>Attentive listening. Headsets optional</a:t>
            </a:r>
          </a:p>
          <a:p>
            <a:r>
              <a:rPr lang="en-US" dirty="0">
                <a:latin typeface="Arial" panose="020B0604020202020204" pitchFamily="34" charset="0"/>
                <a:cs typeface="Arial" panose="020B0604020202020204" pitchFamily="34" charset="0"/>
              </a:rPr>
              <a:t>Sonification</a:t>
            </a:r>
          </a:p>
          <a:p>
            <a:r>
              <a:rPr lang="en-US" dirty="0">
                <a:latin typeface="Arial" panose="020B0604020202020204" pitchFamily="34" charset="0"/>
                <a:cs typeface="Arial" panose="020B0604020202020204" pitchFamily="34" charset="0"/>
              </a:rPr>
              <a:t>Spoken guidance</a:t>
            </a:r>
          </a:p>
          <a:p>
            <a:r>
              <a:rPr lang="en-US" dirty="0">
                <a:latin typeface="Arial" panose="020B0604020202020204" pitchFamily="34" charset="0"/>
                <a:cs typeface="Arial" panose="020B0604020202020204" pitchFamily="34" charset="0"/>
              </a:rPr>
              <a:t>Audio Described ‘Setting of the Scene’</a:t>
            </a:r>
          </a:p>
        </p:txBody>
      </p:sp>
    </p:spTree>
    <p:extLst>
      <p:ext uri="{BB962C8B-B14F-4D97-AF65-F5344CB8AC3E}">
        <p14:creationId xmlns:p14="http://schemas.microsoft.com/office/powerpoint/2010/main" val="5900199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9C9B5-0D7A-4FF4-8C97-2DAB701D49C7}"/>
              </a:ext>
            </a:extLst>
          </p:cNvPr>
          <p:cNvSpPr>
            <a:spLocks noGrp="1"/>
          </p:cNvSpPr>
          <p:nvPr>
            <p:ph type="title"/>
          </p:nvPr>
        </p:nvSpPr>
        <p:spPr/>
        <p:txBody>
          <a:bodyPr>
            <a:normAutofit/>
          </a:bodyPr>
          <a:lstStyle/>
          <a:p>
            <a:r>
              <a:rPr lang="en-US" sz="3600" dirty="0">
                <a:latin typeface="Verdana" panose="020B0604030504040204" pitchFamily="34" charset="0"/>
                <a:ea typeface="Verdana" panose="020B0604030504040204" pitchFamily="34" charset="0"/>
              </a:rPr>
              <a:t>Adjustable Settings</a:t>
            </a:r>
          </a:p>
        </p:txBody>
      </p:sp>
      <p:sp>
        <p:nvSpPr>
          <p:cNvPr id="3" name="Content Placeholder 2">
            <a:extLst>
              <a:ext uri="{FF2B5EF4-FFF2-40B4-BE49-F238E27FC236}">
                <a16:creationId xmlns:a16="http://schemas.microsoft.com/office/drawing/2014/main" id="{044F22B2-7427-49E0-AF56-61BD8E37C76D}"/>
              </a:ext>
            </a:extLst>
          </p:cNvPr>
          <p:cNvSpPr>
            <a:spLocks noGrp="1"/>
          </p:cNvSpPr>
          <p:nvPr>
            <p:ph idx="1"/>
          </p:nvPr>
        </p:nvSpPr>
        <p:spPr/>
        <p:txBody>
          <a:bodyPr/>
          <a:lstStyle/>
          <a:p>
            <a:r>
              <a:rPr lang="en-US" dirty="0">
                <a:latin typeface="Arial" panose="020B0604020202020204" pitchFamily="34" charset="0"/>
                <a:cs typeface="Arial" panose="020B0604020202020204" pitchFamily="34" charset="0"/>
              </a:rPr>
              <a:t>Sound only, or sound with images</a:t>
            </a:r>
          </a:p>
          <a:p>
            <a:r>
              <a:rPr lang="en-US" dirty="0">
                <a:latin typeface="Arial" panose="020B0604020202020204" pitchFamily="34" charset="0"/>
                <a:cs typeface="Arial" panose="020B0604020202020204" pitchFamily="34" charset="0"/>
              </a:rPr>
              <a:t>Apple team</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843706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B6289-F740-416A-A65F-678447A9EAC4}"/>
              </a:ext>
            </a:extLst>
          </p:cNvPr>
          <p:cNvSpPr>
            <a:spLocks noGrp="1"/>
          </p:cNvSpPr>
          <p:nvPr>
            <p:ph type="title"/>
          </p:nvPr>
        </p:nvSpPr>
        <p:spPr/>
        <p:txBody>
          <a:bodyPr>
            <a:normAutofit/>
          </a:bodyPr>
          <a:lstStyle/>
          <a:p>
            <a:r>
              <a:rPr lang="en-US" sz="3600" dirty="0">
                <a:latin typeface="Verdana" panose="020B0604030504040204" pitchFamily="34" charset="0"/>
                <a:ea typeface="Verdana" panose="020B0604030504040204" pitchFamily="34" charset="0"/>
              </a:rPr>
              <a:t>No standard way of mapping</a:t>
            </a:r>
          </a:p>
        </p:txBody>
      </p:sp>
      <p:sp>
        <p:nvSpPr>
          <p:cNvPr id="3" name="Content Placeholder 2">
            <a:extLst>
              <a:ext uri="{FF2B5EF4-FFF2-40B4-BE49-F238E27FC236}">
                <a16:creationId xmlns:a16="http://schemas.microsoft.com/office/drawing/2014/main" id="{D0B9A926-40D4-4F30-8057-953F095C7AE9}"/>
              </a:ext>
            </a:extLst>
          </p:cNvPr>
          <p:cNvSpPr>
            <a:spLocks noGrp="1"/>
          </p:cNvSpPr>
          <p:nvPr>
            <p:ph idx="1"/>
          </p:nvPr>
        </p:nvSpPr>
        <p:spPr/>
        <p:txBody>
          <a:bodyPr/>
          <a:lstStyle/>
          <a:p>
            <a:r>
              <a:rPr lang="en-US" dirty="0">
                <a:latin typeface="Arial" panose="020B0604020202020204" pitchFamily="34" charset="0"/>
                <a:cs typeface="Arial" panose="020B0604020202020204" pitchFamily="34" charset="0"/>
              </a:rPr>
              <a:t>Sonification the </a:t>
            </a:r>
            <a:r>
              <a:rPr lang="en-US" dirty="0" err="1">
                <a:latin typeface="Arial" panose="020B0604020202020204" pitchFamily="34" charset="0"/>
                <a:cs typeface="Arial" panose="020B0604020202020204" pitchFamily="34" charset="0"/>
              </a:rPr>
              <a:t>Sonokids</a:t>
            </a:r>
            <a:r>
              <a:rPr lang="en-US" dirty="0">
                <a:latin typeface="Arial" panose="020B0604020202020204" pitchFamily="34" charset="0"/>
                <a:cs typeface="Arial" panose="020B0604020202020204" pitchFamily="34" charset="0"/>
              </a:rPr>
              <a:t>’ way</a:t>
            </a:r>
          </a:p>
          <a:p>
            <a:r>
              <a:rPr lang="en-US" dirty="0">
                <a:latin typeface="Arial" panose="020B0604020202020204" pitchFamily="34" charset="0"/>
                <a:cs typeface="Arial" panose="020B0604020202020204" pitchFamily="34" charset="0"/>
              </a:rPr>
              <a:t>Trialed at 2021 SPEVI and Round Table Conference</a:t>
            </a:r>
          </a:p>
          <a:p>
            <a:r>
              <a:rPr lang="en-US" dirty="0">
                <a:latin typeface="Arial" panose="020B0604020202020204" pitchFamily="34" charset="0"/>
                <a:cs typeface="Arial" panose="020B0604020202020204" pitchFamily="34" charset="0"/>
              </a:rPr>
              <a:t>No stereo sound</a:t>
            </a:r>
          </a:p>
          <a:p>
            <a:r>
              <a:rPr lang="en-US" dirty="0">
                <a:latin typeface="Arial" panose="020B0604020202020204" pitchFamily="34" charset="0"/>
                <a:cs typeface="Arial" panose="020B0604020202020204" pitchFamily="34" charset="0"/>
              </a:rPr>
              <a:t>Game 1</a:t>
            </a:r>
          </a:p>
        </p:txBody>
      </p:sp>
    </p:spTree>
    <p:extLst>
      <p:ext uri="{BB962C8B-B14F-4D97-AF65-F5344CB8AC3E}">
        <p14:creationId xmlns:p14="http://schemas.microsoft.com/office/powerpoint/2010/main" val="40515784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D5C4A-D57F-4289-9439-895FB27B2910}"/>
              </a:ext>
            </a:extLst>
          </p:cNvPr>
          <p:cNvSpPr>
            <a:spLocks noGrp="1"/>
          </p:cNvSpPr>
          <p:nvPr>
            <p:ph type="title"/>
          </p:nvPr>
        </p:nvSpPr>
        <p:spPr/>
        <p:txBody>
          <a:bodyPr>
            <a:normAutofit/>
          </a:bodyPr>
          <a:lstStyle/>
          <a:p>
            <a:r>
              <a:rPr lang="en-US" sz="3600" dirty="0">
                <a:latin typeface="Verdana" panose="020B0604030504040204" pitchFamily="34" charset="0"/>
                <a:ea typeface="Verdana" panose="020B0604030504040204" pitchFamily="34" charset="0"/>
              </a:rPr>
              <a:t>Space Flight</a:t>
            </a:r>
          </a:p>
        </p:txBody>
      </p:sp>
      <p:pic>
        <p:nvPicPr>
          <p:cNvPr id="4" name="Start of the app with Spaceflight" descr="Audio clip of sound sequence when opening app CosmoBally on Sonoplanet. Shows app landing page: CosmoBally, planet Earth, and sonification symbol.">
            <a:hlinkClick r:id="" action="ppaction://media"/>
            <a:extLst>
              <a:ext uri="{FF2B5EF4-FFF2-40B4-BE49-F238E27FC236}">
                <a16:creationId xmlns:a16="http://schemas.microsoft.com/office/drawing/2014/main" id="{861AAEC1-75F1-48F1-A318-E046C7E3403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194050" y="1825625"/>
            <a:ext cx="5802313" cy="4351338"/>
          </a:xfrm>
        </p:spPr>
      </p:pic>
    </p:spTree>
    <p:extLst>
      <p:ext uri="{BB962C8B-B14F-4D97-AF65-F5344CB8AC3E}">
        <p14:creationId xmlns:p14="http://schemas.microsoft.com/office/powerpoint/2010/main" val="4209753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2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remove"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Main Menu of the app">
            <a:extLst>
              <a:ext uri="{FF2B5EF4-FFF2-40B4-BE49-F238E27FC236}">
                <a16:creationId xmlns:a16="http://schemas.microsoft.com/office/drawing/2014/main" id="{C81053F6-CE6E-43B7-A420-F98CBF884E25}"/>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2214351" y="517232"/>
            <a:ext cx="7763298" cy="5823536"/>
          </a:xfrm>
        </p:spPr>
      </p:pic>
    </p:spTree>
    <p:extLst>
      <p:ext uri="{BB962C8B-B14F-4D97-AF65-F5344CB8AC3E}">
        <p14:creationId xmlns:p14="http://schemas.microsoft.com/office/powerpoint/2010/main" val="9991333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2ED03-D7BA-4E65-91D6-3C6212F85B4F}"/>
              </a:ext>
            </a:extLst>
          </p:cNvPr>
          <p:cNvSpPr>
            <a:spLocks noGrp="1"/>
          </p:cNvSpPr>
          <p:nvPr>
            <p:ph type="title"/>
          </p:nvPr>
        </p:nvSpPr>
        <p:spPr/>
        <p:txBody>
          <a:bodyPr>
            <a:normAutofit/>
          </a:bodyPr>
          <a:lstStyle/>
          <a:p>
            <a:r>
              <a:rPr lang="en-US" sz="3600" dirty="0">
                <a:latin typeface="Verdana" panose="020B0604030504040204" pitchFamily="34" charset="0"/>
                <a:ea typeface="Verdana" panose="020B0604030504040204" pitchFamily="34" charset="0"/>
                <a:cs typeface="Arial" panose="020B0604020202020204" pitchFamily="34" charset="0"/>
              </a:rPr>
              <a:t>Sonification is…</a:t>
            </a:r>
          </a:p>
        </p:txBody>
      </p:sp>
      <p:sp>
        <p:nvSpPr>
          <p:cNvPr id="3" name="Content Placeholder 2">
            <a:extLst>
              <a:ext uri="{FF2B5EF4-FFF2-40B4-BE49-F238E27FC236}">
                <a16:creationId xmlns:a16="http://schemas.microsoft.com/office/drawing/2014/main" id="{4162B2B0-757A-40F4-8FB2-1A1A522A25F0}"/>
              </a:ext>
            </a:extLst>
          </p:cNvPr>
          <p:cNvSpPr>
            <a:spLocks noGrp="1"/>
          </p:cNvSpPr>
          <p:nvPr>
            <p:ph idx="1"/>
          </p:nvPr>
        </p:nvSpPr>
        <p:spPr/>
        <p:txBody>
          <a:bodyPr>
            <a:normAutofit/>
          </a:bodyPr>
          <a:lstStyle/>
          <a:p>
            <a:pPr marL="0" indent="0">
              <a:buNone/>
            </a:pPr>
            <a:r>
              <a:rPr lang="en-US" sz="3200" dirty="0">
                <a:latin typeface="Arial" panose="020B0604020202020204" pitchFamily="34" charset="0"/>
                <a:cs typeface="Arial" panose="020B0604020202020204" pitchFamily="34" charset="0"/>
              </a:rPr>
              <a:t/>
            </a:r>
            <a:br>
              <a:rPr lang="en-US" sz="3200"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Mainstream technology using non-speech audio to represent information or data</a:t>
            </a:r>
          </a:p>
          <a:p>
            <a:pPr marL="0" indent="0">
              <a:buNone/>
            </a:pPr>
            <a:endParaRPr lang="en-US" sz="3200" dirty="0">
              <a:latin typeface="Arial" panose="020B0604020202020204" pitchFamily="34" charset="0"/>
              <a:cs typeface="Arial" panose="020B0604020202020204" pitchFamily="34" charset="0"/>
            </a:endParaRPr>
          </a:p>
          <a:p>
            <a:pPr marL="0" indent="0">
              <a:buNone/>
            </a:pP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267130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Menu Game 1">
            <a:extLst>
              <a:ext uri="{FF2B5EF4-FFF2-40B4-BE49-F238E27FC236}">
                <a16:creationId xmlns:a16="http://schemas.microsoft.com/office/drawing/2014/main" id="{4831ADC9-FB92-460B-80D6-E464D83554CA}"/>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2147230" y="438986"/>
            <a:ext cx="7897540" cy="5924236"/>
          </a:xfrm>
        </p:spPr>
      </p:pic>
    </p:spTree>
    <p:extLst>
      <p:ext uri="{BB962C8B-B14F-4D97-AF65-F5344CB8AC3E}">
        <p14:creationId xmlns:p14="http://schemas.microsoft.com/office/powerpoint/2010/main" val="3166094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6A6B7-86A4-4327-8080-F39BFC406974}"/>
              </a:ext>
            </a:extLst>
          </p:cNvPr>
          <p:cNvSpPr>
            <a:spLocks noGrp="1"/>
          </p:cNvSpPr>
          <p:nvPr>
            <p:ph type="title"/>
          </p:nvPr>
        </p:nvSpPr>
        <p:spPr/>
        <p:txBody>
          <a:bodyPr>
            <a:normAutofit/>
          </a:bodyPr>
          <a:lstStyle/>
          <a:p>
            <a:r>
              <a:rPr lang="en-US" sz="3600" dirty="0">
                <a:latin typeface="Verdana" panose="020B0604030504040204" pitchFamily="34" charset="0"/>
                <a:ea typeface="Verdana" panose="020B0604030504040204" pitchFamily="34" charset="0"/>
              </a:rPr>
              <a:t>Game 1: </a:t>
            </a:r>
            <a:r>
              <a:rPr lang="en-US" sz="3600" dirty="0">
                <a:effectLst/>
                <a:latin typeface="Verdana" panose="020B0604030504040204" pitchFamily="34" charset="0"/>
                <a:ea typeface="Verdana" panose="020B0604030504040204" pitchFamily="34" charset="0"/>
              </a:rPr>
              <a:t>Hearing Shapes. Shape Crater</a:t>
            </a:r>
            <a:endParaRPr lang="en-US" sz="3600" dirty="0">
              <a:latin typeface="Verdana" panose="020B0604030504040204" pitchFamily="34" charset="0"/>
              <a:ea typeface="Verdana" panose="020B0604030504040204" pitchFamily="34" charset="0"/>
            </a:endParaRPr>
          </a:p>
        </p:txBody>
      </p:sp>
      <p:sp>
        <p:nvSpPr>
          <p:cNvPr id="3" name="Content Placeholder 2">
            <a:extLst>
              <a:ext uri="{FF2B5EF4-FFF2-40B4-BE49-F238E27FC236}">
                <a16:creationId xmlns:a16="http://schemas.microsoft.com/office/drawing/2014/main" id="{468A1074-16C4-4D20-AE94-8985C6541910}"/>
              </a:ext>
            </a:extLst>
          </p:cNvPr>
          <p:cNvSpPr>
            <a:spLocks noGrp="1"/>
          </p:cNvSpPr>
          <p:nvPr>
            <p:ph idx="1"/>
          </p:nvPr>
        </p:nvSpPr>
        <p:spPr/>
        <p:txBody>
          <a:bodyPr/>
          <a:lstStyle/>
          <a:p>
            <a:pPr marL="0" indent="0">
              <a:buNone/>
            </a:pPr>
            <a:r>
              <a:rPr lang="en-US" dirty="0">
                <a:effectLst/>
                <a:latin typeface="Arial" panose="020B0604020202020204" pitchFamily="34" charset="0"/>
                <a:ea typeface="Calibri" panose="020F0502020204030204" pitchFamily="34" charset="0"/>
                <a:cs typeface="Arial" panose="020B0604020202020204" pitchFamily="34" charset="0"/>
              </a:rPr>
              <a:t>Designed as a Quiz in two parts. </a:t>
            </a:r>
          </a:p>
          <a:p>
            <a:r>
              <a:rPr lang="en-US" dirty="0">
                <a:effectLst/>
                <a:latin typeface="Arial" panose="020B0604020202020204" pitchFamily="34" charset="0"/>
                <a:ea typeface="Calibri" panose="020F0502020204030204" pitchFamily="34" charset="0"/>
                <a:cs typeface="Arial" panose="020B0604020202020204" pitchFamily="34" charset="0"/>
              </a:rPr>
              <a:t>In Part 1 you are asked to compare two </a:t>
            </a:r>
            <a:r>
              <a:rPr lang="en-US" dirty="0" err="1">
                <a:effectLst/>
                <a:latin typeface="Arial" panose="020B0604020202020204" pitchFamily="34" charset="0"/>
                <a:ea typeface="Calibri" panose="020F0502020204030204" pitchFamily="34" charset="0"/>
                <a:cs typeface="Arial" panose="020B0604020202020204" pitchFamily="34" charset="0"/>
              </a:rPr>
              <a:t>sonified</a:t>
            </a:r>
            <a:r>
              <a:rPr lang="en-US" dirty="0">
                <a:effectLst/>
                <a:latin typeface="Arial" panose="020B0604020202020204" pitchFamily="34" charset="0"/>
                <a:ea typeface="Calibri" panose="020F0502020204030204" pitchFamily="34" charset="0"/>
                <a:cs typeface="Arial" panose="020B0604020202020204" pitchFamily="34" charset="0"/>
              </a:rPr>
              <a:t> shapes. </a:t>
            </a:r>
          </a:p>
          <a:p>
            <a:r>
              <a:rPr lang="en-US" dirty="0">
                <a:effectLst/>
                <a:latin typeface="Arial" panose="020B0604020202020204" pitchFamily="34" charset="0"/>
                <a:ea typeface="Calibri" panose="020F0502020204030204" pitchFamily="34" charset="0"/>
                <a:cs typeface="Arial" panose="020B0604020202020204" pitchFamily="34" charset="0"/>
              </a:rPr>
              <a:t>Part 2 plays one </a:t>
            </a:r>
            <a:r>
              <a:rPr lang="en-US" dirty="0" err="1">
                <a:effectLst/>
                <a:latin typeface="Arial" panose="020B0604020202020204" pitchFamily="34" charset="0"/>
                <a:ea typeface="Calibri" panose="020F0502020204030204" pitchFamily="34" charset="0"/>
                <a:cs typeface="Arial" panose="020B0604020202020204" pitchFamily="34" charset="0"/>
              </a:rPr>
              <a:t>sonified</a:t>
            </a:r>
            <a:r>
              <a:rPr lang="en-US" dirty="0">
                <a:effectLst/>
                <a:latin typeface="Arial" panose="020B0604020202020204" pitchFamily="34" charset="0"/>
                <a:ea typeface="Calibri" panose="020F0502020204030204" pitchFamily="34" charset="0"/>
                <a:cs typeface="Arial" panose="020B0604020202020204" pitchFamily="34" charset="0"/>
              </a:rPr>
              <a:t> shape at a time. Select right answer.</a:t>
            </a:r>
            <a:endParaRPr lang="en-US" dirty="0"/>
          </a:p>
        </p:txBody>
      </p:sp>
    </p:spTree>
    <p:extLst>
      <p:ext uri="{BB962C8B-B14F-4D97-AF65-F5344CB8AC3E}">
        <p14:creationId xmlns:p14="http://schemas.microsoft.com/office/powerpoint/2010/main" val="29937093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lip playing intro speech when opening Game 1 in the app - part 1 of the quiz.">
            <a:extLst>
              <a:ext uri="{FF2B5EF4-FFF2-40B4-BE49-F238E27FC236}">
                <a16:creationId xmlns:a16="http://schemas.microsoft.com/office/drawing/2014/main" id="{47CBE300-CC94-41C2-840A-05DC86387E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1430" y="275572"/>
            <a:ext cx="8409140" cy="6306855"/>
          </a:xfrm>
          <a:prstGeom prst="rect">
            <a:avLst/>
          </a:prstGeom>
        </p:spPr>
      </p:pic>
      <p:pic>
        <p:nvPicPr>
          <p:cNvPr id="9" name="Game-1_intro speech" descr="Clip of intro speech for Game 1">
            <a:hlinkClick r:id="" action="ppaction://media"/>
            <a:extLst>
              <a:ext uri="{FF2B5EF4-FFF2-40B4-BE49-F238E27FC236}">
                <a16:creationId xmlns:a16="http://schemas.microsoft.com/office/drawing/2014/main" id="{B660AB43-0AFC-4AC2-842D-ED2310ABC09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8263" y="3124199"/>
            <a:ext cx="609600" cy="609600"/>
          </a:xfrm>
          <a:prstGeom prst="rect">
            <a:avLst/>
          </a:prstGeom>
        </p:spPr>
      </p:pic>
    </p:spTree>
    <p:extLst>
      <p:ext uri="{BB962C8B-B14F-4D97-AF65-F5344CB8AC3E}">
        <p14:creationId xmlns:p14="http://schemas.microsoft.com/office/powerpoint/2010/main" val="3767731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99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udio clip playing question 1, sound 1 of the quiz. Black screen with specks of light as stars.">
            <a:extLst>
              <a:ext uri="{FF2B5EF4-FFF2-40B4-BE49-F238E27FC236}">
                <a16:creationId xmlns:a16="http://schemas.microsoft.com/office/drawing/2014/main" id="{FC83AB20-B614-4417-8B9A-E510C7D0DF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7693" y="280269"/>
            <a:ext cx="8396614" cy="6297461"/>
          </a:xfrm>
          <a:prstGeom prst="rect">
            <a:avLst/>
          </a:prstGeom>
        </p:spPr>
      </p:pic>
      <p:pic>
        <p:nvPicPr>
          <p:cNvPr id="3" name="Game-1-shape-2-audio only-cropped">
            <a:hlinkClick r:id="" action="ppaction://media"/>
            <a:extLst>
              <a:ext uri="{FF2B5EF4-FFF2-40B4-BE49-F238E27FC236}">
                <a16:creationId xmlns:a16="http://schemas.microsoft.com/office/drawing/2014/main" id="{CCE93C85-81B8-4B89-81B8-F76541985A4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5633" y="3124199"/>
            <a:ext cx="609600" cy="609600"/>
          </a:xfrm>
          <a:prstGeom prst="rect">
            <a:avLst/>
          </a:prstGeom>
        </p:spPr>
      </p:pic>
    </p:spTree>
    <p:extLst>
      <p:ext uri="{BB962C8B-B14F-4D97-AF65-F5344CB8AC3E}">
        <p14:creationId xmlns:p14="http://schemas.microsoft.com/office/powerpoint/2010/main" val="4179610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83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ettings menu. Hide shapes is on.">
            <a:extLst>
              <a:ext uri="{FF2B5EF4-FFF2-40B4-BE49-F238E27FC236}">
                <a16:creationId xmlns:a16="http://schemas.microsoft.com/office/drawing/2014/main" id="{594F7E3A-F3CB-4F91-A758-4293532A28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2352650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udio Clip of another sonification of the quiz, while showing a horizontal line on the left and on the right.">
            <a:extLst>
              <a:ext uri="{FF2B5EF4-FFF2-40B4-BE49-F238E27FC236}">
                <a16:creationId xmlns:a16="http://schemas.microsoft.com/office/drawing/2014/main" id="{ACFDBDA3-DB28-440E-A92B-D869DA1286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41743" y="263047"/>
            <a:ext cx="8108515" cy="6081386"/>
          </a:xfrm>
          <a:prstGeom prst="rect">
            <a:avLst/>
          </a:prstGeom>
        </p:spPr>
      </p:pic>
      <p:pic>
        <p:nvPicPr>
          <p:cNvPr id="4" name="Game-1-audio only-cropped">
            <a:hlinkClick r:id="" action="ppaction://media"/>
            <a:extLst>
              <a:ext uri="{FF2B5EF4-FFF2-40B4-BE49-F238E27FC236}">
                <a16:creationId xmlns:a16="http://schemas.microsoft.com/office/drawing/2014/main" id="{CED3478A-D1C8-4FD7-A248-D13BAA8475B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0580" y="3124200"/>
            <a:ext cx="609600" cy="609600"/>
          </a:xfrm>
          <a:prstGeom prst="rect">
            <a:avLst/>
          </a:prstGeom>
        </p:spPr>
      </p:pic>
    </p:spTree>
    <p:extLst>
      <p:ext uri="{BB962C8B-B14F-4D97-AF65-F5344CB8AC3E}">
        <p14:creationId xmlns:p14="http://schemas.microsoft.com/office/powerpoint/2010/main" val="2856384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17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E9815-692C-4E51-8C56-CA7108D289FF}"/>
              </a:ext>
            </a:extLst>
          </p:cNvPr>
          <p:cNvSpPr>
            <a:spLocks noGrp="1"/>
          </p:cNvSpPr>
          <p:nvPr>
            <p:ph type="title"/>
          </p:nvPr>
        </p:nvSpPr>
        <p:spPr/>
        <p:txBody>
          <a:bodyPr>
            <a:normAutofit/>
          </a:bodyPr>
          <a:lstStyle/>
          <a:p>
            <a:r>
              <a:rPr lang="en-US" sz="3600" dirty="0">
                <a:latin typeface="Verdana" panose="020B0604030504040204" pitchFamily="34" charset="0"/>
                <a:ea typeface="Verdana" panose="020B0604030504040204" pitchFamily="34" charset="0"/>
                <a:cs typeface="Arial" panose="020B0604020202020204" pitchFamily="34" charset="0"/>
              </a:rPr>
              <a:t>Following the process of creation</a:t>
            </a:r>
          </a:p>
        </p:txBody>
      </p:sp>
      <p:sp>
        <p:nvSpPr>
          <p:cNvPr id="3" name="Content Placeholder 2">
            <a:extLst>
              <a:ext uri="{FF2B5EF4-FFF2-40B4-BE49-F238E27FC236}">
                <a16:creationId xmlns:a16="http://schemas.microsoft.com/office/drawing/2014/main" id="{DB85C0DA-24FC-4F1A-BB99-1468210F2B6E}"/>
              </a:ext>
            </a:extLst>
          </p:cNvPr>
          <p:cNvSpPr>
            <a:spLocks noGrp="1"/>
          </p:cNvSpPr>
          <p:nvPr>
            <p:ph idx="1"/>
          </p:nvPr>
        </p:nvSpPr>
        <p:spPr/>
        <p:txBody>
          <a:bodyPr>
            <a:normAutofit/>
          </a:bodyPr>
          <a:lstStyle/>
          <a:p>
            <a:pPr marL="0" indent="0">
              <a:buNone/>
            </a:pPr>
            <a:r>
              <a:rPr lang="en-US" i="1" dirty="0">
                <a:effectLst/>
                <a:latin typeface="Arial" panose="020B0604020202020204" pitchFamily="34" charset="0"/>
                <a:ea typeface="Calibri" panose="020F0502020204030204" pitchFamily="34" charset="0"/>
                <a:cs typeface="Arial" panose="020B0604020202020204" pitchFamily="34" charset="0"/>
              </a:rPr>
              <a:t>“I like being able to actually hear the shape being drawn”. </a:t>
            </a:r>
          </a:p>
          <a:p>
            <a:pPr marL="0" indent="0">
              <a:buNone/>
            </a:pPr>
            <a:endParaRPr lang="en-US" i="1" dirty="0">
              <a:latin typeface="Arial" panose="020B0604020202020204" pitchFamily="34" charset="0"/>
              <a:cs typeface="Arial" panose="020B0604020202020204" pitchFamily="34" charset="0"/>
            </a:endParaRPr>
          </a:p>
          <a:p>
            <a:pPr marL="0" indent="0">
              <a:buNone/>
            </a:pPr>
            <a:r>
              <a:rPr lang="en-US" dirty="0" err="1">
                <a:latin typeface="Arial" panose="020B0604020202020204" pitchFamily="34" charset="0"/>
                <a:cs typeface="Arial" panose="020B0604020202020204" pitchFamily="34" charset="0"/>
              </a:rPr>
              <a:t>Sonoplanet</a:t>
            </a:r>
            <a:r>
              <a:rPr lang="en-US" dirty="0">
                <a:latin typeface="Arial" panose="020B0604020202020204" pitchFamily="34" charset="0"/>
                <a:cs typeface="Arial" panose="020B0604020202020204" pitchFamily="34" charset="0"/>
              </a:rPr>
              <a:t> TestFlight Pilot (9 years old)</a:t>
            </a:r>
          </a:p>
        </p:txBody>
      </p:sp>
      <p:pic>
        <p:nvPicPr>
          <p:cNvPr id="4" name="Picture 3" descr="A person at a table with an iPad, one hand hovering over the line of a rectangle on the screen as it is being sonified in the Ballyland Sonoplanet app.">
            <a:extLst>
              <a:ext uri="{FF2B5EF4-FFF2-40B4-BE49-F238E27FC236}">
                <a16:creationId xmlns:a16="http://schemas.microsoft.com/office/drawing/2014/main" id="{D51A787D-4423-4BE7-A8C3-B362BFAF2B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8486" y="3758539"/>
            <a:ext cx="3615028" cy="2734336"/>
          </a:xfrm>
          <a:prstGeom prst="rect">
            <a:avLst/>
          </a:prstGeom>
        </p:spPr>
      </p:pic>
    </p:spTree>
    <p:extLst>
      <p:ext uri="{BB962C8B-B14F-4D97-AF65-F5344CB8AC3E}">
        <p14:creationId xmlns:p14="http://schemas.microsoft.com/office/powerpoint/2010/main" val="33495617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B4026-E512-4327-99DE-AB8C2176EF61}"/>
              </a:ext>
            </a:extLst>
          </p:cNvPr>
          <p:cNvSpPr>
            <a:spLocks noGrp="1"/>
          </p:cNvSpPr>
          <p:nvPr>
            <p:ph type="title"/>
          </p:nvPr>
        </p:nvSpPr>
        <p:spPr/>
        <p:txBody>
          <a:bodyPr>
            <a:normAutofit/>
          </a:bodyPr>
          <a:lstStyle/>
          <a:p>
            <a:r>
              <a:rPr lang="en-US" sz="3600" dirty="0">
                <a:latin typeface="Verdana" panose="020B0604030504040204" pitchFamily="34" charset="0"/>
                <a:ea typeface="Verdana" panose="020B0604030504040204" pitchFamily="34" charset="0"/>
                <a:cs typeface="Arial" panose="020B0604020202020204" pitchFamily="34" charset="0"/>
              </a:rPr>
              <a:t>Complements tactile exploration</a:t>
            </a:r>
          </a:p>
        </p:txBody>
      </p:sp>
      <p:sp>
        <p:nvSpPr>
          <p:cNvPr id="3" name="Content Placeholder 2">
            <a:extLst>
              <a:ext uri="{FF2B5EF4-FFF2-40B4-BE49-F238E27FC236}">
                <a16:creationId xmlns:a16="http://schemas.microsoft.com/office/drawing/2014/main" id="{F7AFE97F-D87E-4C02-A2EE-0E83FCDAEC12}"/>
              </a:ext>
            </a:extLst>
          </p:cNvPr>
          <p:cNvSpPr>
            <a:spLocks noGrp="1"/>
          </p:cNvSpPr>
          <p:nvPr>
            <p:ph idx="1"/>
          </p:nvPr>
        </p:nvSpPr>
        <p:spPr/>
        <p:txBody>
          <a:bodyPr/>
          <a:lstStyle/>
          <a:p>
            <a:pPr>
              <a:lnSpc>
                <a:spcPct val="150000"/>
              </a:lnSpc>
            </a:pPr>
            <a:r>
              <a:rPr lang="en-US" dirty="0">
                <a:latin typeface="Arial" panose="020B0604020202020204" pitchFamily="34" charset="0"/>
                <a:ea typeface="Calibri" panose="020F0502020204030204" pitchFamily="34" charset="0"/>
                <a:cs typeface="Arial" panose="020B0604020202020204" pitchFamily="34" charset="0"/>
              </a:rPr>
              <a:t>Sonification adds direction to shape</a:t>
            </a:r>
            <a:endParaRPr lang="en-US" dirty="0">
              <a:effectLst/>
              <a:latin typeface="Arial" panose="020B0604020202020204" pitchFamily="34" charset="0"/>
              <a:ea typeface="Calibri" panose="020F0502020204030204" pitchFamily="34" charset="0"/>
              <a:cs typeface="Arial" panose="020B0604020202020204" pitchFamily="34" charset="0"/>
            </a:endParaRPr>
          </a:p>
          <a:p>
            <a:pPr>
              <a:lnSpc>
                <a:spcPct val="150000"/>
              </a:lnSpc>
            </a:pPr>
            <a:r>
              <a:rPr lang="en-US" dirty="0">
                <a:latin typeface="Arial" panose="020B0604020202020204" pitchFamily="34" charset="0"/>
                <a:cs typeface="Arial" panose="020B0604020202020204" pitchFamily="34" charset="0"/>
              </a:rPr>
              <a:t>Dynamic process &lt;&gt; ‘static’ tactile graphic</a:t>
            </a:r>
          </a:p>
        </p:txBody>
      </p:sp>
    </p:spTree>
    <p:extLst>
      <p:ext uri="{BB962C8B-B14F-4D97-AF65-F5344CB8AC3E}">
        <p14:creationId xmlns:p14="http://schemas.microsoft.com/office/powerpoint/2010/main" val="11178573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1C8A5-F57F-440C-A872-E9A42F4716E4}"/>
              </a:ext>
            </a:extLst>
          </p:cNvPr>
          <p:cNvSpPr>
            <a:spLocks noGrp="1"/>
          </p:cNvSpPr>
          <p:nvPr>
            <p:ph type="title"/>
          </p:nvPr>
        </p:nvSpPr>
        <p:spPr/>
        <p:txBody>
          <a:bodyPr>
            <a:normAutofit/>
          </a:bodyPr>
          <a:lstStyle/>
          <a:p>
            <a:r>
              <a:rPr lang="en-US" sz="3600" dirty="0">
                <a:latin typeface="Verdana" panose="020B0604030504040204" pitchFamily="34" charset="0"/>
                <a:ea typeface="Verdana" panose="020B0604030504040204" pitchFamily="34" charset="0"/>
              </a:rPr>
              <a:t>Game 2: </a:t>
            </a:r>
            <a:r>
              <a:rPr lang="en-US" sz="3600" dirty="0">
                <a:effectLst/>
                <a:latin typeface="Verdana" panose="020B0604030504040204" pitchFamily="34" charset="0"/>
                <a:ea typeface="Verdana" panose="020B0604030504040204" pitchFamily="34" charset="0"/>
              </a:rPr>
              <a:t>Explore with the Scooper</a:t>
            </a:r>
            <a:endParaRPr lang="en-US" sz="3600" dirty="0">
              <a:latin typeface="Verdana" panose="020B0604030504040204" pitchFamily="34" charset="0"/>
              <a:ea typeface="Verdana" panose="020B0604030504040204" pitchFamily="34" charset="0"/>
            </a:endParaRPr>
          </a:p>
        </p:txBody>
      </p:sp>
      <p:sp>
        <p:nvSpPr>
          <p:cNvPr id="3" name="Content Placeholder 2">
            <a:extLst>
              <a:ext uri="{FF2B5EF4-FFF2-40B4-BE49-F238E27FC236}">
                <a16:creationId xmlns:a16="http://schemas.microsoft.com/office/drawing/2014/main" id="{626D718D-E1C5-4C6E-AF33-3C638704569D}"/>
              </a:ext>
            </a:extLst>
          </p:cNvPr>
          <p:cNvSpPr>
            <a:spLocks noGrp="1"/>
          </p:cNvSpPr>
          <p:nvPr>
            <p:ph idx="1"/>
          </p:nvPr>
        </p:nvSpPr>
        <p:spPr/>
        <p:txBody>
          <a:bodyPr>
            <a:normAutofit/>
          </a:bodyPr>
          <a:lstStyle/>
          <a:p>
            <a:pPr marL="0" indent="0">
              <a:buNone/>
            </a:pPr>
            <a:r>
              <a:rPr lang="en-US" dirty="0">
                <a:effectLst/>
                <a:latin typeface="Arial" panose="020B0604020202020204" pitchFamily="34" charset="0"/>
                <a:ea typeface="Calibri" panose="020F0502020204030204" pitchFamily="34" charset="0"/>
                <a:cs typeface="Arial" panose="020B0604020202020204" pitchFamily="34" charset="0"/>
              </a:rPr>
              <a:t>More difficult</a:t>
            </a:r>
            <a:r>
              <a:rPr lang="en-US" dirty="0">
                <a:latin typeface="Arial" panose="020B0604020202020204" pitchFamily="34" charset="0"/>
                <a:ea typeface="Calibri" panose="020F0502020204030204" pitchFamily="34" charset="0"/>
                <a:cs typeface="Arial" panose="020B0604020202020204" pitchFamily="34" charset="0"/>
              </a:rPr>
              <a:t>? </a:t>
            </a:r>
          </a:p>
          <a:p>
            <a:pPr marL="0" indent="0">
              <a:buNone/>
            </a:pPr>
            <a:endParaRPr lang="en-US" dirty="0">
              <a:latin typeface="Arial" panose="020B0604020202020204" pitchFamily="34" charset="0"/>
              <a:ea typeface="Calibri" panose="020F0502020204030204" pitchFamily="34" charset="0"/>
              <a:cs typeface="Arial" panose="020B0604020202020204" pitchFamily="34" charset="0"/>
            </a:endParaRPr>
          </a:p>
          <a:p>
            <a:r>
              <a:rPr lang="en-US" dirty="0">
                <a:latin typeface="Arial" panose="020B0604020202020204" pitchFamily="34" charset="0"/>
                <a:ea typeface="Calibri" panose="020F0502020204030204" pitchFamily="34" charset="0"/>
                <a:cs typeface="Arial" panose="020B0604020202020204" pitchFamily="34" charset="0"/>
              </a:rPr>
              <a:t>Use sonification to find Base Station</a:t>
            </a:r>
          </a:p>
          <a:p>
            <a:r>
              <a:rPr lang="en-US" dirty="0" err="1">
                <a:latin typeface="Arial" panose="020B0604020202020204" pitchFamily="34" charset="0"/>
                <a:ea typeface="Calibri" panose="020F0502020204030204" pitchFamily="34" charset="0"/>
                <a:cs typeface="Arial" panose="020B0604020202020204" pitchFamily="34" charset="0"/>
              </a:rPr>
              <a:t>Analyse</a:t>
            </a:r>
            <a:r>
              <a:rPr lang="en-US" dirty="0">
                <a:latin typeface="Arial" panose="020B0604020202020204" pitchFamily="34" charset="0"/>
                <a:ea typeface="Calibri" panose="020F0502020204030204" pitchFamily="34" charset="0"/>
                <a:cs typeface="Arial" panose="020B0604020202020204" pitchFamily="34" charset="0"/>
              </a:rPr>
              <a:t> sounds </a:t>
            </a:r>
            <a:r>
              <a:rPr lang="en-US" dirty="0">
                <a:effectLst/>
                <a:latin typeface="Arial" panose="020B0604020202020204" pitchFamily="34" charset="0"/>
                <a:ea typeface="Calibri" panose="020F0502020204030204" pitchFamily="34" charset="0"/>
                <a:cs typeface="Arial" panose="020B0604020202020204" pitchFamily="34" charset="0"/>
              </a:rPr>
              <a:t>of objects</a:t>
            </a:r>
          </a:p>
          <a:p>
            <a:r>
              <a:rPr lang="en-US" dirty="0" err="1">
                <a:latin typeface="Arial" panose="020B0604020202020204" pitchFamily="34" charset="0"/>
                <a:ea typeface="Calibri" panose="020F0502020204030204" pitchFamily="34" charset="0"/>
                <a:cs typeface="Arial" panose="020B0604020202020204" pitchFamily="34" charset="0"/>
              </a:rPr>
              <a:t>Analyse</a:t>
            </a:r>
            <a:r>
              <a:rPr lang="en-US" dirty="0">
                <a:latin typeface="Arial" panose="020B0604020202020204" pitchFamily="34" charset="0"/>
                <a:ea typeface="Calibri" panose="020F0502020204030204" pitchFamily="34" charset="0"/>
                <a:cs typeface="Arial" panose="020B0604020202020204" pitchFamily="34" charset="0"/>
              </a:rPr>
              <a:t> and </a:t>
            </a:r>
            <a:r>
              <a:rPr lang="en-US" dirty="0">
                <a:effectLst/>
                <a:latin typeface="Arial" panose="020B0604020202020204" pitchFamily="34" charset="0"/>
                <a:ea typeface="Calibri" panose="020F0502020204030204" pitchFamily="34" charset="0"/>
                <a:cs typeface="Arial" panose="020B0604020202020204" pitchFamily="34" charset="0"/>
              </a:rPr>
              <a:t>Trace </a:t>
            </a:r>
            <a:r>
              <a:rPr lang="en-US" dirty="0" err="1">
                <a:effectLst/>
                <a:latin typeface="Arial" panose="020B0604020202020204" pitchFamily="34" charset="0"/>
                <a:ea typeface="Calibri" panose="020F0502020204030204" pitchFamily="34" charset="0"/>
                <a:cs typeface="Arial" panose="020B0604020202020204" pitchFamily="34" charset="0"/>
              </a:rPr>
              <a:t>sonified</a:t>
            </a:r>
            <a:r>
              <a:rPr lang="en-US" dirty="0">
                <a:effectLst/>
                <a:latin typeface="Arial" panose="020B0604020202020204" pitchFamily="34" charset="0"/>
                <a:ea typeface="Calibri" panose="020F0502020204030204" pitchFamily="34" charset="0"/>
                <a:cs typeface="Arial" panose="020B0604020202020204" pitchFamily="34" charset="0"/>
              </a:rPr>
              <a:t> line/shape</a:t>
            </a:r>
          </a:p>
        </p:txBody>
      </p:sp>
    </p:spTree>
    <p:extLst>
      <p:ext uri="{BB962C8B-B14F-4D97-AF65-F5344CB8AC3E}">
        <p14:creationId xmlns:p14="http://schemas.microsoft.com/office/powerpoint/2010/main" val="5357283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udio Clip of interaction with Game 2. Small square block in top left corner. Black backdrop with tiny specks of light as stars.">
            <a:extLst>
              <a:ext uri="{FF2B5EF4-FFF2-40B4-BE49-F238E27FC236}">
                <a16:creationId xmlns:a16="http://schemas.microsoft.com/office/drawing/2014/main" id="{D3F95DFB-F165-40B8-9808-3206779CE1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1362" y="591670"/>
            <a:ext cx="7909276" cy="5674659"/>
          </a:xfrm>
          <a:prstGeom prst="rect">
            <a:avLst/>
          </a:prstGeom>
        </p:spPr>
      </p:pic>
      <p:pic>
        <p:nvPicPr>
          <p:cNvPr id="2" name="Game-2-gameplay scooping only-[AudioTrimmer.com]">
            <a:hlinkClick r:id="" action="ppaction://media"/>
            <a:extLst>
              <a:ext uri="{FF2B5EF4-FFF2-40B4-BE49-F238E27FC236}">
                <a16:creationId xmlns:a16="http://schemas.microsoft.com/office/drawing/2014/main" id="{D2D881EB-6CED-5AC3-1EA4-F6A541B6AC6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89591" y="3124199"/>
            <a:ext cx="609600" cy="609600"/>
          </a:xfrm>
          <a:prstGeom prst="rect">
            <a:avLst/>
          </a:prstGeom>
        </p:spPr>
      </p:pic>
    </p:spTree>
    <p:extLst>
      <p:ext uri="{BB962C8B-B14F-4D97-AF65-F5344CB8AC3E}">
        <p14:creationId xmlns:p14="http://schemas.microsoft.com/office/powerpoint/2010/main" val="2872616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38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F3514-51EF-43E6-84CD-AD8A71C82BB7}"/>
              </a:ext>
            </a:extLst>
          </p:cNvPr>
          <p:cNvSpPr>
            <a:spLocks noGrp="1"/>
          </p:cNvSpPr>
          <p:nvPr>
            <p:ph type="title"/>
          </p:nvPr>
        </p:nvSpPr>
        <p:spPr/>
        <p:txBody>
          <a:bodyPr>
            <a:normAutofit/>
          </a:bodyPr>
          <a:lstStyle/>
          <a:p>
            <a:r>
              <a:rPr lang="en-US" sz="3600" dirty="0">
                <a:latin typeface="Verdana" panose="020B0604030504040204" pitchFamily="34" charset="0"/>
                <a:ea typeface="Verdana" panose="020B0604030504040204" pitchFamily="34" charset="0"/>
                <a:cs typeface="Arial" panose="020B0604020202020204" pitchFamily="34" charset="0"/>
              </a:rPr>
              <a:t>Sonification in Education: Accessibility </a:t>
            </a:r>
          </a:p>
        </p:txBody>
      </p:sp>
      <p:sp>
        <p:nvSpPr>
          <p:cNvPr id="3" name="Content Placeholder 2">
            <a:extLst>
              <a:ext uri="{FF2B5EF4-FFF2-40B4-BE49-F238E27FC236}">
                <a16:creationId xmlns:a16="http://schemas.microsoft.com/office/drawing/2014/main" id="{F955893F-17A7-4824-8529-6869744C05E8}"/>
              </a:ext>
            </a:extLst>
          </p:cNvPr>
          <p:cNvSpPr>
            <a:spLocks noGrp="1"/>
          </p:cNvSpPr>
          <p:nvPr>
            <p:ph idx="1"/>
          </p:nvPr>
        </p:nvSpPr>
        <p:spPr>
          <a:xfrm>
            <a:off x="838200" y="1825625"/>
            <a:ext cx="10515600" cy="4801206"/>
          </a:xfrm>
        </p:spPr>
        <p:txBody>
          <a:bodyPr>
            <a:normAutofit/>
          </a:bodyPr>
          <a:lstStyle/>
          <a:p>
            <a:pPr>
              <a:lnSpc>
                <a:spcPct val="160000"/>
              </a:lnSpc>
              <a:spcBef>
                <a:spcPts val="0"/>
              </a:spcBef>
            </a:pPr>
            <a:r>
              <a:rPr lang="en-US" dirty="0">
                <a:latin typeface="Arial" panose="020B0604020202020204" pitchFamily="34" charset="0"/>
                <a:cs typeface="Arial" panose="020B0604020202020204" pitchFamily="34" charset="0"/>
              </a:rPr>
              <a:t>Faster process</a:t>
            </a:r>
          </a:p>
          <a:p>
            <a:pPr>
              <a:lnSpc>
                <a:spcPct val="160000"/>
              </a:lnSpc>
              <a:spcBef>
                <a:spcPts val="0"/>
              </a:spcBef>
            </a:pPr>
            <a:r>
              <a:rPr lang="en-US" dirty="0">
                <a:latin typeface="Arial" panose="020B0604020202020204" pitchFamily="34" charset="0"/>
                <a:cs typeface="Arial" panose="020B0604020202020204" pitchFamily="34" charset="0"/>
              </a:rPr>
              <a:t>‘Impression’: quick overview before diving into the real content</a:t>
            </a:r>
          </a:p>
          <a:p>
            <a:pPr>
              <a:lnSpc>
                <a:spcPct val="160000"/>
              </a:lnSpc>
              <a:spcBef>
                <a:spcPts val="0"/>
              </a:spcBef>
            </a:pPr>
            <a:r>
              <a:rPr lang="en-US" dirty="0">
                <a:latin typeface="Arial" panose="020B0604020202020204" pitchFamily="34" charset="0"/>
                <a:cs typeface="Arial" panose="020B0604020202020204" pitchFamily="34" charset="0"/>
              </a:rPr>
              <a:t>Multi-modal benefits all</a:t>
            </a:r>
          </a:p>
          <a:p>
            <a:pPr>
              <a:lnSpc>
                <a:spcPct val="160000"/>
              </a:lnSpc>
              <a:spcBef>
                <a:spcPts val="0"/>
              </a:spcBef>
            </a:pPr>
            <a:r>
              <a:rPr lang="en-US" dirty="0">
                <a:latin typeface="Arial" panose="020B0604020202020204" pitchFamily="34" charset="0"/>
                <a:cs typeface="Arial" panose="020B0604020202020204" pitchFamily="34" charset="0"/>
              </a:rPr>
              <a:t>Equity of access  - Alternative mode of access (STEM)</a:t>
            </a:r>
          </a:p>
          <a:p>
            <a:pPr>
              <a:lnSpc>
                <a:spcPct val="160000"/>
              </a:lnSpc>
              <a:spcBef>
                <a:spcPts val="0"/>
              </a:spcBef>
            </a:pPr>
            <a:r>
              <a:rPr lang="en-US" dirty="0">
                <a:latin typeface="Arial" panose="020B0604020202020204" pitchFamily="34" charset="0"/>
                <a:cs typeface="Arial" panose="020B0604020202020204" pitchFamily="34" charset="0"/>
              </a:rPr>
              <a:t>Independent access in real-time</a:t>
            </a:r>
          </a:p>
          <a:p>
            <a:pPr>
              <a:lnSpc>
                <a:spcPct val="107000"/>
              </a:lnSpc>
              <a:spcBef>
                <a:spcPts val="0"/>
              </a:spcBef>
            </a:pPr>
            <a:endParaRPr lang="en-US" dirty="0"/>
          </a:p>
        </p:txBody>
      </p:sp>
    </p:spTree>
    <p:extLst>
      <p:ext uri="{BB962C8B-B14F-4D97-AF65-F5344CB8AC3E}">
        <p14:creationId xmlns:p14="http://schemas.microsoft.com/office/powerpoint/2010/main" val="11951817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B7ACD-4750-4705-B1C1-F938ABF0B77A}"/>
              </a:ext>
            </a:extLst>
          </p:cNvPr>
          <p:cNvSpPr>
            <a:spLocks noGrp="1"/>
          </p:cNvSpPr>
          <p:nvPr>
            <p:ph type="title"/>
          </p:nvPr>
        </p:nvSpPr>
        <p:spPr/>
        <p:txBody>
          <a:bodyPr>
            <a:normAutofit/>
          </a:bodyPr>
          <a:lstStyle/>
          <a:p>
            <a:r>
              <a:rPr lang="en-US" sz="3600" dirty="0">
                <a:latin typeface="Verdana" panose="020B0604030504040204" pitchFamily="34" charset="0"/>
                <a:ea typeface="Verdana" panose="020B0604030504040204" pitchFamily="34" charset="0"/>
              </a:rPr>
              <a:t>Game 3: </a:t>
            </a:r>
            <a:r>
              <a:rPr lang="en-US" sz="3600" dirty="0" err="1">
                <a:latin typeface="Verdana" panose="020B0604030504040204" pitchFamily="34" charset="0"/>
                <a:ea typeface="Verdana" panose="020B0604030504040204" pitchFamily="34" charset="0"/>
              </a:rPr>
              <a:t>Sonified</a:t>
            </a:r>
            <a:r>
              <a:rPr lang="en-US" sz="3600" dirty="0">
                <a:latin typeface="Verdana" panose="020B0604030504040204" pitchFamily="34" charset="0"/>
                <a:ea typeface="Verdana" panose="020B0604030504040204" pitchFamily="34" charset="0"/>
              </a:rPr>
              <a:t> drawing. Cave </a:t>
            </a:r>
          </a:p>
        </p:txBody>
      </p:sp>
      <p:sp>
        <p:nvSpPr>
          <p:cNvPr id="3" name="Content Placeholder 2">
            <a:extLst>
              <a:ext uri="{FF2B5EF4-FFF2-40B4-BE49-F238E27FC236}">
                <a16:creationId xmlns:a16="http://schemas.microsoft.com/office/drawing/2014/main" id="{35A836E8-4A27-4397-81F6-4F2B5C20F55E}"/>
              </a:ext>
            </a:extLst>
          </p:cNvPr>
          <p:cNvSpPr>
            <a:spLocks noGrp="1"/>
          </p:cNvSpPr>
          <p:nvPr>
            <p:ph idx="1"/>
          </p:nvPr>
        </p:nvSpPr>
        <p:spPr/>
        <p:txBody>
          <a:bodyPr>
            <a:normAutofit/>
          </a:bodyPr>
          <a:lstStyle/>
          <a:p>
            <a:pPr>
              <a:lnSpc>
                <a:spcPct val="150000"/>
              </a:lnSpc>
            </a:pPr>
            <a:r>
              <a:rPr lang="en-US" dirty="0">
                <a:latin typeface="Arial" panose="020B0604020202020204" pitchFamily="34" charset="0"/>
                <a:cs typeface="Arial" panose="020B0604020202020204" pitchFamily="34" charset="0"/>
              </a:rPr>
              <a:t>Designed as Sonification </a:t>
            </a:r>
            <a:r>
              <a:rPr lang="en-US" dirty="0" err="1">
                <a:latin typeface="Arial" panose="020B0604020202020204" pitchFamily="34" charset="0"/>
                <a:cs typeface="Arial" panose="020B0604020202020204" pitchFamily="34" charset="0"/>
              </a:rPr>
              <a:t>MakerSpace</a:t>
            </a:r>
            <a:r>
              <a:rPr lang="en-US" dirty="0">
                <a:latin typeface="Arial" panose="020B0604020202020204" pitchFamily="34" charset="0"/>
                <a:cs typeface="Arial" panose="020B0604020202020204" pitchFamily="34" charset="0"/>
              </a:rPr>
              <a:t>. </a:t>
            </a:r>
          </a:p>
          <a:p>
            <a:pPr>
              <a:lnSpc>
                <a:spcPct val="150000"/>
              </a:lnSpc>
            </a:pPr>
            <a:r>
              <a:rPr lang="en-US" dirty="0">
                <a:latin typeface="Arial" panose="020B0604020202020204" pitchFamily="34" charset="0"/>
                <a:cs typeface="Arial" panose="020B0604020202020204" pitchFamily="34" charset="0"/>
              </a:rPr>
              <a:t>Creative.</a:t>
            </a:r>
          </a:p>
          <a:p>
            <a:pPr>
              <a:lnSpc>
                <a:spcPct val="150000"/>
              </a:lnSpc>
            </a:pPr>
            <a:r>
              <a:rPr lang="en-US" dirty="0">
                <a:latin typeface="Arial" panose="020B0604020202020204" pitchFamily="34" charset="0"/>
                <a:cs typeface="Arial" panose="020B0604020202020204" pitchFamily="34" charset="0"/>
              </a:rPr>
              <a:t>Learn better by actively producing sonification</a:t>
            </a:r>
          </a:p>
          <a:p>
            <a:pPr>
              <a:lnSpc>
                <a:spcPct val="150000"/>
              </a:lnSpc>
            </a:pPr>
            <a:r>
              <a:rPr lang="en-US" dirty="0">
                <a:latin typeface="Arial" panose="020B0604020202020204" pitchFamily="34" charset="0"/>
                <a:cs typeface="Arial" panose="020B0604020202020204" pitchFamily="34" charset="0"/>
              </a:rPr>
              <a:t>Draw and Trace shapes with sonification. </a:t>
            </a:r>
            <a:endParaRPr lang="en-US" dirty="0"/>
          </a:p>
        </p:txBody>
      </p:sp>
    </p:spTree>
    <p:extLst>
      <p:ext uri="{BB962C8B-B14F-4D97-AF65-F5344CB8AC3E}">
        <p14:creationId xmlns:p14="http://schemas.microsoft.com/office/powerpoint/2010/main" val="42622553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hoto of iPad with Game 3. Child drawing sonified lines in black.">
            <a:extLst>
              <a:ext uri="{FF2B5EF4-FFF2-40B4-BE49-F238E27FC236}">
                <a16:creationId xmlns:a16="http://schemas.microsoft.com/office/drawing/2014/main" id="{E829A040-DC1C-4FDC-909D-EA3823DB2C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4765" y="359209"/>
            <a:ext cx="7682470" cy="6242007"/>
          </a:xfrm>
          <a:prstGeom prst="rect">
            <a:avLst/>
          </a:prstGeom>
        </p:spPr>
      </p:pic>
    </p:spTree>
    <p:extLst>
      <p:ext uri="{BB962C8B-B14F-4D97-AF65-F5344CB8AC3E}">
        <p14:creationId xmlns:p14="http://schemas.microsoft.com/office/powerpoint/2010/main" val="29017120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yellow on black drawing of smiley face">
            <a:extLst>
              <a:ext uri="{FF2B5EF4-FFF2-40B4-BE49-F238E27FC236}">
                <a16:creationId xmlns:a16="http://schemas.microsoft.com/office/drawing/2014/main" id="{31D14333-35A1-4C4F-C0B3-423B33A89D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8797" y="281098"/>
            <a:ext cx="8394405" cy="6295804"/>
          </a:xfrm>
          <a:prstGeom prst="rect">
            <a:avLst/>
          </a:prstGeom>
        </p:spPr>
      </p:pic>
    </p:spTree>
    <p:extLst>
      <p:ext uri="{BB962C8B-B14F-4D97-AF65-F5344CB8AC3E}">
        <p14:creationId xmlns:p14="http://schemas.microsoft.com/office/powerpoint/2010/main" val="27945500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7C135-E9A5-46E0-AB90-F330807F2DC9}"/>
              </a:ext>
            </a:extLst>
          </p:cNvPr>
          <p:cNvSpPr>
            <a:spLocks noGrp="1"/>
          </p:cNvSpPr>
          <p:nvPr>
            <p:ph type="title"/>
          </p:nvPr>
        </p:nvSpPr>
        <p:spPr/>
        <p:txBody>
          <a:bodyPr>
            <a:normAutofit/>
          </a:bodyPr>
          <a:lstStyle/>
          <a:p>
            <a:r>
              <a:rPr lang="en-US" sz="3600" dirty="0">
                <a:latin typeface="Verdana" panose="020B0604030504040204" pitchFamily="34" charset="0"/>
                <a:ea typeface="Verdana" panose="020B0604030504040204" pitchFamily="34" charset="0"/>
              </a:rPr>
              <a:t>Game 4. Find the </a:t>
            </a:r>
            <a:r>
              <a:rPr lang="en-US" sz="3600" dirty="0" err="1">
                <a:latin typeface="Verdana" panose="020B0604030504040204" pitchFamily="34" charset="0"/>
                <a:ea typeface="Verdana" panose="020B0604030504040204" pitchFamily="34" charset="0"/>
              </a:rPr>
              <a:t>Saliens</a:t>
            </a:r>
            <a:endParaRPr lang="en-US" sz="3600" dirty="0">
              <a:latin typeface="Verdana" panose="020B0604030504040204" pitchFamily="34" charset="0"/>
              <a:ea typeface="Verdana" panose="020B0604030504040204" pitchFamily="34" charset="0"/>
            </a:endParaRPr>
          </a:p>
        </p:txBody>
      </p:sp>
      <p:sp>
        <p:nvSpPr>
          <p:cNvPr id="3" name="Content Placeholder 2">
            <a:extLst>
              <a:ext uri="{FF2B5EF4-FFF2-40B4-BE49-F238E27FC236}">
                <a16:creationId xmlns:a16="http://schemas.microsoft.com/office/drawing/2014/main" id="{A1DE5B20-402F-4FFB-A48A-64B2F67D6B83}"/>
              </a:ext>
            </a:extLst>
          </p:cNvPr>
          <p:cNvSpPr>
            <a:spLocks noGrp="1"/>
          </p:cNvSpPr>
          <p:nvPr>
            <p:ph idx="1"/>
          </p:nvPr>
        </p:nvSpPr>
        <p:spPr/>
        <p:txBody>
          <a:bodyPr/>
          <a:lstStyle/>
          <a:p>
            <a:pPr marL="0" marR="0">
              <a:lnSpc>
                <a:spcPct val="115000"/>
              </a:lnSpc>
              <a:spcBef>
                <a:spcPts val="0"/>
              </a:spcBef>
              <a:spcAft>
                <a:spcPts val="800"/>
              </a:spcAft>
            </a:pPr>
            <a:r>
              <a:rPr lang="en-US" dirty="0">
                <a:effectLst/>
                <a:latin typeface="Arial" panose="020B0604020202020204" pitchFamily="34" charset="0"/>
                <a:ea typeface="Calibri" panose="020F0502020204030204" pitchFamily="34" charset="0"/>
                <a:cs typeface="Arial" panose="020B0604020202020204" pitchFamily="34" charset="0"/>
              </a:rPr>
              <a:t>Directional Sonification in a grid. </a:t>
            </a:r>
          </a:p>
          <a:p>
            <a:pPr marL="0" marR="0">
              <a:lnSpc>
                <a:spcPct val="115000"/>
              </a:lnSpc>
              <a:spcBef>
                <a:spcPts val="0"/>
              </a:spcBef>
              <a:spcAft>
                <a:spcPts val="800"/>
              </a:spcAft>
            </a:pPr>
            <a:r>
              <a:rPr lang="en-US" dirty="0">
                <a:effectLst/>
                <a:latin typeface="Arial" panose="020B0604020202020204" pitchFamily="34" charset="0"/>
                <a:ea typeface="Calibri" panose="020F0502020204030204" pitchFamily="34" charset="0"/>
                <a:cs typeface="Arial" panose="020B0604020202020204" pitchFamily="34" charset="0"/>
              </a:rPr>
              <a:t>Sets of ‘sound indicators’</a:t>
            </a:r>
          </a:p>
          <a:p>
            <a:pPr marL="0" marR="0">
              <a:lnSpc>
                <a:spcPct val="115000"/>
              </a:lnSpc>
              <a:spcBef>
                <a:spcPts val="0"/>
              </a:spcBef>
              <a:spcAft>
                <a:spcPts val="800"/>
              </a:spcAft>
            </a:pPr>
            <a:r>
              <a:rPr lang="en-US" dirty="0">
                <a:latin typeface="Arial" panose="020B0604020202020204" pitchFamily="34" charset="0"/>
                <a:ea typeface="Calibri" panose="020F0502020204030204" pitchFamily="34" charset="0"/>
                <a:cs typeface="Arial" panose="020B0604020202020204" pitchFamily="34" charset="0"/>
              </a:rPr>
              <a:t>Mission Briefing Game 4</a:t>
            </a:r>
            <a:endParaRPr lang="en-US" dirty="0">
              <a:effectLst/>
              <a:latin typeface="Arial" panose="020B0604020202020204" pitchFamily="34" charset="0"/>
              <a:ea typeface="Calibri" panose="020F050202020403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34376952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0C235-24BF-4B42-9D80-A4C947A7239C}"/>
              </a:ext>
            </a:extLst>
          </p:cNvPr>
          <p:cNvSpPr>
            <a:spLocks noGrp="1"/>
          </p:cNvSpPr>
          <p:nvPr>
            <p:ph type="title"/>
          </p:nvPr>
        </p:nvSpPr>
        <p:spPr/>
        <p:txBody>
          <a:bodyPr>
            <a:normAutofit/>
          </a:bodyPr>
          <a:lstStyle/>
          <a:p>
            <a:r>
              <a:rPr lang="en-US" sz="3600" dirty="0">
                <a:latin typeface="Verdana" panose="020B0604030504040204" pitchFamily="34" charset="0"/>
                <a:ea typeface="Verdana" panose="020B0604030504040204" pitchFamily="34" charset="0"/>
              </a:rPr>
              <a:t>Game 4</a:t>
            </a:r>
          </a:p>
        </p:txBody>
      </p:sp>
      <p:pic>
        <p:nvPicPr>
          <p:cNvPr id="4" name="morgan-with-new-sound-v-2" descr="Video clip of girl who is blind listening to sonification in Game 4. Two sound indicators play. Then she hovers her finger over the screen, first moving slightly to the right, then down to the bottom of the iPad. Then she touches a cell in the grid shown on the touch screen and releases. She was correct: the Salien is there.">
            <a:hlinkClick r:id="" action="ppaction://media"/>
            <a:extLst>
              <a:ext uri="{FF2B5EF4-FFF2-40B4-BE49-F238E27FC236}">
                <a16:creationId xmlns:a16="http://schemas.microsoft.com/office/drawing/2014/main" id="{3D39AF7D-6BE2-4057-BAFB-E5B9D872713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8"/>
          <a:stretch>
            <a:fillRect/>
          </a:stretch>
        </p:blipFill>
        <p:spPr>
          <a:xfrm>
            <a:off x="3232983" y="1478070"/>
            <a:ext cx="5726034" cy="3220821"/>
          </a:xfrm>
        </p:spPr>
      </p:pic>
      <p:pic>
        <p:nvPicPr>
          <p:cNvPr id="3" name="correct_cell_8">
            <a:hlinkClick r:id="" action="ppaction://media"/>
            <a:extLst>
              <a:ext uri="{FF2B5EF4-FFF2-40B4-BE49-F238E27FC236}">
                <a16:creationId xmlns:a16="http://schemas.microsoft.com/office/drawing/2014/main" id="{73BE69D9-D628-4B27-A50A-59961C65B65C}"/>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313450" y="4945997"/>
            <a:ext cx="609600" cy="609600"/>
          </a:xfrm>
          <a:prstGeom prst="rect">
            <a:avLst/>
          </a:prstGeom>
        </p:spPr>
      </p:pic>
      <p:pic>
        <p:nvPicPr>
          <p:cNvPr id="5" name="correct_rowcol_8">
            <a:hlinkClick r:id="" action="ppaction://media"/>
            <a:extLst>
              <a:ext uri="{FF2B5EF4-FFF2-40B4-BE49-F238E27FC236}">
                <a16:creationId xmlns:a16="http://schemas.microsoft.com/office/drawing/2014/main" id="{C4D13BF9-5141-4F1E-9FA3-D603E1880110}"/>
              </a:ext>
            </a:extLst>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9367685" y="4945997"/>
            <a:ext cx="609600" cy="609600"/>
          </a:xfrm>
          <a:prstGeom prst="rect">
            <a:avLst/>
          </a:prstGeom>
        </p:spPr>
      </p:pic>
      <p:sp>
        <p:nvSpPr>
          <p:cNvPr id="6" name="TextBox 5">
            <a:extLst>
              <a:ext uri="{FF2B5EF4-FFF2-40B4-BE49-F238E27FC236}">
                <a16:creationId xmlns:a16="http://schemas.microsoft.com/office/drawing/2014/main" id="{478FDEBB-B7A0-4516-BC9A-1E91FEDBB3C4}"/>
              </a:ext>
            </a:extLst>
          </p:cNvPr>
          <p:cNvSpPr txBox="1"/>
          <p:nvPr/>
        </p:nvSpPr>
        <p:spPr>
          <a:xfrm>
            <a:off x="8959017" y="5849655"/>
            <a:ext cx="1938627" cy="369332"/>
          </a:xfrm>
          <a:prstGeom prst="rect">
            <a:avLst/>
          </a:prstGeom>
          <a:noFill/>
        </p:spPr>
        <p:txBody>
          <a:bodyPr wrap="square" rtlCol="0">
            <a:spAutoFit/>
          </a:bodyPr>
          <a:lstStyle/>
          <a:p>
            <a:r>
              <a:rPr lang="en-US" dirty="0"/>
              <a:t>Grid terms</a:t>
            </a:r>
          </a:p>
        </p:txBody>
      </p:sp>
      <p:sp>
        <p:nvSpPr>
          <p:cNvPr id="7" name="TextBox 6">
            <a:extLst>
              <a:ext uri="{FF2B5EF4-FFF2-40B4-BE49-F238E27FC236}">
                <a16:creationId xmlns:a16="http://schemas.microsoft.com/office/drawing/2014/main" id="{2DDA23B7-5E16-429F-82F5-9C4B0951F39A}"/>
              </a:ext>
            </a:extLst>
          </p:cNvPr>
          <p:cNvSpPr txBox="1"/>
          <p:nvPr/>
        </p:nvSpPr>
        <p:spPr>
          <a:xfrm>
            <a:off x="1177447" y="5749447"/>
            <a:ext cx="1678487" cy="369332"/>
          </a:xfrm>
          <a:prstGeom prst="rect">
            <a:avLst/>
          </a:prstGeom>
          <a:noFill/>
        </p:spPr>
        <p:txBody>
          <a:bodyPr wrap="square" rtlCol="0">
            <a:spAutoFit/>
          </a:bodyPr>
          <a:lstStyle/>
          <a:p>
            <a:r>
              <a:rPr lang="en-US" dirty="0"/>
              <a:t>Spatial terms</a:t>
            </a:r>
          </a:p>
        </p:txBody>
      </p:sp>
    </p:spTree>
    <p:extLst>
      <p:ext uri="{BB962C8B-B14F-4D97-AF65-F5344CB8AC3E}">
        <p14:creationId xmlns:p14="http://schemas.microsoft.com/office/powerpoint/2010/main" val="1044079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373"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048" fill="hold"/>
                                        <p:tgtEl>
                                          <p:spTgt spid="3"/>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433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5" fill="remove" display="0">
                  <p:stCondLst>
                    <p:cond delay="indefinite"/>
                  </p:stCondLst>
                </p:cTn>
                <p:tgtEl>
                  <p:spTgt spid="4"/>
                </p:tgtEl>
              </p:cMediaNode>
            </p:video>
            <p:seq concurrent="1" nextAc="seek">
              <p:cTn id="16" restart="whenNotActive" fill="hold" evtFilter="cancelBubble" nodeType="interactiveSeq">
                <p:stCondLst>
                  <p:cond evt="onClick" delay="0">
                    <p:tgtEl>
                      <p:spTgt spid="4"/>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4"/>
                                        </p:tgtEl>
                                      </p:cBhvr>
                                    </p:cmd>
                                  </p:childTnLst>
                                </p:cTn>
                              </p:par>
                            </p:childTnLst>
                          </p:cTn>
                        </p:par>
                      </p:childTnLst>
                    </p:cTn>
                  </p:par>
                </p:childTnLst>
              </p:cTn>
              <p:nextCondLst>
                <p:cond evt="onClick" delay="0">
                  <p:tgtEl>
                    <p:spTgt spid="4"/>
                  </p:tgtEl>
                </p:cond>
              </p:nextCondLst>
            </p:seq>
            <p:audio>
              <p:cMediaNode vol="80000">
                <p:cTn id="21" fill="hold" display="0">
                  <p:stCondLst>
                    <p:cond delay="indefinite"/>
                  </p:stCondLst>
                  <p:endCondLst>
                    <p:cond evt="onStopAudio" delay="0">
                      <p:tgtEl>
                        <p:sldTgt/>
                      </p:tgtEl>
                    </p:cond>
                  </p:endCondLst>
                </p:cTn>
                <p:tgtEl>
                  <p:spTgt spid="3"/>
                </p:tgtEl>
              </p:cMediaNode>
            </p:audio>
            <p:audio>
              <p:cMediaNode vol="80000">
                <p:cTn id="22" fill="hold" display="0">
                  <p:stCondLst>
                    <p:cond delay="indefinite"/>
                  </p:stCondLst>
                  <p:endCondLst>
                    <p:cond evt="onStopAudio" delay="0">
                      <p:tgtEl>
                        <p:sldTgt/>
                      </p:tgtEl>
                    </p:cond>
                  </p:endCondLst>
                </p:cTn>
                <p:tgtEl>
                  <p:spTgt spid="5"/>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385C7-705D-43EB-9330-354C56197AE6}"/>
              </a:ext>
            </a:extLst>
          </p:cNvPr>
          <p:cNvSpPr>
            <a:spLocks noGrp="1"/>
          </p:cNvSpPr>
          <p:nvPr>
            <p:ph type="title"/>
          </p:nvPr>
        </p:nvSpPr>
        <p:spPr/>
        <p:txBody>
          <a:bodyPr>
            <a:normAutofit/>
          </a:bodyPr>
          <a:lstStyle/>
          <a:p>
            <a:r>
              <a:rPr lang="en-US" sz="3600" dirty="0">
                <a:latin typeface="Verdana" panose="020B0604030504040204" pitchFamily="34" charset="0"/>
                <a:ea typeface="Verdana" panose="020B0604030504040204" pitchFamily="34" charset="0"/>
              </a:rPr>
              <a:t>Tactile Learning Tool CosmoBally</a:t>
            </a:r>
          </a:p>
        </p:txBody>
      </p:sp>
      <p:pic>
        <p:nvPicPr>
          <p:cNvPr id="5" name="Content Placeholder 4" descr="Photo of CosmoBally on Sonoplanet app on the screen of an iPad, and in front of it the 3D printed learning tool of CosmoBally.">
            <a:extLst>
              <a:ext uri="{FF2B5EF4-FFF2-40B4-BE49-F238E27FC236}">
                <a16:creationId xmlns:a16="http://schemas.microsoft.com/office/drawing/2014/main" id="{B04342B9-62DF-4D17-9690-558B2D0C437A}"/>
              </a:ext>
            </a:extLst>
          </p:cNvPr>
          <p:cNvPicPr>
            <a:picLocks noGrp="1" noChangeAspect="1"/>
          </p:cNvPicPr>
          <p:nvPr>
            <p:ph idx="1"/>
          </p:nvPr>
        </p:nvPicPr>
        <p:blipFill>
          <a:blip r:embed="rId3" cstate="hqprint">
            <a:extLst>
              <a:ext uri="{28A0092B-C50C-407E-A947-70E740481C1C}">
                <a14:useLocalDpi xmlns:a14="http://schemas.microsoft.com/office/drawing/2010/main" val="0"/>
              </a:ext>
            </a:extLst>
          </a:blip>
          <a:stretch>
            <a:fillRect/>
          </a:stretch>
        </p:blipFill>
        <p:spPr>
          <a:xfrm>
            <a:off x="3195108" y="1576736"/>
            <a:ext cx="5801784" cy="4351338"/>
          </a:xfrm>
        </p:spPr>
      </p:pic>
    </p:spTree>
    <p:extLst>
      <p:ext uri="{BB962C8B-B14F-4D97-AF65-F5344CB8AC3E}">
        <p14:creationId xmlns:p14="http://schemas.microsoft.com/office/powerpoint/2010/main" val="16303905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2A1CF-9EC2-4F76-9472-87F8019E6625}"/>
              </a:ext>
            </a:extLst>
          </p:cNvPr>
          <p:cNvSpPr>
            <a:spLocks noGrp="1"/>
          </p:cNvSpPr>
          <p:nvPr>
            <p:ph type="title"/>
          </p:nvPr>
        </p:nvSpPr>
        <p:spPr/>
        <p:txBody>
          <a:bodyPr>
            <a:normAutofit/>
          </a:bodyPr>
          <a:lstStyle/>
          <a:p>
            <a:r>
              <a:rPr lang="en-US" sz="3600" dirty="0">
                <a:latin typeface="Verdana" panose="020B0604030504040204" pitchFamily="34" charset="0"/>
                <a:ea typeface="Verdana" panose="020B0604030504040204" pitchFamily="34" charset="0"/>
              </a:rPr>
              <a:t>Credits</a:t>
            </a:r>
          </a:p>
        </p:txBody>
      </p:sp>
      <p:sp>
        <p:nvSpPr>
          <p:cNvPr id="3" name="Content Placeholder 2">
            <a:extLst>
              <a:ext uri="{FF2B5EF4-FFF2-40B4-BE49-F238E27FC236}">
                <a16:creationId xmlns:a16="http://schemas.microsoft.com/office/drawing/2014/main" id="{95AD304F-E38E-4FEF-BB09-4A189D4416B6}"/>
              </a:ext>
            </a:extLst>
          </p:cNvPr>
          <p:cNvSpPr>
            <a:spLocks noGrp="1"/>
          </p:cNvSpPr>
          <p:nvPr>
            <p:ph idx="1"/>
          </p:nvPr>
        </p:nvSpPr>
        <p:spPr/>
        <p:txBody>
          <a:bodyPr/>
          <a:lstStyle/>
          <a:p>
            <a:r>
              <a:rPr lang="en-US" sz="2800" dirty="0">
                <a:effectLst/>
                <a:latin typeface="Arial" panose="020B0604020202020204" pitchFamily="34" charset="0"/>
                <a:ea typeface="Calibri" panose="020F0502020204030204" pitchFamily="34" charset="0"/>
                <a:cs typeface="Arial" panose="020B0604020202020204" pitchFamily="34" charset="0"/>
              </a:rPr>
              <a:t>The </a:t>
            </a:r>
            <a:r>
              <a:rPr lang="en-US" sz="2800" dirty="0" err="1">
                <a:effectLst/>
                <a:latin typeface="Arial" panose="020B0604020202020204" pitchFamily="34" charset="0"/>
                <a:ea typeface="Calibri" panose="020F0502020204030204" pitchFamily="34" charset="0"/>
                <a:cs typeface="Arial" panose="020B0604020202020204" pitchFamily="34" charset="0"/>
              </a:rPr>
              <a:t>Sonoplanet</a:t>
            </a:r>
            <a:r>
              <a:rPr lang="en-US" sz="2800" dirty="0">
                <a:effectLst/>
                <a:latin typeface="Arial" panose="020B0604020202020204" pitchFamily="34" charset="0"/>
                <a:ea typeface="Calibri" panose="020F0502020204030204" pitchFamily="34" charset="0"/>
                <a:cs typeface="Arial" panose="020B0604020202020204" pitchFamily="34" charset="0"/>
              </a:rPr>
              <a:t> app project is supported by a grant from South Pacific Educators in Vision Impairment (SPEVI Inc.)</a:t>
            </a:r>
          </a:p>
          <a:p>
            <a:r>
              <a:rPr lang="en-US" dirty="0">
                <a:latin typeface="Arial" panose="020B0604020202020204" pitchFamily="34" charset="0"/>
                <a:cs typeface="Arial" panose="020B0604020202020204" pitchFamily="34" charset="0"/>
              </a:rPr>
              <a:t>Tactile learning tool project made possible thanks to Mable Community Grants</a:t>
            </a:r>
          </a:p>
          <a:p>
            <a:r>
              <a:rPr lang="en-US" dirty="0">
                <a:latin typeface="Arial" panose="020B0604020202020204" pitchFamily="34" charset="0"/>
                <a:cs typeface="Arial" panose="020B0604020202020204" pitchFamily="34" charset="0"/>
              </a:rPr>
              <a:t>Morgan Tyrrell, Oliver Fanshawe, other testers</a:t>
            </a:r>
          </a:p>
          <a:p>
            <a:r>
              <a:rPr lang="en-US" dirty="0">
                <a:latin typeface="Arial" panose="020B0604020202020204" pitchFamily="34" charset="0"/>
                <a:cs typeface="Arial" panose="020B0604020202020204" pitchFamily="34" charset="0"/>
              </a:rPr>
              <a:t>Parents, </a:t>
            </a:r>
            <a:r>
              <a:rPr lang="en-US" dirty="0" err="1">
                <a:latin typeface="Arial" panose="020B0604020202020204" pitchFamily="34" charset="0"/>
                <a:cs typeface="Arial" panose="020B0604020202020204" pitchFamily="34" charset="0"/>
              </a:rPr>
              <a:t>carers</a:t>
            </a:r>
            <a:r>
              <a:rPr lang="en-US" dirty="0">
                <a:latin typeface="Arial" panose="020B0604020202020204" pitchFamily="34" charset="0"/>
                <a:cs typeface="Arial" panose="020B0604020202020204" pitchFamily="34" charset="0"/>
              </a:rPr>
              <a:t>, professional consultants</a:t>
            </a:r>
          </a:p>
          <a:p>
            <a:r>
              <a:rPr lang="en-US">
                <a:latin typeface="Arial" panose="020B0604020202020204" pitchFamily="34" charset="0"/>
                <a:cs typeface="Arial" panose="020B0604020202020204" pitchFamily="34" charset="0"/>
              </a:rPr>
              <a:t>PeppaCode</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01994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79A54-47B8-4B9D-B0CF-0F35A7989C7E}"/>
              </a:ext>
            </a:extLst>
          </p:cNvPr>
          <p:cNvSpPr>
            <a:spLocks noGrp="1"/>
          </p:cNvSpPr>
          <p:nvPr>
            <p:ph type="title"/>
          </p:nvPr>
        </p:nvSpPr>
        <p:spPr/>
        <p:txBody>
          <a:bodyPr>
            <a:normAutofit/>
          </a:bodyPr>
          <a:lstStyle/>
          <a:p>
            <a:r>
              <a:rPr lang="en-US" sz="3600" dirty="0">
                <a:latin typeface="Verdana" panose="020B0604030504040204" pitchFamily="34" charset="0"/>
                <a:ea typeface="Verdana" panose="020B0604030504040204" pitchFamily="34" charset="0"/>
                <a:cs typeface="Arial" panose="020B0604020202020204" pitchFamily="34" charset="0"/>
              </a:rPr>
              <a:t>Thank YOU!</a:t>
            </a:r>
          </a:p>
        </p:txBody>
      </p:sp>
      <p:sp>
        <p:nvSpPr>
          <p:cNvPr id="5" name="Content Placeholder 4">
            <a:extLst>
              <a:ext uri="{FF2B5EF4-FFF2-40B4-BE49-F238E27FC236}">
                <a16:creationId xmlns:a16="http://schemas.microsoft.com/office/drawing/2014/main" id="{7D2376CD-FA49-4F74-A77A-1F0C6FE96C00}"/>
              </a:ext>
            </a:extLst>
          </p:cNvPr>
          <p:cNvSpPr>
            <a:spLocks noGrp="1"/>
          </p:cNvSpPr>
          <p:nvPr>
            <p:ph idx="1"/>
          </p:nvPr>
        </p:nvSpPr>
        <p:spPr/>
        <p:txBody>
          <a:bodyPr>
            <a:normAutofit lnSpcReduction="10000"/>
          </a:bodyPr>
          <a:lstStyle/>
          <a:p>
            <a:pPr>
              <a:lnSpc>
                <a:spcPct val="150000"/>
              </a:lnSpc>
            </a:pPr>
            <a:r>
              <a:rPr lang="en-US" dirty="0">
                <a:latin typeface="Arial" panose="020B0604020202020204" pitchFamily="34" charset="0"/>
                <a:cs typeface="Arial" panose="020B0604020202020204" pitchFamily="34" charset="0"/>
              </a:rPr>
              <a:t>To learn more about </a:t>
            </a:r>
            <a:r>
              <a:rPr lang="en-US" dirty="0" err="1">
                <a:latin typeface="Arial" panose="020B0604020202020204" pitchFamily="34" charset="0"/>
                <a:cs typeface="Arial" panose="020B0604020202020204" pitchFamily="34" charset="0"/>
              </a:rPr>
              <a:t>Sonoplanet</a:t>
            </a:r>
            <a:r>
              <a:rPr lang="en-US" dirty="0">
                <a:latin typeface="Arial" panose="020B0604020202020204" pitchFamily="34" charset="0"/>
                <a:cs typeface="Arial" panose="020B0604020202020204" pitchFamily="34" charset="0"/>
              </a:rPr>
              <a:t> visit: </a:t>
            </a:r>
            <a:r>
              <a:rPr lang="en-US" dirty="0">
                <a:latin typeface="Arial" panose="020B0604020202020204" pitchFamily="34" charset="0"/>
                <a:cs typeface="Arial" panose="020B0604020202020204" pitchFamily="34" charset="0"/>
                <a:hlinkClick r:id="rId3"/>
              </a:rPr>
              <a:t>www.sonoplanet.com</a:t>
            </a:r>
            <a:endParaRPr lang="en-US" dirty="0">
              <a:latin typeface="Arial" panose="020B0604020202020204" pitchFamily="34" charset="0"/>
              <a:cs typeface="Arial" panose="020B0604020202020204" pitchFamily="34" charset="0"/>
            </a:endParaRPr>
          </a:p>
          <a:p>
            <a:pPr>
              <a:lnSpc>
                <a:spcPct val="150000"/>
              </a:lnSpc>
            </a:pPr>
            <a:endParaRPr lang="en-US" dirty="0">
              <a:latin typeface="Arial" panose="020B0604020202020204" pitchFamily="34" charset="0"/>
              <a:cs typeface="Arial" panose="020B0604020202020204" pitchFamily="34" charset="0"/>
            </a:endParaRPr>
          </a:p>
          <a:p>
            <a:pPr>
              <a:lnSpc>
                <a:spcPct val="150000"/>
              </a:lnSpc>
            </a:pPr>
            <a:endParaRPr lang="en-US" dirty="0">
              <a:latin typeface="Arial" panose="020B0604020202020204" pitchFamily="34" charset="0"/>
              <a:cs typeface="Arial" panose="020B0604020202020204" pitchFamily="34" charset="0"/>
            </a:endParaRPr>
          </a:p>
          <a:p>
            <a:pPr>
              <a:lnSpc>
                <a:spcPct val="150000"/>
              </a:lnSpc>
            </a:pPr>
            <a:r>
              <a:rPr lang="en-US" b="1" dirty="0">
                <a:latin typeface="Arial" panose="020B0604020202020204" pitchFamily="34" charset="0"/>
                <a:cs typeface="Arial" panose="020B0604020202020204" pitchFamily="34" charset="0"/>
              </a:rPr>
              <a:t>Complete the user survey!!</a:t>
            </a:r>
          </a:p>
          <a:p>
            <a:pPr>
              <a:lnSpc>
                <a:spcPct val="150000"/>
              </a:lnSpc>
            </a:pPr>
            <a:r>
              <a:rPr lang="en-US" dirty="0">
                <a:latin typeface="Arial" panose="020B0604020202020204" pitchFamily="34" charset="0"/>
                <a:cs typeface="Arial" panose="020B0604020202020204" pitchFamily="34" charset="0"/>
              </a:rPr>
              <a:t>For questions, suggestions and ideas around sonification: Email: </a:t>
            </a:r>
            <a:r>
              <a:rPr lang="en-US" dirty="0">
                <a:latin typeface="Arial" panose="020B0604020202020204" pitchFamily="34" charset="0"/>
                <a:cs typeface="Arial" panose="020B0604020202020204" pitchFamily="34" charset="0"/>
                <a:hlinkClick r:id="rId4"/>
              </a:rPr>
              <a:t>support@sonokids.org</a:t>
            </a:r>
            <a:endParaRPr lang="en-US" dirty="0">
              <a:latin typeface="Arial" panose="020B0604020202020204" pitchFamily="34" charset="0"/>
              <a:cs typeface="Arial" panose="020B0604020202020204" pitchFamily="34" charset="0"/>
            </a:endParaRPr>
          </a:p>
        </p:txBody>
      </p:sp>
      <p:pic>
        <p:nvPicPr>
          <p:cNvPr id="4" name="Picture 3" descr="Logo Sonokids Ballyland">
            <a:extLst>
              <a:ext uri="{FF2B5EF4-FFF2-40B4-BE49-F238E27FC236}">
                <a16:creationId xmlns:a16="http://schemas.microsoft.com/office/drawing/2014/main" id="{F63D85D7-ADF2-4C50-83EB-8F53E587DA8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380784" y="206579"/>
            <a:ext cx="2973016" cy="1484109"/>
          </a:xfrm>
          <a:prstGeom prst="rect">
            <a:avLst/>
          </a:prstGeom>
        </p:spPr>
      </p:pic>
      <p:pic>
        <p:nvPicPr>
          <p:cNvPr id="6" name="Picture 5" descr="Available on the App Store button">
            <a:extLst>
              <a:ext uri="{FF2B5EF4-FFF2-40B4-BE49-F238E27FC236}">
                <a16:creationId xmlns:a16="http://schemas.microsoft.com/office/drawing/2014/main" id="{7FF50F50-4D03-4674-909A-A16B8C1467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9235" y="2583498"/>
            <a:ext cx="2927137" cy="1011471"/>
          </a:xfrm>
          <a:prstGeom prst="rect">
            <a:avLst/>
          </a:prstGeom>
        </p:spPr>
      </p:pic>
      <p:pic>
        <p:nvPicPr>
          <p:cNvPr id="7" name="Picture 6" descr="Get it on Google Play button">
            <a:extLst>
              <a:ext uri="{FF2B5EF4-FFF2-40B4-BE49-F238E27FC236}">
                <a16:creationId xmlns:a16="http://schemas.microsoft.com/office/drawing/2014/main" id="{12998E69-6A73-43B2-9A7C-60BA6909A47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06372" y="2378849"/>
            <a:ext cx="3684609" cy="1425933"/>
          </a:xfrm>
          <a:prstGeom prst="rect">
            <a:avLst/>
          </a:prstGeom>
        </p:spPr>
      </p:pic>
    </p:spTree>
    <p:extLst>
      <p:ext uri="{BB962C8B-B14F-4D97-AF65-F5344CB8AC3E}">
        <p14:creationId xmlns:p14="http://schemas.microsoft.com/office/powerpoint/2010/main" val="40021300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1C98F-258B-4CD8-AA44-0E51F9EE0784}"/>
              </a:ext>
            </a:extLst>
          </p:cNvPr>
          <p:cNvSpPr>
            <a:spLocks noGrp="1"/>
          </p:cNvSpPr>
          <p:nvPr>
            <p:ph type="title"/>
          </p:nvPr>
        </p:nvSpPr>
        <p:spPr/>
        <p:txBody>
          <a:bodyPr/>
          <a:lstStyle/>
          <a:p>
            <a:r>
              <a:rPr lang="en-US" sz="3600" dirty="0">
                <a:latin typeface="Verdana" panose="020B0604030504040204" pitchFamily="34" charset="0"/>
                <a:ea typeface="Verdana" panose="020B0604030504040204" pitchFamily="34" charset="0"/>
                <a:cs typeface="Arial" panose="020B0604020202020204" pitchFamily="34" charset="0"/>
              </a:rPr>
              <a:t>SWC Working Group LEARN #10</a:t>
            </a:r>
            <a:r>
              <a:rPr lang="en-US" dirty="0">
                <a:latin typeface="Arial" panose="020B0604020202020204" pitchFamily="34" charset="0"/>
                <a:cs typeface="Arial" panose="020B0604020202020204" pitchFamily="34" charset="0"/>
              </a:rPr>
              <a:t/>
            </a:r>
            <a:br>
              <a:rPr lang="en-US" dirty="0">
                <a:latin typeface="Arial" panose="020B0604020202020204" pitchFamily="34" charset="0"/>
                <a:cs typeface="Arial" panose="020B0604020202020204" pitchFamily="34" charset="0"/>
              </a:rPr>
            </a:br>
            <a:endParaRPr lang="en-US" dirty="0"/>
          </a:p>
        </p:txBody>
      </p:sp>
      <p:sp>
        <p:nvSpPr>
          <p:cNvPr id="3" name="Content Placeholder 2">
            <a:extLst>
              <a:ext uri="{FF2B5EF4-FFF2-40B4-BE49-F238E27FC236}">
                <a16:creationId xmlns:a16="http://schemas.microsoft.com/office/drawing/2014/main" id="{D4F51B0E-CE84-476A-B0AC-9B464DA6A39C}"/>
              </a:ext>
            </a:extLst>
          </p:cNvPr>
          <p:cNvSpPr>
            <a:spLocks noGrp="1"/>
          </p:cNvSpPr>
          <p:nvPr>
            <p:ph idx="1"/>
          </p:nvPr>
        </p:nvSpPr>
        <p:spPr/>
        <p:txBody>
          <a:bodyPr>
            <a:normAutofit/>
          </a:bodyPr>
          <a:lstStyle/>
          <a:p>
            <a:pPr>
              <a:lnSpc>
                <a:spcPct val="150000"/>
              </a:lnSpc>
            </a:pPr>
            <a:r>
              <a:rPr lang="en-US" dirty="0">
                <a:latin typeface="Arial" panose="020B0604020202020204" pitchFamily="34" charset="0"/>
                <a:cs typeface="Arial" panose="020B0604020202020204" pitchFamily="34" charset="0"/>
              </a:rPr>
              <a:t>Bring sonification into the</a:t>
            </a:r>
            <a:r>
              <a:rPr lang="en-US" sz="2800" dirty="0">
                <a:latin typeface="Arial" panose="020B0604020202020204" pitchFamily="34" charset="0"/>
                <a:cs typeface="Arial" panose="020B0604020202020204" pitchFamily="34" charset="0"/>
              </a:rPr>
              <a:t> classroom, l</a:t>
            </a:r>
            <a:r>
              <a:rPr lang="en-US" dirty="0">
                <a:latin typeface="Arial" panose="020B0604020202020204" pitchFamily="34" charset="0"/>
                <a:cs typeface="Arial" panose="020B0604020202020204" pitchFamily="34" charset="0"/>
              </a:rPr>
              <a:t>esson plans (year 6 – 8) </a:t>
            </a:r>
          </a:p>
          <a:p>
            <a:pPr>
              <a:lnSpc>
                <a:spcPct val="150000"/>
              </a:lnSpc>
            </a:pPr>
            <a:r>
              <a:rPr lang="en-US" dirty="0">
                <a:latin typeface="Arial" panose="020B0604020202020204" pitchFamily="34" charset="0"/>
                <a:cs typeface="Arial" panose="020B0604020202020204" pitchFamily="34" charset="0"/>
              </a:rPr>
              <a:t>Science and Art curriculum</a:t>
            </a:r>
          </a:p>
          <a:p>
            <a:pPr>
              <a:lnSpc>
                <a:spcPct val="150000"/>
              </a:lnSpc>
            </a:pPr>
            <a:r>
              <a:rPr lang="en-US" dirty="0">
                <a:latin typeface="Arial" panose="020B0604020202020204" pitchFamily="34" charset="0"/>
                <a:cs typeface="Arial" panose="020B0604020202020204" pitchFamily="34" charset="0"/>
              </a:rPr>
              <a:t>Sonification tool</a:t>
            </a:r>
          </a:p>
        </p:txBody>
      </p:sp>
    </p:spTree>
    <p:extLst>
      <p:ext uri="{BB962C8B-B14F-4D97-AF65-F5344CB8AC3E}">
        <p14:creationId xmlns:p14="http://schemas.microsoft.com/office/powerpoint/2010/main" val="19746994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8D63F-ED5F-47F9-BCA6-C7B4593AC284}"/>
              </a:ext>
            </a:extLst>
          </p:cNvPr>
          <p:cNvSpPr>
            <a:spLocks noGrp="1"/>
          </p:cNvSpPr>
          <p:nvPr>
            <p:ph type="title"/>
          </p:nvPr>
        </p:nvSpPr>
        <p:spPr>
          <a:xfrm>
            <a:off x="264616" y="365125"/>
            <a:ext cx="11397116" cy="1325563"/>
          </a:xfrm>
        </p:spPr>
        <p:txBody>
          <a:bodyPr>
            <a:normAutofit/>
          </a:bodyPr>
          <a:lstStyle/>
          <a:p>
            <a:r>
              <a:rPr lang="en-AU" sz="3600" dirty="0">
                <a:latin typeface="Verdana" panose="020B0604030504040204" pitchFamily="34" charset="0"/>
                <a:ea typeface="Verdana" panose="020B0604030504040204" pitchFamily="34" charset="0"/>
                <a:cs typeface="Arial" panose="020B0604020202020204" pitchFamily="34" charset="0"/>
              </a:rPr>
              <a:t>Gamified Early Learning of essential digital skills </a:t>
            </a:r>
            <a:endParaRPr lang="en-US" sz="3600" dirty="0">
              <a:latin typeface="Verdana" panose="020B0604030504040204" pitchFamily="34" charset="0"/>
              <a:ea typeface="Verdana" panose="020B0604030504040204" pitchFamily="34" charset="0"/>
            </a:endParaRPr>
          </a:p>
        </p:txBody>
      </p:sp>
      <p:pic>
        <p:nvPicPr>
          <p:cNvPr id="4" name="Picture 3" descr="6 ball-shaped Ballyland characters in a sunny Ballyland landscape">
            <a:extLst>
              <a:ext uri="{FF2B5EF4-FFF2-40B4-BE49-F238E27FC236}">
                <a16:creationId xmlns:a16="http://schemas.microsoft.com/office/drawing/2014/main" id="{418E7F36-F277-469E-BFCE-F472513E3A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5510" y="1632139"/>
            <a:ext cx="6480980" cy="4860736"/>
          </a:xfrm>
          <a:prstGeom prst="rect">
            <a:avLst/>
          </a:prstGeom>
        </p:spPr>
      </p:pic>
      <p:pic>
        <p:nvPicPr>
          <p:cNvPr id="5" name="Picture 2" descr="Zero Project Award Winner 2020">
            <a:extLst>
              <a:ext uri="{FF2B5EF4-FFF2-40B4-BE49-F238E27FC236}">
                <a16:creationId xmlns:a16="http://schemas.microsoft.com/office/drawing/2014/main" id="{E8C54401-CC69-4892-95FA-91408C977386}"/>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9547337" y="1632139"/>
            <a:ext cx="2380047" cy="21360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27290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25AB8-8802-4A75-96AA-CC396A5F93DC}"/>
              </a:ext>
            </a:extLst>
          </p:cNvPr>
          <p:cNvSpPr>
            <a:spLocks noGrp="1"/>
          </p:cNvSpPr>
          <p:nvPr>
            <p:ph type="title"/>
          </p:nvPr>
        </p:nvSpPr>
        <p:spPr/>
        <p:txBody>
          <a:bodyPr>
            <a:normAutofit/>
          </a:bodyPr>
          <a:lstStyle/>
          <a:p>
            <a:r>
              <a:rPr lang="en-US" sz="3600" dirty="0">
                <a:latin typeface="Verdana" panose="020B0604030504040204" pitchFamily="34" charset="0"/>
                <a:ea typeface="Verdana" panose="020B0604030504040204" pitchFamily="34" charset="0"/>
              </a:rPr>
              <a:t>CosmoBally on </a:t>
            </a:r>
            <a:r>
              <a:rPr lang="en-US" sz="3600" dirty="0" err="1">
                <a:latin typeface="Verdana" panose="020B0604030504040204" pitchFamily="34" charset="0"/>
                <a:ea typeface="Verdana" panose="020B0604030504040204" pitchFamily="34" charset="0"/>
              </a:rPr>
              <a:t>Sonoplanet</a:t>
            </a:r>
            <a:endParaRPr lang="en-US" sz="3600" dirty="0">
              <a:latin typeface="Verdana" panose="020B0604030504040204" pitchFamily="34" charset="0"/>
              <a:ea typeface="Verdana" panose="020B0604030504040204" pitchFamily="34" charset="0"/>
            </a:endParaRPr>
          </a:p>
        </p:txBody>
      </p:sp>
      <p:sp>
        <p:nvSpPr>
          <p:cNvPr id="3" name="Content Placeholder 2">
            <a:extLst>
              <a:ext uri="{FF2B5EF4-FFF2-40B4-BE49-F238E27FC236}">
                <a16:creationId xmlns:a16="http://schemas.microsoft.com/office/drawing/2014/main" id="{BAD68E19-F985-4CB7-89EC-6146C648FB93}"/>
              </a:ext>
            </a:extLst>
          </p:cNvPr>
          <p:cNvSpPr>
            <a:spLocks noGrp="1"/>
          </p:cNvSpPr>
          <p:nvPr>
            <p:ph idx="1"/>
          </p:nvPr>
        </p:nvSpPr>
        <p:spPr>
          <a:xfrm>
            <a:off x="838200" y="1825625"/>
            <a:ext cx="11186786" cy="4351338"/>
          </a:xfrm>
        </p:spPr>
        <p:txBody>
          <a:bodyPr>
            <a:normAutofit/>
          </a:bodyPr>
          <a:lstStyle/>
          <a:p>
            <a:pPr>
              <a:lnSpc>
                <a:spcPct val="150000"/>
              </a:lnSpc>
            </a:pPr>
            <a:r>
              <a:rPr lang="en-US" dirty="0">
                <a:latin typeface="Arial" panose="020B0604020202020204" pitchFamily="34" charset="0"/>
                <a:cs typeface="Arial" panose="020B0604020202020204" pitchFamily="34" charset="0"/>
              </a:rPr>
              <a:t>CosmoBally</a:t>
            </a:r>
          </a:p>
          <a:p>
            <a:pPr>
              <a:lnSpc>
                <a:spcPct val="150000"/>
              </a:lnSpc>
            </a:pPr>
            <a:r>
              <a:rPr lang="en-US" dirty="0">
                <a:latin typeface="Arial" panose="020B0604020202020204" pitchFamily="34" charset="0"/>
                <a:cs typeface="Arial" panose="020B0604020202020204" pitchFamily="34" charset="0"/>
              </a:rPr>
              <a:t>Free app for iPad and Android tablets</a:t>
            </a:r>
          </a:p>
          <a:p>
            <a:pPr>
              <a:lnSpc>
                <a:spcPct val="150000"/>
              </a:lnSpc>
            </a:pPr>
            <a:r>
              <a:rPr lang="en-US" b="1" dirty="0">
                <a:solidFill>
                  <a:srgbClr val="202020"/>
                </a:solidFill>
                <a:effectLst/>
                <a:latin typeface="Arial" panose="020B0604020202020204" pitchFamily="34" charset="0"/>
                <a:ea typeface="Calibri" panose="020F0502020204030204" pitchFamily="34" charset="0"/>
                <a:cs typeface="Arial" panose="020B0604020202020204" pitchFamily="34" charset="0"/>
              </a:rPr>
              <a:t>Support site</a:t>
            </a:r>
            <a:r>
              <a:rPr lang="en-US" dirty="0">
                <a:solidFill>
                  <a:srgbClr val="202020"/>
                </a:solidFill>
                <a:effectLst/>
                <a:latin typeface="Arial" panose="020B0604020202020204" pitchFamily="34" charset="0"/>
                <a:ea typeface="Calibri" panose="020F0502020204030204" pitchFamily="34" charset="0"/>
                <a:cs typeface="Arial" panose="020B0604020202020204" pitchFamily="34" charset="0"/>
              </a:rPr>
              <a:t>: </a:t>
            </a:r>
            <a:r>
              <a:rPr lang="en-US"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4"/>
              </a:rPr>
              <a:t>https://www.sonoplanet.com</a:t>
            </a:r>
            <a:endParaRPr lang="en-US" dirty="0">
              <a:latin typeface="Arial" panose="020B0604020202020204" pitchFamily="34" charset="0"/>
              <a:cs typeface="Arial" panose="020B0604020202020204" pitchFamily="34" charset="0"/>
            </a:endParaRPr>
          </a:p>
          <a:p>
            <a:pPr>
              <a:lnSpc>
                <a:spcPct val="150000"/>
              </a:lnSpc>
            </a:pPr>
            <a:r>
              <a:rPr lang="en-US" dirty="0">
                <a:latin typeface="Arial" panose="020B0604020202020204" pitchFamily="34" charset="0"/>
                <a:cs typeface="Arial" panose="020B0604020202020204" pitchFamily="34" charset="0"/>
              </a:rPr>
              <a:t>Early Learning generic sonification skills and concepts</a:t>
            </a:r>
          </a:p>
          <a:p>
            <a:pPr>
              <a:lnSpc>
                <a:spcPct val="150000"/>
              </a:lnSpc>
            </a:pPr>
            <a:r>
              <a:rPr lang="en-US" dirty="0">
                <a:latin typeface="Arial" panose="020B0604020202020204" pitchFamily="34" charset="0"/>
                <a:cs typeface="Arial" panose="020B0604020202020204" pitchFamily="34" charset="0"/>
              </a:rPr>
              <a:t>(</a:t>
            </a:r>
            <a:r>
              <a:rPr lang="en-US" dirty="0" err="1">
                <a:latin typeface="Arial" panose="020B0604020202020204" pitchFamily="34" charset="0"/>
                <a:cs typeface="Arial" panose="020B0604020202020204" pitchFamily="34" charset="0"/>
              </a:rPr>
              <a:t>Ballyland</a:t>
            </a:r>
            <a:r>
              <a:rPr lang="en-US" dirty="0">
                <a:latin typeface="Arial" panose="020B0604020202020204" pitchFamily="34" charset="0"/>
                <a:cs typeface="Arial" panose="020B0604020202020204" pitchFamily="34" charset="0"/>
              </a:rPr>
              <a:t> CosmoBally in Space)</a:t>
            </a:r>
          </a:p>
          <a:p>
            <a:endParaRPr lang="en-US" dirty="0"/>
          </a:p>
          <a:p>
            <a:endParaRPr lang="en-US" dirty="0"/>
          </a:p>
        </p:txBody>
      </p:sp>
      <p:pic>
        <p:nvPicPr>
          <p:cNvPr id="4" name="CBONLY-morsecode" descr="CosmoBally in outer space">
            <a:hlinkClick r:id="" action="ppaction://media"/>
            <a:extLst>
              <a:ext uri="{FF2B5EF4-FFF2-40B4-BE49-F238E27FC236}">
                <a16:creationId xmlns:a16="http://schemas.microsoft.com/office/drawing/2014/main" id="{9DE7920B-228C-48B9-B960-AFF94D908394}"/>
              </a:ext>
            </a:extLst>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p:blipFill>
        <p:spPr>
          <a:xfrm>
            <a:off x="3484191" y="2030413"/>
            <a:ext cx="487363" cy="365522"/>
          </a:xfrm>
          <a:prstGeom prst="rect">
            <a:avLst/>
          </a:prstGeom>
        </p:spPr>
      </p:pic>
      <p:pic>
        <p:nvPicPr>
          <p:cNvPr id="6" name="Picture 5" descr="icon of CosmoBally on Sonoplanet app">
            <a:extLst>
              <a:ext uri="{FF2B5EF4-FFF2-40B4-BE49-F238E27FC236}">
                <a16:creationId xmlns:a16="http://schemas.microsoft.com/office/drawing/2014/main" id="{44C781C8-4F8C-406D-A019-CA6203A8B4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20447" y="25400"/>
            <a:ext cx="3403600" cy="3403600"/>
          </a:xfrm>
          <a:prstGeom prst="rect">
            <a:avLst/>
          </a:prstGeom>
        </p:spPr>
      </p:pic>
    </p:spTree>
    <p:extLst>
      <p:ext uri="{BB962C8B-B14F-4D97-AF65-F5344CB8AC3E}">
        <p14:creationId xmlns:p14="http://schemas.microsoft.com/office/powerpoint/2010/main" val="2425600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remove"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cons of 13 active Sonokids apps displayed on a touch screen">
            <a:extLst>
              <a:ext uri="{FF2B5EF4-FFF2-40B4-BE49-F238E27FC236}">
                <a16:creationId xmlns:a16="http://schemas.microsoft.com/office/drawing/2014/main" id="{499CE304-6589-CB50-D805-71E55DF5EE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9689" y="374420"/>
            <a:ext cx="6252622" cy="6109159"/>
          </a:xfrm>
          <a:prstGeom prst="rect">
            <a:avLst/>
          </a:prstGeom>
        </p:spPr>
      </p:pic>
    </p:spTree>
    <p:extLst>
      <p:ext uri="{BB962C8B-B14F-4D97-AF65-F5344CB8AC3E}">
        <p14:creationId xmlns:p14="http://schemas.microsoft.com/office/powerpoint/2010/main" val="22627949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8F21E-1768-4585-962B-A683B09296BF}"/>
              </a:ext>
            </a:extLst>
          </p:cNvPr>
          <p:cNvSpPr>
            <a:spLocks noGrp="1"/>
          </p:cNvSpPr>
          <p:nvPr>
            <p:ph type="title"/>
          </p:nvPr>
        </p:nvSpPr>
        <p:spPr/>
        <p:txBody>
          <a:bodyPr>
            <a:normAutofit/>
          </a:bodyPr>
          <a:lstStyle/>
          <a:p>
            <a:r>
              <a:rPr lang="en-US" sz="3600" dirty="0">
                <a:latin typeface="Verdana" panose="020B0604030504040204" pitchFamily="34" charset="0"/>
                <a:ea typeface="Verdana" panose="020B0604030504040204" pitchFamily="34" charset="0"/>
              </a:rPr>
              <a:t>Aims</a:t>
            </a:r>
          </a:p>
        </p:txBody>
      </p:sp>
      <p:sp>
        <p:nvSpPr>
          <p:cNvPr id="3" name="Content Placeholder 2">
            <a:extLst>
              <a:ext uri="{FF2B5EF4-FFF2-40B4-BE49-F238E27FC236}">
                <a16:creationId xmlns:a16="http://schemas.microsoft.com/office/drawing/2014/main" id="{41B010E7-FC8B-42AA-AFC1-D6492498E390}"/>
              </a:ext>
            </a:extLst>
          </p:cNvPr>
          <p:cNvSpPr>
            <a:spLocks noGrp="1"/>
          </p:cNvSpPr>
          <p:nvPr>
            <p:ph idx="1"/>
          </p:nvPr>
        </p:nvSpPr>
        <p:spPr/>
        <p:txBody>
          <a:bodyPr>
            <a:normAutofit/>
          </a:bodyPr>
          <a:lstStyle/>
          <a:p>
            <a:pPr fontAlgn="base">
              <a:lnSpc>
                <a:spcPct val="115000"/>
              </a:lnSpc>
              <a:spcBef>
                <a:spcPts val="0"/>
              </a:spcBef>
              <a:spcAft>
                <a:spcPts val="800"/>
              </a:spcAft>
            </a:pPr>
            <a:r>
              <a:rPr lang="en-US" u="none" strike="noStrike" kern="0" spc="0" dirty="0">
                <a:solidFill>
                  <a:srgbClr val="000000"/>
                </a:solidFill>
                <a:effectLst/>
                <a:uFill>
                  <a:solidFill>
                    <a:srgbClr val="000000"/>
                  </a:solidFill>
                </a:uFill>
                <a:latin typeface="Arial" panose="020B0604020202020204" pitchFamily="34" charset="0"/>
                <a:ea typeface="Arial Unicode MS"/>
                <a:cs typeface="Arial" panose="020B0604020202020204" pitchFamily="34" charset="0"/>
              </a:rPr>
              <a:t>Raise awareness about (accessible) sonification </a:t>
            </a:r>
          </a:p>
        </p:txBody>
      </p:sp>
    </p:spTree>
    <p:extLst>
      <p:ext uri="{BB962C8B-B14F-4D97-AF65-F5344CB8AC3E}">
        <p14:creationId xmlns:p14="http://schemas.microsoft.com/office/powerpoint/2010/main" val="7432812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8F21E-1768-4585-962B-A683B09296BF}"/>
              </a:ext>
            </a:extLst>
          </p:cNvPr>
          <p:cNvSpPr>
            <a:spLocks noGrp="1"/>
          </p:cNvSpPr>
          <p:nvPr>
            <p:ph type="title"/>
          </p:nvPr>
        </p:nvSpPr>
        <p:spPr/>
        <p:txBody>
          <a:bodyPr>
            <a:normAutofit/>
          </a:bodyPr>
          <a:lstStyle/>
          <a:p>
            <a:r>
              <a:rPr lang="en-US" sz="3600" dirty="0">
                <a:latin typeface="Verdana" panose="020B0604030504040204" pitchFamily="34" charset="0"/>
                <a:ea typeface="Verdana" panose="020B0604030504040204" pitchFamily="34" charset="0"/>
              </a:rPr>
              <a:t>Aims</a:t>
            </a:r>
          </a:p>
        </p:txBody>
      </p:sp>
      <p:sp>
        <p:nvSpPr>
          <p:cNvPr id="3" name="Content Placeholder 2">
            <a:extLst>
              <a:ext uri="{FF2B5EF4-FFF2-40B4-BE49-F238E27FC236}">
                <a16:creationId xmlns:a16="http://schemas.microsoft.com/office/drawing/2014/main" id="{41B010E7-FC8B-42AA-AFC1-D6492498E390}"/>
              </a:ext>
            </a:extLst>
          </p:cNvPr>
          <p:cNvSpPr>
            <a:spLocks noGrp="1"/>
          </p:cNvSpPr>
          <p:nvPr>
            <p:ph idx="1"/>
          </p:nvPr>
        </p:nvSpPr>
        <p:spPr/>
        <p:txBody>
          <a:bodyPr>
            <a:normAutofit/>
          </a:bodyPr>
          <a:lstStyle/>
          <a:p>
            <a:pPr fontAlgn="base">
              <a:lnSpc>
                <a:spcPct val="115000"/>
              </a:lnSpc>
              <a:spcBef>
                <a:spcPts val="0"/>
              </a:spcBef>
              <a:spcAft>
                <a:spcPts val="800"/>
              </a:spcAft>
            </a:pPr>
            <a:r>
              <a:rPr lang="en-US" sz="2400" u="none" strike="noStrike" kern="0" spc="0" dirty="0">
                <a:solidFill>
                  <a:schemeClr val="bg1">
                    <a:lumMod val="50000"/>
                  </a:schemeClr>
                </a:solidFill>
                <a:effectLst/>
                <a:uFill>
                  <a:solidFill>
                    <a:srgbClr val="000000"/>
                  </a:solidFill>
                </a:uFill>
                <a:latin typeface="Arial" panose="020B0604020202020204" pitchFamily="34" charset="0"/>
                <a:ea typeface="Arial Unicode MS"/>
                <a:cs typeface="Arial" panose="020B0604020202020204" pitchFamily="34" charset="0"/>
              </a:rPr>
              <a:t>Raise awareness about (accessible) sonification </a:t>
            </a:r>
          </a:p>
          <a:p>
            <a:pPr fontAlgn="base">
              <a:lnSpc>
                <a:spcPct val="115000"/>
              </a:lnSpc>
              <a:spcBef>
                <a:spcPts val="0"/>
              </a:spcBef>
            </a:pPr>
            <a:r>
              <a:rPr lang="en-US" u="none" strike="noStrike" kern="0" spc="0" dirty="0">
                <a:solidFill>
                  <a:srgbClr val="000000"/>
                </a:solidFill>
                <a:effectLst/>
                <a:uFill>
                  <a:solidFill>
                    <a:srgbClr val="000000"/>
                  </a:solidFill>
                </a:uFill>
                <a:latin typeface="Arial" panose="020B0604020202020204" pitchFamily="34" charset="0"/>
                <a:ea typeface="Arial Unicode MS"/>
                <a:cs typeface="Arial" panose="020B0604020202020204" pitchFamily="34" charset="0"/>
              </a:rPr>
              <a:t>Build capacity in young students to develop a fundamental understanding of sonification through the development of ‘emergent sonification literacy’</a:t>
            </a:r>
          </a:p>
        </p:txBody>
      </p:sp>
    </p:spTree>
    <p:extLst>
      <p:ext uri="{BB962C8B-B14F-4D97-AF65-F5344CB8AC3E}">
        <p14:creationId xmlns:p14="http://schemas.microsoft.com/office/powerpoint/2010/main" val="21444064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1020</TotalTime>
  <Words>996</Words>
  <Application>Microsoft Office PowerPoint</Application>
  <PresentationFormat>Widescreen</PresentationFormat>
  <Paragraphs>149</Paragraphs>
  <Slides>37</Slides>
  <Notes>20</Notes>
  <HiddenSlides>0</HiddenSlides>
  <MMClips>9</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37</vt:i4>
      </vt:variant>
    </vt:vector>
  </HeadingPairs>
  <TitlesOfParts>
    <vt:vector size="43" baseType="lpstr">
      <vt:lpstr>Arial</vt:lpstr>
      <vt:lpstr>Arial Unicode MS</vt:lpstr>
      <vt:lpstr>Calibri</vt:lpstr>
      <vt:lpstr>Calibri Light</vt:lpstr>
      <vt:lpstr>Verdana</vt:lpstr>
      <vt:lpstr>Office Theme</vt:lpstr>
      <vt:lpstr>Finding Saliens on Sonoplanet</vt:lpstr>
      <vt:lpstr>Sonification is…</vt:lpstr>
      <vt:lpstr>Sonification in Education: Accessibility </vt:lpstr>
      <vt:lpstr>SWC Working Group LEARN #10 </vt:lpstr>
      <vt:lpstr>Gamified Early Learning of essential digital skills </vt:lpstr>
      <vt:lpstr>CosmoBally on Sonoplanet</vt:lpstr>
      <vt:lpstr>PowerPoint Presentation</vt:lpstr>
      <vt:lpstr>Aims</vt:lpstr>
      <vt:lpstr>Aims</vt:lpstr>
      <vt:lpstr>Aims</vt:lpstr>
      <vt:lpstr>Aims</vt:lpstr>
      <vt:lpstr>Aims</vt:lpstr>
      <vt:lpstr>Survey</vt:lpstr>
      <vt:lpstr>Specs</vt:lpstr>
      <vt:lpstr>Audio</vt:lpstr>
      <vt:lpstr>Adjustable Settings</vt:lpstr>
      <vt:lpstr>No standard way of mapping</vt:lpstr>
      <vt:lpstr>Space Flight</vt:lpstr>
      <vt:lpstr>PowerPoint Presentation</vt:lpstr>
      <vt:lpstr>PowerPoint Presentation</vt:lpstr>
      <vt:lpstr>Game 1: Hearing Shapes. Shape Crater</vt:lpstr>
      <vt:lpstr>PowerPoint Presentation</vt:lpstr>
      <vt:lpstr>PowerPoint Presentation</vt:lpstr>
      <vt:lpstr>PowerPoint Presentation</vt:lpstr>
      <vt:lpstr>PowerPoint Presentation</vt:lpstr>
      <vt:lpstr>Following the process of creation</vt:lpstr>
      <vt:lpstr>Complements tactile exploration</vt:lpstr>
      <vt:lpstr>Game 2: Explore with the Scooper</vt:lpstr>
      <vt:lpstr>PowerPoint Presentation</vt:lpstr>
      <vt:lpstr>Game 3: Sonified drawing. Cave </vt:lpstr>
      <vt:lpstr>PowerPoint Presentation</vt:lpstr>
      <vt:lpstr>PowerPoint Presentation</vt:lpstr>
      <vt:lpstr>Game 4. Find the Saliens</vt:lpstr>
      <vt:lpstr>Game 4</vt:lpstr>
      <vt:lpstr>Tactile Learning Tool CosmoBally</vt:lpstr>
      <vt:lpstr>Credits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Phia Damsma</dc:creator>
  <cp:lastModifiedBy>Marjorie Hawkings</cp:lastModifiedBy>
  <cp:revision>100</cp:revision>
  <dcterms:created xsi:type="dcterms:W3CDTF">2022-04-07T06:13:46Z</dcterms:created>
  <dcterms:modified xsi:type="dcterms:W3CDTF">2022-05-11T09:41:45Z</dcterms:modified>
</cp:coreProperties>
</file>