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8ADAE3-084B-4F9F-A348-C28819CC1E0B}">
  <a:tblStyle styleId="{138ADAE3-084B-4F9F-A348-C28819CC1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0ee81f42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0ee81f42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1dfbdd4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1dfbdd4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0ee81f42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0ee81f42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1dfbdd4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1dfbdd4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1dfbdd4b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1dfbdd4b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1dfbdd4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1dfbdd4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1dfbdd4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1dfbdd4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0ee81f42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0ee81f42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1dfbdd4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1dfbdd4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1dfbdd4b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1dfbdd4b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0ee81f4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0ee81f4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9ead4a4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9ead4a4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1dfbdd4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1dfbdd4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1dfbdd4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1dfbdd4b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0ee81f42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0ee81f42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0ee81f42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0ee81f42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0ee81f42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0ee81f42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9c614c4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9c614c4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0ee81f42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0ee81f42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0ee81f4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0ee81f4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0ee81f42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0ee81f42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u0kMXNrCmW8tZOhCxNYZCf2xafIwM3n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ash.edu/it/hcc/inclusive-technologies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ate.Stephens@monash.edu" TargetMode="External"/><Relationship Id="rId5" Type="http://schemas.openxmlformats.org/officeDocument/2006/relationships/hyperlink" Target="mailto:Leona.Holloway@monash.edu" TargetMode="External"/><Relationship Id="rId4" Type="http://schemas.openxmlformats.org/officeDocument/2006/relationships/hyperlink" Target="mailto:Swamy.Ananthanarayan@monash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ad.dotincorp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orbitresearch.com/product/graphiti-plu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tec-ag.de/produkte-graphik-display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ppat.com/the-touchpad-pr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itab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3530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Refreshable Tactile Displays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3125" y="2335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What, When, Why and Wow!</a:t>
            </a:r>
            <a:endParaRPr/>
          </a:p>
        </p:txBody>
      </p:sp>
      <p:pic>
        <p:nvPicPr>
          <p:cNvPr id="56" name="Google Shape;56;p13" descr="Monash Universit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816" y="4157400"/>
            <a:ext cx="3086981" cy="9405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52550" y="3442450"/>
            <a:ext cx="823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Swamy Ananthanarayan, Leona Holloway and Kate Stephens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Inclusive Technologies, Monash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Demonstration</a:t>
            </a:r>
            <a:endParaRPr/>
          </a:p>
        </p:txBody>
      </p:sp>
      <p:pic>
        <p:nvPicPr>
          <p:cNvPr id="119" name="Google Shape;119;p22" descr="video demonstrating a series of images appearing on a Graphiti devi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200" y="11369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diagrams for a refreshable display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Simplify</a:t>
            </a:r>
            <a:endParaRPr/>
          </a:p>
        </p:txBody>
      </p:sp>
      <p:pic>
        <p:nvPicPr>
          <p:cNvPr id="130" name="Google Shape;130;p24" descr="map of federation square shown as a pixellated image and as a swell paper image. The swell paper diagram has more detai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4867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Contrast</a:t>
            </a:r>
            <a:endParaRPr/>
          </a:p>
        </p:txBody>
      </p:sp>
      <p:pic>
        <p:nvPicPr>
          <p:cNvPr id="136" name="Google Shape;136;p25" descr="pixellated image of cross section of the earth, with hard rock shown as black dots and soft rock as every second dot in dark gr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8951" y="1170125"/>
            <a:ext cx="4265049" cy="27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 descr="pixellated image of cross section of the earth, with hard rock shown as black dots and soft rock as dark gre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179625" cy="27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Height</a:t>
            </a:r>
            <a:endParaRPr/>
          </a:p>
        </p:txBody>
      </p:sp>
      <p:pic>
        <p:nvPicPr>
          <p:cNvPr id="143" name="Google Shape;143;p26" descr="Figure viewed from side on the Graphiti, with differing heights for the closer and distant arms and legs."/>
          <p:cNvPicPr preferRelativeResize="0"/>
          <p:nvPr/>
        </p:nvPicPr>
        <p:blipFill rotWithShape="1">
          <a:blip r:embed="rId3">
            <a:alphaModFix/>
          </a:blip>
          <a:srcRect l="10110" r="16462" b="14595"/>
          <a:stretch/>
        </p:blipFill>
        <p:spPr>
          <a:xfrm rot="5400000">
            <a:off x="4351412" y="338850"/>
            <a:ext cx="5119375" cy="446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 descr="Graphiti editing screen depicting a figure viewed from the side, with the closest arm and leg in dark pixels and the far arm and leg in pale pixel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66600" y="1702126"/>
            <a:ext cx="4122676" cy="27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On-the-spot editing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F4B38-1059-4BB6-B95C-E29F4F5E4BE9}"/>
              </a:ext>
            </a:extLst>
          </p:cNvPr>
          <p:cNvSpPr txBox="1"/>
          <p:nvPr/>
        </p:nvSpPr>
        <p:spPr>
          <a:xfrm>
            <a:off x="2415540" y="2263973"/>
            <a:ext cx="3649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[video of the editing process]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diagrams on a refreshable display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it feels</a:t>
            </a:r>
            <a:endParaRPr/>
          </a:p>
        </p:txBody>
      </p:sp>
      <p:pic>
        <p:nvPicPr>
          <p:cNvPr id="161" name="Google Shape;161;p29" descr="close-up of Graphiti display pins raised to show rectangles at 3 different heigh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300" y="103137"/>
            <a:ext cx="6582973" cy="493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cursor</a:t>
            </a:r>
            <a:endParaRPr/>
          </a:p>
        </p:txBody>
      </p:sp>
      <p:pic>
        <p:nvPicPr>
          <p:cNvPr id="167" name="Google Shape;167;p30" descr="pixellated image of Monash Caulfield campus with route from the train station to building 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486" y="1119298"/>
            <a:ext cx="5887025" cy="3858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Animated graphics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DE34F-0777-4FC4-A6A5-F13B43FB4784}"/>
              </a:ext>
            </a:extLst>
          </p:cNvPr>
          <p:cNvSpPr txBox="1"/>
          <p:nvPr/>
        </p:nvSpPr>
        <p:spPr>
          <a:xfrm>
            <a:off x="2415540" y="2263973"/>
            <a:ext cx="364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[video of Tai Chi movements on a </a:t>
            </a:r>
            <a:r>
              <a:rPr lang="en-AU" sz="2000" dirty="0" err="1"/>
              <a:t>Graphiti</a:t>
            </a:r>
            <a:r>
              <a:rPr lang="en-AU" sz="2000" dirty="0"/>
              <a:t> device]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 refreshable tactile graphics display?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Moving surface to display electronic image files in tactile form.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Can rely on a variety of different technologies.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Promises: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Electronic storage of graphics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Access to many tactile diagrams on one device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Immediate access to electronic images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Drawing capabilities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Animated graphics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1E43D-D3C9-4A43-B98F-933557B96E1B}"/>
              </a:ext>
            </a:extLst>
          </p:cNvPr>
          <p:cNvSpPr txBox="1"/>
          <p:nvPr/>
        </p:nvSpPr>
        <p:spPr>
          <a:xfrm>
            <a:off x="2415540" y="2263973"/>
            <a:ext cx="364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[video of wave formation on a </a:t>
            </a:r>
            <a:r>
              <a:rPr lang="en-AU" sz="2000" dirty="0" err="1"/>
              <a:t>Graphiti</a:t>
            </a:r>
            <a:r>
              <a:rPr lang="en-AU" sz="2000" dirty="0"/>
              <a:t> device]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Closing Remarks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Contact Us</a:t>
            </a:r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https://www.monash.edu/it/hcc/inclusive-technologies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Twitter @MonashInclusive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Swamy.Ananthanarayan@monash.edu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Leona.Holloway@monash.edu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Kate.Stephens@monash.edu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191" name="Google Shape;191;p34" descr="Graphiti display with an image of a rotary dial telephon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1684400"/>
            <a:ext cx="4467574" cy="335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Displays in development or on the market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 descr="Metec display with refreshable pin display and round control buttons on the sid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575" y="1474900"/>
            <a:ext cx="1925556" cy="13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Refreshable Pin Displays</a:t>
            </a:r>
            <a:endParaRPr/>
          </a:p>
        </p:txBody>
      </p:sp>
      <p:pic>
        <p:nvPicPr>
          <p:cNvPr id="75" name="Google Shape;75;p16" descr="Graphiti display with 40 x 60 pin display, one line of refreshable braille, and braille 6-key entry control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1088" y="2755025"/>
            <a:ext cx="1066525" cy="10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Dot pad device with tactile pin display and a line of refreshable braille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6687" y="3858175"/>
            <a:ext cx="1455350" cy="969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" name="Google Shape;77;p16"/>
          <p:cNvGraphicFramePr/>
          <p:nvPr/>
        </p:nvGraphicFramePr>
        <p:xfrm>
          <a:off x="311700" y="1017726"/>
          <a:ext cx="8520600" cy="3809635"/>
        </p:xfrm>
        <a:graphic>
          <a:graphicData uri="http://schemas.openxmlformats.org/drawingml/2006/table">
            <a:tbl>
              <a:tblPr>
                <a:noFill/>
                <a:tableStyleId>{138ADAE3-084B-4F9F-A348-C28819CC1E0B}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Device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Specs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Status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Image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6"/>
                        </a:rPr>
                        <a:t>Metec</a:t>
                      </a:r>
                      <a:r>
                        <a:rPr lang="en-GB" sz="1800"/>
                        <a:t> Tactile 2D, Hyperflat and HyperBraille F devices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Up to 6240 pins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On sale since 2012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Graphiti and </a:t>
                      </a:r>
                      <a:r>
                        <a:rPr lang="en-GB" sz="1800" u="sng">
                          <a:solidFill>
                            <a:schemeClr val="hlink"/>
                          </a:solidFill>
                          <a:hlinkClick r:id="rId7"/>
                        </a:rPr>
                        <a:t>Graphiti Plus</a:t>
                      </a:r>
                      <a:br>
                        <a:rPr lang="en-GB" sz="1800"/>
                      </a:br>
                      <a:r>
                        <a:rPr lang="en-GB" sz="1800"/>
                        <a:t>by Orbit Research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40 x 60 (2400) pins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4 heights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Limited production Cost around $30K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8"/>
                        </a:rPr>
                        <a:t>Dot Pad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by Dot Inc. 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2400 pins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 development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7"/>
          <p:cNvGraphicFramePr/>
          <p:nvPr/>
        </p:nvGraphicFramePr>
        <p:xfrm>
          <a:off x="311700" y="1032676"/>
          <a:ext cx="8520600" cy="3078145"/>
        </p:xfrm>
        <a:graphic>
          <a:graphicData uri="http://schemas.openxmlformats.org/drawingml/2006/table">
            <a:tbl>
              <a:tblPr>
                <a:noFill/>
                <a:tableStyleId>{138ADAE3-084B-4F9F-A348-C28819CC1E0B}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Device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Specs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Status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Image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3"/>
                        </a:rPr>
                        <a:t>TouchPad Pro</a:t>
                      </a:r>
                      <a:br>
                        <a:rPr lang="en-GB" sz="1800"/>
                      </a:br>
                      <a:r>
                        <a:rPr lang="en-GB" sz="1800"/>
                        <a:t>by TTPAT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Variable heights.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Coloured backlights.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 development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SciDot by Independence Science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Braille spacing. Software for analysing &amp; displaying scientific data. 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 development - 1 year funding awarded in Feb 2022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6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(More) Refreshable Pin Devices</a:t>
            </a:r>
            <a:endParaRPr/>
          </a:p>
        </p:txBody>
      </p:sp>
      <p:pic>
        <p:nvPicPr>
          <p:cNvPr id="84" name="Google Shape;84;p17" descr="tactile display with raised pixels with colour backlight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400" y="1594800"/>
            <a:ext cx="2106000" cy="81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descr="SciDot device with removable control panel for 6-key entry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6450" y="2707989"/>
            <a:ext cx="2031225" cy="1286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40250" y="33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Tactile Touch Screen Devices</a:t>
            </a:r>
            <a:endParaRPr/>
          </a:p>
        </p:txBody>
      </p:sp>
      <p:graphicFrame>
        <p:nvGraphicFramePr>
          <p:cNvPr id="91" name="Google Shape;91;p18"/>
          <p:cNvGraphicFramePr/>
          <p:nvPr/>
        </p:nvGraphicFramePr>
        <p:xfrm>
          <a:off x="311700" y="1209339"/>
          <a:ext cx="8520600" cy="2606925"/>
        </p:xfrm>
        <a:graphic>
          <a:graphicData uri="http://schemas.openxmlformats.org/drawingml/2006/table">
            <a:tbl>
              <a:tblPr>
                <a:noFill/>
                <a:tableStyleId>{138ADAE3-084B-4F9F-A348-C28819CC1E0B}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Device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Specs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Status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Image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sng">
                          <a:solidFill>
                            <a:schemeClr val="hlink"/>
                          </a:solidFill>
                          <a:hlinkClick r:id="rId3"/>
                        </a:rPr>
                        <a:t>Blitab</a:t>
                      </a:r>
                      <a:r>
                        <a:rPr lang="en-GB" sz="1800"/>
                        <a:t> Android Tablet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14 rows of 23 6-dot braille cells (1932 dots)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In development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Tesla Touch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Electrostatic resistance on a flat screen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Research project (not for sale)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" name="Google Shape;92;p18" descr="Blitab android tablet with braille cells on the top and colour touch screen at the bottom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7529" y="1697325"/>
            <a:ext cx="1179382" cy="10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descr="clear glass scree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2137" y="2872075"/>
            <a:ext cx="2130150" cy="944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solutions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00" name="Google Shape;100;p19"/>
          <p:cNvGraphicFramePr/>
          <p:nvPr/>
        </p:nvGraphicFramePr>
        <p:xfrm>
          <a:off x="311700" y="1017726"/>
          <a:ext cx="8520600" cy="3039880"/>
        </p:xfrm>
        <a:graphic>
          <a:graphicData uri="http://schemas.openxmlformats.org/drawingml/2006/table">
            <a:tbl>
              <a:tblPr>
                <a:noFill/>
                <a:tableStyleId>{138ADAE3-084B-4F9F-A348-C28819CC1E0B}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Device</a:t>
                      </a:r>
                      <a:endParaRPr sz="18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Specs</a:t>
                      </a:r>
                      <a:endParaRPr sz="18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Status</a:t>
                      </a:r>
                      <a:endParaRPr sz="18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Image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Disney Research “Feeling Fireworks”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Water jets and colour projection on a flexible screen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Research project; not for sale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/>
                        <a:t>Ultrahaptics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Mid-air haptics using air pressure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Dev kit available for $2,500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1" name="Google Shape;101;p19" descr="hands touching a large fabric screen with projected firewo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150" y="1710958"/>
            <a:ext cx="2130149" cy="104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descr="Ultrahaptics square device with a grid of round air ven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225" y="3026700"/>
            <a:ext cx="1837075" cy="10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Graphiti display by Orbit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Capabilities</a:t>
            </a:r>
            <a:endParaRPr/>
          </a:p>
        </p:txBody>
      </p:sp>
      <p:pic>
        <p:nvPicPr>
          <p:cNvPr id="113" name="Google Shape;113;p21" descr="Graphiti device with 40 x 60 dot tactile display, braille input keys and navigation keypad with up, down, left, right and select butt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08" y="0"/>
            <a:ext cx="56716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365</Words>
  <Application>Microsoft Office PowerPoint</Application>
  <PresentationFormat>On-screen Show (16:9)</PresentationFormat>
  <Paragraphs>86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Refreshable Tactile Displays</vt:lpstr>
      <vt:lpstr>What is a refreshable tactile graphics display?</vt:lpstr>
      <vt:lpstr>Displays in development or on the market</vt:lpstr>
      <vt:lpstr>Refreshable Pin Displays</vt:lpstr>
      <vt:lpstr>(More) Refreshable Pin Devices</vt:lpstr>
      <vt:lpstr>Tactile Touch Screen Devices</vt:lpstr>
      <vt:lpstr>Other solutions</vt:lpstr>
      <vt:lpstr>Graphiti display by Orbit</vt:lpstr>
      <vt:lpstr>Capabilities</vt:lpstr>
      <vt:lpstr>Demonstration</vt:lpstr>
      <vt:lpstr>Creating diagrams for a refreshable display</vt:lpstr>
      <vt:lpstr>Simplify</vt:lpstr>
      <vt:lpstr>Contrast</vt:lpstr>
      <vt:lpstr>Height</vt:lpstr>
      <vt:lpstr>On-the-spot editing</vt:lpstr>
      <vt:lpstr>Reading diagrams on a refreshable display</vt:lpstr>
      <vt:lpstr>How it feels</vt:lpstr>
      <vt:lpstr>Using the cursor</vt:lpstr>
      <vt:lpstr>Animated graphics</vt:lpstr>
      <vt:lpstr>Animated graphics</vt:lpstr>
      <vt:lpstr>Closing Remarks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Refreshable Tactile Displays</dc:title>
  <cp:lastModifiedBy>Leona Holloway</cp:lastModifiedBy>
  <cp:revision>2</cp:revision>
  <dcterms:modified xsi:type="dcterms:W3CDTF">2022-05-13T09:57:22Z</dcterms:modified>
</cp:coreProperties>
</file>