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824" autoAdjust="0"/>
  </p:normalViewPr>
  <p:slideViewPr>
    <p:cSldViewPr snapToGrid="0">
      <p:cViewPr varScale="1">
        <p:scale>
          <a:sx n="79" d="100"/>
          <a:sy n="79" d="100"/>
        </p:scale>
        <p:origin x="108" y="10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125faa091b0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125faa091b0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25faa091b0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25faa091b0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125faa091b0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125faa091b0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b59aad7c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1b59aad7c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-GB" sz="1200" dirty="0">
                <a:solidFill>
                  <a:schemeClr val="dk1"/>
                </a:solidFill>
              </a:rPr>
            </a:br>
            <a:r>
              <a:rPr lang="en-GB" sz="1200" dirty="0">
                <a:solidFill>
                  <a:schemeClr val="dk1"/>
                </a:solidFill>
              </a:rPr>
              <a:t> 		</a:t>
            </a:r>
            <a:endParaRPr sz="12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>
                <a:solidFill>
                  <a:schemeClr val="dk1"/>
                </a:solidFill>
              </a:rPr>
              <a:t>		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25faa091b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25faa091b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5faa091b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125faa091b0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25faa091b0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25faa091b0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5faa091b0_0_1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5faa091b0_0_1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1b59aad7cc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11b59aad7cc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Char char="●"/>
            </a:pPr>
            <a:endParaRPr sz="1200" dirty="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25faa091b0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25faa091b0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5faa091b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5faa091b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25faa091b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125faa091b0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5faa091b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125faa091b0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endParaRPr sz="1350" dirty="0">
              <a:highlight>
                <a:srgbClr val="FFFFFF"/>
              </a:highlight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5faa091b0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125faa091b0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5faa091b0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25faa091b0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5faa091b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25faa091b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5faa091b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5faa091b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25faa091b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125faa091b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25faa091b0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25faa091b0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25faa091b0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25faa091b0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25faa091b0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25faa091b0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25faa091b0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125faa091b0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25faa091b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25faa091b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thing:51778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iverse.com/leonah/designs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hyperlink" Target="https://printdisability.org/about-us/accessible-graphics/3d-printing/other-methods/" TargetMode="External"/><Relationship Id="rId7" Type="http://schemas.openxmlformats.org/officeDocument/2006/relationships/image" Target="../media/image30.png"/><Relationship Id="rId12" Type="http://schemas.openxmlformats.org/officeDocument/2006/relationships/hyperlink" Target="https://dl.acm.org/doi/abs/10.1145/3458055.345806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hyperlink" Target="https://caadria2022.org/tactile_oceans_-_enabling_inclusive_access_to_ocean_pools_for_blind_and_low_vision_communities" TargetMode="External"/><Relationship Id="rId5" Type="http://schemas.openxmlformats.org/officeDocument/2006/relationships/hyperlink" Target="https://printdisability.org/about-us/accessible-graphics/3d-printing/labelling/" TargetMode="External"/><Relationship Id="rId10" Type="http://schemas.openxmlformats.org/officeDocument/2006/relationships/hyperlink" Target="https://programs.sigchi.org/chi/2022/program/content/68945" TargetMode="External"/><Relationship Id="rId4" Type="http://schemas.openxmlformats.org/officeDocument/2006/relationships/image" Target="../media/image28.png"/><Relationship Id="rId9" Type="http://schemas.openxmlformats.org/officeDocument/2006/relationships/hyperlink" Target="https://www.spevi.net/jspevi/#2021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accessiblegraphics.org/research/3dprints/arc/updates/" TargetMode="External"/><Relationship Id="rId3" Type="http://schemas.openxmlformats.org/officeDocument/2006/relationships/hyperlink" Target="https://www.monash.edu/it/hcc/inclusive-technologies" TargetMode="External"/><Relationship Id="rId7" Type="http://schemas.openxmlformats.org/officeDocument/2006/relationships/hyperlink" Target="https://www.thingiverse.com/leonah/designs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Kate.Stephens@monash.edu" TargetMode="External"/><Relationship Id="rId5" Type="http://schemas.openxmlformats.org/officeDocument/2006/relationships/hyperlink" Target="mailto:Leona.Holloway@monash.edu" TargetMode="External"/><Relationship Id="rId4" Type="http://schemas.openxmlformats.org/officeDocument/2006/relationships/hyperlink" Target="mailto:Kim.Marriott@monash.edu" TargetMode="External"/><Relationship Id="rId9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rintdisability.org/about-us/accessible-graphics/3d-printin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4400" b="1"/>
              <a:t>3D Printing for Touch Readers: </a:t>
            </a:r>
            <a:br>
              <a:rPr lang="en-GB" sz="4400" b="1"/>
            </a:br>
            <a:r>
              <a:rPr lang="en-GB" sz="4400" b="1"/>
              <a:t>ARC Linkage Project Update</a:t>
            </a:r>
            <a:endParaRPr sz="8500" b="1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64425" y="31964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800"/>
              <a:t>Kim Marriott, Leona Holloway &amp; Ruth Nagassa</a:t>
            </a:r>
            <a:endParaRPr sz="18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endParaRPr sz="1800"/>
          </a:p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935"/>
              <a:buNone/>
            </a:pPr>
            <a:r>
              <a:rPr lang="en-GB" sz="1800"/>
              <a:t>Inclusive Technologies, Monash University </a:t>
            </a:r>
            <a:endParaRPr sz="1800"/>
          </a:p>
        </p:txBody>
      </p:sp>
      <p:pic>
        <p:nvPicPr>
          <p:cNvPr id="56" name="Google Shape;56;p13" descr="Monash University log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1311" y="4132675"/>
            <a:ext cx="2601390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Street Crossing Outcomes</a:t>
            </a:r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STL files to print your own </a:t>
            </a:r>
            <a:r>
              <a:rPr lang="en-GB" u="sng">
                <a:solidFill>
                  <a:schemeClr val="hlink"/>
                </a:solidFill>
                <a:hlinkClick r:id="rId3"/>
              </a:rPr>
              <a:t>https://www.thingiverse.com/thing:5177801</a:t>
            </a:r>
            <a:r>
              <a:rPr lang="en-GB"/>
              <a:t>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Guidelines on how to print and use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Holloway, Butler &amp; Marriott (2022) “3D Printed Street Crossings: Supporting Orientation and Mobility Training with People who are Blind or have Low Vision”, CHI Conference on Human Factors in Computing Systems</a:t>
            </a:r>
            <a:endParaRPr sz="1700" b="1">
              <a:solidFill>
                <a:srgbClr val="2C2D31"/>
              </a:solidFill>
              <a:highlight>
                <a:srgbClr val="F4F4F4"/>
              </a:highlight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br>
              <a:rPr lang="en-GB"/>
            </a:br>
            <a:endParaRPr/>
          </a:p>
        </p:txBody>
      </p:sp>
      <p:pic>
        <p:nvPicPr>
          <p:cNvPr id="118" name="Google Shape;118;p22" descr="3D printed street crossing corners and accessories being stored, displayed and used by children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31571"/>
            <a:ext cx="9144000" cy="1521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Multi-level Building Plans</a:t>
            </a:r>
            <a:endParaRPr/>
          </a:p>
        </p:txBody>
      </p:sp>
      <p:pic>
        <p:nvPicPr>
          <p:cNvPr id="124" name="Google Shape;124;p23" descr="sliding presentation: 3 3D printed building floorplans arranged on top of each other, attached to a backboard with a sliding rail mechanism"/>
          <p:cNvPicPr preferRelativeResize="0"/>
          <p:nvPr/>
        </p:nvPicPr>
        <p:blipFill rotWithShape="1">
          <a:blip r:embed="rId3">
            <a:alphaModFix/>
          </a:blip>
          <a:srcRect l="17122"/>
          <a:stretch/>
        </p:blipFill>
        <p:spPr>
          <a:xfrm>
            <a:off x="3684075" y="3165850"/>
            <a:ext cx="3199499" cy="1846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 descr="flat presentation: 3 separate 3D printed floors, lined up on a table surface"/>
          <p:cNvPicPr preferRelativeResize="0"/>
          <p:nvPr/>
        </p:nvPicPr>
        <p:blipFill rotWithShape="1">
          <a:blip r:embed="rId4">
            <a:alphaModFix/>
          </a:blip>
          <a:srcRect l="5941" r="5641"/>
          <a:stretch/>
        </p:blipFill>
        <p:spPr>
          <a:xfrm>
            <a:off x="-49975" y="3165850"/>
            <a:ext cx="3789299" cy="184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 descr="rotating presentation: 3 3D printed building floorplans stacked and attached to a vertical rod, around which they can rotate"/>
          <p:cNvPicPr preferRelativeResize="0"/>
          <p:nvPr/>
        </p:nvPicPr>
        <p:blipFill rotWithShape="1">
          <a:blip r:embed="rId5">
            <a:alphaModFix/>
          </a:blip>
          <a:srcRect l="31257"/>
          <a:stretch/>
        </p:blipFill>
        <p:spPr>
          <a:xfrm>
            <a:off x="6363998" y="3165850"/>
            <a:ext cx="2780000" cy="184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Materials</a:t>
            </a:r>
            <a:endParaRPr/>
          </a:p>
        </p:txBody>
      </p:sp>
      <p:pic>
        <p:nvPicPr>
          <p:cNvPr id="132" name="Google Shape;132;p24" descr="Three ways of presenting multi-level building floorplans: flat on a table, stacked with a backboard along which the floors can slide left to right; or stacked with a vertical pole around which the floors can rotat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44538"/>
            <a:ext cx="9143999" cy="3516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Findings</a:t>
            </a:r>
            <a:endParaRPr/>
          </a:p>
        </p:txBody>
      </p:sp>
      <p:sp>
        <p:nvSpPr>
          <p:cNvPr id="138" name="Google Shape;138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6433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All three were effective, usable and engaging  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Clear preference for overlapped floors 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Almost all reported that it was important to them to have a cognitive map of an unfamiliar building before visiting it  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About half indicated that building a cognitive map was more difficult if the building was multi-storey All reported that the models would be useful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-GB" sz="1700">
                <a:solidFill>
                  <a:schemeClr val="dk1"/>
                </a:solidFill>
              </a:rPr>
              <a:t>Confirmed the importance of providing models like these for O&amp;M training before visiting multi-storey public spaces </a:t>
            </a:r>
            <a:endParaRPr sz="1700"/>
          </a:p>
        </p:txBody>
      </p:sp>
      <p:pic>
        <p:nvPicPr>
          <p:cNvPr id="139" name="Google Shape;139;p25" descr="flat presentation: A touch reader manually holds one floor above the other. "/>
          <p:cNvPicPr preferRelativeResize="0"/>
          <p:nvPr/>
        </p:nvPicPr>
        <p:blipFill rotWithShape="1">
          <a:blip r:embed="rId3">
            <a:alphaModFix/>
          </a:blip>
          <a:srcRect l="12831" t="12280"/>
          <a:stretch/>
        </p:blipFill>
        <p:spPr>
          <a:xfrm>
            <a:off x="6081750" y="0"/>
            <a:ext cx="2924175" cy="1820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5" descr="rotating presentation: a touch reader rotates one floor away while touching the floor below it"/>
          <p:cNvPicPr preferRelativeResize="0"/>
          <p:nvPr/>
        </p:nvPicPr>
        <p:blipFill rotWithShape="1">
          <a:blip r:embed="rId4">
            <a:alphaModFix/>
          </a:blip>
          <a:srcRect l="16074" r="4307"/>
          <a:stretch/>
        </p:blipFill>
        <p:spPr>
          <a:xfrm>
            <a:off x="6081750" y="3467000"/>
            <a:ext cx="2924175" cy="16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5" descr="sliding presentation: a touch reader slides one floor while touching the floor below it"/>
          <p:cNvPicPr preferRelativeResize="0"/>
          <p:nvPr/>
        </p:nvPicPr>
        <p:blipFill rotWithShape="1">
          <a:blip r:embed="rId5">
            <a:alphaModFix/>
          </a:blip>
          <a:srcRect l="19923"/>
          <a:stretch/>
        </p:blipFill>
        <p:spPr>
          <a:xfrm>
            <a:off x="6081752" y="1820500"/>
            <a:ext cx="2924175" cy="17652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2" name="Google Shape;142;p25"/>
          <p:cNvCxnSpPr/>
          <p:nvPr/>
        </p:nvCxnSpPr>
        <p:spPr>
          <a:xfrm rot="10800000">
            <a:off x="7249200" y="2031800"/>
            <a:ext cx="684000" cy="3153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143" name="Google Shape;143;p25"/>
          <p:cNvCxnSpPr/>
          <p:nvPr/>
        </p:nvCxnSpPr>
        <p:spPr>
          <a:xfrm>
            <a:off x="8033775" y="3748650"/>
            <a:ext cx="456000" cy="248100"/>
          </a:xfrm>
          <a:prstGeom prst="curvedConnector3">
            <a:avLst>
              <a:gd name="adj1" fmla="val -52939"/>
            </a:avLst>
          </a:prstGeom>
          <a:noFill/>
          <a:ln w="38100" cap="flat" cmpd="sng">
            <a:solidFill>
              <a:srgbClr val="FFFF00"/>
            </a:solidFill>
            <a:prstDash val="solid"/>
            <a:round/>
            <a:headEnd type="none" w="med" len="med"/>
            <a:tailEnd type="stealth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Interactive Labelling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NFC tags</a:t>
            </a:r>
            <a:endParaRPr/>
          </a:p>
        </p:txBody>
      </p:sp>
      <p:sp>
        <p:nvSpPr>
          <p:cNvPr id="154" name="Google Shape;154;p27"/>
          <p:cNvSpPr txBox="1">
            <a:spLocks noGrp="1"/>
          </p:cNvSpPr>
          <p:nvPr>
            <p:ph type="body" idx="1"/>
          </p:nvPr>
        </p:nvSpPr>
        <p:spPr>
          <a:xfrm>
            <a:off x="311700" y="1381075"/>
            <a:ext cx="4878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Access Elvis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May 20th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https://www.bendigoregion.com.au/bendigo-art-gallery/bag-events/access-elvis-for-visitors-who-are-blind-or-have-low-vision</a:t>
            </a:r>
            <a:endParaRPr/>
          </a:p>
        </p:txBody>
      </p:sp>
      <p:pic>
        <p:nvPicPr>
          <p:cNvPr id="155" name="Google Shape;155;p27" descr="Lengthy gallery wall text with a 3D printed Sun record attached to the wal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4654050" y="708962"/>
            <a:ext cx="4967424" cy="372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7" descr="3D printed replica of a Sun record, attached to a wall"/>
          <p:cNvPicPr preferRelativeResize="0"/>
          <p:nvPr/>
        </p:nvPicPr>
        <p:blipFill rotWithShape="1">
          <a:blip r:embed="rId4">
            <a:alphaModFix/>
          </a:blip>
          <a:srcRect t="19607" b="8830"/>
          <a:stretch/>
        </p:blipFill>
        <p:spPr>
          <a:xfrm>
            <a:off x="3087825" y="88050"/>
            <a:ext cx="2043226" cy="19495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3D Printing for Education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Methods</a:t>
            </a: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Survey of teachers working with BLV student in the early years (prep-grade 2)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Audit of 3D prints available for people who are BLV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Survey and interviews with accessible formats producers and teachers using 3D prints with BLV students (ongoing)</a:t>
            </a:r>
            <a:endParaRPr/>
          </a:p>
        </p:txBody>
      </p:sp>
      <p:pic>
        <p:nvPicPr>
          <p:cNvPr id="168" name="Google Shape;168;p29" descr="3D printed accessible thirds, number line, tens frame, MAB blocks and di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78412"/>
            <a:ext cx="9144003" cy="2263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Key Findings</a:t>
            </a:r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3D printed models are needed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3D models assist with inclusion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3D models are used for the curriculum, classroom tools and mapping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Tactile properties are of primary importance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We need highly visible catalogues and easy request systems</a:t>
            </a:r>
            <a:endParaRPr/>
          </a:p>
        </p:txBody>
      </p:sp>
      <p:pic>
        <p:nvPicPr>
          <p:cNvPr id="175" name="Google Shape;175;p30" descr="3D printed accessible frog dissection, geometric blocks, Egyptian pyramids, braille letter tiles for hangman game, water cycle tiles and kangaroo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143909"/>
            <a:ext cx="9144003" cy="15135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1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Outcomes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Outline</a:t>
            </a:r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the Project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Project Updates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3D Printed Street Crossings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Multi-level Building Plans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Interactive Labelling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3D Printing for Education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Outcomes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Next Steps</a:t>
            </a:r>
            <a:endParaRPr/>
          </a:p>
        </p:txBody>
      </p:sp>
      <p:pic>
        <p:nvPicPr>
          <p:cNvPr id="63" name="Google Shape;63;p14" descr="3D printing icon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5050" y="876575"/>
            <a:ext cx="3333750" cy="333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2"/>
          <p:cNvSpPr txBox="1">
            <a:spLocks noGrp="1"/>
          </p:cNvSpPr>
          <p:nvPr>
            <p:ph type="title"/>
          </p:nvPr>
        </p:nvSpPr>
        <p:spPr>
          <a:xfrm>
            <a:off x="311700" y="4778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Materials</a:t>
            </a:r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body" idx="1"/>
          </p:nvPr>
        </p:nvSpPr>
        <p:spPr>
          <a:xfrm>
            <a:off x="311700" y="10505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https://www.thingiverse.com/leonah/designs</a:t>
            </a:r>
            <a:r>
              <a:rPr lang="en-GB"/>
              <a:t>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pic>
        <p:nvPicPr>
          <p:cNvPr id="187" name="Google Shape;187;p32" descr="Jumbo beads in square, cylinder or rectangular prism shape, with smooth, bumpy or ridged textures"/>
          <p:cNvPicPr preferRelativeResize="0"/>
          <p:nvPr/>
        </p:nvPicPr>
        <p:blipFill rotWithShape="1">
          <a:blip r:embed="rId4">
            <a:alphaModFix/>
          </a:blip>
          <a:srcRect l="9306" r="3638"/>
          <a:stretch/>
        </p:blipFill>
        <p:spPr>
          <a:xfrm>
            <a:off x="0" y="1664800"/>
            <a:ext cx="2759400" cy="347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2" descr="Flat beads with two threading holes, braille letters on one side and indented print letters on the other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5400000">
            <a:off x="2324563" y="2099637"/>
            <a:ext cx="3478700" cy="26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2" descr="Game of boggle with 3D printed tray and braille/print letter cubes."/>
          <p:cNvPicPr preferRelativeResize="0"/>
          <p:nvPr/>
        </p:nvPicPr>
        <p:blipFill rotWithShape="1">
          <a:blip r:embed="rId6">
            <a:alphaModFix/>
          </a:blip>
          <a:srcRect t="5312" b="5097"/>
          <a:stretch/>
        </p:blipFill>
        <p:spPr>
          <a:xfrm>
            <a:off x="5368425" y="2403600"/>
            <a:ext cx="3775574" cy="273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2" descr="Square flat interlocking 3D printed pieces, each illustrating a different type of intersection or road. "/>
          <p:cNvPicPr preferRelativeResize="0"/>
          <p:nvPr/>
        </p:nvPicPr>
        <p:blipFill rotWithShape="1">
          <a:blip r:embed="rId7">
            <a:alphaModFix/>
          </a:blip>
          <a:srcRect l="13455" r="13695"/>
          <a:stretch/>
        </p:blipFill>
        <p:spPr>
          <a:xfrm>
            <a:off x="5368425" y="0"/>
            <a:ext cx="2334741" cy="240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Guidelines and Publications</a:t>
            </a:r>
            <a:endParaRPr/>
          </a:p>
        </p:txBody>
      </p:sp>
      <p:sp>
        <p:nvSpPr>
          <p:cNvPr id="196" name="Google Shape;196;p33"/>
          <p:cNvSpPr txBox="1">
            <a:spLocks noGrp="1"/>
          </p:cNvSpPr>
          <p:nvPr>
            <p:ph type="body" idx="1"/>
          </p:nvPr>
        </p:nvSpPr>
        <p:spPr>
          <a:xfrm>
            <a:off x="4145875" y="1017725"/>
            <a:ext cx="4871400" cy="2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0" algn="l" rtl="0">
              <a:lnSpc>
                <a:spcPct val="17142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rgbClr val="0000FF"/>
                </a:solidFill>
                <a:highlight>
                  <a:srgbClr val="FFFFFF"/>
                </a:highlight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Other methods for creating 3D models</a:t>
            </a:r>
            <a:endParaRPr u="sng" dirty="0">
              <a:solidFill>
                <a:srgbClr val="0000FF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71429"/>
              </a:lnSpc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pic>
        <p:nvPicPr>
          <p:cNvPr id="197" name="Google Shape;197;p33" descr="3D printed &quot;start&quot; as indented print letters and braill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825" y="1532100"/>
            <a:ext cx="1261850" cy="11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33"/>
          <p:cNvSpPr txBox="1">
            <a:spLocks noGrp="1"/>
          </p:cNvSpPr>
          <p:nvPr>
            <p:ph type="body" idx="1"/>
          </p:nvPr>
        </p:nvSpPr>
        <p:spPr>
          <a:xfrm>
            <a:off x="-99825" y="1017725"/>
            <a:ext cx="4115100" cy="6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/>
          <a:p>
            <a:pPr marL="457200" lvl="0" indent="0" algn="l" rtl="0">
              <a:lnSpc>
                <a:spcPct val="171429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-GB" dirty="0"/>
              <a:t>  </a:t>
            </a:r>
            <a:r>
              <a:rPr lang="en-GB" u="sng" dirty="0">
                <a:solidFill>
                  <a:srgbClr val="0000FF"/>
                </a:solidFill>
                <a:highlight>
                  <a:srgbClr val="FFFFFF"/>
                </a:highlight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Labelling 3D models</a:t>
            </a:r>
            <a:endParaRPr dirty="0"/>
          </a:p>
        </p:txBody>
      </p:sp>
      <p:pic>
        <p:nvPicPr>
          <p:cNvPr id="199" name="Google Shape;199;p33" descr="laser cut topographic map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7195" y="1532100"/>
            <a:ext cx="2079963" cy="1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 descr="3D model made with milled wood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39681" y="1532100"/>
            <a:ext cx="1874043" cy="11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3" descr="3D printed model of the human brain, latex cast and resin copy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0677" y="1532100"/>
            <a:ext cx="2490498" cy="115667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3"/>
          <p:cNvSpPr txBox="1"/>
          <p:nvPr/>
        </p:nvSpPr>
        <p:spPr>
          <a:xfrm>
            <a:off x="456600" y="2742300"/>
            <a:ext cx="83757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505050"/>
                </a:solidFill>
              </a:rPr>
              <a:t>Leona Holloway,  Kate Stephens &amp; Ramona Mandy (2021) </a:t>
            </a:r>
            <a:r>
              <a:rPr lang="en-GB" sz="1200" dirty="0">
                <a:solidFill>
                  <a:srgbClr val="006DAE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Touch Reading 3D Prints</a:t>
            </a:r>
            <a:r>
              <a:rPr lang="en-GB" sz="1200" dirty="0">
                <a:solidFill>
                  <a:srgbClr val="505050"/>
                </a:solidFill>
              </a:rPr>
              <a:t>, JSPEVI Journal of the South Pacific Educators in Vision Impairment. </a:t>
            </a:r>
            <a:endParaRPr sz="1200" dirty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505050"/>
                </a:solidFill>
              </a:rPr>
              <a:t>Leona Holloway, Matthew Butler &amp; Kim Marriott (2022) </a:t>
            </a:r>
            <a:r>
              <a:rPr lang="en-GB" sz="1200" dirty="0">
                <a:solidFill>
                  <a:srgbClr val="006DAE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3D Printed Street Crossings: Supporting Orientation and Mobility for People who are Blind or have Low Vision</a:t>
            </a:r>
            <a:r>
              <a:rPr lang="en-GB" sz="1200" dirty="0">
                <a:solidFill>
                  <a:srgbClr val="006DAE"/>
                </a:solidFill>
              </a:rPr>
              <a:t>,</a:t>
            </a:r>
            <a:r>
              <a:rPr lang="en-GB" sz="1200" dirty="0">
                <a:solidFill>
                  <a:srgbClr val="505050"/>
                </a:solidFill>
              </a:rPr>
              <a:t> CHI Conference on Human Factors in Computing Systems.</a:t>
            </a:r>
            <a:endParaRPr sz="1200" dirty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505050"/>
                </a:solidFill>
              </a:rPr>
              <a:t>Dagmar Reinhardt, Leona Holloway, Nicole Larkin &amp; Sue Silveira (2022) </a:t>
            </a:r>
            <a:r>
              <a:rPr lang="en-GB" sz="1200" dirty="0">
                <a:solidFill>
                  <a:srgbClr val="006DAE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Tactile Oceans - Enabling Inclusive Access to Ocean Pools for Blind and Low Vision Communities</a:t>
            </a:r>
            <a:r>
              <a:rPr lang="en-GB" sz="1200" dirty="0">
                <a:solidFill>
                  <a:srgbClr val="006DAE"/>
                </a:solidFill>
              </a:rPr>
              <a:t>, </a:t>
            </a:r>
            <a:r>
              <a:rPr lang="en-GB" sz="1200" dirty="0">
                <a:solidFill>
                  <a:srgbClr val="505050"/>
                </a:solidFill>
              </a:rPr>
              <a:t>CAADRIA 2022 International Conference for The Association for Computer-Aided Architectural Design Research in Asia.</a:t>
            </a:r>
            <a:endParaRPr sz="1200" dirty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50505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505050"/>
                </a:solidFill>
              </a:rPr>
              <a:t>Samuel Reinders (2021) </a:t>
            </a:r>
            <a:r>
              <a:rPr lang="en-GB" sz="1200" dirty="0">
                <a:solidFill>
                  <a:srgbClr val="006DAE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Accessible Interactive 3D Models for Blind and Low-Vision People</a:t>
            </a:r>
            <a:r>
              <a:rPr lang="en-GB" sz="1200" dirty="0">
                <a:solidFill>
                  <a:srgbClr val="006DAE"/>
                </a:solidFill>
              </a:rPr>
              <a:t>, </a:t>
            </a:r>
            <a:r>
              <a:rPr lang="en-GB" sz="1200" dirty="0">
                <a:solidFill>
                  <a:srgbClr val="505050"/>
                </a:solidFill>
              </a:rPr>
              <a:t>ASSETS ‘21 ACM International ACM SIGACCESS Conference on Computers and Accessibility.</a:t>
            </a:r>
            <a:endParaRPr sz="1200" dirty="0">
              <a:solidFill>
                <a:srgbClr val="50505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Next Steps</a:t>
            </a:r>
            <a:endParaRPr/>
          </a:p>
        </p:txBody>
      </p:sp>
      <p:pic>
        <p:nvPicPr>
          <p:cNvPr id="208" name="Google Shape;208;p34" descr="3D printed footprint on the moon's surface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97864"/>
            <a:ext cx="3048032" cy="150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4" descr="3D printed moon landing footstep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32" y="3297864"/>
            <a:ext cx="3048032" cy="1509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4" descr="3D printed moon landing footprin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6065" y="3297864"/>
            <a:ext cx="3048032" cy="150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To-Do List</a:t>
            </a:r>
            <a:endParaRPr/>
          </a:p>
        </p:txBody>
      </p:sp>
      <p:sp>
        <p:nvSpPr>
          <p:cNvPr id="216" name="Google Shape;216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Touch Testing: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Textures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Icons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Design Guidelines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Project completion October 2022</a:t>
            </a:r>
            <a:endParaRPr/>
          </a:p>
        </p:txBody>
      </p:sp>
      <p:pic>
        <p:nvPicPr>
          <p:cNvPr id="217" name="Google Shape;217;p35" descr="3D printed icons such as popcorn, a book, nut and bolt, teacup, red cross, etc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6363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Contact Us</a:t>
            </a:r>
            <a:endParaRPr/>
          </a:p>
        </p:txBody>
      </p:sp>
      <p:sp>
        <p:nvSpPr>
          <p:cNvPr id="223" name="Google Shape;223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https://www.monash.edu/it/hcc/inclusive-technologies</a:t>
            </a:r>
            <a:r>
              <a:rPr lang="en-GB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dirty="0"/>
              <a:t>Twitter @</a:t>
            </a:r>
            <a:r>
              <a:rPr lang="en-GB" dirty="0" err="1"/>
              <a:t>MonashInclusive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Kim.Marriott@monash.edu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 dirty="0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Leona.Holloway@monash.edu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Ruth.Nagassa@monash.edu</a:t>
            </a:r>
            <a:r>
              <a:rPr lang="en-GB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 u="sng" dirty="0">
                <a:solidFill>
                  <a:schemeClr val="hlink"/>
                </a:solidFill>
                <a:hlinkClick r:id="rId7"/>
              </a:rPr>
              <a:t>https://www.thingiverse.com/leonah/designs</a:t>
            </a:r>
            <a:r>
              <a:rPr lang="en-GB" dirty="0"/>
              <a:t> </a:t>
            </a:r>
            <a:endParaRPr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u="sng" dirty="0">
                <a:solidFill>
                  <a:schemeClr val="hlink"/>
                </a:solidFill>
                <a:hlinkClick r:id="rId8"/>
              </a:rPr>
              <a:t>https://accessiblegraphics.org/research/3dprints/arc/updates/</a:t>
            </a:r>
            <a:r>
              <a:rPr lang="en-GB" dirty="0"/>
              <a:t> </a:t>
            </a:r>
            <a:endParaRPr dirty="0"/>
          </a:p>
        </p:txBody>
      </p:sp>
      <p:pic>
        <p:nvPicPr>
          <p:cNvPr id="224" name="Google Shape;224;p36" descr="3D printed mobile phone stand in the shape of an old rotary dial phone"/>
          <p:cNvPicPr preferRelativeResize="0"/>
          <p:nvPr/>
        </p:nvPicPr>
        <p:blipFill rotWithShape="1">
          <a:blip r:embed="rId9">
            <a:alphaModFix/>
          </a:blip>
          <a:srcRect l="6208"/>
          <a:stretch/>
        </p:blipFill>
        <p:spPr>
          <a:xfrm>
            <a:off x="6152175" y="0"/>
            <a:ext cx="2991825" cy="318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the Project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Partners</a:t>
            </a:r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8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Australian Research Council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Round Table on Information Access for People with Print Disabilities, </a:t>
            </a:r>
            <a:br>
              <a:rPr lang="en-GB"/>
            </a:br>
            <a:r>
              <a:rPr lang="en-GB"/>
              <a:t>with special thanks to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South Pacific Educators in Vision Impairment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VisAbility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Blind and Low Vision New Zealand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Department of Education Victoria (SVRC)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Guide Dogs Victoria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NextSense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Royal Society for the Blind (SA)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And Expert Advisory Group members from Blind Citizens Australia, Vision Australia and Queensland Tactual Mapping Committee.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Project Aims</a:t>
            </a:r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Investigating the use of 3D printing for touch readers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with application for Education and Orientation &amp; Mobility.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GB"/>
              <a:t>Aiming to support best-practice adoption of 3D printing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-GB"/>
              <a:t>by the print accessibility community in Australia and New Zealand. </a:t>
            </a:r>
            <a:endParaRPr/>
          </a:p>
        </p:txBody>
      </p:sp>
      <p:pic>
        <p:nvPicPr>
          <p:cNvPr id="81" name="Google Shape;81;p17" descr="3D printed soccer goal and ball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6404475" y="0"/>
            <a:ext cx="2739525" cy="246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Achievements Prior to 2021</a:t>
            </a:r>
            <a:endParaRPr/>
          </a:p>
        </p:txBody>
      </p:sp>
      <p:sp>
        <p:nvSpPr>
          <p:cNvPr id="87" name="Google Shape;8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Awareness raising / promotion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ANZAGG 3D printing group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Research projects and publications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Guidelines sections on Round Table website</a:t>
            </a:r>
            <a:br>
              <a:rPr lang="en-GB"/>
            </a:br>
            <a:r>
              <a:rPr lang="en-GB" u="sng">
                <a:solidFill>
                  <a:schemeClr val="hlink"/>
                </a:solidFill>
                <a:hlinkClick r:id="rId3"/>
              </a:rPr>
              <a:t>https://printdisability.org/about-us/accessible-graphics/3d-printing/</a:t>
            </a:r>
            <a:r>
              <a:rPr lang="en-GB"/>
              <a:t> </a:t>
            </a:r>
            <a:endParaRPr/>
          </a:p>
        </p:txBody>
      </p:sp>
      <p:pic>
        <p:nvPicPr>
          <p:cNvPr id="88" name="Google Shape;88;p18" descr="Map of the Melbourne International Flower and Garden show with clear print, braille labels and 3D printed icons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13225" y="2970625"/>
            <a:ext cx="2830776" cy="212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8" descr="Handheld 3D printed model of a cruise ship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91913" y="2970624"/>
            <a:ext cx="3360164" cy="2123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 descr="3D printed version of &quot;Happy Ending?&quot;, a large outdoor sculpture at Bendigo Art Gallery by Michael Doolan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2970619"/>
            <a:ext cx="2830776" cy="2123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3D Printed Street Crossings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Street Crossing Aims</a:t>
            </a:r>
            <a:endParaRPr/>
          </a:p>
        </p:txBody>
      </p:sp>
      <p:pic>
        <p:nvPicPr>
          <p:cNvPr id="101" name="Google Shape;101;p20" descr="Cook kit with flat road pieces, raised verge pieces with pram ramps, strips of fake grass, wooden people and wooden blocks. 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17700" y="1107813"/>
            <a:ext cx="4097341" cy="1926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0" descr="Tactile Town kit with fold-out black board, green grass pieces, white road markings and brightly coloured landmarks made of felt to stick onto the boar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2600" y="0"/>
            <a:ext cx="3321400" cy="304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 descr="Lighthouse for the blind swell paper diagrams of typical intersections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114850"/>
            <a:ext cx="2562500" cy="18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 descr="magnetic whiteboard with cut magnetic sheets to create a street map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138" y="3124388"/>
            <a:ext cx="2562524" cy="18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0" descr="tactile map created with lollies, stuck to the page with melted chocolate (with thanks to Angela Reynolds)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94475" y="3124400"/>
            <a:ext cx="2449514" cy="18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0" descr="swell paper diagram of a roundabout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652950" y="3124412"/>
            <a:ext cx="1381386" cy="18418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16C194-9463-4303-ACAD-12248DBA024F}"/>
              </a:ext>
            </a:extLst>
          </p:cNvPr>
          <p:cNvSpPr txBox="1"/>
          <p:nvPr/>
        </p:nvSpPr>
        <p:spPr>
          <a:xfrm>
            <a:off x="2365829" y="1901371"/>
            <a:ext cx="354148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[video </a:t>
            </a:r>
            <a:r>
              <a:rPr lang="en-US" dirty="0"/>
              <a:t>animation showing 3D printed street corner pieces in different configurations in a frame, with accessory pieces like pedestrians and cars illustrating traffic and pedestrian movement]</a:t>
            </a:r>
            <a:endParaRPr lang="en-A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737</Words>
  <Application>Microsoft Office PowerPoint</Application>
  <PresentationFormat>On-screen Show (16:9)</PresentationFormat>
  <Paragraphs>97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Arial</vt:lpstr>
      <vt:lpstr>Simple Light</vt:lpstr>
      <vt:lpstr>3D Printing for Touch Readers:  ARC Linkage Project Update</vt:lpstr>
      <vt:lpstr>Outline</vt:lpstr>
      <vt:lpstr>About the Project</vt:lpstr>
      <vt:lpstr>Project Partners</vt:lpstr>
      <vt:lpstr>Project Aims</vt:lpstr>
      <vt:lpstr>Achievements Prior to 2021</vt:lpstr>
      <vt:lpstr>3D Printed Street Crossings</vt:lpstr>
      <vt:lpstr>Street Crossing Aims</vt:lpstr>
      <vt:lpstr>PowerPoint Presentation</vt:lpstr>
      <vt:lpstr>Street Crossing Outcomes</vt:lpstr>
      <vt:lpstr>Multi-level Building Plans</vt:lpstr>
      <vt:lpstr>Materials</vt:lpstr>
      <vt:lpstr>Key Findings</vt:lpstr>
      <vt:lpstr>Interactive Labelling</vt:lpstr>
      <vt:lpstr>NFC tags</vt:lpstr>
      <vt:lpstr>3D Printing for Education</vt:lpstr>
      <vt:lpstr>Methods</vt:lpstr>
      <vt:lpstr>Key Findings</vt:lpstr>
      <vt:lpstr>Outcomes</vt:lpstr>
      <vt:lpstr>Materials</vt:lpstr>
      <vt:lpstr>Guidelines and Publications</vt:lpstr>
      <vt:lpstr>Next Steps</vt:lpstr>
      <vt:lpstr>To-Do List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 Printing for Touch Readers:  ARC Linkage Project Update</dc:title>
  <dc:creator>Leona Holloway</dc:creator>
  <cp:lastModifiedBy>Leona Holloway</cp:lastModifiedBy>
  <cp:revision>4</cp:revision>
  <dcterms:modified xsi:type="dcterms:W3CDTF">2022-05-13T22:17:35Z</dcterms:modified>
</cp:coreProperties>
</file>