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4" r:id="rId3"/>
    <p:sldId id="258" r:id="rId4"/>
    <p:sldId id="271" r:id="rId5"/>
    <p:sldId id="272" r:id="rId6"/>
    <p:sldId id="260" r:id="rId7"/>
    <p:sldId id="261" r:id="rId8"/>
    <p:sldId id="262" r:id="rId9"/>
    <p:sldId id="263" r:id="rId10"/>
    <p:sldId id="269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3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315E-0741-4FBF-BEB4-4770A2E18D5E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E856-4D5D-420E-BA9D-6A8FA49363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229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E856-4D5D-420E-BA9D-6A8FA49363E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E856-4D5D-420E-BA9D-6A8FA49363E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249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E856-4D5D-420E-BA9D-6A8FA49363E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92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3F4C-6685-4169-AF6E-F31C47E4F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3AD03-4300-4BA9-88C4-7353A1637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B101C-7F79-436C-A40B-BFF1CCD0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4992-42E0-4B9C-9C11-AE4F008D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13E4-7350-4E7D-9B25-C8E9FCD7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41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F219-EC98-4003-A22F-B37619FD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E7DB6-8D79-4F13-888C-26061F7EE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17CD5-EDD2-40AD-95A3-2BF5D0FB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2F07-5EF0-4FF3-8DCD-83B4758F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6E4A1-F763-4AE0-A35E-7E8929A8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6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7F0BB-EE38-4334-924C-8484BADBB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5145C-47E1-4C7C-91A6-3D195BDE3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79A38-D2AD-4ED4-A67F-BB4FF46D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B393-DE47-4573-86BB-7E3622AE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43E5-34E0-49B1-BC9B-80E087C6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182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E692-6F0A-4A85-984F-1B24794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68A6-4F4A-4191-B75F-141AD6B34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D4FD9-3678-4FA8-BD04-C7C18793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F0CBF-E109-4115-8B9C-DF35059F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C6F2-4927-4C25-A510-3CB2E7C0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33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9A98E-DD04-4788-964B-BE1318DD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ADAB9-1861-4549-9E08-A0B264912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74FA2-531A-4C40-86E7-A563D64A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B39C4-BBAC-45D3-8EBD-8EBC500D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C7B20-3C78-40F7-A70B-970BB8FB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023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79C6-A91B-4B6D-B059-CF5E12E2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7EAF-40BF-45EF-8BAA-A30E3BE96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E4FF4-4415-4A22-93F4-E359E240B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01B3-1CD1-4BFF-86A0-A546C6E52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4AC37-0484-44E8-AD54-95DAD21B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3265C-808F-4E5F-947A-C0053F33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79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A044-07DF-41DB-A184-8D793464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726C4-052A-4B7F-949B-0D553997E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4364D-3018-4E67-855F-5D5BC3C3A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3714D-B51D-4128-921B-4E7798BD4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9FB92-7336-4491-B0BB-5B4F71D76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501778-E81C-4BEC-9155-65158970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1470C-AFFF-4AFA-9825-14EF6129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D3DFE-2EEB-4B36-9871-7D3B3674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14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3AA9-3D34-4205-B650-77279605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3EB29-653C-4632-B5B1-B5911E05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0BF8F-127E-4075-B86C-49F904CA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E962-3169-4EB2-8F57-5FFBD302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99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0273E-DBA7-4D45-9C0F-FB47A752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EB4F6-7B13-4088-AB9E-4B9AD47D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0A606-95BB-47BB-837C-697387B6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57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693F-7591-4AD0-B8B3-FA51F81E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C0221-D0B5-46DD-9480-2568F4CF7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5CB26-7698-4DA8-80C3-87C0A2BAE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88CF0-1F35-4B76-90D7-121F7745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82311-0E49-4319-A27D-134577F2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3BF9D-3F1F-4A59-8FE4-C77A57F1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4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E329-2F42-4C97-8B34-416A769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E1AF5-AA67-45A0-884B-D7A723E84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C01D8-7C6F-4F14-B166-21B4C77D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FF830-7360-42D4-B8C5-3E69AA43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FCC28-5025-4BAF-93B3-31DB1CBF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B0DBA-0586-421E-9E30-C517D1C3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636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F8CFF-28C1-42E5-8900-5C4E4C67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D97A-BA9A-4D8B-9ED0-29FD6180F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8FC31-2EE2-4593-B1C4-2BD47A5B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485F-ABB7-4FC0-9429-FF6476028630}" type="datetimeFigureOut">
              <a:rPr lang="en-AU" smtClean="0"/>
              <a:t>22/03/2022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462-AC20-4BC9-9741-1E0720E35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AA56E-231F-45A7-8099-D8B74898A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DEE50-3188-4846-B241-AF09B4C0F2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011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9" descr="A close-up of pages of a book">
            <a:extLst>
              <a:ext uri="{FF2B5EF4-FFF2-40B4-BE49-F238E27FC236}">
                <a16:creationId xmlns:a16="http://schemas.microsoft.com/office/drawing/2014/main" id="{245C6D2C-6E9D-74DA-9E34-5D02F2F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3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87516-238A-4148-80CA-84B3FE992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AU" sz="4800" dirty="0">
                <a:latin typeface="Arial" panose="020B0604020202020204" pitchFamily="34" charset="0"/>
                <a:cs typeface="Arial" panose="020B0604020202020204" pitchFamily="34" charset="0"/>
              </a:rPr>
              <a:t>Creating “born accessible” publications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10E58-6BE8-4E82-9DA7-3E31FC90E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373153" cy="1208141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What can editors do to help?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991B0A-3578-432A-94D3-FF8DDDB58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773"/>
    </mc:Choice>
    <mc:Fallback xmlns="">
      <p:transition spd="slow" advTm="1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1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7F8D-F33C-4F81-9048-43A29AF7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25" y="1076598"/>
            <a:ext cx="4039867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questions for you too!</a:t>
            </a:r>
          </a:p>
        </p:txBody>
      </p:sp>
      <p:pic>
        <p:nvPicPr>
          <p:cNvPr id="5" name="Content Placeholder 4" descr="A red neon light in the shape of a question mark">
            <a:extLst>
              <a:ext uri="{FF2B5EF4-FFF2-40B4-BE49-F238E27FC236}">
                <a16:creationId xmlns:a16="http://schemas.microsoft.com/office/drawing/2014/main" id="{31E4701A-70CE-45E1-9F5A-80899D8FD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r="-1" b="838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3C1DD-4EA5-420F-8838-B2BFA64AD5EC}"/>
              </a:ext>
            </a:extLst>
          </p:cNvPr>
          <p:cNvSpPr txBox="1"/>
          <p:nvPr/>
        </p:nvSpPr>
        <p:spPr>
          <a:xfrm>
            <a:off x="10758195" y="6488658"/>
            <a:ext cx="4340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 dirty="0">
                <a:solidFill>
                  <a:schemeClr val="bg1"/>
                </a:solidFill>
              </a:rPr>
              <a:t>Simone </a:t>
            </a:r>
            <a:r>
              <a:rPr lang="en-AU" sz="900" dirty="0" err="1">
                <a:solidFill>
                  <a:schemeClr val="bg1"/>
                </a:solidFill>
              </a:rPr>
              <a:t>Secci</a:t>
            </a:r>
            <a:r>
              <a:rPr lang="en-AU" sz="900" dirty="0">
                <a:solidFill>
                  <a:schemeClr val="bg1"/>
                </a:solidFill>
              </a:rPr>
              <a:t>/</a:t>
            </a:r>
            <a:r>
              <a:rPr lang="en-AU" sz="900" dirty="0" err="1">
                <a:solidFill>
                  <a:schemeClr val="bg1"/>
                </a:solidFill>
              </a:rPr>
              <a:t>Unsplash</a:t>
            </a:r>
            <a:endParaRPr lang="en-AU" sz="9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181925-466A-4F40-BBFF-F53A6247A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7"/>
    </mc:Choice>
    <mc:Fallback>
      <p:transition spd="slow" advTm="2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B6A8-00B8-43ED-8E86-39883A13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0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Picture books and storybooks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2BB0-A7E2-4417-9AB3-B088B16B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633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what age can/should colour be introduced? </a:t>
            </a:r>
            <a:endParaRPr lang="en-A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what age are children ready to start using alt text?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adult readers with vision impairment read picture books to children? Should the alt text be designed for their use instead?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4DB8E1-0904-4511-847D-05177E263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9"/>
    </mc:Choice>
    <mc:Fallback xmlns="">
      <p:transition spd="slow" advTm="5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B6A8-00B8-43ED-8E86-39883A13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1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Textbooks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2BB0-A7E2-4417-9AB3-B088B16B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180"/>
            <a:ext cx="10515600" cy="435133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 do you encounter with maths texts? </a:t>
            </a:r>
            <a:endParaRPr lang="en-A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best way to set science abbreviations (e.g. CO2) for digital </a:t>
            </a: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publications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Should the alt text identify areas that are not labelled in an illustration?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alt text be edited for style?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merged cells in tables accessible for digital braille users if they are coded correctly?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F7FD51-E086-4AB1-9A33-28BC363C2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17"/>
    </mc:Choice>
    <mc:Fallback xmlns="">
      <p:transition spd="slow" advTm="15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B6A8-00B8-43ED-8E86-39883A13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2BB0-A7E2-4417-9AB3-B088B16B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17" y="1671774"/>
            <a:ext cx="10737783" cy="469785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prefer in-text citations or footnotes? </a:t>
            </a:r>
            <a:endParaRPr lang="en-A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Should punctuation always be minimised?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“Smith and Jones” or “Smith &amp; Jones”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the year of publication be in parenthesis or not?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numbers: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Times New Roman" panose="02020603050405020304" pitchFamily="18" charset="0"/>
              <a:buChar char="‒"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 pp. ?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Times New Roman" panose="02020603050405020304" pitchFamily="18" charset="0"/>
              <a:buChar char="‒"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234‒5 or 234‒235 ?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3C1F8B-07DC-4A0B-961C-576B10FAD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70"/>
    </mc:Choice>
    <mc:Fallback xmlns="">
      <p:transition spd="slow" advTm="9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247A6B-BAA1-4A7F-A26B-AB211258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0CCA-3184-4EEE-8616-839684D7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653" y="1166933"/>
            <a:ext cx="6741971" cy="427970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questionnaire at </a:t>
            </a:r>
            <a:r>
              <a:rPr lang="en-AU" sz="2400" b="1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https://bit.ly/AIWP22</a:t>
            </a:r>
            <a:endParaRPr lang="en-AU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 Julie Ganner at </a:t>
            </a:r>
            <a:r>
              <a:rPr lang="en-AU" sz="2400" b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aipi@iped-editors.org</a:t>
            </a:r>
            <a:endParaRPr lang="en-AU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 Agata </a:t>
            </a:r>
            <a:r>
              <a:rPr lang="en-AU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Mrva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-Montoya at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 b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agata.mrva-montoya@sydney.edu.au</a:t>
            </a:r>
            <a:endParaRPr lang="en-AU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DCBE57-A107-42A2-9A10-ABC6C8E17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5"/>
    </mc:Choice>
    <mc:Fallback xmlns="">
      <p:transition spd="slow" advTm="4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EE94-7A08-459F-AB30-E8361A5D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87" y="544896"/>
            <a:ext cx="6906768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The Institute of Professional Editors (</a:t>
            </a:r>
            <a:r>
              <a:rPr lang="en-A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IPEd</a:t>
            </a: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E496-A763-44D1-A49D-7E51C9EA8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47" y="2378996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IPEd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is a volunteer-run membership organisation.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It exists to advance the profession of editing and to support and promote editors.</a:t>
            </a:r>
          </a:p>
          <a:p>
            <a:pPr lvl="0">
              <a:lnSpc>
                <a:spcPct val="150000"/>
              </a:lnSpc>
            </a:pP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IPEd’s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programs and initiatives for members include:</a:t>
            </a:r>
          </a:p>
          <a:p>
            <a:pPr lvl="1">
              <a:lnSpc>
                <a:spcPct val="150000"/>
              </a:lnSpc>
              <a:buFont typeface="Times New Roman" panose="02020603050405020304" pitchFamily="18" charset="0"/>
              <a:buChar char="‒"/>
            </a:pPr>
            <a:r>
              <a:rPr lang="en-AU" b="0" dirty="0">
                <a:latin typeface="Arial" panose="020B0604020202020204" pitchFamily="34" charset="0"/>
                <a:cs typeface="Arial" panose="020B0604020202020204" pitchFamily="34" charset="0"/>
              </a:rPr>
              <a:t>A professional development program</a:t>
            </a:r>
          </a:p>
          <a:p>
            <a:pPr lvl="1">
              <a:lnSpc>
                <a:spcPct val="150000"/>
              </a:lnSpc>
              <a:buFont typeface="Times New Roman" panose="02020603050405020304" pitchFamily="18" charset="0"/>
              <a:buChar char="‒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Standards for Editing Practice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Times New Roman" panose="02020603050405020304" pitchFamily="18" charset="0"/>
              <a:buChar char="‒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 professional accreditation scheme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AU" dirty="0"/>
          </a:p>
        </p:txBody>
      </p:sp>
      <p:pic>
        <p:nvPicPr>
          <p:cNvPr id="4" name="Picture 3" descr="IPEd logo&#10;&#10;">
            <a:extLst>
              <a:ext uri="{FF2B5EF4-FFF2-40B4-BE49-F238E27FC236}">
                <a16:creationId xmlns:a16="http://schemas.microsoft.com/office/drawing/2014/main" id="{53F9C665-5109-473A-8DBA-E4FAAC7D2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95" y="246513"/>
            <a:ext cx="2513572" cy="173918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B1F4C6-8D1F-4BBD-BBCD-CDC9BAF67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6"/>
    </mc:Choice>
    <mc:Fallback xmlns="">
      <p:transition spd="slow" advTm="7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263D9-A8AD-4B38-8A46-7C30E7E5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91" y="735946"/>
            <a:ext cx="9688296" cy="1642969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A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AU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can editors and writers find the information they need?</a:t>
            </a:r>
            <a:br>
              <a:rPr lang="en-AU" sz="3700" dirty="0"/>
            </a:br>
            <a:endParaRPr lang="en-AU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F5D51-A1D2-43BF-9BCA-FE97F3FC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91" y="1975647"/>
            <a:ext cx="9688296" cy="3454358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on accessibility can be time-consuming to collect.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WCAG is for web accessibility.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Audiences such as early readers and primary school students are often not addressed.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Guidelines do not always consider the needs of braille users.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managerial aspects of publishing are not included.</a:t>
            </a:r>
          </a:p>
          <a:p>
            <a:endParaRPr lang="en-AU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1FE5DE-A73B-4BE5-BC09-DDBEF267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57"/>
    </mc:Choice>
    <mc:Fallback xmlns="">
      <p:transition spd="slow" advTm="11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9F403-3772-4D41-9A9D-DA0615CE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AU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editors actually do?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796468-6FD5-419F-B418-5DF7A147D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0C8A78-FBCE-44F6-9770-53008B26CA3E}"/>
              </a:ext>
            </a:extLst>
          </p:cNvPr>
          <p:cNvSpPr txBox="1"/>
          <p:nvPr/>
        </p:nvSpPr>
        <p:spPr>
          <a:xfrm>
            <a:off x="215900" y="1754513"/>
            <a:ext cx="6887544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buNone/>
              <a:defRPr cap="all"/>
            </a:pPr>
            <a:r>
              <a:rPr lang="en-AU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Substantive editing:</a:t>
            </a:r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 cap="all"/>
            </a:pPr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Appropriate structure, content, language, style and presentation</a:t>
            </a:r>
          </a:p>
          <a:p>
            <a:pPr marL="0" lvl="0" indent="0">
              <a:lnSpc>
                <a:spcPct val="150000"/>
              </a:lnSpc>
              <a:buNone/>
              <a:defRPr cap="all"/>
            </a:pPr>
            <a:r>
              <a:rPr lang="en-AU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Copyediting:</a:t>
            </a:r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 cap="all"/>
            </a:pPr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Accuracy, clarity and consistency </a:t>
            </a:r>
          </a:p>
          <a:p>
            <a:pPr marL="0" lvl="0" indent="0">
              <a:lnSpc>
                <a:spcPct val="150000"/>
              </a:lnSpc>
              <a:buNone/>
              <a:defRPr cap="all"/>
            </a:pPr>
            <a:r>
              <a:rPr lang="en-AU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Proofreading: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 cap="all"/>
            </a:pPr>
            <a:r>
              <a:rPr lang="en-A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Checking that the document is ready to be published</a:t>
            </a:r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The arms and hands of a person typing on a laptop while holding a pen&#10;">
            <a:extLst>
              <a:ext uri="{FF2B5EF4-FFF2-40B4-BE49-F238E27FC236}">
                <a16:creationId xmlns:a16="http://schemas.microsoft.com/office/drawing/2014/main" id="{EE6D89D6-38EA-40F3-B819-59EC476F1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40" y="2410435"/>
            <a:ext cx="4541759" cy="3027839"/>
          </a:xfrm>
        </p:spPr>
      </p:pic>
    </p:spTree>
    <p:extLst>
      <p:ext uri="{BB962C8B-B14F-4D97-AF65-F5344CB8AC3E}">
        <p14:creationId xmlns:p14="http://schemas.microsoft.com/office/powerpoint/2010/main" val="35737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79"/>
    </mc:Choice>
    <mc:Fallback xmlns="">
      <p:transition spd="slow" advTm="10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abble pieces spelling the words, &quot;Similies are like metaphors&quot;.">
            <a:extLst>
              <a:ext uri="{FF2B5EF4-FFF2-40B4-BE49-F238E27FC236}">
                <a16:creationId xmlns:a16="http://schemas.microsoft.com/office/drawing/2014/main" id="{C0521F5F-8DCB-40B1-8520-3A3D0BEC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55" y="183582"/>
            <a:ext cx="8654447" cy="64908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3C7076-0F28-4C28-B1E1-20FB672D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"/>
    </mc:Choice>
    <mc:Fallback xmlns="">
      <p:transition spd="slow" advTm="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9F403-3772-4D41-9A9D-DA0615CE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editors actually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D012-1FAC-4BA8-8152-6B3A7EC11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612" y="2829828"/>
            <a:ext cx="10419938" cy="2531444"/>
          </a:xfrm>
        </p:spPr>
        <p:txBody>
          <a:bodyPr numCol="2" anchor="ctr">
            <a:normAutofit fontScale="40000" lnSpcReduction="20000"/>
          </a:bodyPr>
          <a:lstStyle/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Draft author contracts and briefs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Undertake development editing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</a:t>
            </a: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schedules and workflows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 house style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rief and oversee contractors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AU" sz="6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AU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anage the production process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A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BA559-F50F-41D4-8BBB-92036CE0F0C8}"/>
              </a:ext>
            </a:extLst>
          </p:cNvPr>
          <p:cNvSpPr txBox="1"/>
          <p:nvPr/>
        </p:nvSpPr>
        <p:spPr>
          <a:xfrm>
            <a:off x="847612" y="2091164"/>
            <a:ext cx="746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Managerial roles: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37B65A-17A0-48FC-AC00-E1E201DB7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3"/>
    </mc:Choice>
    <mc:Fallback xmlns="">
      <p:transition spd="slow" advTm="8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EE56-D7B8-418C-9F63-21C9080B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037" y="134968"/>
            <a:ext cx="5482851" cy="557784"/>
          </a:xfrm>
        </p:spPr>
        <p:txBody>
          <a:bodyPr>
            <a:noAutofit/>
          </a:bodyPr>
          <a:lstStyle/>
          <a:p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A sample style sheet</a:t>
            </a:r>
          </a:p>
        </p:txBody>
      </p:sp>
      <p:pic>
        <p:nvPicPr>
          <p:cNvPr id="12" name="Picture 11" descr="The first page of a style sheet for a hypothetical book, listing the style sources and conventions used for:&#10;General information such as Australian spelling conventions and how to style abbreviations&#10;Cross references &#10;Punctuation&#10;Numbers&#10;Capitalisation&#10;">
            <a:extLst>
              <a:ext uri="{FF2B5EF4-FFF2-40B4-BE49-F238E27FC236}">
                <a16:creationId xmlns:a16="http://schemas.microsoft.com/office/drawing/2014/main" id="{F99DCD97-64FA-42A1-B988-0DDF5F10F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50" t="24267" r="25975" b="6801"/>
          <a:stretch/>
        </p:blipFill>
        <p:spPr>
          <a:xfrm>
            <a:off x="466344" y="628633"/>
            <a:ext cx="4958666" cy="6329951"/>
          </a:xfrm>
          <a:prstGeom prst="rect">
            <a:avLst/>
          </a:prstGeom>
        </p:spPr>
      </p:pic>
      <p:pic>
        <p:nvPicPr>
          <p:cNvPr id="14" name="Picture 13" descr="The second page of the style sheet, showing the conventions used for:&#10;Lists&#10;Figures, tables and images&#10;In-text citations &#10;References lists">
            <a:extLst>
              <a:ext uri="{FF2B5EF4-FFF2-40B4-BE49-F238E27FC236}">
                <a16:creationId xmlns:a16="http://schemas.microsoft.com/office/drawing/2014/main" id="{F3E437DD-1F2F-4641-82E9-5D2D03945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50" t="23200" r="33697" b="7866"/>
          <a:stretch/>
        </p:blipFill>
        <p:spPr>
          <a:xfrm>
            <a:off x="6207915" y="692752"/>
            <a:ext cx="5211847" cy="62658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7B7B60-5931-4E34-8714-1127D0673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1"/>
    </mc:Choice>
    <mc:Fallback xmlns="">
      <p:transition spd="slow" advTm="4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87EC9-453A-4012-9C10-FE57D74B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08" y="2501549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</a:t>
            </a:r>
            <a:r>
              <a:rPr lang="en-US" sz="36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ample spelling list</a:t>
            </a:r>
          </a:p>
        </p:txBody>
      </p:sp>
      <p:pic>
        <p:nvPicPr>
          <p:cNvPr id="5" name="Content Placeholder 4" descr="A two-column list of words ordered A to Z, showing how they are spelled. It includes choices for hyphenation, capitalisation and abbreviations">
            <a:extLst>
              <a:ext uri="{FF2B5EF4-FFF2-40B4-BE49-F238E27FC236}">
                <a16:creationId xmlns:a16="http://schemas.microsoft.com/office/drawing/2014/main" id="{68EE518C-7E75-489B-AB28-1174DC251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608" t="22768" r="33412" b="8515"/>
          <a:stretch/>
        </p:blipFill>
        <p:spPr>
          <a:xfrm>
            <a:off x="5668162" y="138023"/>
            <a:ext cx="5467993" cy="64086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5E5A4E-C871-4C71-A05B-D3449D3DA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21"/>
    </mc:Choice>
    <mc:Fallback xmlns="">
      <p:transition spd="slow" advTm="1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D14F3-B338-4C88-BD1D-0FD1E25B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9107" y="1260909"/>
            <a:ext cx="3330342" cy="5227750"/>
          </a:xfrm>
          <a:noFill/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A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Editors aim to minimise problems for readers and transcribers</a:t>
            </a:r>
            <a:br>
              <a:rPr lang="en-AU" sz="4400" dirty="0">
                <a:solidFill>
                  <a:schemeClr val="bg1"/>
                </a:solidFill>
              </a:rPr>
            </a:br>
            <a:br>
              <a:rPr lang="en-AU" sz="4400" dirty="0">
                <a:solidFill>
                  <a:schemeClr val="bg1"/>
                </a:solidFill>
              </a:rPr>
            </a:br>
            <a:endParaRPr lang="en-AU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The screen of a smartphone showing an emoji with a  puzzled face and a hand on its chin&#10;&#10;Description automatically generated">
            <a:extLst>
              <a:ext uri="{FF2B5EF4-FFF2-40B4-BE49-F238E27FC236}">
                <a16:creationId xmlns:a16="http://schemas.microsoft.com/office/drawing/2014/main" id="{FCBE58BC-2494-4218-9BB3-2826A3B327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4591" b="-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D78035-7267-4E3F-A9FF-363B5181B643}"/>
              </a:ext>
            </a:extLst>
          </p:cNvPr>
          <p:cNvSpPr txBox="1"/>
          <p:nvPr/>
        </p:nvSpPr>
        <p:spPr>
          <a:xfrm>
            <a:off x="0" y="6488658"/>
            <a:ext cx="25798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 dirty="0">
                <a:solidFill>
                  <a:schemeClr val="bg1">
                    <a:lumMod val="95000"/>
                  </a:schemeClr>
                </a:solidFill>
              </a:rPr>
              <a:t>Markus Winkler/</a:t>
            </a:r>
            <a:r>
              <a:rPr lang="en-AU" sz="900" dirty="0" err="1">
                <a:solidFill>
                  <a:schemeClr val="bg1">
                    <a:lumMod val="95000"/>
                  </a:schemeClr>
                </a:solidFill>
              </a:rPr>
              <a:t>Unsplash</a:t>
            </a:r>
            <a:endParaRPr lang="en-AU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E40DB6-7A4C-44C7-A4F6-28050D6EE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13"/>
    </mc:Choice>
    <mc:Fallback xmlns="">
      <p:transition spd="slow" advTm="10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431</Words>
  <Application>Microsoft Office PowerPoint</Application>
  <PresentationFormat>Widescreen</PresentationFormat>
  <Paragraphs>63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Office Theme</vt:lpstr>
      <vt:lpstr>Creating “born accessible” publications</vt:lpstr>
      <vt:lpstr>The Institute of Professional Editors (IPEd)</vt:lpstr>
      <vt:lpstr>Where can editors and writers find the information they need? </vt:lpstr>
      <vt:lpstr>What do editors actually do?</vt:lpstr>
      <vt:lpstr>PowerPoint Presentation</vt:lpstr>
      <vt:lpstr>What do editors actually do?</vt:lpstr>
      <vt:lpstr>A sample style sheet</vt:lpstr>
      <vt:lpstr>A sample spelling list</vt:lpstr>
      <vt:lpstr>Editors aim to minimise problems for readers and transcribers  </vt:lpstr>
      <vt:lpstr>We have questions for you too!</vt:lpstr>
      <vt:lpstr>Picture books and storybooks</vt:lpstr>
      <vt:lpstr>Textbooks</vt:lpstr>
      <vt:lpstr>References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“born accessible”publications</dc:title>
  <dc:creator>Julie Ganner</dc:creator>
  <cp:lastModifiedBy>Julie Ganner</cp:lastModifiedBy>
  <cp:revision>23</cp:revision>
  <dcterms:created xsi:type="dcterms:W3CDTF">2022-03-14T04:15:03Z</dcterms:created>
  <dcterms:modified xsi:type="dcterms:W3CDTF">2022-03-22T01:36:46Z</dcterms:modified>
</cp:coreProperties>
</file>