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8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anna Loriann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1-09T21:05:54.410" idx="1">
    <p:pos x="6000" y="0"/>
    <p:text>DEE take a video of someone opening the braille panels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10de1f1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10de1f1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a list of the poetry that the Minnesota State Government offers to blind- and low-vision audiences. Of the 9 options, only 4 books are available in Braille and half of the titles are classic poets.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8439cbe09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8439cbe09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d1615a0f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d1615a0f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d1615a0f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d1615a0f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d1615a0f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fd1615a0f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d1615a0f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d1615a0f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d1615a0f2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d1615a0f2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d1615a0f2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d1615a0f2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d1615a0f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d1615a0f2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d1615a0f2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d1615a0f2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8439cbc7c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8439cbc7c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But why? Why do we event need to create this book?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d1615a0f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d1615a0f2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09578e7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009578e7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0c2bef9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00c2bef9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a351a5f3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a351a5f3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a351a5f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fa351a5f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09578e73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009578e73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a3efbef4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fa3efbef4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09578e73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09578e73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09578e73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009578e73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009578e73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009578e73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8439cbc7c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8439cbc7c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67307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a351a5f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fa351a5f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013e4baa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013e4baa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014680a86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014680a86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009578e73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009578e73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009578e73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009578e73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8439cbc7c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8439cbc7c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books that are published in the developing world, less than 1% of them are accessible.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b788517f5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b788517f5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the developed world isn’t doing much better. Only 7% of all published books are accessible to people with visual- and print disabilities.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d1615a0f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d1615a0f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d1615a0f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d1615a0f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a3efbef4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a3efbef4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d1615a0f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d1615a0f2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a Braille bookstore online and the small collection of poetry they offer only features classic American poets like Edgar Allen Poe and William Blake.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truls.se" TargetMode="External"/><Relationship Id="rId3" Type="http://schemas.openxmlformats.org/officeDocument/2006/relationships/hyperlink" Target="https://www.pinterest.com/pin/496170083928083118/" TargetMode="External"/><Relationship Id="rId7" Type="http://schemas.openxmlformats.org/officeDocument/2006/relationships/hyperlink" Target="https://ifworlddesignguide.com/entry/158765-tactile-photography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iyphotography.net/photographer-creates-a-tactile-wedding-photo-album-for-a-blind-bride/" TargetMode="External"/><Relationship Id="rId5" Type="http://schemas.openxmlformats.org/officeDocument/2006/relationships/hyperlink" Target="https://www.ricardoshimosakai.com.br/from-stereoscopy-to-tactile-photography-accessibility-in-art/" TargetMode="External"/><Relationship Id="rId4" Type="http://schemas.openxmlformats.org/officeDocument/2006/relationships/hyperlink" Target="https://www.wearecollins.com/work/dropbox/" TargetMode="External"/><Relationship Id="rId9" Type="http://schemas.openxmlformats.org/officeDocument/2006/relationships/hyperlink" Target="https://worldblindunion.org/wp-content/uploads/2020/10/Press-Release-AP-Marrakesh-2017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D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59975" y="441550"/>
            <a:ext cx="7837800" cy="1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003636"/>
                </a:solidFill>
              </a:rPr>
              <a:t>Making Accessible Art Through a Multisensory Experience</a:t>
            </a:r>
            <a:endParaRPr sz="4000" b="1">
              <a:solidFill>
                <a:srgbClr val="00363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636"/>
                </a:solidFill>
              </a:rPr>
              <a:t>By John O’Neill and Deanna Geneva Lorianni </a:t>
            </a:r>
            <a:r>
              <a:rPr lang="en" sz="3300">
                <a:solidFill>
                  <a:srgbClr val="003636"/>
                </a:solidFill>
              </a:rPr>
              <a:t>   </a:t>
            </a:r>
            <a:endParaRPr sz="3300">
              <a:solidFill>
                <a:srgbClr val="003636"/>
              </a:solidFill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12350" y="2730850"/>
            <a:ext cx="9144000" cy="2412600"/>
          </a:xfrm>
          <a:prstGeom prst="rect">
            <a:avLst/>
          </a:prstGeom>
          <a:solidFill>
            <a:srgbClr val="00363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D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/>
        </p:nvSpPr>
        <p:spPr>
          <a:xfrm>
            <a:off x="219900" y="522450"/>
            <a:ext cx="2949900" cy="30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3636"/>
                </a:solidFill>
              </a:rPr>
              <a:t>Poetry books are difficult</a:t>
            </a:r>
            <a:endParaRPr sz="1800">
              <a:solidFill>
                <a:srgbClr val="0036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3636"/>
                </a:solidFill>
              </a:rPr>
              <a:t>to find in Braille.</a:t>
            </a:r>
            <a:endParaRPr sz="1800">
              <a:solidFill>
                <a:srgbClr val="0036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0036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3636"/>
                </a:solidFill>
              </a:rPr>
              <a:t>Usually, those that are available feature classic poets. </a:t>
            </a:r>
            <a:endParaRPr sz="1800">
              <a:solidFill>
                <a:srgbClr val="0036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0036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3636"/>
                </a:solidFill>
              </a:rPr>
              <a:t>Contemporary poets are rarely offered.</a:t>
            </a:r>
            <a:endParaRPr sz="1800">
              <a:solidFill>
                <a:srgbClr val="003636"/>
              </a:solidFill>
            </a:endParaRPr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7300" y="393149"/>
            <a:ext cx="6206699" cy="386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D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/>
        </p:nvSpPr>
        <p:spPr>
          <a:xfrm>
            <a:off x="459975" y="441550"/>
            <a:ext cx="78378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003636"/>
                </a:solidFill>
              </a:rPr>
              <a:t>Making the Photographic Arts Accessible</a:t>
            </a:r>
            <a:endParaRPr sz="4800" b="1">
              <a:solidFill>
                <a:srgbClr val="00363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D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299" y="671975"/>
            <a:ext cx="5490452" cy="36594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/>
          <p:nvPr/>
        </p:nvSpPr>
        <p:spPr>
          <a:xfrm>
            <a:off x="219900" y="522450"/>
            <a:ext cx="2272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3636"/>
                </a:solidFill>
              </a:rPr>
              <a:t>Lack of detail</a:t>
            </a:r>
            <a:endParaRPr sz="2200" b="1">
              <a:solidFill>
                <a:srgbClr val="00363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D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9881" y="671978"/>
            <a:ext cx="5771870" cy="36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4"/>
          <p:cNvSpPr txBox="1"/>
          <p:nvPr/>
        </p:nvSpPr>
        <p:spPr>
          <a:xfrm>
            <a:off x="219900" y="522450"/>
            <a:ext cx="2272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3636"/>
                </a:solidFill>
              </a:rPr>
              <a:t>Lack of color</a:t>
            </a:r>
            <a:endParaRPr sz="2200" b="1">
              <a:solidFill>
                <a:srgbClr val="00363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D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9875" y="577721"/>
            <a:ext cx="5771873" cy="384791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/>
        </p:nvSpPr>
        <p:spPr>
          <a:xfrm>
            <a:off x="219900" y="522450"/>
            <a:ext cx="2522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3636"/>
                </a:solidFill>
              </a:rPr>
              <a:t>Can only be</a:t>
            </a:r>
            <a:br>
              <a:rPr lang="en" sz="2200" b="1">
                <a:solidFill>
                  <a:srgbClr val="003636"/>
                </a:solidFill>
              </a:rPr>
            </a:br>
            <a:r>
              <a:rPr lang="en" sz="2200" b="1">
                <a:solidFill>
                  <a:srgbClr val="003636"/>
                </a:solidFill>
              </a:rPr>
              <a:t>experienced in a gallery setting</a:t>
            </a:r>
            <a:endParaRPr sz="2200" b="1">
              <a:solidFill>
                <a:srgbClr val="00363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/>
        </p:nvSpPr>
        <p:spPr>
          <a:xfrm>
            <a:off x="459975" y="593950"/>
            <a:ext cx="78378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ACD"/>
                </a:solidFill>
              </a:rPr>
              <a:t>How can you create inclusive media?</a:t>
            </a:r>
            <a:endParaRPr sz="4800">
              <a:solidFill>
                <a:srgbClr val="FFFAC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136" name="Google Shape;136;p26"/>
          <p:cNvSpPr txBox="1"/>
          <p:nvPr/>
        </p:nvSpPr>
        <p:spPr>
          <a:xfrm>
            <a:off x="579400" y="2533450"/>
            <a:ext cx="417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Explore using the different senses.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D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/>
        </p:nvSpPr>
        <p:spPr>
          <a:xfrm>
            <a:off x="219900" y="522450"/>
            <a:ext cx="4569300" cy="23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636"/>
                </a:solidFill>
              </a:rPr>
              <a:t>“Sensory design supports everyone’s opportunity to receive information, explore the world, and experience joy, wonder, and social communications, regardless of our sensory abilities” </a:t>
            </a:r>
            <a:endParaRPr sz="1800">
              <a:solidFill>
                <a:srgbClr val="0036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36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636"/>
                </a:solidFill>
              </a:rPr>
              <a:t>Ellen Lupton &amp; Andrea Lipps</a:t>
            </a:r>
            <a:endParaRPr sz="1200">
              <a:solidFill>
                <a:srgbClr val="0036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636"/>
                </a:solidFill>
              </a:rPr>
              <a:t>Authors of The Senses: Design Beyond Vision</a:t>
            </a:r>
            <a:endParaRPr sz="1200">
              <a:solidFill>
                <a:srgbClr val="003636"/>
              </a:solidFill>
            </a:endParaRPr>
          </a:p>
        </p:txBody>
      </p:sp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1450" y="522450"/>
            <a:ext cx="5277900" cy="395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/>
        </p:nvSpPr>
        <p:spPr>
          <a:xfrm>
            <a:off x="459975" y="1032100"/>
            <a:ext cx="7837800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FFFACD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ACD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FFFACD"/>
                </a:solidFill>
              </a:rPr>
              <a:t>1: </a:t>
            </a:r>
            <a:r>
              <a:rPr lang="en" sz="1800" dirty="0">
                <a:solidFill>
                  <a:schemeClr val="lt1"/>
                </a:solidFill>
              </a:rPr>
              <a:t>Create a beautiful, high-quality art book. </a:t>
            </a:r>
            <a:endParaRPr sz="1800" dirty="0">
              <a:solidFill>
                <a:schemeClr val="lt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FFFACD"/>
                </a:solidFill>
              </a:rPr>
              <a:t>2:</a:t>
            </a:r>
            <a:r>
              <a:rPr lang="en" sz="1800" dirty="0">
                <a:solidFill>
                  <a:schemeClr val="lt1"/>
                </a:solidFill>
              </a:rPr>
              <a:t> Everyone — regardless of their visual ability — can experience </a:t>
            </a:r>
            <a:endParaRPr sz="1800" dirty="0">
              <a:solidFill>
                <a:schemeClr val="lt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lt1"/>
                </a:solidFill>
              </a:rPr>
              <a:t>    the book’s content.</a:t>
            </a:r>
            <a:endParaRPr sz="1800" dirty="0">
              <a:solidFill>
                <a:schemeClr val="lt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FFFACD"/>
                </a:solidFill>
              </a:rPr>
              <a:t>3:</a:t>
            </a:r>
            <a:r>
              <a:rPr lang="en" sz="1800" dirty="0">
                <a:solidFill>
                  <a:schemeClr val="lt1"/>
                </a:solidFill>
              </a:rPr>
              <a:t> A person with full vision will also experience the book as </a:t>
            </a:r>
            <a:endParaRPr sz="1800" dirty="0">
              <a:solidFill>
                <a:schemeClr val="lt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lt1"/>
                </a:solidFill>
              </a:rPr>
              <a:t>    someone who has low vision or who is blind.</a:t>
            </a:r>
            <a:endParaRPr sz="1800" dirty="0">
              <a:solidFill>
                <a:schemeClr val="lt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ACD"/>
              </a:solidFill>
            </a:endParaRPr>
          </a:p>
        </p:txBody>
      </p:sp>
      <p:sp>
        <p:nvSpPr>
          <p:cNvPr id="3" name="Google Shape;60;p14">
            <a:extLst>
              <a:ext uri="{FF2B5EF4-FFF2-40B4-BE49-F238E27FC236}">
                <a16:creationId xmlns:a16="http://schemas.microsoft.com/office/drawing/2014/main" id="{6309A4D7-92DA-4F88-0656-1C793573EFE3}"/>
              </a:ext>
            </a:extLst>
          </p:cNvPr>
          <p:cNvSpPr txBox="1"/>
          <p:nvPr/>
        </p:nvSpPr>
        <p:spPr>
          <a:xfrm>
            <a:off x="459975" y="593950"/>
            <a:ext cx="7837800" cy="124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ACD"/>
                </a:solidFill>
              </a:rPr>
              <a:t>Our Goal</a:t>
            </a:r>
            <a:endParaRPr sz="4800" dirty="0">
              <a:solidFill>
                <a:srgbClr val="FFFAC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/>
        </p:nvSpPr>
        <p:spPr>
          <a:xfrm>
            <a:off x="519750" y="1702445"/>
            <a:ext cx="8104500" cy="223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lt1"/>
                </a:solidFill>
              </a:rPr>
              <a:t>Visual</a:t>
            </a:r>
            <a:endParaRPr sz="26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Photographic images</a:t>
            </a:r>
            <a:endParaRPr sz="1800" dirty="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Low-vision Typeface: Atkinson Hyperlegible</a:t>
            </a:r>
            <a:endParaRPr sz="1800" dirty="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Large font size: 18 points for body text and 28-points for headers </a:t>
            </a:r>
            <a:endParaRPr sz="1800" dirty="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All images will have descriptions accessible in text and in audio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62BAD4DA-FD6A-EE86-D971-E094C7695DEF}"/>
              </a:ext>
            </a:extLst>
          </p:cNvPr>
          <p:cNvSpPr txBox="1"/>
          <p:nvPr/>
        </p:nvSpPr>
        <p:spPr>
          <a:xfrm>
            <a:off x="459975" y="593950"/>
            <a:ext cx="7837800" cy="124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ACD"/>
                </a:solidFill>
              </a:rPr>
              <a:t>Our Goal</a:t>
            </a:r>
            <a:endParaRPr sz="4800" dirty="0">
              <a:solidFill>
                <a:srgbClr val="FFFAC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D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29100"/>
            <a:ext cx="8839204" cy="421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59975" y="593950"/>
            <a:ext cx="7837800" cy="124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ACD"/>
                </a:solidFill>
              </a:rPr>
              <a:t>Why are we here today?</a:t>
            </a:r>
            <a:endParaRPr sz="4800" dirty="0">
              <a:solidFill>
                <a:srgbClr val="FFFAC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600799" y="1794550"/>
            <a:ext cx="8083225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</a:rPr>
              <a:t>We’re creating an accessible art book that features poetry and photography.</a:t>
            </a: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/>
        </p:nvSpPr>
        <p:spPr>
          <a:xfrm>
            <a:off x="459975" y="1835798"/>
            <a:ext cx="8104500" cy="1281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lt1"/>
                </a:solidFill>
              </a:rPr>
              <a:t>Auditory</a:t>
            </a:r>
            <a:endParaRPr sz="26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</a:rPr>
              <a:t>All content throughout the book will have audio files online to share an auditory experience. 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3" name="Google Shape;60;p14">
            <a:extLst>
              <a:ext uri="{FF2B5EF4-FFF2-40B4-BE49-F238E27FC236}">
                <a16:creationId xmlns:a16="http://schemas.microsoft.com/office/drawing/2014/main" id="{24F39287-A0D6-5584-26A3-13593932CE63}"/>
              </a:ext>
            </a:extLst>
          </p:cNvPr>
          <p:cNvSpPr txBox="1"/>
          <p:nvPr/>
        </p:nvSpPr>
        <p:spPr>
          <a:xfrm>
            <a:off x="459975" y="593950"/>
            <a:ext cx="7837800" cy="124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ACD"/>
                </a:solidFill>
              </a:rPr>
              <a:t>Our Goal</a:t>
            </a:r>
            <a:endParaRPr sz="4800" dirty="0">
              <a:solidFill>
                <a:srgbClr val="FFFAC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/>
        </p:nvSpPr>
        <p:spPr>
          <a:xfrm>
            <a:off x="519750" y="1790701"/>
            <a:ext cx="8104500" cy="1281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lt1"/>
                </a:solidFill>
              </a:rPr>
              <a:t>Tactile</a:t>
            </a:r>
            <a:endParaRPr sz="26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Braille is throughout the book.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3" name="Google Shape;60;p14">
            <a:extLst>
              <a:ext uri="{FF2B5EF4-FFF2-40B4-BE49-F238E27FC236}">
                <a16:creationId xmlns:a16="http://schemas.microsoft.com/office/drawing/2014/main" id="{2B04E651-1F8E-2EA5-EE83-0D60E6423623}"/>
              </a:ext>
            </a:extLst>
          </p:cNvPr>
          <p:cNvSpPr txBox="1"/>
          <p:nvPr/>
        </p:nvSpPr>
        <p:spPr>
          <a:xfrm>
            <a:off x="459975" y="593950"/>
            <a:ext cx="7837800" cy="124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ACD"/>
                </a:solidFill>
              </a:rPr>
              <a:t>Our Goal</a:t>
            </a:r>
            <a:endParaRPr sz="4800" dirty="0">
              <a:solidFill>
                <a:srgbClr val="FFFAC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D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400274" cy="258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2850" y="1403425"/>
            <a:ext cx="3505377" cy="347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"/>
          <p:cNvSpPr txBox="1"/>
          <p:nvPr/>
        </p:nvSpPr>
        <p:spPr>
          <a:xfrm>
            <a:off x="519750" y="1835798"/>
            <a:ext cx="8104500" cy="1281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lt1"/>
                </a:solidFill>
              </a:rPr>
              <a:t>Tactile</a:t>
            </a:r>
            <a:endParaRPr sz="26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Texturization enables people to feel the photographic elements.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3" name="Google Shape;60;p14">
            <a:extLst>
              <a:ext uri="{FF2B5EF4-FFF2-40B4-BE49-F238E27FC236}">
                <a16:creationId xmlns:a16="http://schemas.microsoft.com/office/drawing/2014/main" id="{1D6C22CD-DEF8-4929-D707-45BB5F1B6FD6}"/>
              </a:ext>
            </a:extLst>
          </p:cNvPr>
          <p:cNvSpPr txBox="1"/>
          <p:nvPr/>
        </p:nvSpPr>
        <p:spPr>
          <a:xfrm>
            <a:off x="459975" y="593950"/>
            <a:ext cx="7837800" cy="124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ACD"/>
                </a:solidFill>
              </a:rPr>
              <a:t>Our Goal</a:t>
            </a:r>
            <a:endParaRPr sz="4800" dirty="0">
              <a:solidFill>
                <a:srgbClr val="FFFAC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D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2000" y="577725"/>
            <a:ext cx="3631498" cy="272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113" y="577725"/>
            <a:ext cx="4114099" cy="411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5"/>
          <p:cNvSpPr txBox="1"/>
          <p:nvPr/>
        </p:nvSpPr>
        <p:spPr>
          <a:xfrm>
            <a:off x="4965800" y="3502200"/>
            <a:ext cx="353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636"/>
                </a:solidFill>
              </a:rPr>
              <a:t>Photographic prints inside the </a:t>
            </a:r>
            <a:br>
              <a:rPr lang="en">
                <a:solidFill>
                  <a:srgbClr val="003636"/>
                </a:solidFill>
              </a:rPr>
            </a:br>
            <a:r>
              <a:rPr lang="en">
                <a:solidFill>
                  <a:srgbClr val="003636"/>
                </a:solidFill>
              </a:rPr>
              <a:t>book are tactile. </a:t>
            </a:r>
            <a:endParaRPr>
              <a:solidFill>
                <a:srgbClr val="00363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/>
          <p:nvPr/>
        </p:nvSpPr>
        <p:spPr>
          <a:xfrm>
            <a:off x="440925" y="1851250"/>
            <a:ext cx="8104500" cy="209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ACD"/>
                </a:solidFill>
              </a:rPr>
              <a:t>1:</a:t>
            </a:r>
            <a:r>
              <a:rPr lang="en" sz="1800" dirty="0">
                <a:solidFill>
                  <a:schemeClr val="lt1"/>
                </a:solidFill>
              </a:rPr>
              <a:t> Making tactile imagery</a:t>
            </a:r>
            <a:endParaRPr sz="18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4000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Process takes a lot of time to texturize the images</a:t>
            </a:r>
            <a:endParaRPr sz="1800" dirty="0">
              <a:solidFill>
                <a:schemeClr val="lt1"/>
              </a:solidFill>
            </a:endParaRPr>
          </a:p>
          <a:p>
            <a:pPr marL="40005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4000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Texturization technique makes creating intricate details difficult — </a:t>
            </a:r>
            <a:endParaRPr sz="1800" dirty="0">
              <a:solidFill>
                <a:schemeClr val="lt1"/>
              </a:solidFill>
            </a:endParaRPr>
          </a:p>
          <a:p>
            <a:pPr marL="40005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</a:rPr>
              <a:t>    a more generalized interpretation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3" name="Google Shape;60;p14">
            <a:extLst>
              <a:ext uri="{FF2B5EF4-FFF2-40B4-BE49-F238E27FC236}">
                <a16:creationId xmlns:a16="http://schemas.microsoft.com/office/drawing/2014/main" id="{3F1838C6-BCE2-440F-5924-600E0A1889E7}"/>
              </a:ext>
            </a:extLst>
          </p:cNvPr>
          <p:cNvSpPr txBox="1"/>
          <p:nvPr/>
        </p:nvSpPr>
        <p:spPr>
          <a:xfrm>
            <a:off x="459975" y="593950"/>
            <a:ext cx="7837800" cy="124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ACD"/>
                </a:solidFill>
              </a:rPr>
              <a:t>Our Challenges</a:t>
            </a:r>
            <a:endParaRPr sz="4800" dirty="0">
              <a:solidFill>
                <a:srgbClr val="FFFAC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/>
          <p:nvPr/>
        </p:nvSpPr>
        <p:spPr>
          <a:xfrm>
            <a:off x="519750" y="1835798"/>
            <a:ext cx="8104500" cy="2414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ACD"/>
                </a:solidFill>
              </a:rPr>
              <a:t>2:</a:t>
            </a:r>
            <a:r>
              <a:rPr lang="en" sz="1800" dirty="0">
                <a:solidFill>
                  <a:schemeClr val="lt1"/>
                </a:solidFill>
              </a:rPr>
              <a:t> Braille printing techniques are limited</a:t>
            </a:r>
            <a:endParaRPr sz="18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Difficult to protect Braille’s ability to endure time and use due to the limited materials available for its traditional printing methods </a:t>
            </a:r>
            <a:endParaRPr sz="1800"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Braille format is so large that it creates more pages to print</a:t>
            </a:r>
            <a:endParaRPr sz="18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3" name="Google Shape;60;p14">
            <a:extLst>
              <a:ext uri="{FF2B5EF4-FFF2-40B4-BE49-F238E27FC236}">
                <a16:creationId xmlns:a16="http://schemas.microsoft.com/office/drawing/2014/main" id="{32A9F898-3AA7-BDC7-9819-4B3185CAA3F3}"/>
              </a:ext>
            </a:extLst>
          </p:cNvPr>
          <p:cNvSpPr txBox="1"/>
          <p:nvPr/>
        </p:nvSpPr>
        <p:spPr>
          <a:xfrm>
            <a:off x="459975" y="593950"/>
            <a:ext cx="7837800" cy="124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ACD"/>
                </a:solidFill>
              </a:rPr>
              <a:t>Our Challenges</a:t>
            </a:r>
            <a:endParaRPr sz="4800" dirty="0">
              <a:solidFill>
                <a:srgbClr val="FFFAC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/>
          <p:nvPr/>
        </p:nvSpPr>
        <p:spPr>
          <a:xfrm>
            <a:off x="519750" y="1830676"/>
            <a:ext cx="81045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ACD"/>
                </a:solidFill>
              </a:rPr>
              <a:t>3:</a:t>
            </a:r>
            <a:r>
              <a:rPr lang="en" sz="1800" dirty="0">
                <a:solidFill>
                  <a:schemeClr val="lt1"/>
                </a:solidFill>
              </a:rPr>
              <a:t> Braille printing is expensive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201" name="Google Shape;201;p38"/>
          <p:cNvSpPr txBox="1"/>
          <p:nvPr/>
        </p:nvSpPr>
        <p:spPr>
          <a:xfrm>
            <a:off x="564950" y="31141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8"/>
          <p:cNvSpPr txBox="1"/>
          <p:nvPr/>
        </p:nvSpPr>
        <p:spPr>
          <a:xfrm>
            <a:off x="459975" y="2328738"/>
            <a:ext cx="73722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000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Uses many panels, even for small amounts of text, creating a costly production</a:t>
            </a:r>
            <a:endParaRPr sz="1800"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5" name="Google Shape;60;p14">
            <a:extLst>
              <a:ext uri="{FF2B5EF4-FFF2-40B4-BE49-F238E27FC236}">
                <a16:creationId xmlns:a16="http://schemas.microsoft.com/office/drawing/2014/main" id="{892E1DD0-1942-1FBF-B068-5CAB040E247D}"/>
              </a:ext>
            </a:extLst>
          </p:cNvPr>
          <p:cNvSpPr txBox="1"/>
          <p:nvPr/>
        </p:nvSpPr>
        <p:spPr>
          <a:xfrm>
            <a:off x="459975" y="593950"/>
            <a:ext cx="7837800" cy="124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ACD"/>
                </a:solidFill>
              </a:rPr>
              <a:t>Our Challenges</a:t>
            </a:r>
            <a:endParaRPr sz="4800" dirty="0">
              <a:solidFill>
                <a:srgbClr val="FFFAC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"/>
          <p:cNvSpPr txBox="1"/>
          <p:nvPr/>
        </p:nvSpPr>
        <p:spPr>
          <a:xfrm>
            <a:off x="519750" y="1814141"/>
            <a:ext cx="81045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ACD"/>
                </a:solidFill>
              </a:rPr>
              <a:t>4:</a:t>
            </a:r>
            <a:r>
              <a:rPr lang="en" sz="1800" dirty="0">
                <a:solidFill>
                  <a:schemeClr val="lt1"/>
                </a:solidFill>
              </a:rPr>
              <a:t> Traditional print production models do not apply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208" name="Google Shape;208;p39"/>
          <p:cNvSpPr txBox="1"/>
          <p:nvPr/>
        </p:nvSpPr>
        <p:spPr>
          <a:xfrm>
            <a:off x="384875" y="2317325"/>
            <a:ext cx="6730800" cy="17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Printing and binding the book does not use existing print capabilities</a:t>
            </a:r>
            <a:endParaRPr sz="1800"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Design partner is having to help engineer a new way to produce and bind the book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26BA220F-8D68-921F-E4FF-F976B2A2566E}"/>
              </a:ext>
            </a:extLst>
          </p:cNvPr>
          <p:cNvSpPr txBox="1"/>
          <p:nvPr/>
        </p:nvSpPr>
        <p:spPr>
          <a:xfrm>
            <a:off x="459975" y="593950"/>
            <a:ext cx="7837800" cy="124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ACD"/>
                </a:solidFill>
              </a:rPr>
              <a:t>Our Challenges</a:t>
            </a:r>
            <a:endParaRPr sz="4800" dirty="0">
              <a:solidFill>
                <a:srgbClr val="FFFAC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0"/>
          <p:cNvSpPr txBox="1"/>
          <p:nvPr/>
        </p:nvSpPr>
        <p:spPr>
          <a:xfrm>
            <a:off x="524825" y="1806741"/>
            <a:ext cx="81045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ACD"/>
                </a:solidFill>
              </a:rPr>
              <a:t>5:</a:t>
            </a:r>
            <a:r>
              <a:rPr lang="en" sz="1800" dirty="0">
                <a:solidFill>
                  <a:schemeClr val="lt1"/>
                </a:solidFill>
              </a:rPr>
              <a:t> Keeping cost low and accessible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214" name="Google Shape;214;p40"/>
          <p:cNvSpPr txBox="1"/>
          <p:nvPr/>
        </p:nvSpPr>
        <p:spPr>
          <a:xfrm>
            <a:off x="514675" y="2309925"/>
            <a:ext cx="68124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Want to keep the book price accessible to people of all income levels, but doing so is difficult</a:t>
            </a:r>
            <a:endParaRPr sz="1800" dirty="0">
              <a:solidFill>
                <a:schemeClr val="lt1"/>
              </a:solidFill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Fabrication goals and Braille panels are driving up the costs</a:t>
            </a:r>
            <a:endParaRPr dirty="0"/>
          </a:p>
        </p:txBody>
      </p:sp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72238074-919F-6669-C9C5-FD6BFE65D789}"/>
              </a:ext>
            </a:extLst>
          </p:cNvPr>
          <p:cNvSpPr txBox="1"/>
          <p:nvPr/>
        </p:nvSpPr>
        <p:spPr>
          <a:xfrm>
            <a:off x="459975" y="593950"/>
            <a:ext cx="7837800" cy="124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ACD"/>
                </a:solidFill>
              </a:rPr>
              <a:t>Our Challenges</a:t>
            </a:r>
            <a:endParaRPr sz="4800" dirty="0">
              <a:solidFill>
                <a:srgbClr val="FFFAC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59975" y="593950"/>
            <a:ext cx="7837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ACD"/>
                </a:solidFill>
              </a:rPr>
              <a:t>What’s the problem?</a:t>
            </a:r>
            <a:endParaRPr sz="4800" dirty="0">
              <a:solidFill>
                <a:srgbClr val="FFFAC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600800" y="1794550"/>
            <a:ext cx="4074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The world has a “book famine.”</a:t>
            </a:r>
            <a:endParaRPr sz="18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53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"/>
          <p:cNvSpPr txBox="1"/>
          <p:nvPr/>
        </p:nvSpPr>
        <p:spPr>
          <a:xfrm>
            <a:off x="483400" y="1893750"/>
            <a:ext cx="7837800" cy="209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FFFACD"/>
                </a:solidFill>
              </a:rPr>
              <a:t>1: </a:t>
            </a:r>
            <a:r>
              <a:rPr lang="en" sz="1800" dirty="0">
                <a:solidFill>
                  <a:schemeClr val="lt1"/>
                </a:solidFill>
              </a:rPr>
              <a:t>Prototyping  </a:t>
            </a:r>
            <a:endParaRPr sz="1800" dirty="0">
              <a:solidFill>
                <a:schemeClr val="lt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FFFACD"/>
                </a:solidFill>
              </a:rPr>
              <a:t>2:</a:t>
            </a:r>
            <a:r>
              <a:rPr lang="en" sz="1800" dirty="0">
                <a:solidFill>
                  <a:schemeClr val="lt1"/>
                </a:solidFill>
              </a:rPr>
              <a:t> Creating the book’s online experience</a:t>
            </a:r>
            <a:endParaRPr sz="1800" dirty="0">
              <a:solidFill>
                <a:schemeClr val="lt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FFFACD"/>
                </a:solidFill>
              </a:rPr>
              <a:t>3:</a:t>
            </a:r>
            <a:r>
              <a:rPr lang="en" sz="1800" dirty="0">
                <a:solidFill>
                  <a:schemeClr val="lt1"/>
                </a:solidFill>
              </a:rPr>
              <a:t> User testing </a:t>
            </a:r>
            <a:endParaRPr sz="1800" dirty="0">
              <a:solidFill>
                <a:schemeClr val="lt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ACD"/>
              </a:solidFill>
            </a:endParaRPr>
          </a:p>
        </p:txBody>
      </p:sp>
      <p:sp>
        <p:nvSpPr>
          <p:cNvPr id="3" name="Google Shape;60;p14">
            <a:extLst>
              <a:ext uri="{FF2B5EF4-FFF2-40B4-BE49-F238E27FC236}">
                <a16:creationId xmlns:a16="http://schemas.microsoft.com/office/drawing/2014/main" id="{7FF7E247-B001-E5C6-879F-7242A733D890}"/>
              </a:ext>
            </a:extLst>
          </p:cNvPr>
          <p:cNvSpPr txBox="1"/>
          <p:nvPr/>
        </p:nvSpPr>
        <p:spPr>
          <a:xfrm>
            <a:off x="459975" y="593950"/>
            <a:ext cx="7837800" cy="124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ACD"/>
                </a:solidFill>
              </a:rPr>
              <a:t>Our Next Steps</a:t>
            </a:r>
            <a:endParaRPr sz="4800" dirty="0">
              <a:solidFill>
                <a:srgbClr val="FFFAC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 txBox="1"/>
          <p:nvPr/>
        </p:nvSpPr>
        <p:spPr>
          <a:xfrm>
            <a:off x="435775" y="1523786"/>
            <a:ext cx="7837800" cy="209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ACD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FFFACD"/>
                </a:solidFill>
              </a:rPr>
              <a:t>“This book is great! Why don’t more people create books</a:t>
            </a:r>
            <a:endParaRPr sz="1800" dirty="0">
              <a:solidFill>
                <a:srgbClr val="FFFACD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FFFACD"/>
                </a:solidFill>
              </a:rPr>
              <a:t>like this? It’s very difficult to find art books in Braille.”</a:t>
            </a:r>
            <a:endParaRPr sz="1800" dirty="0">
              <a:solidFill>
                <a:srgbClr val="FFFACD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FFFACD"/>
              </a:solidFill>
            </a:endParaRPr>
          </a:p>
          <a:p>
            <a:pPr marL="9144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FFFACD"/>
                </a:solidFill>
              </a:rPr>
              <a:t>– Blind individual, Minnesota, USA</a:t>
            </a:r>
            <a:endParaRPr sz="1800" dirty="0">
              <a:solidFill>
                <a:srgbClr val="FFFACD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ACD"/>
              </a:solidFill>
            </a:endParaRPr>
          </a:p>
        </p:txBody>
      </p:sp>
      <p:sp>
        <p:nvSpPr>
          <p:cNvPr id="3" name="Google Shape;60;p14">
            <a:extLst>
              <a:ext uri="{FF2B5EF4-FFF2-40B4-BE49-F238E27FC236}">
                <a16:creationId xmlns:a16="http://schemas.microsoft.com/office/drawing/2014/main" id="{15AF4C20-AC21-2CAE-F28F-B218B6925793}"/>
              </a:ext>
            </a:extLst>
          </p:cNvPr>
          <p:cNvSpPr txBox="1"/>
          <p:nvPr/>
        </p:nvSpPr>
        <p:spPr>
          <a:xfrm>
            <a:off x="459975" y="593950"/>
            <a:ext cx="7837800" cy="124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ACD"/>
                </a:solidFill>
              </a:rPr>
              <a:t>Our Next Steps</a:t>
            </a:r>
            <a:endParaRPr sz="4800" dirty="0">
              <a:solidFill>
                <a:srgbClr val="FFFAC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3"/>
          <p:cNvSpPr txBox="1"/>
          <p:nvPr/>
        </p:nvSpPr>
        <p:spPr>
          <a:xfrm>
            <a:off x="435775" y="1760400"/>
            <a:ext cx="7837800" cy="209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ACD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FFFACD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FFFACD"/>
                </a:solidFill>
              </a:rPr>
              <a:t>                  “This book is ground breaking!”</a:t>
            </a:r>
            <a:endParaRPr sz="1800" dirty="0">
              <a:solidFill>
                <a:srgbClr val="FFFACD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FFFACD"/>
              </a:solidFill>
            </a:endParaRPr>
          </a:p>
          <a:p>
            <a:pPr marL="9144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FFFACD"/>
                </a:solidFill>
              </a:rPr>
              <a:t>– The Lighthouse for Vital Living</a:t>
            </a:r>
            <a:endParaRPr sz="1800" dirty="0">
              <a:solidFill>
                <a:srgbClr val="FFFACD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ACD"/>
              </a:solidFill>
            </a:endParaRPr>
          </a:p>
        </p:txBody>
      </p:sp>
      <p:sp>
        <p:nvSpPr>
          <p:cNvPr id="3" name="Google Shape;60;p14">
            <a:extLst>
              <a:ext uri="{FF2B5EF4-FFF2-40B4-BE49-F238E27FC236}">
                <a16:creationId xmlns:a16="http://schemas.microsoft.com/office/drawing/2014/main" id="{0720A1F8-CB55-BA98-9BC3-E88449CEA6C2}"/>
              </a:ext>
            </a:extLst>
          </p:cNvPr>
          <p:cNvSpPr txBox="1"/>
          <p:nvPr/>
        </p:nvSpPr>
        <p:spPr>
          <a:xfrm>
            <a:off x="459975" y="593950"/>
            <a:ext cx="7837800" cy="124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ACD"/>
                </a:solidFill>
              </a:rPr>
              <a:t>Our Next Steps</a:t>
            </a:r>
            <a:endParaRPr sz="4800" dirty="0">
              <a:solidFill>
                <a:srgbClr val="FFFAC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4"/>
          <p:cNvSpPr txBox="1"/>
          <p:nvPr/>
        </p:nvSpPr>
        <p:spPr>
          <a:xfrm>
            <a:off x="519750" y="1832200"/>
            <a:ext cx="8104500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ACD"/>
                </a:solidFill>
              </a:rPr>
              <a:t>Website</a:t>
            </a:r>
            <a:endParaRPr sz="1800" b="1" dirty="0">
              <a:solidFill>
                <a:srgbClr val="FFFAC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>
                <a:solidFill>
                  <a:schemeClr val="lt1"/>
                </a:solidFill>
              </a:rPr>
              <a:t>accessibilityartbook.com</a:t>
            </a:r>
            <a:endParaRPr sz="18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ACD"/>
                </a:solidFill>
              </a:rPr>
              <a:t>Email</a:t>
            </a:r>
            <a:endParaRPr sz="1800" b="1" dirty="0">
              <a:solidFill>
                <a:srgbClr val="FFFAC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</a:rPr>
              <a:t>John O’Neill</a:t>
            </a:r>
          </a:p>
          <a:p>
            <a:pPr lvl="0">
              <a:lnSpc>
                <a:spcPct val="115000"/>
              </a:lnSpc>
            </a:pPr>
            <a:r>
              <a:rPr lang="en-US" sz="1800" dirty="0">
                <a:solidFill>
                  <a:schemeClr val="lt1"/>
                </a:solidFill>
              </a:rPr>
              <a:t>jloneill@d.umn.edu</a:t>
            </a:r>
          </a:p>
          <a:p>
            <a:pPr lvl="0">
              <a:lnSpc>
                <a:spcPct val="115000"/>
              </a:lnSpc>
            </a:pPr>
            <a:endParaRPr lang="en-US" sz="1800" dirty="0">
              <a:solidFill>
                <a:schemeClr val="lt1"/>
              </a:solidFill>
            </a:endParaRPr>
          </a:p>
          <a:p>
            <a:pPr lvl="0">
              <a:lnSpc>
                <a:spcPct val="115000"/>
              </a:lnSpc>
            </a:pPr>
            <a:r>
              <a:rPr lang="en-US" sz="1800" dirty="0">
                <a:solidFill>
                  <a:schemeClr val="lt1"/>
                </a:solidFill>
              </a:rPr>
              <a:t>Deanna Geneva </a:t>
            </a:r>
            <a:r>
              <a:rPr lang="en-US" sz="1800" dirty="0" err="1">
                <a:solidFill>
                  <a:schemeClr val="lt1"/>
                </a:solidFill>
              </a:rPr>
              <a:t>Lorianni</a:t>
            </a:r>
            <a:endParaRPr lang="en-US" sz="1800" dirty="0">
              <a:solidFill>
                <a:schemeClr val="lt1"/>
              </a:solidFill>
            </a:endParaRPr>
          </a:p>
          <a:p>
            <a:pPr lvl="0">
              <a:lnSpc>
                <a:spcPct val="115000"/>
              </a:lnSpc>
            </a:pPr>
            <a:r>
              <a:rPr lang="en-US" sz="1800" dirty="0" err="1">
                <a:solidFill>
                  <a:schemeClr val="lt1"/>
                </a:solidFill>
              </a:rPr>
              <a:t>heyadgl@gmail.com</a:t>
            </a:r>
            <a:endParaRPr lang="en-US" sz="1800" dirty="0">
              <a:solidFill>
                <a:schemeClr val="lt1"/>
              </a:solidFill>
            </a:endParaRPr>
          </a:p>
          <a:p>
            <a:pPr lvl="0">
              <a:lnSpc>
                <a:spcPct val="115000"/>
              </a:lnSpc>
            </a:pP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3" name="Google Shape;60;p14">
            <a:extLst>
              <a:ext uri="{FF2B5EF4-FFF2-40B4-BE49-F238E27FC236}">
                <a16:creationId xmlns:a16="http://schemas.microsoft.com/office/drawing/2014/main" id="{7F9421AF-82A3-2C03-4AA2-50E499DF5C2A}"/>
              </a:ext>
            </a:extLst>
          </p:cNvPr>
          <p:cNvSpPr txBox="1"/>
          <p:nvPr/>
        </p:nvSpPr>
        <p:spPr>
          <a:xfrm>
            <a:off x="459975" y="593950"/>
            <a:ext cx="7837800" cy="124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ACD"/>
                </a:solidFill>
              </a:rPr>
              <a:t>Contact Us</a:t>
            </a:r>
            <a:endParaRPr sz="4800" dirty="0">
              <a:solidFill>
                <a:srgbClr val="FFFAC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D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5"/>
          <p:cNvSpPr txBox="1"/>
          <p:nvPr/>
        </p:nvSpPr>
        <p:spPr>
          <a:xfrm>
            <a:off x="219900" y="522450"/>
            <a:ext cx="8924100" cy="27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636"/>
                </a:solidFill>
              </a:rPr>
              <a:t>Credits</a:t>
            </a:r>
            <a:endParaRPr sz="1800">
              <a:solidFill>
                <a:srgbClr val="0036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36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636"/>
                </a:solidFill>
              </a:rPr>
              <a:t>1: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https://www.pinterest.com/pin/496170083928083118/</a:t>
            </a:r>
            <a:r>
              <a:rPr lang="en">
                <a:solidFill>
                  <a:srgbClr val="003636"/>
                </a:solidFill>
              </a:rPr>
              <a:t> </a:t>
            </a:r>
            <a:endParaRPr>
              <a:solidFill>
                <a:srgbClr val="0036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636"/>
                </a:solidFill>
              </a:rPr>
              <a:t>2: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https://www.wearecollins.com/work/dropbox/</a:t>
            </a:r>
            <a:endParaRPr>
              <a:solidFill>
                <a:srgbClr val="0036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636"/>
                </a:solidFill>
              </a:rPr>
              <a:t>3: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https://www.ricardoshimosakai.com.br/from-stereoscopy-to-tactile-photography-accessibility-in-art/</a:t>
            </a:r>
            <a:endParaRPr>
              <a:solidFill>
                <a:srgbClr val="0036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636"/>
                </a:solidFill>
              </a:rPr>
              <a:t>4: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https://www.diyphotography.net/photographer-creates-a-tactile-wedding-photo-album-for-a-blind-bride/</a:t>
            </a:r>
            <a:endParaRPr>
              <a:solidFill>
                <a:srgbClr val="0036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636"/>
                </a:solidFill>
              </a:rPr>
              <a:t>5: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https://ifworlddesignguide.com/entry/158765-tactile-photography</a:t>
            </a:r>
            <a:endParaRPr>
              <a:solidFill>
                <a:srgbClr val="0036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636"/>
                </a:solidFill>
              </a:rPr>
              <a:t>6: </a:t>
            </a:r>
            <a:r>
              <a:rPr lang="en" u="sng">
                <a:solidFill>
                  <a:schemeClr val="hlink"/>
                </a:solidFill>
                <a:hlinkClick r:id="rId8"/>
              </a:rPr>
              <a:t>https://truls.se</a:t>
            </a:r>
            <a:endParaRPr>
              <a:solidFill>
                <a:srgbClr val="0036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636"/>
                </a:solidFill>
              </a:rPr>
              <a:t>7: </a:t>
            </a:r>
            <a:r>
              <a:rPr lang="en" u="sng">
                <a:solidFill>
                  <a:schemeClr val="hlink"/>
                </a:solidFill>
                <a:hlinkClick r:id="rId9"/>
              </a:rPr>
              <a:t>https://worldblindunion.org/wp-content/uploads/2020/10/Press-Release-AP-Marrakesh-2017.pdf</a:t>
            </a:r>
            <a:endParaRPr>
              <a:solidFill>
                <a:srgbClr val="0036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63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2149" y="1590675"/>
            <a:ext cx="4850265" cy="31446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4976325" y="4735300"/>
            <a:ext cx="3763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https://worldblindunion.org/wp-content/uploads/2020/10/Press-Release-AP-Marrakesh-2017.pdf</a:t>
            </a:r>
            <a:endParaRPr sz="600">
              <a:solidFill>
                <a:schemeClr val="lt1"/>
              </a:solidFill>
            </a:endParaRPr>
          </a:p>
        </p:txBody>
      </p:sp>
      <p:sp>
        <p:nvSpPr>
          <p:cNvPr id="5" name="Google Shape;60;p14">
            <a:extLst>
              <a:ext uri="{FF2B5EF4-FFF2-40B4-BE49-F238E27FC236}">
                <a16:creationId xmlns:a16="http://schemas.microsoft.com/office/drawing/2014/main" id="{D3934D68-77AD-E343-B9C2-63578475857B}"/>
              </a:ext>
            </a:extLst>
          </p:cNvPr>
          <p:cNvSpPr txBox="1"/>
          <p:nvPr/>
        </p:nvSpPr>
        <p:spPr>
          <a:xfrm>
            <a:off x="459975" y="593950"/>
            <a:ext cx="7837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ACD"/>
                </a:solidFill>
              </a:rPr>
              <a:t>What’s the problem?</a:t>
            </a:r>
            <a:endParaRPr sz="4800" dirty="0">
              <a:solidFill>
                <a:srgbClr val="FFFAC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775" y="1581250"/>
            <a:ext cx="4921313" cy="315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4976325" y="4735300"/>
            <a:ext cx="3763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https://worldblindunion.org/wp-content/uploads/2020/10/Press-Release-AP-Marrakesh-2017.pdf</a:t>
            </a:r>
            <a:endParaRPr sz="600">
              <a:solidFill>
                <a:schemeClr val="lt1"/>
              </a:solidFill>
            </a:endParaRPr>
          </a:p>
        </p:txBody>
      </p:sp>
      <p:sp>
        <p:nvSpPr>
          <p:cNvPr id="5" name="Google Shape;60;p14">
            <a:extLst>
              <a:ext uri="{FF2B5EF4-FFF2-40B4-BE49-F238E27FC236}">
                <a16:creationId xmlns:a16="http://schemas.microsoft.com/office/drawing/2014/main" id="{0005121F-5805-E992-ABD0-E7FEE7B61F42}"/>
              </a:ext>
            </a:extLst>
          </p:cNvPr>
          <p:cNvSpPr txBox="1"/>
          <p:nvPr/>
        </p:nvSpPr>
        <p:spPr>
          <a:xfrm>
            <a:off x="459975" y="593950"/>
            <a:ext cx="7837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ACD"/>
                </a:solidFill>
              </a:rPr>
              <a:t>What’s the problem?</a:t>
            </a:r>
            <a:endParaRPr sz="4800" dirty="0">
              <a:solidFill>
                <a:srgbClr val="FFFAC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591200" y="1643550"/>
            <a:ext cx="702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Traditional art books create full-vision experiences.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E2AD9722-BC8D-32A9-1318-2D1F3908835F}"/>
              </a:ext>
            </a:extLst>
          </p:cNvPr>
          <p:cNvSpPr txBox="1"/>
          <p:nvPr/>
        </p:nvSpPr>
        <p:spPr>
          <a:xfrm>
            <a:off x="459975" y="593950"/>
            <a:ext cx="7837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ACD"/>
                </a:solidFill>
              </a:rPr>
              <a:t>What’s the problem?</a:t>
            </a:r>
            <a:endParaRPr sz="4800" dirty="0">
              <a:solidFill>
                <a:srgbClr val="FFFAC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D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219900" y="522450"/>
            <a:ext cx="2760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636"/>
                </a:solidFill>
              </a:rPr>
              <a:t>Book showcases </a:t>
            </a:r>
            <a:endParaRPr sz="1800">
              <a:solidFill>
                <a:srgbClr val="00363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636"/>
                </a:solidFill>
              </a:rPr>
              <a:t>50 blind and low-vision photographers. </a:t>
            </a:r>
            <a:endParaRPr sz="1800">
              <a:solidFill>
                <a:srgbClr val="003636"/>
              </a:solidFill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8800" y="249400"/>
            <a:ext cx="1720399" cy="239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8800" y="2887375"/>
            <a:ext cx="5562600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219900" y="2131700"/>
            <a:ext cx="3000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636"/>
                </a:solidFill>
              </a:rPr>
              <a:t>But the content is not accessible to blind audiences.</a:t>
            </a:r>
            <a:endParaRPr sz="1800">
              <a:solidFill>
                <a:srgbClr val="00363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>
            <a:off x="591200" y="1643550"/>
            <a:ext cx="702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Most poetry books aren’t even offered in Braille.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C578A864-5893-50A5-C2E1-3AC1320070FC}"/>
              </a:ext>
            </a:extLst>
          </p:cNvPr>
          <p:cNvSpPr txBox="1"/>
          <p:nvPr/>
        </p:nvSpPr>
        <p:spPr>
          <a:xfrm>
            <a:off x="459975" y="593950"/>
            <a:ext cx="7837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ACD"/>
                </a:solidFill>
              </a:rPr>
              <a:t>What’s the problem?</a:t>
            </a:r>
            <a:endParaRPr sz="4800" dirty="0">
              <a:solidFill>
                <a:srgbClr val="FFFAC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D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/>
        </p:nvSpPr>
        <p:spPr>
          <a:xfrm>
            <a:off x="219900" y="522450"/>
            <a:ext cx="2949900" cy="30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3636"/>
                </a:solidFill>
              </a:rPr>
              <a:t>Poetry books are difficult</a:t>
            </a:r>
            <a:endParaRPr sz="1800">
              <a:solidFill>
                <a:srgbClr val="0036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3636"/>
                </a:solidFill>
              </a:rPr>
              <a:t>to find in Braille.</a:t>
            </a:r>
            <a:endParaRPr sz="1800">
              <a:solidFill>
                <a:srgbClr val="0036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0036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3636"/>
                </a:solidFill>
              </a:rPr>
              <a:t>Usually, those that are available feature classic poets. </a:t>
            </a:r>
            <a:endParaRPr sz="1800">
              <a:solidFill>
                <a:srgbClr val="0036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0036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3636"/>
                </a:solidFill>
              </a:rPr>
              <a:t>Contemporary poets are rarely offered.</a:t>
            </a:r>
            <a:endParaRPr sz="1800">
              <a:solidFill>
                <a:srgbClr val="003636"/>
              </a:solidFill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9800" y="357675"/>
            <a:ext cx="5810425" cy="4171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904</Words>
  <Application>Microsoft Macintosh PowerPoint</Application>
  <PresentationFormat>On-screen Show (16:9)</PresentationFormat>
  <Paragraphs>138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John L O'Neill</cp:lastModifiedBy>
  <cp:revision>2</cp:revision>
  <dcterms:modified xsi:type="dcterms:W3CDTF">2022-05-12T17:33:00Z</dcterms:modified>
</cp:coreProperties>
</file>