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6449" autoAdjust="0"/>
  </p:normalViewPr>
  <p:slideViewPr>
    <p:cSldViewPr snapToGrid="0">
      <p:cViewPr varScale="1">
        <p:scale>
          <a:sx n="121" d="100"/>
          <a:sy n="121" d="100"/>
        </p:scale>
        <p:origin x="858" y="10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ANNETTE</a:t>
            </a:r>
            <a:endParaRPr/>
          </a:p>
          <a:p>
            <a:pPr marL="0" lvl="0" indent="0" algn="l" rtl="0">
              <a:lnSpc>
                <a:spcPct val="115000"/>
              </a:lnSpc>
              <a:spcBef>
                <a:spcPts val="1200"/>
              </a:spcBef>
              <a:spcAft>
                <a:spcPts val="0"/>
              </a:spcAft>
              <a:buNone/>
            </a:pPr>
            <a:r>
              <a:rPr lang="en-GB"/>
              <a:t>Welcome to the Producing Accessible Graphics Workshop 2021</a:t>
            </a:r>
            <a:endParaRPr/>
          </a:p>
          <a:p>
            <a:pPr marL="0" lvl="0" indent="0" algn="l" rtl="0">
              <a:lnSpc>
                <a:spcPct val="115000"/>
              </a:lnSpc>
              <a:spcBef>
                <a:spcPts val="1200"/>
              </a:spcBef>
              <a:spcAft>
                <a:spcPts val="0"/>
              </a:spcAft>
              <a:buNone/>
            </a:pPr>
            <a:r>
              <a:rPr lang="en-GB"/>
              <a:t>The Guidelines on Producing Accessible Graphics (2021) represent a significant update to Round Table’s Guidelines on Conveying Visual Information (2005).</a:t>
            </a:r>
            <a:endParaRPr/>
          </a:p>
          <a:p>
            <a:pPr marL="0" lvl="0" indent="0" algn="l" rtl="0">
              <a:lnSpc>
                <a:spcPct val="115000"/>
              </a:lnSpc>
              <a:spcBef>
                <a:spcPts val="1200"/>
              </a:spcBef>
              <a:spcAft>
                <a:spcPts val="0"/>
              </a:spcAft>
              <a:buNone/>
            </a:pPr>
            <a:r>
              <a:rPr lang="en-GB">
                <a:solidFill>
                  <a:schemeClr val="dk1"/>
                </a:solidFill>
              </a:rPr>
              <a:t>These Guidelines offer some suggestions and examples of ways in which non-textual information can be presented in a format accessible to people who are blind or vision impaired.</a:t>
            </a:r>
            <a:endParaRPr>
              <a:solidFill>
                <a:schemeClr val="dk1"/>
              </a:solidFill>
            </a:endParaRPr>
          </a:p>
          <a:p>
            <a:pPr marL="0" lvl="0" indent="0" algn="l" rtl="0">
              <a:lnSpc>
                <a:spcPct val="115000"/>
              </a:lnSpc>
              <a:spcBef>
                <a:spcPts val="1200"/>
              </a:spcBef>
              <a:spcAft>
                <a:spcPts val="0"/>
              </a:spcAft>
              <a:buNone/>
            </a:pPr>
            <a:r>
              <a:rPr lang="en-GB">
                <a:solidFill>
                  <a:schemeClr val="dk1"/>
                </a:solidFill>
              </a:rPr>
              <a:t>It would be impossible to provide examples to meet every contingency. Rather, an attempt has been made to provide guidelines in a wide variety of areas to demonstrate some principles to provide guidance to anyone producing accessible graphics. The information provided should not be considered a hard and fast set of “rules”, but rather, as implied in the title, a set of guidelines or as a reference and resource manual.</a:t>
            </a:r>
            <a:endParaRPr>
              <a:solidFill>
                <a:schemeClr val="dk1"/>
              </a:solidFill>
            </a:endParaRPr>
          </a:p>
          <a:p>
            <a:pPr marL="0" lvl="0" indent="0" algn="l" rtl="0">
              <a:lnSpc>
                <a:spcPct val="115000"/>
              </a:lnSpc>
              <a:spcBef>
                <a:spcPts val="1200"/>
              </a:spcBef>
              <a:spcAft>
                <a:spcPts val="0"/>
              </a:spcAft>
              <a:buNone/>
            </a:pPr>
            <a:r>
              <a:rPr lang="en-GB">
                <a:solidFill>
                  <a:schemeClr val="dk1"/>
                </a:solidFill>
              </a:rPr>
              <a:t>We have included an extensive list of Resource sites for further detailed information. This list includes</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GB">
                <a:solidFill>
                  <a:schemeClr val="dk1"/>
                </a:solidFill>
              </a:rPr>
              <a:t>3D Models and 3D printing</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Alt Text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Art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Clear print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Descriptions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Tactile Graphics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Tactile Story Books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GB">
                <a:solidFill>
                  <a:schemeClr val="dk1"/>
                </a:solidFill>
              </a:rPr>
              <a:t>And Online Groups.</a:t>
            </a:r>
            <a:endParaRPr>
              <a:solidFill>
                <a:schemeClr val="dk1"/>
              </a:solidFill>
            </a:endParaRPr>
          </a:p>
          <a:p>
            <a:pPr marL="0" lvl="0" indent="0" algn="l" rtl="0">
              <a:lnSpc>
                <a:spcPct val="115000"/>
              </a:lnSpc>
              <a:spcBef>
                <a:spcPts val="1200"/>
              </a:spcBef>
              <a:spcAft>
                <a:spcPts val="0"/>
              </a:spcAft>
              <a:buNone/>
            </a:pPr>
            <a:endParaRPr>
              <a:solidFill>
                <a:schemeClr val="dk1"/>
              </a:solidFill>
            </a:endParaRPr>
          </a:p>
          <a:p>
            <a:pPr marL="0" lvl="0" indent="0" algn="l" rtl="0">
              <a:lnSpc>
                <a:spcPct val="115000"/>
              </a:lnSpc>
              <a:spcBef>
                <a:spcPts val="1200"/>
              </a:spcBef>
              <a:spcAft>
                <a:spcPts val="0"/>
              </a:spcAft>
              <a:buNone/>
            </a:pPr>
            <a:endParaRPr>
              <a:solidFill>
                <a:schemeClr val="dk1"/>
              </a:solidFill>
            </a:endParaRPr>
          </a:p>
          <a:p>
            <a:pPr marL="0" lvl="0" indent="0" algn="l" rtl="0">
              <a:lnSpc>
                <a:spcPct val="115000"/>
              </a:lnSpc>
              <a:spcBef>
                <a:spcPts val="1200"/>
              </a:spcBef>
              <a:spcAft>
                <a:spcPts val="0"/>
              </a:spcAft>
              <a:buNone/>
            </a:pPr>
            <a:endParaRPr>
              <a:solidFill>
                <a:schemeClr val="dk1"/>
              </a:solidFill>
            </a:endParaRPr>
          </a:p>
          <a:p>
            <a:pPr marL="0" lvl="0" indent="0" algn="l" rtl="0">
              <a:lnSpc>
                <a:spcPct val="115000"/>
              </a:lnSpc>
              <a:spcBef>
                <a:spcPts val="1200"/>
              </a:spcBef>
              <a:spcAft>
                <a:spcPts val="0"/>
              </a:spcAft>
              <a:buNone/>
            </a:pPr>
            <a:endParaRPr/>
          </a:p>
          <a:p>
            <a:pPr marL="0" lvl="0" indent="0" algn="l" rtl="0">
              <a:lnSpc>
                <a:spcPct val="115000"/>
              </a:lnSpc>
              <a:spcBef>
                <a:spcPts val="1200"/>
              </a:spcBef>
              <a:spcAft>
                <a:spcPts val="0"/>
              </a:spcAft>
              <a:buNone/>
            </a:pPr>
            <a:endParaRPr/>
          </a:p>
          <a:p>
            <a:pPr marL="0" lvl="0" indent="0" algn="l" rtl="0">
              <a:lnSpc>
                <a:spcPct val="115000"/>
              </a:lnSpc>
              <a:spcBef>
                <a:spcPts val="1200"/>
              </a:spcBef>
              <a:spcAft>
                <a:spcPts val="0"/>
              </a:spcAft>
              <a:buClr>
                <a:schemeClr val="dk1"/>
              </a:buClr>
              <a:buSzPts val="1100"/>
              <a:buFont typeface="Arial"/>
              <a:buNone/>
            </a:pPr>
            <a:endParaRPr/>
          </a:p>
          <a:p>
            <a:pPr marL="0" lvl="0" indent="0" algn="l" rtl="0">
              <a:spcBef>
                <a:spcPts val="120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c95b92b1c2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c95b92b1c2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ANNETTE</a:t>
            </a:r>
            <a:endParaRPr/>
          </a:p>
          <a:p>
            <a:pPr marL="0" lvl="0" indent="0" algn="l" rtl="0">
              <a:lnSpc>
                <a:spcPct val="115000"/>
              </a:lnSpc>
              <a:spcBef>
                <a:spcPts val="1200"/>
              </a:spcBef>
              <a:spcAft>
                <a:spcPts val="0"/>
              </a:spcAft>
              <a:buClr>
                <a:schemeClr val="dk1"/>
              </a:buClr>
              <a:buSzPts val="1100"/>
              <a:buFont typeface="Arial"/>
              <a:buNone/>
            </a:pPr>
            <a:r>
              <a:rPr lang="en-GB"/>
              <a:t>No single format is best for access to graphics. </a:t>
            </a:r>
            <a:endParaRPr/>
          </a:p>
          <a:p>
            <a:pPr marL="0" lvl="0" indent="0" algn="l" rtl="0">
              <a:lnSpc>
                <a:spcPct val="115000"/>
              </a:lnSpc>
              <a:spcBef>
                <a:spcPts val="1200"/>
              </a:spcBef>
              <a:spcAft>
                <a:spcPts val="0"/>
              </a:spcAft>
              <a:buNone/>
            </a:pPr>
            <a:r>
              <a:rPr lang="en-GB"/>
              <a:t>The ideal strategy is to always provide a range of choices. In the case of accessible graphics, this could mean providing a high-resolution print graphic with alt-text; a tactile graphic with an introductory description to provide context; or a guided tour of an art gallery with description and touch access to artworks, models and materials.</a:t>
            </a:r>
            <a:endParaRPr/>
          </a:p>
          <a:p>
            <a:pPr marL="0" lvl="0" indent="0" algn="l" rtl="0">
              <a:lnSpc>
                <a:spcPct val="115000"/>
              </a:lnSpc>
              <a:spcBef>
                <a:spcPts val="1200"/>
              </a:spcBef>
              <a:spcAft>
                <a:spcPts val="0"/>
              </a:spcAft>
              <a:buNone/>
            </a:pPr>
            <a:r>
              <a:rPr lang="en-GB"/>
              <a:t>Omission: </a:t>
            </a:r>
            <a:r>
              <a:rPr lang="en-GB">
                <a:solidFill>
                  <a:schemeClr val="dk1"/>
                </a:solidFill>
              </a:rPr>
              <a:t>Omission of graphics is only recommended when the graphic is purely decorative, adding no information to the text, and would unnecessarily add to the burden of reading in an accessible format. </a:t>
            </a:r>
            <a:endParaRPr>
              <a:solidFill>
                <a:schemeClr val="dk1"/>
              </a:solidFill>
            </a:endParaRPr>
          </a:p>
          <a:p>
            <a:pPr marL="0" lvl="0" indent="0" algn="l" rtl="0">
              <a:lnSpc>
                <a:spcPct val="115000"/>
              </a:lnSpc>
              <a:spcBef>
                <a:spcPts val="1200"/>
              </a:spcBef>
              <a:spcAft>
                <a:spcPts val="0"/>
              </a:spcAft>
              <a:buNone/>
            </a:pPr>
            <a:r>
              <a:rPr lang="en-GB" sz="1200">
                <a:solidFill>
                  <a:schemeClr val="dk1"/>
                </a:solidFill>
              </a:rPr>
              <a:t>If it is absolutely necessary to omit something from an educational text, the student should be informed of the existence of the item and the fact that it has not been included.</a:t>
            </a:r>
            <a:endParaRPr sz="1200">
              <a:solidFill>
                <a:schemeClr val="dk1"/>
              </a:solidFill>
            </a:endParaRPr>
          </a:p>
          <a:p>
            <a:pPr marL="0" lvl="0" indent="0" algn="l" rtl="0">
              <a:lnSpc>
                <a:spcPct val="115000"/>
              </a:lnSpc>
              <a:spcBef>
                <a:spcPts val="1200"/>
              </a:spcBef>
              <a:spcAft>
                <a:spcPts val="0"/>
              </a:spcAft>
              <a:buNone/>
            </a:pPr>
            <a:r>
              <a:rPr lang="en-GB" sz="1200">
                <a:solidFill>
                  <a:schemeClr val="dk1"/>
                </a:solidFill>
              </a:rPr>
              <a:t>Descriptions: </a:t>
            </a:r>
            <a:r>
              <a:rPr lang="en-GB">
                <a:solidFill>
                  <a:schemeClr val="dk1"/>
                </a:solidFill>
              </a:rPr>
              <a:t>Descriptions of graphics are almost always useful, even if another accessible format is also being provided. However, visual material need not be described if:</a:t>
            </a:r>
            <a:endParaRPr>
              <a:solidFill>
                <a:schemeClr val="dk1"/>
              </a:solidFill>
            </a:endParaRPr>
          </a:p>
          <a:p>
            <a:pPr marL="0" lvl="0" indent="0" algn="l" rtl="0">
              <a:lnSpc>
                <a:spcPct val="115000"/>
              </a:lnSpc>
              <a:spcBef>
                <a:spcPts val="1200"/>
              </a:spcBef>
              <a:spcAft>
                <a:spcPts val="0"/>
              </a:spcAft>
              <a:buNone/>
            </a:pPr>
            <a:r>
              <a:rPr lang="en-GB" sz="700">
                <a:solidFill>
                  <a:schemeClr val="dk1"/>
                </a:solidFill>
                <a:latin typeface="Times New Roman"/>
                <a:ea typeface="Times New Roman"/>
                <a:cs typeface="Times New Roman"/>
                <a:sym typeface="Times New Roman"/>
              </a:rPr>
              <a:t> </a:t>
            </a:r>
            <a:r>
              <a:rPr lang="en-GB">
                <a:solidFill>
                  <a:schemeClr val="dk1"/>
                </a:solidFill>
              </a:rPr>
              <a:t>the information involved is directly duplicated in the text;</a:t>
            </a:r>
            <a:endParaRPr>
              <a:solidFill>
                <a:schemeClr val="dk1"/>
              </a:solidFill>
            </a:endParaRPr>
          </a:p>
          <a:p>
            <a:pPr marL="0" lvl="0" indent="0" algn="l" rtl="0">
              <a:lnSpc>
                <a:spcPct val="115000"/>
              </a:lnSpc>
              <a:spcBef>
                <a:spcPts val="1200"/>
              </a:spcBef>
              <a:spcAft>
                <a:spcPts val="0"/>
              </a:spcAft>
              <a:buNone/>
            </a:pPr>
            <a:r>
              <a:rPr lang="en-GB" sz="700">
                <a:solidFill>
                  <a:schemeClr val="dk1"/>
                </a:solidFill>
                <a:latin typeface="Times New Roman"/>
                <a:ea typeface="Times New Roman"/>
                <a:cs typeface="Times New Roman"/>
                <a:sym typeface="Times New Roman"/>
              </a:rPr>
              <a:t> </a:t>
            </a:r>
            <a:r>
              <a:rPr lang="en-GB">
                <a:solidFill>
                  <a:schemeClr val="dk1"/>
                </a:solidFill>
              </a:rPr>
              <a:t>the description would be so long and convoluted that it would disrupt the main text completely and/or it would be very difficult to understand;</a:t>
            </a:r>
            <a:endParaRPr>
              <a:solidFill>
                <a:schemeClr val="dk1"/>
              </a:solidFill>
            </a:endParaRPr>
          </a:p>
          <a:p>
            <a:pPr marL="0" lvl="0" indent="0" algn="l" rtl="0">
              <a:lnSpc>
                <a:spcPct val="115000"/>
              </a:lnSpc>
              <a:spcBef>
                <a:spcPts val="1200"/>
              </a:spcBef>
              <a:spcAft>
                <a:spcPts val="0"/>
              </a:spcAft>
              <a:buNone/>
            </a:pPr>
            <a:r>
              <a:rPr lang="en-GB" sz="700">
                <a:solidFill>
                  <a:schemeClr val="dk1"/>
                </a:solidFill>
                <a:latin typeface="Times New Roman"/>
                <a:ea typeface="Times New Roman"/>
                <a:cs typeface="Times New Roman"/>
                <a:sym typeface="Times New Roman"/>
              </a:rPr>
              <a:t> </a:t>
            </a:r>
            <a:r>
              <a:rPr lang="en-GB">
                <a:solidFill>
                  <a:schemeClr val="dk1"/>
                </a:solidFill>
              </a:rPr>
              <a:t>the material adds little meaning to the text, for example, a decorative image behind the text;</a:t>
            </a:r>
            <a:endParaRPr>
              <a:solidFill>
                <a:schemeClr val="dk1"/>
              </a:solidFill>
            </a:endParaRPr>
          </a:p>
          <a:p>
            <a:pPr marL="0" lvl="0" indent="0" algn="l" rtl="0">
              <a:lnSpc>
                <a:spcPct val="115000"/>
              </a:lnSpc>
              <a:spcBef>
                <a:spcPts val="1200"/>
              </a:spcBef>
              <a:spcAft>
                <a:spcPts val="0"/>
              </a:spcAft>
              <a:buNone/>
            </a:pPr>
            <a:r>
              <a:rPr lang="en-GB" sz="700">
                <a:solidFill>
                  <a:schemeClr val="dk1"/>
                </a:solidFill>
                <a:latin typeface="Times New Roman"/>
                <a:ea typeface="Times New Roman"/>
                <a:cs typeface="Times New Roman"/>
                <a:sym typeface="Times New Roman"/>
              </a:rPr>
              <a:t> </a:t>
            </a:r>
            <a:r>
              <a:rPr lang="en-GB">
                <a:solidFill>
                  <a:schemeClr val="dk1"/>
                </a:solidFill>
              </a:rPr>
              <a:t>it is virtually impossible to describe the material in a comprehensible manner.</a:t>
            </a:r>
            <a:endParaRPr>
              <a:solidFill>
                <a:schemeClr val="dk1"/>
              </a:solidFill>
            </a:endParaRPr>
          </a:p>
          <a:p>
            <a:pPr marL="0" lvl="0" indent="0" algn="l" rtl="0">
              <a:lnSpc>
                <a:spcPct val="115000"/>
              </a:lnSpc>
              <a:spcBef>
                <a:spcPts val="1200"/>
              </a:spcBef>
              <a:spcAft>
                <a:spcPts val="0"/>
              </a:spcAft>
              <a:buNone/>
            </a:pPr>
            <a:r>
              <a:rPr lang="en-GB" u="sng">
                <a:solidFill>
                  <a:schemeClr val="dk1"/>
                </a:solidFill>
              </a:rPr>
              <a:t>Where and How to place Image Descriptions:</a:t>
            </a:r>
            <a:endParaRPr u="sng">
              <a:solidFill>
                <a:schemeClr val="dk1"/>
              </a:solidFill>
            </a:endParaRPr>
          </a:p>
          <a:p>
            <a:pPr marL="457200" lvl="0" indent="-298450" algn="l" rtl="0">
              <a:lnSpc>
                <a:spcPct val="115000"/>
              </a:lnSpc>
              <a:spcBef>
                <a:spcPts val="1200"/>
              </a:spcBef>
              <a:spcAft>
                <a:spcPts val="0"/>
              </a:spcAft>
              <a:buClr>
                <a:schemeClr val="dk1"/>
              </a:buClr>
              <a:buSzPts val="1100"/>
              <a:buAutoNum type="arabicPeriod"/>
            </a:pPr>
            <a:r>
              <a:rPr lang="en-GB">
                <a:solidFill>
                  <a:schemeClr val="dk1"/>
                </a:solidFill>
              </a:rPr>
              <a:t>Alt text (Alternative Text) </a:t>
            </a:r>
            <a:endParaRPr>
              <a:solidFill>
                <a:schemeClr val="dk1"/>
              </a:solidFill>
            </a:endParaRPr>
          </a:p>
          <a:p>
            <a:pPr marL="457200" lvl="0" indent="0" algn="l" rtl="0">
              <a:lnSpc>
                <a:spcPct val="115000"/>
              </a:lnSpc>
              <a:spcBef>
                <a:spcPts val="1200"/>
              </a:spcBef>
              <a:spcAft>
                <a:spcPts val="0"/>
              </a:spcAft>
              <a:buNone/>
            </a:pPr>
            <a:r>
              <a:rPr lang="en-GB">
                <a:solidFill>
                  <a:schemeClr val="dk1"/>
                </a:solidFill>
              </a:rPr>
              <a:t>Alt text can be attached to images in websites or electronic documents. The text will not be visible but it will be read by screen readers or through refreshable braille displays.</a:t>
            </a:r>
            <a:endParaRPr>
              <a:solidFill>
                <a:schemeClr val="dk1"/>
              </a:solidFill>
            </a:endParaRPr>
          </a:p>
          <a:p>
            <a:pPr marL="457200" lvl="0" indent="0" algn="l" rtl="0">
              <a:lnSpc>
                <a:spcPct val="115000"/>
              </a:lnSpc>
              <a:spcBef>
                <a:spcPts val="1200"/>
              </a:spcBef>
              <a:spcAft>
                <a:spcPts val="0"/>
              </a:spcAft>
              <a:buNone/>
            </a:pPr>
            <a:r>
              <a:rPr lang="en-GB">
                <a:solidFill>
                  <a:schemeClr val="dk1"/>
                </a:solidFill>
              </a:rPr>
              <a:t>Alt text should be a short description.</a:t>
            </a:r>
            <a:endParaRPr>
              <a:solidFill>
                <a:schemeClr val="dk1"/>
              </a:solidFill>
            </a:endParaRPr>
          </a:p>
          <a:p>
            <a:pPr marL="457200" lvl="0" indent="-298450" algn="l" rtl="0">
              <a:lnSpc>
                <a:spcPct val="115000"/>
              </a:lnSpc>
              <a:spcBef>
                <a:spcPts val="1200"/>
              </a:spcBef>
              <a:spcAft>
                <a:spcPts val="0"/>
              </a:spcAft>
              <a:buClr>
                <a:schemeClr val="dk1"/>
              </a:buClr>
              <a:buSzPts val="1100"/>
              <a:buAutoNum type="arabicPeriod"/>
            </a:pPr>
            <a:r>
              <a:rPr lang="en-GB">
                <a:solidFill>
                  <a:schemeClr val="dk1"/>
                </a:solidFill>
              </a:rPr>
              <a:t>Braille</a:t>
            </a:r>
            <a:endParaRPr>
              <a:solidFill>
                <a:schemeClr val="dk1"/>
              </a:solidFill>
            </a:endParaRPr>
          </a:p>
          <a:p>
            <a:pPr marL="457200" lvl="0" indent="0" algn="l" rtl="0">
              <a:lnSpc>
                <a:spcPct val="115000"/>
              </a:lnSpc>
              <a:spcBef>
                <a:spcPts val="1200"/>
              </a:spcBef>
              <a:spcAft>
                <a:spcPts val="0"/>
              </a:spcAft>
              <a:buNone/>
            </a:pPr>
            <a:r>
              <a:rPr lang="en-GB">
                <a:solidFill>
                  <a:schemeClr val="dk1"/>
                </a:solidFill>
              </a:rPr>
              <a:t>Captions should precede any description. </a:t>
            </a:r>
            <a:endParaRPr sz="1200">
              <a:solidFill>
                <a:schemeClr val="dk1"/>
              </a:solidFill>
            </a:endParaRPr>
          </a:p>
          <a:p>
            <a:pPr marL="457200" lvl="0" indent="0" algn="l" rtl="0">
              <a:lnSpc>
                <a:spcPct val="115000"/>
              </a:lnSpc>
              <a:spcBef>
                <a:spcPts val="1200"/>
              </a:spcBef>
              <a:spcAft>
                <a:spcPts val="0"/>
              </a:spcAft>
              <a:buNone/>
            </a:pPr>
            <a:r>
              <a:rPr lang="en-GB" sz="1200">
                <a:solidFill>
                  <a:schemeClr val="dk1"/>
                </a:solidFill>
              </a:rPr>
              <a:t>Insert image descriptions in transcriber notes brackets</a:t>
            </a:r>
            <a:endParaRPr sz="1200">
              <a:solidFill>
                <a:schemeClr val="dk1"/>
              </a:solidFill>
            </a:endParaRPr>
          </a:p>
          <a:p>
            <a:pPr marL="457200" lvl="0" indent="-304800" algn="l" rtl="0">
              <a:lnSpc>
                <a:spcPct val="115000"/>
              </a:lnSpc>
              <a:spcBef>
                <a:spcPts val="1200"/>
              </a:spcBef>
              <a:spcAft>
                <a:spcPts val="0"/>
              </a:spcAft>
              <a:buClr>
                <a:schemeClr val="dk1"/>
              </a:buClr>
              <a:buSzPts val="1200"/>
              <a:buAutoNum type="arabicPeriod"/>
            </a:pPr>
            <a:r>
              <a:rPr lang="en-GB" sz="1200">
                <a:solidFill>
                  <a:schemeClr val="dk1"/>
                </a:solidFill>
              </a:rPr>
              <a:t>Audio: Use “Narrator’s notes” for captions, descriptions and verbalisations. The caption should be read before the description</a:t>
            </a:r>
            <a:endParaRPr sz="1200">
              <a:solidFill>
                <a:schemeClr val="dk1"/>
              </a:solidFill>
            </a:endParaRPr>
          </a:p>
          <a:p>
            <a:pPr marL="457200" lvl="0" indent="-304800" algn="l" rtl="0">
              <a:lnSpc>
                <a:spcPct val="115000"/>
              </a:lnSpc>
              <a:spcBef>
                <a:spcPts val="0"/>
              </a:spcBef>
              <a:spcAft>
                <a:spcPts val="0"/>
              </a:spcAft>
              <a:buClr>
                <a:schemeClr val="dk1"/>
              </a:buClr>
              <a:buSzPts val="1200"/>
              <a:buAutoNum type="arabicPeriod"/>
            </a:pPr>
            <a:r>
              <a:rPr lang="en-GB" sz="1200">
                <a:solidFill>
                  <a:schemeClr val="dk1"/>
                </a:solidFill>
              </a:rPr>
              <a:t>Social Media: Always include alt text with images shared on social media. </a:t>
            </a:r>
            <a:endParaRPr sz="1200">
              <a:solidFill>
                <a:schemeClr val="dk1"/>
              </a:solidFill>
            </a:endParaRPr>
          </a:p>
          <a:p>
            <a:pPr marL="0" lvl="0" indent="0" algn="l" rtl="0">
              <a:lnSpc>
                <a:spcPct val="115000"/>
              </a:lnSpc>
              <a:spcBef>
                <a:spcPts val="1200"/>
              </a:spcBef>
              <a:spcAft>
                <a:spcPts val="0"/>
              </a:spcAft>
              <a:buNone/>
            </a:pPr>
            <a:r>
              <a:rPr lang="en-GB" sz="1200">
                <a:solidFill>
                  <a:schemeClr val="dk1"/>
                </a:solidFill>
              </a:rPr>
              <a:t>Clear Print: </a:t>
            </a:r>
            <a:r>
              <a:rPr lang="en-GB">
                <a:solidFill>
                  <a:schemeClr val="dk1"/>
                </a:solidFill>
              </a:rPr>
              <a:t>Consider whether the original image is clear, in which case access may be possible via enlargement on the page or using software or magnifiers. </a:t>
            </a:r>
            <a:endParaRPr>
              <a:solidFill>
                <a:schemeClr val="dk1"/>
              </a:solidFill>
            </a:endParaRPr>
          </a:p>
          <a:p>
            <a:pPr marL="0" lvl="0" indent="0" algn="l" rtl="0">
              <a:lnSpc>
                <a:spcPct val="115000"/>
              </a:lnSpc>
              <a:spcBef>
                <a:spcPts val="1400"/>
              </a:spcBef>
              <a:spcAft>
                <a:spcPts val="0"/>
              </a:spcAft>
              <a:buNone/>
            </a:pPr>
            <a:r>
              <a:rPr lang="en-GB" sz="1300">
                <a:solidFill>
                  <a:schemeClr val="dk1"/>
                </a:solidFill>
              </a:rPr>
              <a:t>Clear Print Graphics for Low Vision:</a:t>
            </a:r>
            <a:r>
              <a:rPr lang="en-GB" sz="1300" b="1">
                <a:solidFill>
                  <a:schemeClr val="dk1"/>
                </a:solidFill>
              </a:rPr>
              <a:t> </a:t>
            </a:r>
            <a:r>
              <a:rPr lang="en-GB" sz="1200">
                <a:solidFill>
                  <a:schemeClr val="dk1"/>
                </a:solidFill>
              </a:rPr>
              <a:t>Often, it may be necessary to adjust or re-draw the graphic </a:t>
            </a:r>
            <a:endParaRPr sz="1200">
              <a:solidFill>
                <a:schemeClr val="dk1"/>
              </a:solidFill>
            </a:endParaRPr>
          </a:p>
          <a:p>
            <a:pPr marL="0" lvl="0" indent="0" algn="l" rtl="0">
              <a:lnSpc>
                <a:spcPct val="115000"/>
              </a:lnSpc>
              <a:spcBef>
                <a:spcPts val="1400"/>
              </a:spcBef>
              <a:spcAft>
                <a:spcPts val="0"/>
              </a:spcAft>
              <a:buNone/>
            </a:pPr>
            <a:r>
              <a:rPr lang="en-GB" sz="1300">
                <a:solidFill>
                  <a:schemeClr val="dk1"/>
                </a:solidFill>
              </a:rPr>
              <a:t>Clear Print Graphics for Cortical Vision Impairment: </a:t>
            </a:r>
            <a:r>
              <a:rPr lang="en-GB" sz="1200">
                <a:solidFill>
                  <a:schemeClr val="dk1"/>
                </a:solidFill>
              </a:rPr>
              <a:t>In the case of Cortical Vision Impairment, simplification can greatly enhance ability to interpret the graphic. </a:t>
            </a:r>
            <a:endParaRPr sz="1200">
              <a:solidFill>
                <a:schemeClr val="dk1"/>
              </a:solidFill>
            </a:endParaRPr>
          </a:p>
          <a:p>
            <a:pPr marL="0" lvl="0" indent="0" algn="l" rtl="0">
              <a:lnSpc>
                <a:spcPct val="115000"/>
              </a:lnSpc>
              <a:spcBef>
                <a:spcPts val="1400"/>
              </a:spcBef>
              <a:spcAft>
                <a:spcPts val="0"/>
              </a:spcAft>
              <a:buNone/>
            </a:pPr>
            <a:r>
              <a:rPr lang="en-GB" sz="1200">
                <a:solidFill>
                  <a:schemeClr val="dk1"/>
                </a:solidFill>
              </a:rPr>
              <a:t>Tactile Graphics: Tactile graphics are the ideal format for graphics in which spatial relationships are important, but they can also be used for most other diagrams.</a:t>
            </a:r>
            <a:endParaRPr sz="1200">
              <a:solidFill>
                <a:schemeClr val="dk1"/>
              </a:solidFill>
            </a:endParaRPr>
          </a:p>
          <a:p>
            <a:pPr marL="0" lvl="0" indent="0" algn="l" rtl="0">
              <a:lnSpc>
                <a:spcPct val="115000"/>
              </a:lnSpc>
              <a:spcBef>
                <a:spcPts val="1200"/>
              </a:spcBef>
              <a:spcAft>
                <a:spcPts val="0"/>
              </a:spcAft>
              <a:buNone/>
            </a:pPr>
            <a:r>
              <a:rPr lang="en-GB" sz="1200">
                <a:solidFill>
                  <a:schemeClr val="dk1"/>
                </a:solidFill>
              </a:rPr>
              <a:t>It cannot be assumed that all people who are blind or have low vision are able to use tactile graphics, due to the level of experience and skills required. Therefore, when designing materials for a general audience, tactile graphics should be provided as one option alongside other formats. </a:t>
            </a:r>
            <a:endParaRPr sz="1200">
              <a:solidFill>
                <a:schemeClr val="dk1"/>
              </a:solidFill>
            </a:endParaRPr>
          </a:p>
          <a:p>
            <a:pPr marL="0" lvl="0" indent="0" algn="l" rtl="0">
              <a:lnSpc>
                <a:spcPct val="115000"/>
              </a:lnSpc>
              <a:spcBef>
                <a:spcPts val="1400"/>
              </a:spcBef>
              <a:spcAft>
                <a:spcPts val="0"/>
              </a:spcAft>
              <a:buNone/>
            </a:pPr>
            <a:r>
              <a:rPr lang="en-GB" sz="1200">
                <a:solidFill>
                  <a:schemeClr val="dk1"/>
                </a:solidFill>
              </a:rPr>
              <a:t>3D models: 3D models are ideal for representing three-dimensional objects or concepts that are not readily available for touch. Consider using 3D models to accompany or replace a diagram. A solid or concrete shape, or three-dimensional object, will often be easier to understand than a tactile graphic. </a:t>
            </a:r>
            <a:endParaRPr sz="1200">
              <a:solidFill>
                <a:schemeClr val="dk1"/>
              </a:solidFill>
            </a:endParaRPr>
          </a:p>
          <a:p>
            <a:pPr marL="0" lvl="0" indent="0" algn="l" rtl="0">
              <a:lnSpc>
                <a:spcPct val="115000"/>
              </a:lnSpc>
              <a:spcBef>
                <a:spcPts val="1400"/>
              </a:spcBef>
              <a:spcAft>
                <a:spcPts val="0"/>
              </a:spcAft>
              <a:buNone/>
            </a:pPr>
            <a:r>
              <a:rPr lang="en-GB" sz="1200">
                <a:solidFill>
                  <a:schemeClr val="dk1"/>
                </a:solidFill>
              </a:rPr>
              <a:t>Sonification: Sonification software converts data to audio tones. It is most often used to convey graphs from an equation or data, but can also be used for things like charting stars, examining data density clouds, and mapping locations in augmented or virtual reality. Sonification is particularly well-suited to giving an overview of data trends but may need to be accompanied by another format, such as a data table, for access to more detailed information. </a:t>
            </a:r>
            <a:endParaRPr sz="1200">
              <a:solidFill>
                <a:schemeClr val="dk1"/>
              </a:solidFill>
            </a:endParaRPr>
          </a:p>
          <a:p>
            <a:pPr marL="0" lvl="0" indent="0" algn="l" rtl="0">
              <a:lnSpc>
                <a:spcPct val="115000"/>
              </a:lnSpc>
              <a:spcBef>
                <a:spcPts val="1400"/>
              </a:spcBef>
              <a:spcAft>
                <a:spcPts val="0"/>
              </a:spcAft>
              <a:buNone/>
            </a:pPr>
            <a:endParaRPr sz="1200">
              <a:solidFill>
                <a:schemeClr val="dk1"/>
              </a:solidFill>
            </a:endParaRPr>
          </a:p>
          <a:p>
            <a:pPr marL="0" lvl="0" indent="0" algn="l" rtl="0">
              <a:lnSpc>
                <a:spcPct val="115000"/>
              </a:lnSpc>
              <a:spcBef>
                <a:spcPts val="1400"/>
              </a:spcBef>
              <a:spcAft>
                <a:spcPts val="0"/>
              </a:spcAft>
              <a:buNone/>
            </a:pPr>
            <a:endParaRPr sz="1200">
              <a:solidFill>
                <a:schemeClr val="dk1"/>
              </a:solidFill>
            </a:endParaRPr>
          </a:p>
          <a:p>
            <a:pPr marL="0" lvl="0" indent="0" algn="l" rtl="0">
              <a:lnSpc>
                <a:spcPct val="115000"/>
              </a:lnSpc>
              <a:spcBef>
                <a:spcPts val="1400"/>
              </a:spcBef>
              <a:spcAft>
                <a:spcPts val="0"/>
              </a:spcAft>
              <a:buNone/>
            </a:pPr>
            <a:endParaRPr sz="1200">
              <a:solidFill>
                <a:schemeClr val="dk1"/>
              </a:solidFill>
            </a:endParaRPr>
          </a:p>
          <a:p>
            <a:pPr marL="0" lvl="0" indent="0" algn="l" rtl="0">
              <a:lnSpc>
                <a:spcPct val="115000"/>
              </a:lnSpc>
              <a:spcBef>
                <a:spcPts val="1400"/>
              </a:spcBef>
              <a:spcAft>
                <a:spcPts val="0"/>
              </a:spcAft>
              <a:buNone/>
            </a:pPr>
            <a:endParaRPr sz="1200">
              <a:solidFill>
                <a:schemeClr val="dk1"/>
              </a:solidFill>
            </a:endParaRPr>
          </a:p>
          <a:p>
            <a:pPr marL="0" lvl="0" indent="0" algn="l" rtl="0">
              <a:lnSpc>
                <a:spcPct val="115000"/>
              </a:lnSpc>
              <a:spcBef>
                <a:spcPts val="1400"/>
              </a:spcBef>
              <a:spcAft>
                <a:spcPts val="0"/>
              </a:spcAft>
              <a:buNone/>
            </a:pPr>
            <a:endParaRPr sz="12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p>
          <a:p>
            <a:pPr marL="0" lvl="0" indent="0" algn="l" rtl="0">
              <a:spcBef>
                <a:spcPts val="120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cf673e0368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cf673e036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LEONA</a:t>
            </a:r>
            <a:endParaRPr/>
          </a:p>
          <a:p>
            <a:pPr marL="0" lvl="0" indent="0" algn="l" rtl="0">
              <a:spcBef>
                <a:spcPts val="0"/>
              </a:spcBef>
              <a:spcAft>
                <a:spcPts val="0"/>
              </a:spcAft>
              <a:buNone/>
            </a:pPr>
            <a:r>
              <a:rPr lang="en-GB"/>
              <a:t>The original guidelines dealt mainly with artworks in an educational context. But of course, more wide ...</a:t>
            </a:r>
            <a:endParaRPr/>
          </a:p>
          <a:p>
            <a:pPr marL="0" lvl="0" indent="0" algn="l" rtl="0">
              <a:spcBef>
                <a:spcPts val="0"/>
              </a:spcBef>
              <a:spcAft>
                <a:spcPts val="0"/>
              </a:spcAft>
              <a:buNone/>
            </a:pPr>
            <a:r>
              <a:rPr lang="en-GB"/>
              <a:t>It is impossible to directly convert an artwork into another format - the original format, stylistic choices, materials and scale are part of the artwork and contribute to its impression on viewers. </a:t>
            </a:r>
            <a:endParaRPr/>
          </a:p>
          <a:p>
            <a:pPr marL="0" lvl="0" indent="0" algn="l" rtl="0">
              <a:spcBef>
                <a:spcPts val="0"/>
              </a:spcBef>
              <a:spcAft>
                <a:spcPts val="0"/>
              </a:spcAft>
              <a:buNone/>
            </a:pPr>
            <a:r>
              <a:rPr lang="en-GB"/>
              <a:t>Instead we advocate for using a mix of approaches. </a:t>
            </a:r>
            <a:endParaRPr/>
          </a:p>
          <a:p>
            <a:pPr marL="0" lvl="0" indent="0" algn="l" rtl="0">
              <a:spcBef>
                <a:spcPts val="0"/>
              </a:spcBef>
              <a:spcAft>
                <a:spcPts val="0"/>
              </a:spcAft>
              <a:buNone/>
            </a:pPr>
            <a:r>
              <a:rPr lang="en-GB"/>
              <a:t>On screen is an image of The Drover, an Australian impressionist oil painting by Walter Withers from 1912. It uses a painterly style in oils to depict a drover on his horse, with his sheepdog herding cattle in the dusty Australian bush. </a:t>
            </a:r>
            <a:endParaRPr/>
          </a:p>
          <a:p>
            <a:pPr marL="0" lvl="0" indent="0" algn="l" rtl="0">
              <a:spcBef>
                <a:spcPts val="0"/>
              </a:spcBef>
              <a:spcAft>
                <a:spcPts val="0"/>
              </a:spcAft>
              <a:buNone/>
            </a:pPr>
            <a:r>
              <a:rPr lang="en-GB"/>
              <a:t>A full description of the painting would include the subject matter, the painting style and context, such as the artist’s story and how the painting relates to others hung alongside it.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cf673e0368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cf673e036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LEONA</a:t>
            </a:r>
            <a:endParaRPr/>
          </a:p>
          <a:p>
            <a:pPr marL="0" lvl="0" indent="0" algn="l" rtl="0">
              <a:spcBef>
                <a:spcPts val="0"/>
              </a:spcBef>
              <a:spcAft>
                <a:spcPts val="0"/>
              </a:spcAft>
              <a:buNone/>
            </a:pPr>
            <a:r>
              <a:rPr lang="en-GB"/>
              <a:t>For The Drover, in addition to an extended description, we provided enhanced images on a website for access by people with low vision. On screen is a portion of the painting with the drover on his horse, with the background faded out. </a:t>
            </a:r>
            <a:endParaRPr/>
          </a:p>
          <a:p>
            <a:pPr marL="0" lvl="0" indent="0" algn="l" rtl="0">
              <a:spcBef>
                <a:spcPts val="0"/>
              </a:spcBef>
              <a:spcAft>
                <a:spcPts val="0"/>
              </a:spcAft>
              <a:buNone/>
            </a:pPr>
            <a:r>
              <a:rPr lang="en-GB"/>
              <a:t>As part of a specialised gallery tour with The Drover, we also provided a tactile graphic, a 3D printed relief picture, touch access to a wooden frame similar to the one in which the original is hung, touch access to some unprocessed (smelly, greasy) wool and fragrant eucalyptus leaves, an akubra hat similar to that worn by the drover, and a soundscape to create an appropriate atmosphere. [play audio]</a:t>
            </a:r>
            <a:endParaRPr/>
          </a:p>
          <a:p>
            <a:pPr marL="0" lvl="0" indent="0" algn="l" rtl="0">
              <a:spcBef>
                <a:spcPts val="0"/>
              </a:spcBef>
              <a:spcAft>
                <a:spcPts val="0"/>
              </a:spcAft>
              <a:buNone/>
            </a:pPr>
            <a:r>
              <a:rPr lang="en-GB"/>
              <a:t>For other artworks, you may also consider providing props to role play the scene being depicted in the artwork, provide access to the materials used to create the artwork, or come up with any number of activities that relate to the artwork or context. Be creative!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ceac5c62f4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ceac5c62f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LEONA</a:t>
            </a:r>
            <a:endParaRPr/>
          </a:p>
          <a:p>
            <a:pPr marL="0" lvl="0" indent="0" algn="l" rtl="0">
              <a:spcBef>
                <a:spcPts val="0"/>
              </a:spcBef>
              <a:spcAft>
                <a:spcPts val="0"/>
              </a:spcAft>
              <a:buNone/>
            </a:pPr>
            <a:r>
              <a:rPr lang="en-GB"/>
              <a:t>Emojis are increasingly used as part of mainstream text and are a recurring source of headaches for transcribers. </a:t>
            </a:r>
            <a:endParaRPr/>
          </a:p>
          <a:p>
            <a:pPr marL="0" lvl="0" indent="0" algn="l" rtl="0">
              <a:spcBef>
                <a:spcPts val="0"/>
              </a:spcBef>
              <a:spcAft>
                <a:spcPts val="0"/>
              </a:spcAft>
              <a:buNone/>
            </a:pPr>
            <a:r>
              <a:rPr lang="en-GB"/>
              <a:t>In general, we would suggest replacing emojis with a description inside transcriber note brackets. In our example, we replace the thumbs up symbol with the words “thumbs up emoji” in transcriber note brackets. </a:t>
            </a:r>
            <a:endParaRPr/>
          </a:p>
          <a:p>
            <a:pPr marL="0" lvl="0" indent="0" algn="l" rtl="0">
              <a:spcBef>
                <a:spcPts val="0"/>
              </a:spcBef>
              <a:spcAft>
                <a:spcPts val="0"/>
              </a:spcAft>
              <a:buNone/>
            </a:pPr>
            <a:r>
              <a:rPr lang="en-GB"/>
              <a:t>If you don’t know what the emoji is called - quite likely as there are so many of them! - you can refer to the emojipedia. The link is given in the slides. </a:t>
            </a:r>
            <a:endParaRPr/>
          </a:p>
          <a:p>
            <a:pPr marL="0" lvl="0" indent="0" algn="l" rtl="0">
              <a:spcBef>
                <a:spcPts val="0"/>
              </a:spcBef>
              <a:spcAft>
                <a:spcPts val="0"/>
              </a:spcAft>
              <a:buNone/>
            </a:pPr>
            <a:endParaRPr/>
          </a:p>
          <a:p>
            <a:pPr marL="0" lvl="0" indent="0" algn="l" rtl="0">
              <a:spcBef>
                <a:spcPts val="0"/>
              </a:spcBef>
              <a:spcAft>
                <a:spcPts val="0"/>
              </a:spcAft>
              <a:buNone/>
            </a:pPr>
            <a:r>
              <a:rPr lang="en-GB"/>
              <a:t>If the same one or two emojis are being used a lot in a document, there is also the option to replace it with a transcriber-defined symbol. However, this is only recommended if space is at a premium, as a descriptive word is much more easy to remember and understand than a random symbol. </a:t>
            </a:r>
            <a:endParaRPr/>
          </a:p>
          <a:p>
            <a:pPr marL="0" lvl="0" indent="0" algn="l" rtl="0">
              <a:spcBef>
                <a:spcPts val="0"/>
              </a:spcBef>
              <a:spcAft>
                <a:spcPts val="0"/>
              </a:spcAft>
              <a:buNone/>
            </a:pPr>
            <a:endParaRPr/>
          </a:p>
          <a:p>
            <a:pPr marL="0" lvl="0" indent="0" algn="l" rtl="0">
              <a:spcBef>
                <a:spcPts val="0"/>
              </a:spcBef>
              <a:spcAft>
                <a:spcPts val="0"/>
              </a:spcAft>
              <a:buNone/>
            </a:pPr>
            <a:r>
              <a:rPr lang="en-GB"/>
              <a:t>On the rare occasion when emojis are actually the topic of discussion, you may consider providing them as tactile graphics and/or giving the keyboard equivalents, such as as a semi-colon then close bracket for a winky face. </a:t>
            </a: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c95b92b1c2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c95b92b1c2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ANNETTE</a:t>
            </a:r>
            <a:endParaRPr/>
          </a:p>
          <a:p>
            <a:pPr marL="0" lvl="0" indent="0" algn="l" rtl="0">
              <a:lnSpc>
                <a:spcPct val="115000"/>
              </a:lnSpc>
              <a:spcBef>
                <a:spcPts val="1200"/>
              </a:spcBef>
              <a:spcAft>
                <a:spcPts val="0"/>
              </a:spcAft>
              <a:buClr>
                <a:schemeClr val="dk1"/>
              </a:buClr>
              <a:buSzPts val="1100"/>
              <a:buFont typeface="Arial"/>
              <a:buNone/>
            </a:pPr>
            <a:r>
              <a:rPr lang="en-GB"/>
              <a:t>When creating an accessible version of a graphic novel, it is important to convey the story in an easy and entertaining fashion.</a:t>
            </a:r>
            <a:endParaRPr/>
          </a:p>
          <a:p>
            <a:pPr marL="0" lvl="0" indent="0" algn="l" rtl="0">
              <a:lnSpc>
                <a:spcPct val="115000"/>
              </a:lnSpc>
              <a:spcBef>
                <a:spcPts val="1200"/>
              </a:spcBef>
              <a:spcAft>
                <a:spcPts val="0"/>
              </a:spcAft>
              <a:buNone/>
            </a:pPr>
            <a:r>
              <a:rPr lang="en-GB"/>
              <a:t>It is not necessary to describe every image separately.</a:t>
            </a:r>
            <a:endParaRPr/>
          </a:p>
          <a:p>
            <a:pPr marL="0" lvl="0" indent="0" algn="l" rtl="0">
              <a:lnSpc>
                <a:spcPct val="115000"/>
              </a:lnSpc>
              <a:spcBef>
                <a:spcPts val="1200"/>
              </a:spcBef>
              <a:spcAft>
                <a:spcPts val="0"/>
              </a:spcAft>
              <a:buNone/>
            </a:pPr>
            <a:r>
              <a:rPr lang="en-GB"/>
              <a:t>For example the image on the screen shows 3 slides from the graphic novel “The Amulet” The transcribers description reads:</a:t>
            </a:r>
            <a:endParaRPr/>
          </a:p>
          <a:p>
            <a:pPr marL="0" lvl="0" indent="0" algn="l" rtl="0">
              <a:lnSpc>
                <a:spcPct val="115000"/>
              </a:lnSpc>
              <a:spcBef>
                <a:spcPts val="1200"/>
              </a:spcBef>
              <a:spcAft>
                <a:spcPts val="0"/>
              </a:spcAft>
              <a:buNone/>
            </a:pPr>
            <a:r>
              <a:rPr lang="en-GB"/>
              <a:t>The Elf prince stares intently. Light from the amulet grows until it strikes the Raker. SZRAK!</a:t>
            </a:r>
            <a:endParaRPr/>
          </a:p>
          <a:p>
            <a:pPr marL="0" lvl="0" indent="0" algn="l" rtl="0">
              <a:lnSpc>
                <a:spcPct val="115000"/>
              </a:lnSpc>
              <a:spcBef>
                <a:spcPts val="1200"/>
              </a:spcBef>
              <a:spcAft>
                <a:spcPts val="0"/>
              </a:spcAft>
              <a:buClr>
                <a:schemeClr val="dk1"/>
              </a:buClr>
              <a:buSzPts val="1100"/>
              <a:buFont typeface="Arial"/>
              <a:buNone/>
            </a:pPr>
            <a:endParaRPr/>
          </a:p>
          <a:p>
            <a:pPr marL="0" lvl="0" indent="0" algn="l" rtl="0">
              <a:lnSpc>
                <a:spcPct val="115000"/>
              </a:lnSpc>
              <a:spcBef>
                <a:spcPts val="1200"/>
              </a:spcBef>
              <a:spcAft>
                <a:spcPts val="0"/>
              </a:spcAft>
              <a:buNone/>
            </a:pPr>
            <a:endParaRPr/>
          </a:p>
          <a:p>
            <a:pPr marL="0" lvl="0" indent="0" algn="l" rtl="0">
              <a:lnSpc>
                <a:spcPct val="115000"/>
              </a:lnSpc>
              <a:spcBef>
                <a:spcPts val="1200"/>
              </a:spcBef>
              <a:spcAft>
                <a:spcPts val="0"/>
              </a:spcAft>
              <a:buClr>
                <a:schemeClr val="dk1"/>
              </a:buClr>
              <a:buSzPts val="1100"/>
              <a:buFont typeface="Arial"/>
              <a:buNone/>
            </a:pPr>
            <a:endParaRPr/>
          </a:p>
          <a:p>
            <a:pPr marL="0" lvl="0" indent="0" algn="l" rtl="0">
              <a:spcBef>
                <a:spcPts val="120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cf4d40a2dc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cf4d40a2dc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ANNETTE</a:t>
            </a:r>
            <a:endParaRPr/>
          </a:p>
          <a:p>
            <a:pPr marL="0" lvl="0" indent="0" algn="l" rtl="0">
              <a:lnSpc>
                <a:spcPct val="115000"/>
              </a:lnSpc>
              <a:spcBef>
                <a:spcPts val="1200"/>
              </a:spcBef>
              <a:spcAft>
                <a:spcPts val="0"/>
              </a:spcAft>
              <a:buClr>
                <a:schemeClr val="dk1"/>
              </a:buClr>
              <a:buSzPts val="1100"/>
              <a:buFont typeface="Arial"/>
              <a:buNone/>
            </a:pPr>
            <a:r>
              <a:rPr lang="en-GB" sz="1200">
                <a:solidFill>
                  <a:schemeClr val="dk1"/>
                </a:solidFill>
              </a:rPr>
              <a:t>When an unusual and important creature or object is first introduced, you may wish to include a simple tactile graphic.</a:t>
            </a:r>
            <a:endParaRPr/>
          </a:p>
          <a:p>
            <a:pPr marL="0" lvl="0" indent="0" algn="l" rtl="0">
              <a:lnSpc>
                <a:spcPct val="115000"/>
              </a:lnSpc>
              <a:spcBef>
                <a:spcPts val="1200"/>
              </a:spcBef>
              <a:spcAft>
                <a:spcPts val="0"/>
              </a:spcAft>
              <a:buNone/>
            </a:pPr>
            <a:r>
              <a:rPr lang="en-GB"/>
              <a:t>Image on screen shows a simple tactile graphic of  “Slug Creature” from “The Amulet”</a:t>
            </a:r>
            <a:endParaRPr/>
          </a:p>
          <a:p>
            <a:pPr marL="0" lvl="0" indent="0" algn="l" rtl="0">
              <a:lnSpc>
                <a:spcPct val="115000"/>
              </a:lnSpc>
              <a:spcBef>
                <a:spcPts val="1200"/>
              </a:spcBef>
              <a:spcAft>
                <a:spcPts val="0"/>
              </a:spcAft>
              <a:buClr>
                <a:schemeClr val="dk1"/>
              </a:buClr>
              <a:buSzPts val="1100"/>
              <a:buFont typeface="Arial"/>
              <a:buNone/>
            </a:pPr>
            <a:endParaRPr/>
          </a:p>
          <a:p>
            <a:pPr marL="0" lvl="0" indent="0" algn="l" rtl="0">
              <a:spcBef>
                <a:spcPts val="120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cf4d40a2dc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cf4d40a2dc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ANNETTE</a:t>
            </a:r>
            <a:endParaRPr/>
          </a:p>
          <a:p>
            <a:pPr marL="0" lvl="0" indent="0" algn="l" rtl="0">
              <a:lnSpc>
                <a:spcPct val="115000"/>
              </a:lnSpc>
              <a:spcBef>
                <a:spcPts val="1200"/>
              </a:spcBef>
              <a:spcAft>
                <a:spcPts val="0"/>
              </a:spcAft>
              <a:buNone/>
            </a:pPr>
            <a:r>
              <a:rPr lang="en-GB"/>
              <a:t>Graphic novels in comic strip format can be described frame by frame.</a:t>
            </a:r>
            <a:endParaRPr/>
          </a:p>
          <a:p>
            <a:pPr marL="0" lvl="0" indent="0" algn="l" rtl="0">
              <a:lnSpc>
                <a:spcPct val="115000"/>
              </a:lnSpc>
              <a:spcBef>
                <a:spcPts val="1200"/>
              </a:spcBef>
              <a:spcAft>
                <a:spcPts val="0"/>
              </a:spcAft>
              <a:buNone/>
            </a:pPr>
            <a:r>
              <a:rPr lang="en-GB"/>
              <a:t>Image shows a page from the graphic novel Captain Underpants. The description is presented slide by slide as follows:</a:t>
            </a:r>
            <a:endParaRPr/>
          </a:p>
          <a:p>
            <a:pPr marL="0" lvl="0" indent="0" algn="l" rtl="0">
              <a:lnSpc>
                <a:spcPct val="115000"/>
              </a:lnSpc>
              <a:spcBef>
                <a:spcPts val="1200"/>
              </a:spcBef>
              <a:spcAft>
                <a:spcPts val="0"/>
              </a:spcAft>
              <a:buNone/>
            </a:pPr>
            <a:r>
              <a:rPr lang="en-GB"/>
              <a:t>The frames have been numbered. The spelling is as per the comic strip.</a:t>
            </a:r>
            <a:endParaRPr/>
          </a:p>
          <a:p>
            <a:pPr marL="0" lvl="0" indent="0" algn="l" rtl="0">
              <a:lnSpc>
                <a:spcPct val="115000"/>
              </a:lnSpc>
              <a:spcBef>
                <a:spcPts val="1200"/>
              </a:spcBef>
              <a:spcAft>
                <a:spcPts val="0"/>
              </a:spcAft>
              <a:buNone/>
            </a:pPr>
            <a:r>
              <a:rPr lang="en-GB"/>
              <a:t>The truth, the whole truth, and nothing but the truth about Captain Underpants.</a:t>
            </a:r>
            <a:endParaRPr/>
          </a:p>
          <a:p>
            <a:pPr marL="0" lvl="0" indent="0" algn="l" rtl="0">
              <a:lnSpc>
                <a:spcPct val="115000"/>
              </a:lnSpc>
              <a:spcBef>
                <a:spcPts val="1200"/>
              </a:spcBef>
              <a:spcAft>
                <a:spcPts val="0"/>
              </a:spcAft>
              <a:buClr>
                <a:schemeClr val="dk1"/>
              </a:buClr>
              <a:buSzPts val="1100"/>
              <a:buFont typeface="Arial"/>
              <a:buNone/>
            </a:pPr>
            <a:r>
              <a:rPr lang="en-GB" b="1">
                <a:solidFill>
                  <a:schemeClr val="dk1"/>
                </a:solidFill>
              </a:rPr>
              <a:t>Frame 1</a:t>
            </a:r>
            <a:endParaRPr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Once there was two supa-awesome kids named George and Harold.</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George: We rock da house son!</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Harold: Me too!</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b="1">
                <a:solidFill>
                  <a:schemeClr val="dk1"/>
                </a:solidFill>
              </a:rPr>
              <a:t>Frame 2</a:t>
            </a:r>
            <a:endParaRPr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But they had a mean prinsiple named Mr. Krupp.</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Mr Krupp: Blah—Biddy Blah Blah Blah!</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b="1">
                <a:solidFill>
                  <a:schemeClr val="dk1"/>
                </a:solidFill>
              </a:rPr>
              <a:t>Frame 3</a:t>
            </a:r>
            <a:endParaRPr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Mr Krupp tried to blackmale George and Harold.</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Mr Krupp: [Holding up “Video Evidense”.] I got you now!</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b="1">
                <a:solidFill>
                  <a:schemeClr val="dk1"/>
                </a:solidFill>
              </a:rPr>
              <a:t>Frame 4</a:t>
            </a:r>
            <a:endParaRPr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So George and Harold hipnitized him.</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George: I don’t think so!!!</a:t>
            </a:r>
            <a:endParaRPr>
              <a:solidFill>
                <a:schemeClr val="dk1"/>
              </a:solidFill>
            </a:endParaRPr>
          </a:p>
          <a:p>
            <a:pPr marL="0" lvl="0" indent="0" algn="l" rtl="0">
              <a:lnSpc>
                <a:spcPct val="115000"/>
              </a:lnSpc>
              <a:spcBef>
                <a:spcPts val="1200"/>
              </a:spcBef>
              <a:spcAft>
                <a:spcPts val="0"/>
              </a:spcAft>
              <a:buNone/>
            </a:pPr>
            <a:endParaRPr/>
          </a:p>
          <a:p>
            <a:pPr marL="0" lvl="0" indent="0" algn="l" rtl="0">
              <a:lnSpc>
                <a:spcPct val="115000"/>
              </a:lnSpc>
              <a:spcBef>
                <a:spcPts val="1200"/>
              </a:spcBef>
              <a:spcAft>
                <a:spcPts val="0"/>
              </a:spcAft>
              <a:buNone/>
            </a:pPr>
            <a:endParaRPr/>
          </a:p>
          <a:p>
            <a:pPr marL="0" lvl="0" indent="0" algn="l" rtl="0">
              <a:lnSpc>
                <a:spcPct val="115000"/>
              </a:lnSpc>
              <a:spcBef>
                <a:spcPts val="1200"/>
              </a:spcBef>
              <a:spcAft>
                <a:spcPts val="0"/>
              </a:spcAft>
              <a:buClr>
                <a:schemeClr val="dk1"/>
              </a:buClr>
              <a:buSzPts val="1100"/>
              <a:buFont typeface="Arial"/>
              <a:buNone/>
            </a:pPr>
            <a:endParaRPr/>
          </a:p>
          <a:p>
            <a:pPr marL="0" lvl="0" indent="0" algn="l" rtl="0">
              <a:spcBef>
                <a:spcPts val="120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d2195696a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d2195696a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If everyone could grab their toothpicks and lollies we are going to create a chemical structure from the following description:</a:t>
            </a:r>
            <a:endParaRPr/>
          </a:p>
          <a:p>
            <a:pPr marL="0" lvl="0" indent="0" algn="l" rtl="0">
              <a:spcBef>
                <a:spcPts val="0"/>
              </a:spcBef>
              <a:spcAft>
                <a:spcPts val="0"/>
              </a:spcAft>
              <a:buNone/>
            </a:pPr>
            <a:r>
              <a:rPr lang="en-GB"/>
              <a:t>This molecule has 2 carbon atoms connected by a single bond. From each of the carbon atoms there are 3 hydrogen atoms connected to each carbon atom by single bonds. 6 hydrogen atoms in total.</a:t>
            </a:r>
            <a:endParaRPr/>
          </a:p>
          <a:p>
            <a:pPr marL="0" lvl="0" indent="0" algn="l" rtl="0">
              <a:spcBef>
                <a:spcPts val="0"/>
              </a:spcBef>
              <a:spcAft>
                <a:spcPts val="0"/>
              </a:spcAft>
              <a:buNone/>
            </a:pPr>
            <a:r>
              <a:rPr lang="en-GB"/>
              <a:t>Now it is time to build the chemical structure using your toothpicks and lollies. I will give everyone a couple of minutes to build.</a:t>
            </a:r>
            <a:endParaRPr/>
          </a:p>
          <a:p>
            <a:pPr marL="0" lvl="0" indent="0" algn="l" rtl="0">
              <a:spcBef>
                <a:spcPts val="0"/>
              </a:spcBef>
              <a:spcAft>
                <a:spcPts val="0"/>
              </a:spcAft>
              <a:buNone/>
            </a:pPr>
            <a:r>
              <a:rPr lang="en-GB"/>
              <a:t>No eating the lollies until we have show and tell.</a:t>
            </a:r>
            <a:endParaRPr/>
          </a:p>
          <a:p>
            <a:pPr marL="0" lvl="0" indent="-22860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cf1bec3668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cf1bec366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Here is a photo of one version of what you could create. </a:t>
            </a:r>
            <a:endParaRPr/>
          </a:p>
          <a:p>
            <a:pPr marL="0" lvl="0" indent="0" algn="l" rtl="0">
              <a:spcBef>
                <a:spcPts val="0"/>
              </a:spcBef>
              <a:spcAft>
                <a:spcPts val="0"/>
              </a:spcAft>
              <a:buNone/>
            </a:pPr>
            <a:r>
              <a:rPr lang="en-GB"/>
              <a:t>Does anyone want to show off their creation. You have all built an ethane molecule.</a:t>
            </a:r>
            <a:endParaRPr/>
          </a:p>
          <a:p>
            <a:pPr marL="0" lvl="0" indent="0" algn="l" rtl="0">
              <a:spcBef>
                <a:spcPts val="0"/>
              </a:spcBef>
              <a:spcAft>
                <a:spcPts val="0"/>
              </a:spcAft>
              <a:buNone/>
            </a:pPr>
            <a:r>
              <a:rPr lang="en-GB"/>
              <a:t>Touch and manipulation are the best tools to teach people about chemical concepts. Be creative and use all the methods available to you, from low tech lollies to high tech 3D models.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c95b92b1c2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c95b92b1c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DEB</a:t>
            </a:r>
            <a:endParaRPr/>
          </a:p>
          <a:p>
            <a:pPr marL="0" lvl="0" indent="-228600" algn="l" rtl="0">
              <a:lnSpc>
                <a:spcPct val="115000"/>
              </a:lnSpc>
              <a:spcBef>
                <a:spcPts val="1200"/>
              </a:spcBef>
              <a:spcAft>
                <a:spcPts val="0"/>
              </a:spcAft>
              <a:buClr>
                <a:schemeClr val="dk1"/>
              </a:buClr>
              <a:buSzPts val="1100"/>
              <a:buFont typeface="Arial"/>
              <a:buNone/>
            </a:pPr>
            <a:r>
              <a:rPr lang="en-GB">
                <a:solidFill>
                  <a:schemeClr val="dk1"/>
                </a:solidFill>
              </a:rPr>
              <a:t>·</a:t>
            </a:r>
            <a:r>
              <a:rPr lang="en-GB" sz="700">
                <a:solidFill>
                  <a:schemeClr val="dk1"/>
                </a:solidFill>
                <a:latin typeface="Times New Roman"/>
                <a:ea typeface="Times New Roman"/>
                <a:cs typeface="Times New Roman"/>
                <a:sym typeface="Times New Roman"/>
              </a:rPr>
              <a:t>         </a:t>
            </a:r>
            <a:r>
              <a:rPr lang="en-GB">
                <a:solidFill>
                  <a:schemeClr val="dk1"/>
                </a:solidFill>
              </a:rPr>
              <a:t>Tactile diagrams should be used in preference to visual descriptions wherever possible as spatial layout is important in understanding chemical concepts;</a:t>
            </a:r>
            <a:endParaRPr>
              <a:solidFill>
                <a:schemeClr val="dk1"/>
              </a:solidFill>
            </a:endParaRPr>
          </a:p>
          <a:p>
            <a:pPr marL="457200" lvl="0" indent="-228600" algn="l" rtl="0">
              <a:lnSpc>
                <a:spcPct val="115000"/>
              </a:lnSpc>
              <a:spcBef>
                <a:spcPts val="1200"/>
              </a:spcBef>
              <a:spcAft>
                <a:spcPts val="0"/>
              </a:spcAft>
              <a:buClr>
                <a:schemeClr val="dk1"/>
              </a:buClr>
              <a:buSzPts val="1100"/>
              <a:buFont typeface="Arial"/>
              <a:buNone/>
            </a:pPr>
            <a:r>
              <a:rPr lang="en-GB">
                <a:solidFill>
                  <a:schemeClr val="dk1"/>
                </a:solidFill>
              </a:rPr>
              <a:t>The image on the screen is ethane molecule, formula which has 2 Carbon and 6 Hydrogen atoms. The image on the left is the chemical structure. The image on the right is still ethane but shown in what is referred to as a ball and stick model.</a:t>
            </a:r>
            <a:endParaRPr>
              <a:solidFill>
                <a:schemeClr val="dk1"/>
              </a:solidFill>
            </a:endParaRPr>
          </a:p>
          <a:p>
            <a:pPr marL="0" lvl="0" indent="-228600" algn="l" rtl="0">
              <a:lnSpc>
                <a:spcPct val="115000"/>
              </a:lnSpc>
              <a:spcBef>
                <a:spcPts val="1200"/>
              </a:spcBef>
              <a:spcAft>
                <a:spcPts val="0"/>
              </a:spcAft>
              <a:buClr>
                <a:schemeClr val="dk1"/>
              </a:buClr>
              <a:buSzPts val="1100"/>
              <a:buFont typeface="Arial"/>
              <a:buNone/>
            </a:pPr>
            <a:r>
              <a:rPr lang="en-GB">
                <a:solidFill>
                  <a:schemeClr val="dk1"/>
                </a:solidFill>
              </a:rPr>
              <a:t>·</a:t>
            </a:r>
            <a:r>
              <a:rPr lang="en-GB" sz="700">
                <a:solidFill>
                  <a:schemeClr val="dk1"/>
                </a:solidFill>
                <a:latin typeface="Times New Roman"/>
                <a:ea typeface="Times New Roman"/>
                <a:cs typeface="Times New Roman"/>
                <a:sym typeface="Times New Roman"/>
              </a:rPr>
              <a:t>         </a:t>
            </a:r>
            <a:r>
              <a:rPr lang="en-GB">
                <a:solidFill>
                  <a:schemeClr val="dk1"/>
                </a:solidFill>
              </a:rPr>
              <a:t>The use of 3D models should also be used as much as possible to assist the student;</a:t>
            </a:r>
            <a:endParaRPr>
              <a:solidFill>
                <a:schemeClr val="dk1"/>
              </a:solidFill>
            </a:endParaRPr>
          </a:p>
          <a:p>
            <a:pPr marL="0" lvl="0" indent="-228600" algn="l" rtl="0">
              <a:lnSpc>
                <a:spcPct val="115000"/>
              </a:lnSpc>
              <a:spcBef>
                <a:spcPts val="1200"/>
              </a:spcBef>
              <a:spcAft>
                <a:spcPts val="0"/>
              </a:spcAft>
              <a:buNone/>
            </a:pPr>
            <a:r>
              <a:rPr lang="en-GB">
                <a:solidFill>
                  <a:schemeClr val="dk1"/>
                </a:solidFill>
              </a:rPr>
              <a:t>·</a:t>
            </a:r>
            <a:r>
              <a:rPr lang="en-GB" sz="700">
                <a:solidFill>
                  <a:schemeClr val="dk1"/>
                </a:solidFill>
                <a:latin typeface="Times New Roman"/>
                <a:ea typeface="Times New Roman"/>
                <a:cs typeface="Times New Roman"/>
                <a:sym typeface="Times New Roman"/>
              </a:rPr>
              <a:t>          </a:t>
            </a:r>
            <a:r>
              <a:rPr lang="en-GB">
                <a:solidFill>
                  <a:schemeClr val="dk1"/>
                </a:solidFill>
              </a:rPr>
              <a:t>Avoid expanding or using chemistry conventions with which the reader may not be familiar. For example, (g) should be read as “open bracket, lower case g, close bracket” rather than “gas”.</a:t>
            </a:r>
            <a:endParaRPr>
              <a:solidFill>
                <a:schemeClr val="dk1"/>
              </a:solidFill>
            </a:endParaRPr>
          </a:p>
          <a:p>
            <a:pPr marL="0" lvl="0" indent="-228600" algn="l" rtl="0">
              <a:lnSpc>
                <a:spcPct val="115000"/>
              </a:lnSpc>
              <a:spcBef>
                <a:spcPts val="1200"/>
              </a:spcBef>
              <a:spcAft>
                <a:spcPts val="0"/>
              </a:spcAft>
              <a:buNone/>
            </a:pPr>
            <a:r>
              <a:rPr lang="en-GB">
                <a:solidFill>
                  <a:schemeClr val="dk1"/>
                </a:solidFill>
              </a:rPr>
              <a:t>T</a:t>
            </a: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c95b92b1c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c95b92b1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ANNETTE</a:t>
            </a:r>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I’ll read the slide outline at this point</a:t>
            </a:r>
            <a:endParaRPr>
              <a:solidFill>
                <a:schemeClr val="dk1"/>
              </a:solidFill>
            </a:endParaRPr>
          </a:p>
          <a:p>
            <a:pPr marL="0" lvl="0" indent="0" algn="l" rtl="0">
              <a:spcBef>
                <a:spcPts val="120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cf1bec3668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cf1bec3668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Image shows the way to braille the chemical structure. This method is preferred as it allows the student to reproduce the structure themselves. This is very effective for simple chemical structures. When they become more complex then they will need to be shown tactually.</a:t>
            </a:r>
            <a:endParaRPr/>
          </a:p>
          <a:p>
            <a:pPr marL="0" lvl="0" indent="0" algn="l" rtl="0">
              <a:spcBef>
                <a:spcPts val="0"/>
              </a:spcBef>
              <a:spcAft>
                <a:spcPts val="0"/>
              </a:spcAft>
              <a:buNone/>
            </a:pPr>
            <a:r>
              <a:rPr lang="en-GB"/>
              <a:t>The Guidelines for Technical Material has a section in the back (Section 16) on brailling chemistry and Section 16.7 covers Structural Formulae.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cf1bec3668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cf1bec3668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image on the screen show 2 ways of approaching the representation of the ball and stick model of ethane. </a:t>
            </a:r>
            <a:endParaRPr/>
          </a:p>
          <a:p>
            <a:pPr marL="0" lvl="0" indent="0" algn="l" rtl="0">
              <a:spcBef>
                <a:spcPts val="0"/>
              </a:spcBef>
              <a:spcAft>
                <a:spcPts val="0"/>
              </a:spcAft>
              <a:buNone/>
            </a:pPr>
            <a:r>
              <a:rPr lang="en-GB"/>
              <a:t>On the left is the image drawn tactually. </a:t>
            </a:r>
            <a:endParaRPr/>
          </a:p>
          <a:p>
            <a:pPr marL="0" lvl="0" indent="0" algn="l" rtl="0">
              <a:spcBef>
                <a:spcPts val="0"/>
              </a:spcBef>
              <a:spcAft>
                <a:spcPts val="0"/>
              </a:spcAft>
              <a:buNone/>
            </a:pPr>
            <a:r>
              <a:rPr lang="en-GB"/>
              <a:t>On the right is a 3D model of the structure using a kit.</a:t>
            </a:r>
            <a:endParaRPr/>
          </a:p>
          <a:p>
            <a:pPr marL="0" lvl="0" indent="0" algn="l" rtl="0">
              <a:spcBef>
                <a:spcPts val="0"/>
              </a:spcBef>
              <a:spcAft>
                <a:spcPts val="0"/>
              </a:spcAft>
              <a:buNone/>
            </a:pPr>
            <a:r>
              <a:rPr lang="en-GB">
                <a:solidFill>
                  <a:schemeClr val="dk1"/>
                </a:solidFill>
              </a:rPr>
              <a:t>The use of 3D models should also be used as much as possible to assist the student, the more a student can feel and manipulate the structures the easier it is when they have to start to understand the more complex concepts in science.</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c95b92b1c2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c95b92b1c2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[LEONA]</a:t>
            </a:r>
            <a:endParaRPr/>
          </a:p>
          <a:p>
            <a:pPr marL="0" lvl="0" indent="0" algn="l" rtl="0">
              <a:spcBef>
                <a:spcPts val="0"/>
              </a:spcBef>
              <a:spcAft>
                <a:spcPts val="0"/>
              </a:spcAft>
              <a:buNone/>
            </a:pPr>
            <a:r>
              <a:rPr lang="en-GB"/>
              <a:t>Node link diagrams, also known as Network Graphs, consist of nodes (points, usually labelled) and links (lines) between the nodes. They are used to illustrate relationships, for example to show a social network with links between friends. </a:t>
            </a:r>
            <a:endParaRPr/>
          </a:p>
          <a:p>
            <a:pPr marL="0" lvl="0" indent="0" algn="l" rtl="0">
              <a:spcBef>
                <a:spcPts val="0"/>
              </a:spcBef>
              <a:spcAft>
                <a:spcPts val="0"/>
              </a:spcAft>
              <a:buNone/>
            </a:pPr>
            <a:r>
              <a:rPr lang="en-GB"/>
              <a:t>The image on screen shows nodes (dots) labelled a to j. Each node has up to five lines linking it to other nodes. </a:t>
            </a:r>
            <a:endParaRPr/>
          </a:p>
          <a:p>
            <a:pPr marL="0" lvl="0" indent="0" algn="l" rtl="0">
              <a:spcBef>
                <a:spcPts val="0"/>
              </a:spcBef>
              <a:spcAft>
                <a:spcPts val="0"/>
              </a:spcAft>
              <a:buNone/>
            </a:pPr>
            <a:endParaRPr/>
          </a:p>
          <a:p>
            <a:pPr marL="0" lvl="0" indent="0" algn="l" rtl="0">
              <a:spcBef>
                <a:spcPts val="0"/>
              </a:spcBef>
              <a:spcAft>
                <a:spcPts val="0"/>
              </a:spcAft>
              <a:buNone/>
            </a:pPr>
            <a:r>
              <a:rPr lang="en-GB"/>
              <a:t>When choosing an accessible format, it is important to consider how the diagram will be used. </a:t>
            </a:r>
            <a:endParaRPr/>
          </a:p>
          <a:p>
            <a:pPr marL="0" lvl="0" indent="0" algn="l" rtl="0">
              <a:spcBef>
                <a:spcPts val="0"/>
              </a:spcBef>
              <a:spcAft>
                <a:spcPts val="0"/>
              </a:spcAft>
              <a:buNone/>
            </a:pPr>
            <a:r>
              <a:rPr lang="en-GB"/>
              <a:t>A recent study at Monash University compared task performance by blind people using node link diagrams in three different formats: as a tactile graphic, as a matrix or as a list.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ceac5c62f4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ceac5c62f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Tactile graphics are generally the best format for BLV people to explore node link diagrams. </a:t>
            </a:r>
            <a:endParaRPr/>
          </a:p>
          <a:p>
            <a:pPr marL="0" lvl="0" indent="0" algn="l" rtl="0">
              <a:spcBef>
                <a:spcPts val="0"/>
              </a:spcBef>
              <a:spcAft>
                <a:spcPts val="0"/>
              </a:spcAft>
              <a:buNone/>
            </a:pPr>
            <a:r>
              <a:rPr lang="en-GB"/>
              <a:t>They illustrate what a node link diagram looks like. </a:t>
            </a:r>
            <a:endParaRPr/>
          </a:p>
          <a:p>
            <a:pPr marL="0" lvl="0" indent="0" algn="l" rtl="0">
              <a:spcBef>
                <a:spcPts val="0"/>
              </a:spcBef>
              <a:spcAft>
                <a:spcPts val="0"/>
              </a:spcAft>
              <a:buNone/>
            </a:pPr>
            <a:r>
              <a:rPr lang="en-GB"/>
              <a:t>They are best for finding clusters (e.g. groups of friends). In the example on screen, there are two clusters: A, B, C and D are friends with each other, and E to J are friends with each other. There is just one link between the two groups, in the friendship between D and E. </a:t>
            </a:r>
            <a:endParaRPr/>
          </a:p>
          <a:p>
            <a:pPr marL="0" lvl="0" indent="0" algn="l" rtl="0">
              <a:spcBef>
                <a:spcPts val="0"/>
              </a:spcBef>
              <a:spcAft>
                <a:spcPts val="0"/>
              </a:spcAft>
              <a:buNone/>
            </a:pPr>
            <a:r>
              <a:rPr lang="en-GB"/>
              <a:t>Tactile graphics are also best for finding pathways (e.g. finding the shortest path between two people, somewhat like playing “seven degrees of Kevin Bacon”). </a:t>
            </a:r>
            <a:endParaRPr/>
          </a:p>
          <a:p>
            <a:pPr marL="0" lvl="0" indent="0" algn="l" rtl="0">
              <a:spcBef>
                <a:spcPts val="0"/>
              </a:spcBef>
              <a:spcAft>
                <a:spcPts val="0"/>
              </a:spcAft>
              <a:buNone/>
            </a:pPr>
            <a:endParaRPr/>
          </a:p>
          <a:p>
            <a:pPr marL="0" lvl="0" indent="0" algn="l" rtl="0">
              <a:spcBef>
                <a:spcPts val="0"/>
              </a:spcBef>
              <a:spcAft>
                <a:spcPts val="0"/>
              </a:spcAft>
              <a:buNone/>
            </a:pPr>
            <a:r>
              <a:rPr lang="en-GB"/>
              <a:t>Because following the links is so important to understanding a node link diagram, make sure that the link pathways are clear. </a:t>
            </a:r>
            <a:r>
              <a:rPr lang="en-GB">
                <a:solidFill>
                  <a:schemeClr val="dk1"/>
                </a:solidFill>
              </a:rPr>
              <a:t>Spread out the diagram to minimise confusion.</a:t>
            </a:r>
            <a:r>
              <a:rPr lang="en-GB"/>
              <a:t> If using swell paper, leave a gap on either side when one line crosses over another. Even better, create an embossed diagram with a higher height for links crossing over the top, or a hand-made diagram with full pieces of string crossing on top of one another.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ceac5c62f4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ceac5c62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i="1"/>
              <a:t>[Cut this slide if workshop is too long]</a:t>
            </a:r>
            <a:endParaRPr i="1"/>
          </a:p>
          <a:p>
            <a:pPr marL="0" lvl="0" indent="0" algn="l" rtl="0">
              <a:spcBef>
                <a:spcPts val="0"/>
              </a:spcBef>
              <a:spcAft>
                <a:spcPts val="0"/>
              </a:spcAft>
              <a:buNone/>
            </a:pPr>
            <a:r>
              <a:rPr lang="en-GB"/>
              <a:t>Node links can also be presented as matrices, especially in computer science. </a:t>
            </a:r>
            <a:endParaRPr/>
          </a:p>
          <a:p>
            <a:pPr marL="0" lvl="0" indent="0" algn="l" rtl="0">
              <a:spcBef>
                <a:spcPts val="0"/>
              </a:spcBef>
              <a:spcAft>
                <a:spcPts val="0"/>
              </a:spcAft>
              <a:buNone/>
            </a:pPr>
            <a:r>
              <a:rPr lang="en-GB"/>
              <a:t>A matrix is a grid with the nodes listed along the top and side, and indicators on the grid where there is a link between two nodes. </a:t>
            </a:r>
            <a:endParaRPr/>
          </a:p>
          <a:p>
            <a:pPr marL="0" lvl="0" indent="0" algn="l" rtl="0">
              <a:spcBef>
                <a:spcPts val="0"/>
              </a:spcBef>
              <a:spcAft>
                <a:spcPts val="0"/>
              </a:spcAft>
              <a:buNone/>
            </a:pPr>
            <a:r>
              <a:rPr lang="en-GB"/>
              <a:t>In the matrix on screen, we have 10 lines across and 10 lines down marked a-j in braille. You will notice that the circles marking connections are symmetrical along the diagonal line because the connection between a and b, etc. is shown in two ways. </a:t>
            </a:r>
            <a:endParaRPr/>
          </a:p>
          <a:p>
            <a:pPr marL="0" lvl="0" indent="0" algn="l" rtl="0">
              <a:spcBef>
                <a:spcPts val="0"/>
              </a:spcBef>
              <a:spcAft>
                <a:spcPts val="0"/>
              </a:spcAft>
              <a:buNone/>
            </a:pPr>
            <a:r>
              <a:rPr lang="en-GB"/>
              <a:t>However, matrices can be difficult to understand and use, especially in a tactile format. </a:t>
            </a:r>
            <a:endParaRPr/>
          </a:p>
          <a:p>
            <a:pPr marL="0" lvl="0" indent="0" algn="l" rtl="0">
              <a:spcBef>
                <a:spcPts val="0"/>
              </a:spcBef>
              <a:spcAft>
                <a:spcPts val="0"/>
              </a:spcAft>
              <a:buNone/>
            </a:pPr>
            <a:r>
              <a:rPr lang="en-GB"/>
              <a:t>We suggest that you do retain the first instance of a matrix for illustrative purposes. </a:t>
            </a:r>
            <a:endParaRPr/>
          </a:p>
          <a:p>
            <a:pPr marL="0" lvl="0" indent="0" algn="l" rtl="0">
              <a:spcBef>
                <a:spcPts val="0"/>
              </a:spcBef>
              <a:spcAft>
                <a:spcPts val="0"/>
              </a:spcAft>
              <a:buNone/>
            </a:pPr>
            <a:r>
              <a:rPr lang="en-GB"/>
              <a:t>But afterwards, if both a node link diagram and matrix are given, just the diagram (as a tactile graphic) should be sufficient. </a:t>
            </a:r>
            <a:endParaRPr/>
          </a:p>
          <a:p>
            <a:pPr marL="0" lvl="0" indent="0" algn="l" rtl="0">
              <a:spcBef>
                <a:spcPts val="0"/>
              </a:spcBef>
              <a:spcAft>
                <a:spcPts val="0"/>
              </a:spcAft>
              <a:buNone/>
            </a:pPr>
            <a:r>
              <a:rPr lang="en-GB"/>
              <a:t>If only a matrix is given, it may be better to convert it to a list. </a:t>
            </a:r>
            <a:endParaRPr/>
          </a:p>
          <a:p>
            <a:pPr marL="0" lvl="0" indent="0" algn="l" rtl="0">
              <a:spcBef>
                <a:spcPts val="0"/>
              </a:spcBef>
              <a:spcAft>
                <a:spcPts val="0"/>
              </a:spcAft>
              <a:buNone/>
            </a:pPr>
            <a:r>
              <a:rPr lang="en-GB"/>
              <a:t>For example, </a:t>
            </a:r>
            <a:endParaRPr/>
          </a:p>
          <a:p>
            <a:pPr marL="0" lvl="0" indent="0" algn="l" rtl="0">
              <a:spcBef>
                <a:spcPts val="0"/>
              </a:spcBef>
              <a:spcAft>
                <a:spcPts val="0"/>
              </a:spcAft>
              <a:buNone/>
            </a:pPr>
            <a:r>
              <a:rPr lang="en-GB"/>
              <a:t>A is linked with B and D. </a:t>
            </a:r>
            <a:endParaRPr/>
          </a:p>
          <a:p>
            <a:pPr marL="0" lvl="0" indent="0" algn="l" rtl="0">
              <a:spcBef>
                <a:spcPts val="0"/>
              </a:spcBef>
              <a:spcAft>
                <a:spcPts val="0"/>
              </a:spcAft>
              <a:buNone/>
            </a:pPr>
            <a:r>
              <a:rPr lang="en-GB"/>
              <a:t>B is linked with A, C and D, </a:t>
            </a:r>
            <a:endParaRPr/>
          </a:p>
          <a:p>
            <a:pPr marL="0" lvl="0" indent="0" algn="l" rtl="0">
              <a:spcBef>
                <a:spcPts val="0"/>
              </a:spcBef>
              <a:spcAft>
                <a:spcPts val="0"/>
              </a:spcAft>
              <a:buNone/>
            </a:pPr>
            <a:r>
              <a:rPr lang="en-GB"/>
              <a:t>etc. </a:t>
            </a:r>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cf4d40a2dc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cf4d40a2dc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ANNETTE </a:t>
            </a:r>
            <a:endParaRPr/>
          </a:p>
          <a:p>
            <a:pPr marL="0" lvl="0" indent="0" algn="l" rtl="0">
              <a:spcBef>
                <a:spcPts val="0"/>
              </a:spcBef>
              <a:spcAft>
                <a:spcPts val="0"/>
              </a:spcAft>
              <a:buNone/>
            </a:pPr>
            <a:r>
              <a:rPr lang="en-GB"/>
              <a:t>[intro needs to be added ]</a:t>
            </a:r>
            <a:endParaRPr/>
          </a:p>
          <a:p>
            <a:pPr marL="0" lvl="0" indent="0" algn="l" rtl="0">
              <a:spcBef>
                <a:spcPts val="0"/>
              </a:spcBef>
              <a:spcAft>
                <a:spcPts val="0"/>
              </a:spcAft>
              <a:buNone/>
            </a:pPr>
            <a:endParaRPr/>
          </a:p>
          <a:p>
            <a:pPr marL="0" lvl="0" indent="0" algn="l" rtl="0">
              <a:spcBef>
                <a:spcPts val="0"/>
              </a:spcBef>
              <a:spcAft>
                <a:spcPts val="0"/>
              </a:spcAft>
              <a:buNone/>
            </a:pPr>
            <a:r>
              <a:rPr lang="en-GB"/>
              <a:t>For this activity you will need 20 lego bricks. Don’t worry if you have any left over at the end!</a:t>
            </a:r>
            <a:endParaRPr/>
          </a:p>
          <a:p>
            <a:pPr marL="0" lvl="0" indent="0" algn="l" rtl="0">
              <a:spcBef>
                <a:spcPts val="0"/>
              </a:spcBef>
              <a:spcAft>
                <a:spcPts val="0"/>
              </a:spcAft>
              <a:buNone/>
            </a:pPr>
            <a:r>
              <a:rPr lang="en-GB"/>
              <a:t>Place 5 blocks in a row. These blocks are numbered 1 to 5, working from left to right.</a:t>
            </a:r>
            <a:endParaRPr/>
          </a:p>
          <a:p>
            <a:pPr marL="0" lvl="0" indent="0" algn="l" rtl="0">
              <a:spcBef>
                <a:spcPts val="0"/>
              </a:spcBef>
              <a:spcAft>
                <a:spcPts val="0"/>
              </a:spcAft>
              <a:buNone/>
            </a:pPr>
            <a:r>
              <a:rPr lang="en-GB"/>
              <a:t>Place an extra block onto block number 3</a:t>
            </a:r>
            <a:endParaRPr/>
          </a:p>
          <a:p>
            <a:pPr marL="0" lvl="0" indent="0" algn="l" rtl="0">
              <a:spcBef>
                <a:spcPts val="0"/>
              </a:spcBef>
              <a:spcAft>
                <a:spcPts val="0"/>
              </a:spcAft>
              <a:buNone/>
            </a:pPr>
            <a:r>
              <a:rPr lang="en-GB"/>
              <a:t>Place an extra block onto block number 4</a:t>
            </a:r>
            <a:endParaRPr/>
          </a:p>
          <a:p>
            <a:pPr marL="0" lvl="0" indent="0" algn="l" rtl="0">
              <a:spcBef>
                <a:spcPts val="0"/>
              </a:spcBef>
              <a:spcAft>
                <a:spcPts val="0"/>
              </a:spcAft>
              <a:buNone/>
            </a:pPr>
            <a:r>
              <a:rPr lang="en-GB"/>
              <a:t>Place 2 blocks onto block number 5</a:t>
            </a:r>
            <a:endParaRPr/>
          </a:p>
          <a:p>
            <a:pPr marL="0" lvl="0" indent="0" algn="l" rtl="0">
              <a:spcBef>
                <a:spcPts val="0"/>
              </a:spcBef>
              <a:spcAft>
                <a:spcPts val="0"/>
              </a:spcAft>
              <a:buNone/>
            </a:pPr>
            <a:r>
              <a:rPr lang="en-GB"/>
              <a:t>Start a new row.</a:t>
            </a:r>
            <a:endParaRPr/>
          </a:p>
          <a:p>
            <a:pPr marL="0" lvl="0" indent="0" algn="l" rtl="0">
              <a:spcBef>
                <a:spcPts val="0"/>
              </a:spcBef>
              <a:spcAft>
                <a:spcPts val="0"/>
              </a:spcAft>
              <a:buNone/>
            </a:pPr>
            <a:r>
              <a:rPr lang="en-GB"/>
              <a:t>Place 2 blocks below block number 4</a:t>
            </a:r>
            <a:endParaRPr/>
          </a:p>
          <a:p>
            <a:pPr marL="0" lvl="0" indent="0" algn="l" rtl="0">
              <a:spcBef>
                <a:spcPts val="0"/>
              </a:spcBef>
              <a:spcAft>
                <a:spcPts val="0"/>
              </a:spcAft>
              <a:buNone/>
            </a:pPr>
            <a:r>
              <a:rPr lang="en-GB"/>
              <a:t>Place 2 blocks below block number 5</a:t>
            </a:r>
            <a:endParaRPr/>
          </a:p>
          <a:p>
            <a:pPr marL="0" lvl="0" indent="0" algn="l" rtl="0">
              <a:spcBef>
                <a:spcPts val="0"/>
              </a:spcBef>
              <a:spcAft>
                <a:spcPts val="0"/>
              </a:spcAft>
              <a:buNone/>
            </a:pPr>
            <a:r>
              <a:rPr lang="en-GB"/>
              <a:t>Start a new row.</a:t>
            </a:r>
            <a:endParaRPr/>
          </a:p>
          <a:p>
            <a:pPr marL="0" lvl="0" indent="0" algn="l" rtl="0">
              <a:spcBef>
                <a:spcPts val="0"/>
              </a:spcBef>
              <a:spcAft>
                <a:spcPts val="0"/>
              </a:spcAft>
              <a:buNone/>
            </a:pPr>
            <a:r>
              <a:rPr lang="en-GB"/>
              <a:t>Place 1 block below block number 3</a:t>
            </a:r>
            <a:endParaRPr/>
          </a:p>
          <a:p>
            <a:pPr marL="0" lvl="0" indent="0" algn="l" rtl="0">
              <a:spcBef>
                <a:spcPts val="0"/>
              </a:spcBef>
              <a:spcAft>
                <a:spcPts val="0"/>
              </a:spcAft>
              <a:buNone/>
            </a:pPr>
            <a:r>
              <a:rPr lang="en-GB"/>
              <a:t>Place 1 block below block number 4</a:t>
            </a:r>
            <a:endParaRPr/>
          </a:p>
          <a:p>
            <a:pPr marL="0" lvl="0" indent="0" algn="l" rtl="0">
              <a:spcBef>
                <a:spcPts val="0"/>
              </a:spcBef>
              <a:spcAft>
                <a:spcPts val="0"/>
              </a:spcAft>
              <a:buNone/>
            </a:pPr>
            <a:r>
              <a:rPr lang="en-GB"/>
              <a:t>Place 2 blocks below block number 5</a:t>
            </a:r>
            <a:endParaRPr/>
          </a:p>
          <a:p>
            <a:pPr marL="0" lvl="0" indent="0" algn="l" rtl="0">
              <a:spcBef>
                <a:spcPts val="0"/>
              </a:spcBef>
              <a:spcAft>
                <a:spcPts val="0"/>
              </a:spcAft>
              <a:buNone/>
            </a:pPr>
            <a:r>
              <a:rPr lang="en-GB"/>
              <a:t>Start a new row.</a:t>
            </a:r>
            <a:endParaRPr/>
          </a:p>
          <a:p>
            <a:pPr marL="0" lvl="0" indent="0" algn="l" rtl="0">
              <a:spcBef>
                <a:spcPts val="0"/>
              </a:spcBef>
              <a:spcAft>
                <a:spcPts val="0"/>
              </a:spcAft>
              <a:buNone/>
            </a:pPr>
            <a:r>
              <a:rPr lang="en-GB"/>
              <a:t>Place 1 block below block number 5</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cf4d40a2dc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cf4d40a2dc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image on screen shows an orthographic model constructed from Lego blocks.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c95b92b1c2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c95b92b1c2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a:t>DAVID to write</a:t>
            </a:r>
            <a:endParaRPr/>
          </a:p>
          <a:p>
            <a:pPr marL="0" lvl="0" indent="0" algn="l" rtl="0">
              <a:lnSpc>
                <a:spcPct val="100000"/>
              </a:lnSpc>
              <a:spcBef>
                <a:spcPts val="0"/>
              </a:spcBef>
              <a:spcAft>
                <a:spcPts val="0"/>
              </a:spcAft>
              <a:buNone/>
            </a:pPr>
            <a:r>
              <a:rPr lang="en-GB">
                <a:solidFill>
                  <a:srgbClr val="595959"/>
                </a:solidFill>
              </a:rPr>
              <a:t>The images on screen are an orthographic drawing at top, and a mat plan below.</a:t>
            </a:r>
            <a:endParaRPr>
              <a:solidFill>
                <a:srgbClr val="595959"/>
              </a:solidFill>
            </a:endParaRPr>
          </a:p>
          <a:p>
            <a:pPr marL="0" lvl="0" indent="0" algn="l" rtl="0">
              <a:lnSpc>
                <a:spcPct val="100000"/>
              </a:lnSpc>
              <a:spcBef>
                <a:spcPts val="1200"/>
              </a:spcBef>
              <a:spcAft>
                <a:spcPts val="0"/>
              </a:spcAft>
              <a:buNone/>
            </a:pPr>
            <a:r>
              <a:rPr lang="en-GB">
                <a:solidFill>
                  <a:srgbClr val="595959"/>
                </a:solidFill>
              </a:rPr>
              <a:t>Orthographic drawings are challenge not just for the student to read, but also the tactile producer to create something that is easily understood.</a:t>
            </a:r>
            <a:br>
              <a:rPr lang="en-GB">
                <a:solidFill>
                  <a:srgbClr val="595959"/>
                </a:solidFill>
              </a:rPr>
            </a:br>
            <a:r>
              <a:rPr lang="en-GB">
                <a:solidFill>
                  <a:srgbClr val="595959"/>
                </a:solidFill>
              </a:rPr>
              <a:t>The majority of orthographic drawings will be for students and, if possible, ideally should be discussed with the teacher to determine the student’s experience.</a:t>
            </a:r>
            <a:endParaRPr>
              <a:solidFill>
                <a:srgbClr val="595959"/>
              </a:solidFill>
            </a:endParaRPr>
          </a:p>
          <a:p>
            <a:pPr marL="0" lvl="0" indent="0" algn="l" rtl="0">
              <a:lnSpc>
                <a:spcPct val="100000"/>
              </a:lnSpc>
              <a:spcBef>
                <a:spcPts val="1200"/>
              </a:spcBef>
              <a:spcAft>
                <a:spcPts val="0"/>
              </a:spcAft>
              <a:buNone/>
            </a:pPr>
            <a:r>
              <a:rPr lang="en-GB">
                <a:solidFill>
                  <a:srgbClr val="595959"/>
                </a:solidFill>
              </a:rPr>
              <a:t>You should not try to reproduce the structure, as shown on the slide, as a tactile graphic</a:t>
            </a:r>
            <a:endParaRPr>
              <a:solidFill>
                <a:srgbClr val="595959"/>
              </a:solidFill>
            </a:endParaRPr>
          </a:p>
          <a:p>
            <a:pPr marL="0" lvl="0" indent="0" algn="l" rtl="0">
              <a:lnSpc>
                <a:spcPct val="100000"/>
              </a:lnSpc>
              <a:spcBef>
                <a:spcPts val="1200"/>
              </a:spcBef>
              <a:spcAft>
                <a:spcPts val="0"/>
              </a:spcAft>
              <a:buNone/>
            </a:pPr>
            <a:r>
              <a:rPr lang="en-GB">
                <a:solidFill>
                  <a:srgbClr val="595959"/>
                </a:solidFill>
              </a:rPr>
              <a:t>A mat plan is the simplest way to represent an orthographic drawing as a tactile diagram, ideally in conjunction with a 3D model.</a:t>
            </a:r>
            <a:br>
              <a:rPr lang="en-GB">
                <a:solidFill>
                  <a:srgbClr val="595959"/>
                </a:solidFill>
              </a:rPr>
            </a:br>
            <a:r>
              <a:rPr lang="en-GB">
                <a:solidFill>
                  <a:srgbClr val="595959"/>
                </a:solidFill>
              </a:rPr>
              <a:t>Provide the footprint and a count of layer height for each section. Indicate the front, back, left and right sides.</a:t>
            </a:r>
            <a:endParaRPr>
              <a:solidFill>
                <a:srgbClr val="595959"/>
              </a:solidFill>
            </a:endParaRPr>
          </a:p>
          <a:p>
            <a:pPr marL="0" lvl="0" indent="0" algn="l" rtl="0">
              <a:lnSpc>
                <a:spcPct val="100000"/>
              </a:lnSpc>
              <a:spcBef>
                <a:spcPts val="1200"/>
              </a:spcBef>
              <a:spcAft>
                <a:spcPts val="0"/>
              </a:spcAft>
              <a:buNone/>
            </a:pPr>
            <a:r>
              <a:rPr lang="en-GB">
                <a:solidFill>
                  <a:srgbClr val="595959"/>
                </a:solidFill>
              </a:rPr>
              <a:t>A transcriber’s note can be “Cubes stacked in columns”</a:t>
            </a:r>
            <a:endParaRPr>
              <a:solidFill>
                <a:srgbClr val="595959"/>
              </a:solidFill>
            </a:endParaRPr>
          </a:p>
          <a:p>
            <a:pPr marL="0" lvl="0" indent="0" algn="l" rtl="0">
              <a:lnSpc>
                <a:spcPct val="100000"/>
              </a:lnSpc>
              <a:spcBef>
                <a:spcPts val="1200"/>
              </a:spcBef>
              <a:spcAft>
                <a:spcPts val="1200"/>
              </a:spcAft>
              <a:buNone/>
            </a:pPr>
            <a:r>
              <a:rPr lang="en-GB">
                <a:solidFill>
                  <a:srgbClr val="595959"/>
                </a:solidFill>
              </a:rPr>
              <a:t>The layering method, in which each separate layer of the drawing is shown, can also be used. This is good for when there are “missing” blocks.</a:t>
            </a:r>
            <a:endParaRPr>
              <a:solidFill>
                <a:srgbClr val="595959"/>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c95b92b1c2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c95b92b1c2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DEB</a:t>
            </a:r>
            <a:endParaRPr/>
          </a:p>
          <a:p>
            <a:pPr marL="0" lvl="0" indent="0" algn="l" rtl="0">
              <a:spcBef>
                <a:spcPts val="0"/>
              </a:spcBef>
              <a:spcAft>
                <a:spcPts val="0"/>
              </a:spcAft>
              <a:buNone/>
            </a:pPr>
            <a:r>
              <a:rPr lang="en-GB"/>
              <a:t>Image on the screen of a electronic circuit diagram. </a:t>
            </a:r>
            <a:endParaRPr/>
          </a:p>
          <a:p>
            <a:pPr marL="0" lvl="0" indent="0" algn="l" rtl="0">
              <a:spcBef>
                <a:spcPts val="0"/>
              </a:spcBef>
              <a:spcAft>
                <a:spcPts val="0"/>
              </a:spcAft>
              <a:buNone/>
            </a:pPr>
            <a:r>
              <a:rPr lang="en-GB"/>
              <a:t>This circuit diagram consists of two joined rectangles, each representing a loop. The main loop includes a power supply, an Ammeter, a resistor and a switch. The secondary loop bypasses the resistor on the main loop, and includes a Voltmeter.</a:t>
            </a:r>
            <a:endParaRPr/>
          </a:p>
          <a:p>
            <a:pPr marL="0" lvl="0" indent="0" algn="l" rtl="0">
              <a:spcBef>
                <a:spcPts val="0"/>
              </a:spcBef>
              <a:spcAft>
                <a:spcPts val="0"/>
              </a:spcAft>
              <a:buNone/>
            </a:pPr>
            <a:r>
              <a:rPr lang="en-GB"/>
              <a:t>This diagram can be produced using direct braille or it can be drawn tactually. This decision will depend upon whether the student needs to be able to replicate the circuits themselves.</a:t>
            </a:r>
            <a:endParaRPr/>
          </a:p>
          <a:p>
            <a:pPr marL="0" lvl="0" indent="0" algn="l" rtl="0">
              <a:spcBef>
                <a:spcPts val="0"/>
              </a:spcBef>
              <a:spcAft>
                <a:spcPts val="0"/>
              </a:spcAft>
              <a:buNone/>
            </a:pPr>
            <a:r>
              <a:rPr lang="en-GB"/>
              <a:t>Most important is that there is consistency in how things are represented for the student such as the same symbol is always used for a voltmeter.</a:t>
            </a:r>
            <a:endParaRPr/>
          </a:p>
          <a:p>
            <a:pPr marL="0" lvl="0" indent="0" algn="l" rtl="0">
              <a:spcBef>
                <a:spcPts val="0"/>
              </a:spcBef>
              <a:spcAft>
                <a:spcPts val="0"/>
              </a:spcAft>
              <a:buNone/>
            </a:pPr>
            <a:r>
              <a:rPr lang="en-GB"/>
              <a:t>This includes all tests and exams.  These circuits can get very complex so whenever possible it is better to show them tactually rather than a description. Electronic kits are also of great benefit to allow the person to create the circuits.</a:t>
            </a:r>
            <a:endParaRPr/>
          </a:p>
          <a:p>
            <a:pPr marL="0" lvl="0" indent="0" algn="l" rtl="0">
              <a:spcBef>
                <a:spcPts val="0"/>
              </a:spcBef>
              <a:spcAft>
                <a:spcPts val="0"/>
              </a:spcAft>
              <a:buNone/>
            </a:pPr>
            <a:r>
              <a:rPr lang="en-GB"/>
              <a:t> </a:t>
            </a:r>
            <a:endParaRPr/>
          </a:p>
          <a:p>
            <a:pPr marL="0" lvl="0" indent="0" algn="l" rtl="0">
              <a:spcBef>
                <a:spcPts val="0"/>
              </a:spcBef>
              <a:spcAft>
                <a:spcPts val="0"/>
              </a:spcAft>
              <a:buNone/>
            </a:pPr>
            <a:r>
              <a:rPr lang="en-GB"/>
              <a:t>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cf1bec3668_1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cf1bec3668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Image of a braille version of the electronic circuit that can be produced with Duxbury or on a brailler.</a:t>
            </a:r>
            <a:endParaRPr/>
          </a:p>
          <a:p>
            <a:pPr marL="0" lvl="0" indent="0" algn="l" rtl="0">
              <a:spcBef>
                <a:spcPts val="0"/>
              </a:spcBef>
              <a:spcAft>
                <a:spcPts val="0"/>
              </a:spcAft>
              <a:buNone/>
            </a:pPr>
            <a:r>
              <a:rPr lang="en-GB"/>
              <a:t>Items such as circles around letters and zigzags are replaced by symbols without compromising the information presented in the diagram. </a:t>
            </a:r>
            <a:endParaRPr/>
          </a:p>
          <a:p>
            <a:pPr marL="0" lvl="0" indent="0" algn="l" rtl="0">
              <a:spcBef>
                <a:spcPts val="0"/>
              </a:spcBef>
              <a:spcAft>
                <a:spcPts val="0"/>
              </a:spcAft>
              <a:buNone/>
            </a:pPr>
            <a:endParaRPr/>
          </a:p>
          <a:p>
            <a:pPr marL="0" lvl="0" indent="0" algn="l" rtl="0">
              <a:spcBef>
                <a:spcPts val="0"/>
              </a:spcBef>
              <a:spcAft>
                <a:spcPts val="0"/>
              </a:spcAft>
              <a:buNone/>
            </a:pPr>
            <a:r>
              <a:rPr lang="en-GB"/>
              <a:t>This allows the student to also reproduce the circuit if they are required to an answer questions.</a:t>
            </a:r>
            <a:endParaRPr/>
          </a:p>
          <a:p>
            <a:pPr marL="0" lvl="0" indent="0" algn="l" rtl="0">
              <a:spcBef>
                <a:spcPts val="0"/>
              </a:spcBef>
              <a:spcAft>
                <a:spcPts val="0"/>
              </a:spcAft>
              <a:buNone/>
            </a:pPr>
            <a:endParaRPr/>
          </a:p>
          <a:p>
            <a:pPr marL="0" lvl="0" indent="0" algn="l" rtl="0">
              <a:spcBef>
                <a:spcPts val="0"/>
              </a:spcBef>
              <a:spcAft>
                <a:spcPts val="0"/>
              </a:spcAft>
              <a:buNone/>
            </a:pPr>
            <a:r>
              <a:rPr lang="en-GB"/>
              <a:t>In the back of this section in the guidelines is a list of Electronic symbols to assist you in producing these.</a:t>
            </a:r>
            <a:endParaRPr/>
          </a:p>
          <a:p>
            <a:pPr marL="0" lvl="0" indent="0" algn="l" rtl="0">
              <a:spcBef>
                <a:spcPts val="0"/>
              </a:spcBef>
              <a:spcAft>
                <a:spcPts val="0"/>
              </a:spcAft>
              <a:buNone/>
            </a:pPr>
            <a:r>
              <a:rPr lang="en-GB"/>
              <a:t>Very important to be consistent </a:t>
            </a:r>
            <a:endParaRPr/>
          </a:p>
          <a:p>
            <a:pPr marL="0" lvl="0" indent="0" algn="l" rtl="0">
              <a:spcBef>
                <a:spcPts val="0"/>
              </a:spcBef>
              <a:spcAft>
                <a:spcPts val="0"/>
              </a:spcAft>
              <a:buNone/>
            </a:pPr>
            <a:r>
              <a:rPr lang="en-GB" sz="1200">
                <a:solidFill>
                  <a:schemeClr val="dk1"/>
                </a:solidFill>
              </a:rPr>
              <a:t>When preparing tactiles for test situations, it is essential to ensure that references to specific items and features in the questions are consistent with what is depicted tactually. For example, if there were a question about the use of a zigzag line to indicate a resistor, then it would obviously be more appropriate to braille a series of “st” or “ch” signs (or “en”/“in” signs), or devise another zigzag line depiction, rather than simply using the letter “R”.</a:t>
            </a:r>
            <a:endParaRPr sz="1200">
              <a:solidFill>
                <a:schemeClr val="dk1"/>
              </a:solidFill>
            </a:endParaRPr>
          </a:p>
          <a:p>
            <a:pPr marL="0" lvl="0" indent="0" algn="l" rtl="0">
              <a:spcBef>
                <a:spcPts val="0"/>
              </a:spcBef>
              <a:spcAft>
                <a:spcPts val="0"/>
              </a:spcAft>
              <a:buNone/>
            </a:pPr>
            <a:endParaRPr sz="120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c95b92b1c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c95b92b1c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228600" algn="l" rtl="0">
              <a:lnSpc>
                <a:spcPct val="115000"/>
              </a:lnSpc>
              <a:spcBef>
                <a:spcPts val="1200"/>
              </a:spcBef>
              <a:spcAft>
                <a:spcPts val="0"/>
              </a:spcAft>
              <a:buNone/>
            </a:pPr>
            <a:r>
              <a:rPr lang="en-GB">
                <a:solidFill>
                  <a:schemeClr val="dk1"/>
                </a:solidFill>
              </a:rPr>
              <a:t>·</a:t>
            </a:r>
            <a:r>
              <a:rPr lang="en-GB" sz="700">
                <a:solidFill>
                  <a:schemeClr val="dk1"/>
                </a:solidFill>
                <a:latin typeface="Times New Roman"/>
                <a:ea typeface="Times New Roman"/>
                <a:cs typeface="Times New Roman"/>
                <a:sym typeface="Times New Roman"/>
              </a:rPr>
              <a:t>      ANNETTE</a:t>
            </a:r>
            <a:endParaRPr sz="700">
              <a:solidFill>
                <a:schemeClr val="dk1"/>
              </a:solidFill>
              <a:latin typeface="Times New Roman"/>
              <a:ea typeface="Times New Roman"/>
              <a:cs typeface="Times New Roman"/>
              <a:sym typeface="Times New Roman"/>
            </a:endParaRPr>
          </a:p>
          <a:p>
            <a:pPr marL="0" lvl="0" indent="-228600" algn="l" rtl="0">
              <a:lnSpc>
                <a:spcPct val="115000"/>
              </a:lnSpc>
              <a:spcBef>
                <a:spcPts val="1200"/>
              </a:spcBef>
              <a:spcAft>
                <a:spcPts val="0"/>
              </a:spcAft>
              <a:buNone/>
            </a:pPr>
            <a:r>
              <a:rPr lang="en-GB" sz="700">
                <a:solidFill>
                  <a:schemeClr val="dk1"/>
                </a:solidFill>
                <a:latin typeface="Times New Roman"/>
                <a:ea typeface="Times New Roman"/>
                <a:cs typeface="Times New Roman"/>
                <a:sym typeface="Times New Roman"/>
              </a:rPr>
              <a:t>T</a:t>
            </a:r>
            <a:r>
              <a:rPr lang="en-GB">
                <a:solidFill>
                  <a:schemeClr val="dk1"/>
                </a:solidFill>
                <a:latin typeface="Times New Roman"/>
                <a:ea typeface="Times New Roman"/>
                <a:cs typeface="Times New Roman"/>
                <a:sym typeface="Times New Roman"/>
              </a:rPr>
              <a:t>Image on slide shows a sepia tone historic photograph of 4 young students exploring the Perkins school tactile globe. This represents an historical approach to accessible graphics. </a:t>
            </a:r>
            <a:endParaRPr>
              <a:solidFill>
                <a:schemeClr val="dk1"/>
              </a:solidFill>
              <a:latin typeface="Times New Roman"/>
              <a:ea typeface="Times New Roman"/>
              <a:cs typeface="Times New Roman"/>
              <a:sym typeface="Times New Roman"/>
            </a:endParaRPr>
          </a:p>
          <a:p>
            <a:pPr marL="0" lvl="0" indent="-228600" algn="l" rtl="0">
              <a:lnSpc>
                <a:spcPct val="115000"/>
              </a:lnSpc>
              <a:spcBef>
                <a:spcPts val="1200"/>
              </a:spcBef>
              <a:spcAft>
                <a:spcPts val="0"/>
              </a:spcAft>
              <a:buNone/>
            </a:pPr>
            <a:r>
              <a:rPr lang="en-GB" sz="700">
                <a:solidFill>
                  <a:schemeClr val="dk1"/>
                </a:solidFill>
                <a:latin typeface="Times New Roman"/>
                <a:ea typeface="Times New Roman"/>
                <a:cs typeface="Times New Roman"/>
                <a:sym typeface="Times New Roman"/>
              </a:rPr>
              <a:t> </a:t>
            </a:r>
            <a:r>
              <a:rPr lang="en-GB">
                <a:solidFill>
                  <a:schemeClr val="dk1"/>
                </a:solidFill>
              </a:rPr>
              <a:t>The Guidelines for Conveying Visual Information was first drafted in 1997. Members of that working party were:</a:t>
            </a:r>
            <a:endParaRPr>
              <a:solidFill>
                <a:schemeClr val="dk1"/>
              </a:solidFill>
            </a:endParaRPr>
          </a:p>
          <a:p>
            <a:pPr marL="0" lvl="0" indent="-228600" algn="l" rtl="0">
              <a:lnSpc>
                <a:spcPct val="115000"/>
              </a:lnSpc>
              <a:spcBef>
                <a:spcPts val="1200"/>
              </a:spcBef>
              <a:spcAft>
                <a:spcPts val="0"/>
              </a:spcAft>
              <a:buClr>
                <a:schemeClr val="dk1"/>
              </a:buClr>
              <a:buSzPts val="1100"/>
              <a:buFont typeface="Arial"/>
              <a:buNone/>
            </a:pPr>
            <a:r>
              <a:rPr lang="en-GB">
                <a:solidFill>
                  <a:schemeClr val="dk1"/>
                </a:solidFill>
              </a:rPr>
              <a:t>JJulie Azzopardi - Manager Transcription Royal Victorian Institute for the Blind</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Anthony Cooke - Manager Transcription Services Royal New Zealand Foundation for the Blind</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Ann Cooper - Studio Coordinator Royal New Zealand Foundation for the Blind</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Peg Gosper - Itinerant Teacher for Blind and Vision Impaired Students ACT Department of Education</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Shaun McCarthy - Audio Transcription Manager Royal Victorian Institute for the Blind</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Bruce Maguire - Proprietor BrailleWays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Nicola Stanbridge - Audio Production Coordinator Royal Blind Society of NSW</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 </a:t>
            </a:r>
            <a:endParaRPr>
              <a:solidFill>
                <a:schemeClr val="dk1"/>
              </a:solidFill>
            </a:endParaRPr>
          </a:p>
          <a:p>
            <a:pPr marL="0" lvl="0" indent="-228600" algn="l" rtl="0">
              <a:lnSpc>
                <a:spcPct val="115000"/>
              </a:lnSpc>
              <a:spcBef>
                <a:spcPts val="1200"/>
              </a:spcBef>
              <a:spcAft>
                <a:spcPts val="0"/>
              </a:spcAft>
              <a:buClr>
                <a:schemeClr val="dk1"/>
              </a:buClr>
              <a:buSzPts val="1100"/>
              <a:buFont typeface="Arial"/>
              <a:buNone/>
            </a:pPr>
            <a:r>
              <a:rPr lang="en-GB">
                <a:solidFill>
                  <a:schemeClr val="dk1"/>
                </a:solidFill>
              </a:rPr>
              <a:t>·</a:t>
            </a:r>
            <a:r>
              <a:rPr lang="en-GB" sz="700">
                <a:solidFill>
                  <a:schemeClr val="dk1"/>
                </a:solidFill>
                <a:latin typeface="Times New Roman"/>
                <a:ea typeface="Times New Roman"/>
                <a:cs typeface="Times New Roman"/>
                <a:sym typeface="Times New Roman"/>
              </a:rPr>
              <a:t>       </a:t>
            </a:r>
            <a:r>
              <a:rPr lang="en-GB">
                <a:solidFill>
                  <a:schemeClr val="dk1"/>
                </a:solidFill>
              </a:rPr>
              <a:t>In 2001, a Working Party was reconvened to revise the Guidelines. resulting in ‘Guidelines for Conveying Visual Information - 2005’.</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Members of the 2001-2004 Working Party</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Convenor Maureen Ward: Statewide Advisory Visiting Teacher – Vision</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	Impairment, Disability Services Support Unit, Education Queensland</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Gillian Gale:  Project Officer 2003-04, private &amp; RVIB Educational Consultant</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Alison Banks: Production Officer, Queensland Narrating Service</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Josie Howse: Manager, New South Wales State Braille &amp; Large Print Service</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Tom Macmahon: Statewide Advisory Visiting Teacher - Assistive</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   Technology, Disability Services Support Unit, Education Queensland</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Leonie Swainston: Community Information Program, Queensland Narrating</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	Service (from September 2002)</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Bruce Maguire: Proprietor, Brailleways NSW (April 2001 – April 2003) Elisabeth Wegener: St Edmund’s School NSW (April 2001 – April 2003)  Diane Francis: Royal Society for the Blind South Australia (April 2001 – April 2003)</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Debra Murphy: Braille transcriber, National Information and Library Service  </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	(February 2002 – April 2003)</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Consultant Advisor Anthony Cooke: Braille transcriber, consultant &amp; editor of first version of Guidelines</a:t>
            </a:r>
            <a:endParaRPr>
              <a:solidFill>
                <a:schemeClr val="dk1"/>
              </a:solidFill>
            </a:endParaRPr>
          </a:p>
          <a:p>
            <a:pPr marL="0" lvl="0" indent="0" algn="l" rtl="0">
              <a:spcBef>
                <a:spcPts val="1200"/>
              </a:spcBef>
              <a:spcAft>
                <a:spcPts val="0"/>
              </a:spcAft>
              <a:buNone/>
            </a:pPr>
            <a:endParaRPr/>
          </a:p>
          <a:p>
            <a:pPr marL="0" lvl="0" indent="-228600" algn="l" rtl="0">
              <a:lnSpc>
                <a:spcPct val="115000"/>
              </a:lnSpc>
              <a:spcBef>
                <a:spcPts val="1200"/>
              </a:spcBef>
              <a:spcAft>
                <a:spcPts val="0"/>
              </a:spcAft>
              <a:buClr>
                <a:schemeClr val="dk1"/>
              </a:buClr>
              <a:buSzPts val="1100"/>
              <a:buFont typeface="Arial"/>
              <a:buNone/>
            </a:pPr>
            <a:r>
              <a:rPr lang="en-GB">
                <a:solidFill>
                  <a:schemeClr val="dk1"/>
                </a:solidFill>
              </a:rPr>
              <a:t>·</a:t>
            </a:r>
            <a:r>
              <a:rPr lang="en-GB" sz="700">
                <a:solidFill>
                  <a:schemeClr val="dk1"/>
                </a:solidFill>
                <a:latin typeface="Times New Roman"/>
                <a:ea typeface="Times New Roman"/>
                <a:cs typeface="Times New Roman"/>
                <a:sym typeface="Times New Roman"/>
              </a:rPr>
              <a:t>       </a:t>
            </a:r>
            <a:r>
              <a:rPr lang="en-GB">
                <a:solidFill>
                  <a:schemeClr val="dk1"/>
                </a:solidFill>
              </a:rPr>
              <a:t>The name of the document was changed from “Guidelines on Conveying Visual Information” to “Guidelines on Producing Accessible Graphics” for clarity and to avoid confusion with CVI as a now common acronym for Cortical Vision Impairment. In spite of the name change, this volume should be considered an update rather than an entirely new document.</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Members of the 2018-2020 Working Group were as follows: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Annette Sutherland (Chair) – Sydney Regional Braille Forum</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Joanne Chua – Australia and New Zealand Accessible Graphics Group (ANZAGG)</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Leona Holloway – Monash University &amp; Australia and New Zealand Accessible Graphics Group (ANZAGG)</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Debra Murphy – Vision Australia</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David Smith – Blind &amp; Low Vision NZ, formerly Blind Foundation</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Vithya Vijayakumare – VisAbility</a:t>
            </a:r>
            <a:endParaRPr>
              <a:solidFill>
                <a:schemeClr val="dk1"/>
              </a:solidFill>
            </a:endParaRPr>
          </a:p>
          <a:p>
            <a:pPr marL="0" lvl="0" indent="0" algn="l" rtl="0">
              <a:spcBef>
                <a:spcPts val="1200"/>
              </a:spcBef>
              <a:spcAft>
                <a:spcPts val="0"/>
              </a:spcAft>
              <a:buNone/>
            </a:pPr>
            <a:r>
              <a:rPr lang="en-GB" sz="1200">
                <a:solidFill>
                  <a:schemeClr val="dk1"/>
                </a:solidFill>
              </a:rPr>
              <a:t>Leone Carroll – VisAbility</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cf1bec3668_1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cf1bec3668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3 images on the pages of Electronic Symbols at the end of the Electronics section in the Guidelines.</a:t>
            </a:r>
            <a:endParaRPr/>
          </a:p>
          <a:p>
            <a:pPr marL="0" lvl="0" indent="0" algn="l" rtl="0">
              <a:spcBef>
                <a:spcPts val="0"/>
              </a:spcBef>
              <a:spcAft>
                <a:spcPts val="0"/>
              </a:spcAft>
              <a:buNone/>
            </a:pPr>
            <a:r>
              <a:rPr lang="en-GB"/>
              <a:t>They have been shrunk down here to fit on 1 slide. Each has the name of the symbol, a braille letter/s to represent the symbol and a drawing of what the symbol looks. These drawings can also be used to represent the circuit is drawing it tactually.</a:t>
            </a:r>
            <a:endParaRPr/>
          </a:p>
          <a:p>
            <a:pPr marL="0" lvl="0" indent="0" algn="l" rtl="0">
              <a:spcBef>
                <a:spcPts val="0"/>
              </a:spcBef>
              <a:spcAft>
                <a:spcPts val="0"/>
              </a:spcAft>
              <a:buNone/>
            </a:pPr>
            <a:r>
              <a:rPr lang="en-GB"/>
              <a:t>For example: Resistor is show in print as either a rectangle or a zigzag line. It is shown in braille by the letter r.</a:t>
            </a:r>
            <a:endParaRPr/>
          </a:p>
          <a:p>
            <a:pPr marL="0" lvl="0" indent="0" algn="l" rtl="0">
              <a:spcBef>
                <a:spcPts val="0"/>
              </a:spcBef>
              <a:spcAft>
                <a:spcPts val="0"/>
              </a:spcAft>
              <a:buNone/>
            </a:pPr>
            <a:r>
              <a:rPr lang="en-GB"/>
              <a:t>An AC Source is shown as a circle with a s shaped line inside. It is shown in braille by the letters sou.</a:t>
            </a:r>
            <a:endParaRPr/>
          </a:p>
          <a:p>
            <a:pPr marL="0" lvl="0" indent="0" algn="l" rtl="0">
              <a:spcBef>
                <a:spcPts val="0"/>
              </a:spcBef>
              <a:spcAft>
                <a:spcPts val="0"/>
              </a:spcAft>
              <a:buNone/>
            </a:pPr>
            <a:r>
              <a:rPr lang="en-GB"/>
              <a:t>These are only some of the ways the electronic symbols can be shown. There is a wide amount of variation and so this is not an exhaustive list and only includes some of the symbols.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cf1bec3668_1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cf1bec3668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This image shows how to produce an electronic symbol in a tactile form.</a:t>
            </a:r>
            <a:endParaRPr/>
          </a:p>
          <a:p>
            <a:pPr marL="0" lvl="0" indent="0" algn="l" rtl="0">
              <a:spcBef>
                <a:spcPts val="0"/>
              </a:spcBef>
              <a:spcAft>
                <a:spcPts val="0"/>
              </a:spcAft>
              <a:buNone/>
            </a:pPr>
            <a:r>
              <a:rPr lang="en-GB"/>
              <a:t>Lauren Race has done extensive research in this area and developed a set of tactile symbols to represent electronic components.</a:t>
            </a:r>
            <a:endParaRPr/>
          </a:p>
          <a:p>
            <a:pPr marL="0" lvl="0" indent="0" algn="l" rtl="0">
              <a:spcBef>
                <a:spcPts val="0"/>
              </a:spcBef>
              <a:spcAft>
                <a:spcPts val="0"/>
              </a:spcAft>
              <a:buNone/>
            </a:pPr>
            <a:r>
              <a:rPr lang="en-GB"/>
              <a:t>For more information on Lauren’s work and the symbols refer to Designing Tactile Schematics.This includes a library of over 50 tactile schematics that can be downloaded for free. This is a wonderful resource and very valuable when producing complex circuits.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cf4d40a2dc_1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cf4d40a2dc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d6e2b40d5a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d6e2b40d5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c95b92b1c2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c95b92b1c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GB">
                <a:solidFill>
                  <a:schemeClr val="dk1"/>
                </a:solidFill>
              </a:rPr>
              <a:t>ANNETTE</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Image on slide shows a 3D printed tactile globe. </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What’s new in these Guidelines</a:t>
            </a:r>
            <a:endParaRPr>
              <a:solidFill>
                <a:schemeClr val="dk1"/>
              </a:solidFill>
            </a:endParaRPr>
          </a:p>
          <a:p>
            <a:pPr marL="0" lvl="0" indent="0" algn="l" rtl="0">
              <a:lnSpc>
                <a:spcPct val="115000"/>
              </a:lnSpc>
              <a:spcBef>
                <a:spcPts val="1200"/>
              </a:spcBef>
              <a:spcAft>
                <a:spcPts val="0"/>
              </a:spcAft>
              <a:buNone/>
            </a:pPr>
            <a:r>
              <a:rPr lang="en-GB" sz="700">
                <a:solidFill>
                  <a:schemeClr val="dk1"/>
                </a:solidFill>
                <a:latin typeface="Times New Roman"/>
                <a:ea typeface="Times New Roman"/>
                <a:cs typeface="Times New Roman"/>
                <a:sym typeface="Times New Roman"/>
              </a:rPr>
              <a:t> </a:t>
            </a:r>
            <a:r>
              <a:rPr lang="en-GB">
                <a:solidFill>
                  <a:schemeClr val="dk1"/>
                </a:solidFill>
              </a:rPr>
              <a:t>language to reflect the different methods of communicating information and the technology available to the producer and end user. Such as Alt Text, Electronic Text, 3D models, sonification, banners, logos, icons, emoticons and graphic novels to name a few.  </a:t>
            </a:r>
            <a:endParaRPr>
              <a:solidFill>
                <a:schemeClr val="dk1"/>
              </a:solidFill>
            </a:endParaRPr>
          </a:p>
          <a:p>
            <a:pPr marL="0" lvl="0" indent="-228600" algn="l" rtl="0">
              <a:lnSpc>
                <a:spcPct val="115000"/>
              </a:lnSpc>
              <a:spcBef>
                <a:spcPts val="1200"/>
              </a:spcBef>
              <a:spcAft>
                <a:spcPts val="0"/>
              </a:spcAft>
              <a:buClr>
                <a:schemeClr val="dk1"/>
              </a:buClr>
              <a:buSzPts val="1100"/>
              <a:buFont typeface="Arial"/>
              <a:buNone/>
            </a:pPr>
            <a:r>
              <a:rPr lang="en-GB">
                <a:solidFill>
                  <a:schemeClr val="dk1"/>
                </a:solidFill>
              </a:rPr>
              <a:t>·</a:t>
            </a:r>
            <a:r>
              <a:rPr lang="en-GB" sz="700">
                <a:solidFill>
                  <a:schemeClr val="dk1"/>
                </a:solidFill>
                <a:latin typeface="Times New Roman"/>
                <a:ea typeface="Times New Roman"/>
                <a:cs typeface="Times New Roman"/>
                <a:sym typeface="Times New Roman"/>
              </a:rPr>
              <a:t>       </a:t>
            </a:r>
            <a:r>
              <a:rPr lang="en-GB">
                <a:solidFill>
                  <a:schemeClr val="dk1"/>
                </a:solidFill>
              </a:rPr>
              <a:t>more in depth information on the general principles for producing accessible graphics and on the formats for accessible graphics.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In this age of media, creating born-accessible materials is the responsibility of all people, regardless of what they are producing: Professional published materials; less formal print materials such as newsletters, bills and brochures; online content such as web pages and blog posts; or simply posting a photograph on social media.</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Producers of accessible formats should ensure that all information, both textual and non-textual, is made accessible to people who are blind or have low vision. It is no longer appropriate to assume that visual information can be omitted from special format versions of printed matter.</a:t>
            </a:r>
            <a:endParaRPr>
              <a:solidFill>
                <a:schemeClr val="dk1"/>
              </a:solidFill>
            </a:endParaRPr>
          </a:p>
          <a:p>
            <a:pPr marL="0" lvl="0" indent="-228600" algn="l" rtl="0">
              <a:lnSpc>
                <a:spcPct val="115000"/>
              </a:lnSpc>
              <a:spcBef>
                <a:spcPts val="1200"/>
              </a:spcBef>
              <a:spcAft>
                <a:spcPts val="0"/>
              </a:spcAft>
              <a:buClr>
                <a:schemeClr val="dk1"/>
              </a:buClr>
              <a:buSzPts val="1100"/>
              <a:buFont typeface="Arial"/>
              <a:buNone/>
            </a:pPr>
            <a:r>
              <a:rPr lang="en-GB">
                <a:solidFill>
                  <a:schemeClr val="dk1"/>
                </a:solidFill>
              </a:rPr>
              <a:t>·</a:t>
            </a:r>
            <a:r>
              <a:rPr lang="en-GB" sz="700">
                <a:solidFill>
                  <a:schemeClr val="dk1"/>
                </a:solidFill>
                <a:latin typeface="Times New Roman"/>
                <a:ea typeface="Times New Roman"/>
                <a:cs typeface="Times New Roman"/>
                <a:sym typeface="Times New Roman"/>
              </a:rPr>
              <a:t>       </a:t>
            </a:r>
            <a:r>
              <a:rPr lang="en-GB">
                <a:solidFill>
                  <a:schemeClr val="dk1"/>
                </a:solidFill>
              </a:rPr>
              <a:t>updated examples of graphics</a:t>
            </a:r>
            <a:endParaRPr>
              <a:solidFill>
                <a:schemeClr val="dk1"/>
              </a:solidFill>
            </a:endParaRPr>
          </a:p>
          <a:p>
            <a:pPr marL="0" lvl="0" indent="-228600" algn="l" rtl="0">
              <a:lnSpc>
                <a:spcPct val="115000"/>
              </a:lnSpc>
              <a:spcBef>
                <a:spcPts val="1200"/>
              </a:spcBef>
              <a:spcAft>
                <a:spcPts val="0"/>
              </a:spcAft>
              <a:buClr>
                <a:schemeClr val="dk1"/>
              </a:buClr>
              <a:buSzPts val="1100"/>
              <a:buFont typeface="Arial"/>
              <a:buNone/>
            </a:pPr>
            <a:r>
              <a:rPr lang="en-GB">
                <a:solidFill>
                  <a:schemeClr val="dk1"/>
                </a:solidFill>
              </a:rPr>
              <a:t>     The examples in these updated guidelines have been reproduced electronically and more examples have been included to encompass the changing environment of printed material. Some of the inclusions we found necessary to include are banners, logos, icons and emoticons, which are included more extensively in print material.</a:t>
            </a:r>
            <a:endParaRPr>
              <a:solidFill>
                <a:schemeClr val="dk1"/>
              </a:solidFill>
            </a:endParaRPr>
          </a:p>
          <a:p>
            <a:pPr marL="0" lvl="0" indent="-22860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c95b92b1c2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c95b92b1c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ANNETTE</a:t>
            </a:r>
            <a:endParaRPr/>
          </a:p>
          <a:p>
            <a:pPr marL="0" lvl="0" indent="0" algn="l" rtl="0">
              <a:spcBef>
                <a:spcPts val="0"/>
              </a:spcBef>
              <a:spcAft>
                <a:spcPts val="0"/>
              </a:spcAft>
              <a:buNone/>
            </a:pPr>
            <a:r>
              <a:rPr lang="en-GB"/>
              <a:t>The contents of these guidelines now include:</a:t>
            </a:r>
            <a:endParaRPr/>
          </a:p>
          <a:p>
            <a:pPr marL="0" lvl="0" indent="0" algn="l" rtl="0">
              <a:spcBef>
                <a:spcPts val="0"/>
              </a:spcBef>
              <a:spcAft>
                <a:spcPts val="0"/>
              </a:spcAft>
              <a:buNone/>
            </a:pPr>
            <a:endParaRPr/>
          </a:p>
          <a:p>
            <a:pPr marL="0" lvl="0" indent="0" algn="l" rtl="0">
              <a:spcBef>
                <a:spcPts val="0"/>
              </a:spcBef>
              <a:spcAft>
                <a:spcPts val="0"/>
              </a:spcAft>
              <a:buNone/>
            </a:pPr>
            <a:r>
              <a:rPr lang="en-GB"/>
              <a:t>When we began this review it was thought that only an update would be necessary, however as we progressed it became more apparent that the extent of visual information not mentioned warranted inclusion. </a:t>
            </a:r>
            <a:endParaRPr/>
          </a:p>
          <a:p>
            <a:pPr marL="0" lvl="0" indent="0" algn="l" rtl="0">
              <a:spcBef>
                <a:spcPts val="0"/>
              </a:spcBef>
              <a:spcAft>
                <a:spcPts val="0"/>
              </a:spcAft>
              <a:buNone/>
            </a:pPr>
            <a:r>
              <a:rPr lang="en-GB"/>
              <a:t>We need to keep in mind that these guidelines are not only for producers of educational material, but rather for producers of all printed and graphic material. For example, access to arts and culture are an important aspect of inclusion. As public institutions,  galleries and museums have a responsibility to ensure that there collections are accessible to all.</a:t>
            </a:r>
            <a:endParaRPr/>
          </a:p>
          <a:p>
            <a:pPr marL="0" lvl="0" indent="0" algn="l" rtl="0">
              <a:spcBef>
                <a:spcPts val="0"/>
              </a:spcBef>
              <a:spcAft>
                <a:spcPts val="0"/>
              </a:spcAft>
              <a:buNone/>
            </a:pPr>
            <a:r>
              <a:rPr lang="en-GB"/>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cebed357e0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cebed357e0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ebed357e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ebed357e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c95b92b1c2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c95b92b1c2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200">
                <a:solidFill>
                  <a:schemeClr val="dk1"/>
                </a:solidFill>
              </a:rPr>
              <a:t>1. Microsoft Word has become a de facto program that is almost used by everyone with or without disabilities.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sz="1200">
                <a:solidFill>
                  <a:schemeClr val="dk1"/>
                </a:solidFill>
              </a:rPr>
              <a:t>2. The interface is reasonably accessible for everyone to use in order to create a word document.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sz="1200">
                <a:solidFill>
                  <a:schemeClr val="dk1"/>
                </a:solidFill>
              </a:rPr>
              <a:t>3. documents created/authored based on the accessibility standards in MS Word can be read and accessed by assistive technologies such as screen readers, Braille devices and screen magnification software.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sz="1200">
                <a:solidFill>
                  <a:schemeClr val="dk1"/>
                </a:solidFill>
              </a:rPr>
              <a:t>4. Also, embedding accessibility into your workflow from the very beginning is important because: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sz="1200">
                <a:solidFill>
                  <a:schemeClr val="dk1"/>
                </a:solidFill>
              </a:rPr>
              <a:t>a)this will benefit everyone and</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sz="1200">
                <a:solidFill>
                  <a:schemeClr val="dk1"/>
                </a:solidFill>
              </a:rPr>
              <a:t>b)nobody will be disadvantaged from access your content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sz="1200">
                <a:solidFill>
                  <a:schemeClr val="dk1"/>
                </a:solidFill>
              </a:rPr>
              <a:t>b) this will be make editing and reading documents easier.</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rPr>
              <a:t>The document was formatted using the Round table accessible eText guidelines 2018 - You can find this set of guidelines on the Routable </a:t>
            </a:r>
            <a:endParaRPr sz="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d8a75cb237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d8a75cb23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Char char="-"/>
            </a:pPr>
            <a:r>
              <a:rPr lang="en-GB" sz="1200">
                <a:solidFill>
                  <a:schemeClr val="dk1"/>
                </a:solidFill>
              </a:rPr>
              <a:t>A good structure for documents are created through the implementation of Headings. Screen reader users are able to jump from one section to another, easily.</a:t>
            </a:r>
            <a:endParaRPr sz="1200">
              <a:solidFill>
                <a:schemeClr val="dk1"/>
              </a:solidFill>
            </a:endParaRPr>
          </a:p>
          <a:p>
            <a:pPr marL="457200" lvl="0" indent="-304800" algn="l" rtl="0">
              <a:spcBef>
                <a:spcPts val="0"/>
              </a:spcBef>
              <a:spcAft>
                <a:spcPts val="0"/>
              </a:spcAft>
              <a:buClr>
                <a:schemeClr val="dk1"/>
              </a:buClr>
              <a:buSzPts val="1200"/>
              <a:buChar char="-"/>
            </a:pPr>
            <a:r>
              <a:rPr lang="en-GB" sz="1200">
                <a:solidFill>
                  <a:schemeClr val="dk1"/>
                </a:solidFill>
              </a:rPr>
              <a:t>Sans Serif fonts are clearer and easier to read for those using screen magnification</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GB" sz="1200">
                <a:solidFill>
                  <a:schemeClr val="dk1"/>
                </a:solidFill>
              </a:rPr>
              <a:t>Alternative text or Alt text is a way to describe images or illustrations in the form of text to screen reader users.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None/>
            </a:pPr>
            <a:endParaRPr sz="12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drive.google.com/file/d/1YfKJ27tzQRnFWlEt4mlAQlZ-Aa9iomMC/view"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emojipedia.or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hyperlink" Target="https://arxiv.org/pdf/2003.14274.pdf"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printdisability.org/guidelines/graphics-2021/"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mailto:annette.sutherland2@gmail.com"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printdisability.org/guidelines/guidelines-for-accessible-e-text-2018/"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01700" y="744575"/>
            <a:ext cx="88227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GB" sz="4500" b="1" dirty="0"/>
              <a:t>Producing Accessible Graphics</a:t>
            </a:r>
            <a:endParaRPr sz="4500" b="1" dirty="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a:solidFill>
                  <a:srgbClr val="000000"/>
                </a:solidFill>
              </a:rPr>
              <a:t>Round Table Conference Workshop 2021</a:t>
            </a:r>
            <a:endParaRPr>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Choosing a format</a:t>
            </a:r>
            <a:endParaRPr b="1"/>
          </a:p>
        </p:txBody>
      </p:sp>
      <p:sp>
        <p:nvSpPr>
          <p:cNvPr id="111" name="Google Shape;111;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9250" algn="l" rtl="0">
              <a:lnSpc>
                <a:spcPct val="150000"/>
              </a:lnSpc>
              <a:spcBef>
                <a:spcPts val="0"/>
              </a:spcBef>
              <a:spcAft>
                <a:spcPts val="0"/>
              </a:spcAft>
              <a:buClr>
                <a:schemeClr val="dk1"/>
              </a:buClr>
              <a:buSzPts val="1900"/>
              <a:buChar char="●"/>
            </a:pPr>
            <a:r>
              <a:rPr lang="en-GB" sz="1900">
                <a:solidFill>
                  <a:schemeClr val="dk1"/>
                </a:solidFill>
              </a:rPr>
              <a:t>Use a variety of formats</a:t>
            </a:r>
            <a:endParaRPr sz="1900">
              <a:solidFill>
                <a:schemeClr val="dk1"/>
              </a:solidFill>
            </a:endParaRPr>
          </a:p>
          <a:p>
            <a:pPr marL="457200" lvl="0" indent="-349250" algn="l" rtl="0">
              <a:lnSpc>
                <a:spcPct val="150000"/>
              </a:lnSpc>
              <a:spcBef>
                <a:spcPts val="0"/>
              </a:spcBef>
              <a:spcAft>
                <a:spcPts val="0"/>
              </a:spcAft>
              <a:buClr>
                <a:schemeClr val="dk1"/>
              </a:buClr>
              <a:buSzPts val="1900"/>
              <a:buChar char="●"/>
            </a:pPr>
            <a:r>
              <a:rPr lang="en-GB" sz="1900">
                <a:solidFill>
                  <a:schemeClr val="dk1"/>
                </a:solidFill>
              </a:rPr>
              <a:t>Omission</a:t>
            </a:r>
            <a:endParaRPr sz="1900">
              <a:solidFill>
                <a:schemeClr val="dk1"/>
              </a:solidFill>
            </a:endParaRPr>
          </a:p>
          <a:p>
            <a:pPr marL="457200" lvl="0" indent="-349250" algn="l" rtl="0">
              <a:lnSpc>
                <a:spcPct val="150000"/>
              </a:lnSpc>
              <a:spcBef>
                <a:spcPts val="0"/>
              </a:spcBef>
              <a:spcAft>
                <a:spcPts val="0"/>
              </a:spcAft>
              <a:buClr>
                <a:schemeClr val="dk1"/>
              </a:buClr>
              <a:buSzPts val="1900"/>
              <a:buChar char="●"/>
            </a:pPr>
            <a:r>
              <a:rPr lang="en-GB" sz="1900">
                <a:solidFill>
                  <a:schemeClr val="dk1"/>
                </a:solidFill>
              </a:rPr>
              <a:t>Descriptions</a:t>
            </a:r>
            <a:endParaRPr sz="1900">
              <a:solidFill>
                <a:schemeClr val="dk1"/>
              </a:solidFill>
            </a:endParaRPr>
          </a:p>
          <a:p>
            <a:pPr marL="457200" lvl="0" indent="-349250" algn="l" rtl="0">
              <a:lnSpc>
                <a:spcPct val="150000"/>
              </a:lnSpc>
              <a:spcBef>
                <a:spcPts val="0"/>
              </a:spcBef>
              <a:spcAft>
                <a:spcPts val="0"/>
              </a:spcAft>
              <a:buClr>
                <a:schemeClr val="dk1"/>
              </a:buClr>
              <a:buSzPts val="1900"/>
              <a:buChar char="●"/>
            </a:pPr>
            <a:r>
              <a:rPr lang="en-GB" sz="1900">
                <a:solidFill>
                  <a:schemeClr val="dk1"/>
                </a:solidFill>
              </a:rPr>
              <a:t>Clear Print</a:t>
            </a:r>
            <a:endParaRPr sz="1900">
              <a:solidFill>
                <a:schemeClr val="dk1"/>
              </a:solidFill>
            </a:endParaRPr>
          </a:p>
          <a:p>
            <a:pPr marL="457200" lvl="0" indent="-349250" algn="l" rtl="0">
              <a:lnSpc>
                <a:spcPct val="150000"/>
              </a:lnSpc>
              <a:spcBef>
                <a:spcPts val="0"/>
              </a:spcBef>
              <a:spcAft>
                <a:spcPts val="0"/>
              </a:spcAft>
              <a:buClr>
                <a:schemeClr val="dk1"/>
              </a:buClr>
              <a:buSzPts val="1900"/>
              <a:buChar char="●"/>
            </a:pPr>
            <a:r>
              <a:rPr lang="en-GB" sz="1900">
                <a:solidFill>
                  <a:schemeClr val="dk1"/>
                </a:solidFill>
              </a:rPr>
              <a:t>Tactile Graphics</a:t>
            </a:r>
            <a:endParaRPr sz="1900">
              <a:solidFill>
                <a:schemeClr val="dk1"/>
              </a:solidFill>
            </a:endParaRPr>
          </a:p>
          <a:p>
            <a:pPr marL="457200" lvl="0" indent="-349250" algn="l" rtl="0">
              <a:lnSpc>
                <a:spcPct val="150000"/>
              </a:lnSpc>
              <a:spcBef>
                <a:spcPts val="0"/>
              </a:spcBef>
              <a:spcAft>
                <a:spcPts val="0"/>
              </a:spcAft>
              <a:buClr>
                <a:schemeClr val="dk1"/>
              </a:buClr>
              <a:buSzPts val="1900"/>
              <a:buChar char="●"/>
            </a:pPr>
            <a:r>
              <a:rPr lang="en-GB" sz="1900">
                <a:solidFill>
                  <a:schemeClr val="dk1"/>
                </a:solidFill>
              </a:rPr>
              <a:t>3D Models</a:t>
            </a:r>
            <a:endParaRPr sz="1900">
              <a:solidFill>
                <a:schemeClr val="dk1"/>
              </a:solidFill>
            </a:endParaRPr>
          </a:p>
          <a:p>
            <a:pPr marL="457200" lvl="0" indent="-349250" algn="l" rtl="0">
              <a:lnSpc>
                <a:spcPct val="150000"/>
              </a:lnSpc>
              <a:spcBef>
                <a:spcPts val="0"/>
              </a:spcBef>
              <a:spcAft>
                <a:spcPts val="0"/>
              </a:spcAft>
              <a:buClr>
                <a:schemeClr val="dk1"/>
              </a:buClr>
              <a:buSzPts val="1900"/>
              <a:buChar char="●"/>
            </a:pPr>
            <a:r>
              <a:rPr lang="en-GB" sz="1900">
                <a:solidFill>
                  <a:schemeClr val="dk1"/>
                </a:solidFill>
              </a:rPr>
              <a:t>Sonification</a:t>
            </a:r>
            <a:endParaRPr sz="1900">
              <a:solidFill>
                <a:schemeClr val="dk1"/>
              </a:solidFill>
            </a:endParaRPr>
          </a:p>
          <a:p>
            <a:pPr marL="457200" lvl="0" indent="0" algn="l" rtl="0">
              <a:spcBef>
                <a:spcPts val="1200"/>
              </a:spcBef>
              <a:spcAft>
                <a:spcPts val="12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a:extLst>
              <a:ext uri="{C183D7F6-B498-43B3-948B-1728B52AA6E4}">
                <adec:decorative xmlns:adec="http://schemas.microsoft.com/office/drawing/2017/decorative" xmlns="" val="0"/>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dirty="0"/>
              <a:t>Artworks (1/2)</a:t>
            </a:r>
            <a:endParaRPr b="1" dirty="0"/>
          </a:p>
        </p:txBody>
      </p:sp>
      <p:pic>
        <p:nvPicPr>
          <p:cNvPr id="118" name="Google Shape;118;p23" descr="The Drover - original oil on canvas painting by Walter Withers (1912).">
            <a:extLst>
              <a:ext uri="{C183D7F6-B498-43B3-948B-1728B52AA6E4}">
                <adec:decorative xmlns:adec="http://schemas.microsoft.com/office/drawing/2017/decorative" xmlns="" val="0"/>
              </a:ext>
            </a:extLst>
          </p:cNvPr>
          <p:cNvPicPr preferRelativeResize="0"/>
          <p:nvPr/>
        </p:nvPicPr>
        <p:blipFill>
          <a:blip r:embed="rId3">
            <a:alphaModFix/>
          </a:blip>
          <a:stretch>
            <a:fillRect/>
          </a:stretch>
        </p:blipFill>
        <p:spPr>
          <a:xfrm>
            <a:off x="311704" y="1152486"/>
            <a:ext cx="4181819" cy="3376675"/>
          </a:xfrm>
          <a:prstGeom prst="rect">
            <a:avLst/>
          </a:prstGeom>
          <a:noFill/>
          <a:ln>
            <a:noFill/>
          </a:ln>
        </p:spPr>
      </p:pic>
      <p:sp>
        <p:nvSpPr>
          <p:cNvPr id="117" name="Google Shape;117;p23">
            <a:extLst>
              <a:ext uri="{C183D7F6-B498-43B3-948B-1728B52AA6E4}">
                <adec:decorative xmlns:adec="http://schemas.microsoft.com/office/drawing/2017/decorative" xmlns="" val="0"/>
              </a:ext>
            </a:extLst>
          </p:cNvPr>
          <p:cNvSpPr txBox="1">
            <a:spLocks noGrp="1"/>
          </p:cNvSpPr>
          <p:nvPr>
            <p:ph type="body" idx="1"/>
          </p:nvPr>
        </p:nvSpPr>
        <p:spPr>
          <a:xfrm>
            <a:off x="4761075" y="1132625"/>
            <a:ext cx="4071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dirty="0">
                <a:solidFill>
                  <a:schemeClr val="dk1"/>
                </a:solidFill>
              </a:rPr>
              <a:t>The Drover (1912)</a:t>
            </a:r>
            <a:endParaRPr dirty="0">
              <a:solidFill>
                <a:schemeClr val="dk1"/>
              </a:solidFill>
            </a:endParaRPr>
          </a:p>
          <a:p>
            <a:pPr marL="0" lvl="0" indent="0" algn="l" rtl="0">
              <a:spcBef>
                <a:spcPts val="1200"/>
              </a:spcBef>
              <a:spcAft>
                <a:spcPts val="0"/>
              </a:spcAft>
              <a:buNone/>
            </a:pPr>
            <a:r>
              <a:rPr lang="en-GB" dirty="0">
                <a:solidFill>
                  <a:schemeClr val="dk1"/>
                </a:solidFill>
              </a:rPr>
              <a:t>by Walter Withers</a:t>
            </a:r>
            <a:endParaRPr dirty="0">
              <a:solidFill>
                <a:schemeClr val="dk1"/>
              </a:solidFill>
            </a:endParaRPr>
          </a:p>
          <a:p>
            <a:pPr marL="0" lvl="0" indent="0" algn="l" rtl="0">
              <a:spcBef>
                <a:spcPts val="1200"/>
              </a:spcBef>
              <a:spcAft>
                <a:spcPts val="0"/>
              </a:spcAft>
              <a:buNone/>
            </a:pPr>
            <a:r>
              <a:rPr lang="en-GB" dirty="0">
                <a:solidFill>
                  <a:schemeClr val="dk1"/>
                </a:solidFill>
              </a:rPr>
              <a:t>Oil on canvas</a:t>
            </a:r>
            <a:endParaRPr dirty="0">
              <a:solidFill>
                <a:schemeClr val="dk1"/>
              </a:solidFill>
            </a:endParaRPr>
          </a:p>
          <a:p>
            <a:pPr marL="0" lvl="0" indent="0" algn="l" rtl="0">
              <a:spcBef>
                <a:spcPts val="1200"/>
              </a:spcBef>
              <a:spcAft>
                <a:spcPts val="120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dirty="0"/>
              <a:t>Artworks (2/2)</a:t>
            </a:r>
            <a:endParaRPr b="1" dirty="0"/>
          </a:p>
        </p:txBody>
      </p:sp>
      <p:sp>
        <p:nvSpPr>
          <p:cNvPr id="124" name="Google Shape;124;p24"/>
          <p:cNvSpPr txBox="1">
            <a:spLocks noGrp="1"/>
          </p:cNvSpPr>
          <p:nvPr>
            <p:ph type="body" idx="1"/>
          </p:nvPr>
        </p:nvSpPr>
        <p:spPr>
          <a:xfrm>
            <a:off x="311700" y="1094375"/>
            <a:ext cx="4071300" cy="37272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GB">
                <a:solidFill>
                  <a:schemeClr val="dk1"/>
                </a:solidFill>
              </a:rPr>
              <a:t>Use a variety of approaches:</a:t>
            </a:r>
            <a:endParaRPr>
              <a:solidFill>
                <a:schemeClr val="dk1"/>
              </a:solidFill>
            </a:endParaRPr>
          </a:p>
          <a:p>
            <a:pPr marL="457200" lvl="0" indent="-334327" algn="l" rtl="0">
              <a:lnSpc>
                <a:spcPct val="150000"/>
              </a:lnSpc>
              <a:spcBef>
                <a:spcPts val="1200"/>
              </a:spcBef>
              <a:spcAft>
                <a:spcPts val="0"/>
              </a:spcAft>
              <a:buClr>
                <a:schemeClr val="dk1"/>
              </a:buClr>
              <a:buSzPct val="100000"/>
              <a:buChar char="●"/>
            </a:pPr>
            <a:r>
              <a:rPr lang="en-GB">
                <a:solidFill>
                  <a:schemeClr val="dk1"/>
                </a:solidFill>
              </a:rPr>
              <a:t>Enhanced graphics</a:t>
            </a:r>
            <a:endParaRPr>
              <a:solidFill>
                <a:schemeClr val="dk1"/>
              </a:solidFill>
            </a:endParaRPr>
          </a:p>
          <a:p>
            <a:pPr marL="457200" lvl="0" indent="-334327" algn="l" rtl="0">
              <a:lnSpc>
                <a:spcPct val="150000"/>
              </a:lnSpc>
              <a:spcBef>
                <a:spcPts val="0"/>
              </a:spcBef>
              <a:spcAft>
                <a:spcPts val="0"/>
              </a:spcAft>
              <a:buClr>
                <a:schemeClr val="dk1"/>
              </a:buClr>
              <a:buSzPct val="100000"/>
              <a:buChar char="●"/>
            </a:pPr>
            <a:r>
              <a:rPr lang="en-GB">
                <a:solidFill>
                  <a:schemeClr val="dk1"/>
                </a:solidFill>
              </a:rPr>
              <a:t>Description</a:t>
            </a:r>
            <a:endParaRPr>
              <a:solidFill>
                <a:schemeClr val="dk1"/>
              </a:solidFill>
            </a:endParaRPr>
          </a:p>
          <a:p>
            <a:pPr marL="457200" lvl="0" indent="-334327" algn="l" rtl="0">
              <a:lnSpc>
                <a:spcPct val="150000"/>
              </a:lnSpc>
              <a:spcBef>
                <a:spcPts val="0"/>
              </a:spcBef>
              <a:spcAft>
                <a:spcPts val="0"/>
              </a:spcAft>
              <a:buClr>
                <a:schemeClr val="dk1"/>
              </a:buClr>
              <a:buSzPct val="100000"/>
              <a:buChar char="●"/>
            </a:pPr>
            <a:r>
              <a:rPr lang="en-GB">
                <a:solidFill>
                  <a:schemeClr val="dk1"/>
                </a:solidFill>
              </a:rPr>
              <a:t>Tactile graphic</a:t>
            </a:r>
            <a:endParaRPr>
              <a:solidFill>
                <a:schemeClr val="dk1"/>
              </a:solidFill>
            </a:endParaRPr>
          </a:p>
          <a:p>
            <a:pPr marL="457200" lvl="0" indent="-334327" algn="l" rtl="0">
              <a:lnSpc>
                <a:spcPct val="150000"/>
              </a:lnSpc>
              <a:spcBef>
                <a:spcPts val="0"/>
              </a:spcBef>
              <a:spcAft>
                <a:spcPts val="0"/>
              </a:spcAft>
              <a:buClr>
                <a:schemeClr val="dk1"/>
              </a:buClr>
              <a:buSzPct val="100000"/>
              <a:buChar char="●"/>
            </a:pPr>
            <a:r>
              <a:rPr lang="en-GB">
                <a:solidFill>
                  <a:schemeClr val="dk1"/>
                </a:solidFill>
              </a:rPr>
              <a:t>3D model</a:t>
            </a:r>
            <a:endParaRPr>
              <a:solidFill>
                <a:schemeClr val="dk1"/>
              </a:solidFill>
            </a:endParaRPr>
          </a:p>
          <a:p>
            <a:pPr marL="457200" lvl="0" indent="-334327" algn="l" rtl="0">
              <a:lnSpc>
                <a:spcPct val="150000"/>
              </a:lnSpc>
              <a:spcBef>
                <a:spcPts val="0"/>
              </a:spcBef>
              <a:spcAft>
                <a:spcPts val="0"/>
              </a:spcAft>
              <a:buClr>
                <a:schemeClr val="dk1"/>
              </a:buClr>
              <a:buSzPct val="100000"/>
              <a:buChar char="●"/>
            </a:pPr>
            <a:r>
              <a:rPr lang="en-GB">
                <a:solidFill>
                  <a:schemeClr val="dk1"/>
                </a:solidFill>
              </a:rPr>
              <a:t>Related objects</a:t>
            </a:r>
            <a:endParaRPr>
              <a:solidFill>
                <a:schemeClr val="dk1"/>
              </a:solidFill>
            </a:endParaRPr>
          </a:p>
          <a:p>
            <a:pPr marL="457200" lvl="0" indent="-334327" algn="l" rtl="0">
              <a:lnSpc>
                <a:spcPct val="150000"/>
              </a:lnSpc>
              <a:spcBef>
                <a:spcPts val="0"/>
              </a:spcBef>
              <a:spcAft>
                <a:spcPts val="0"/>
              </a:spcAft>
              <a:buClr>
                <a:schemeClr val="dk1"/>
              </a:buClr>
              <a:buSzPct val="100000"/>
              <a:buChar char="●"/>
            </a:pPr>
            <a:r>
              <a:rPr lang="en-GB">
                <a:solidFill>
                  <a:schemeClr val="dk1"/>
                </a:solidFill>
              </a:rPr>
              <a:t>Materials used to create the artwork</a:t>
            </a:r>
            <a:endParaRPr>
              <a:solidFill>
                <a:schemeClr val="dk1"/>
              </a:solidFill>
            </a:endParaRPr>
          </a:p>
          <a:p>
            <a:pPr marL="457200" lvl="0" indent="-334327" algn="l" rtl="0">
              <a:lnSpc>
                <a:spcPct val="150000"/>
              </a:lnSpc>
              <a:spcBef>
                <a:spcPts val="0"/>
              </a:spcBef>
              <a:spcAft>
                <a:spcPts val="0"/>
              </a:spcAft>
              <a:buClr>
                <a:schemeClr val="dk1"/>
              </a:buClr>
              <a:buSzPct val="100000"/>
              <a:buChar char="●"/>
            </a:pPr>
            <a:r>
              <a:rPr lang="en-GB">
                <a:solidFill>
                  <a:schemeClr val="dk1"/>
                </a:solidFill>
              </a:rPr>
              <a:t>Role play</a:t>
            </a:r>
            <a:endParaRPr>
              <a:solidFill>
                <a:schemeClr val="dk1"/>
              </a:solidFill>
            </a:endParaRPr>
          </a:p>
          <a:p>
            <a:pPr marL="457200" lvl="0" indent="-334327" algn="l" rtl="0">
              <a:lnSpc>
                <a:spcPct val="150000"/>
              </a:lnSpc>
              <a:spcBef>
                <a:spcPts val="0"/>
              </a:spcBef>
              <a:spcAft>
                <a:spcPts val="0"/>
              </a:spcAft>
              <a:buClr>
                <a:schemeClr val="dk1"/>
              </a:buClr>
              <a:buSzPct val="100000"/>
              <a:buChar char="●"/>
            </a:pPr>
            <a:r>
              <a:rPr lang="en-GB">
                <a:solidFill>
                  <a:schemeClr val="dk1"/>
                </a:solidFill>
              </a:rPr>
              <a:t>Soundscape or music</a:t>
            </a:r>
            <a:endParaRPr>
              <a:solidFill>
                <a:schemeClr val="dk1"/>
              </a:solidFill>
            </a:endParaRPr>
          </a:p>
          <a:p>
            <a:pPr marL="0" lvl="0" indent="0" algn="l" rtl="0">
              <a:spcBef>
                <a:spcPts val="1200"/>
              </a:spcBef>
              <a:spcAft>
                <a:spcPts val="1200"/>
              </a:spcAft>
              <a:buNone/>
            </a:pPr>
            <a:endParaRPr/>
          </a:p>
        </p:txBody>
      </p:sp>
      <p:pic>
        <p:nvPicPr>
          <p:cNvPr id="125" name="Google Shape;125;p24" descr="Portion of The Drover showing a man on his horse. The background is faded to almost white to provide high contrast. "/>
          <p:cNvPicPr preferRelativeResize="0"/>
          <p:nvPr/>
        </p:nvPicPr>
        <p:blipFill>
          <a:blip r:embed="rId3">
            <a:alphaModFix/>
          </a:blip>
          <a:stretch>
            <a:fillRect/>
          </a:stretch>
        </p:blipFill>
        <p:spPr>
          <a:xfrm>
            <a:off x="4572000" y="229450"/>
            <a:ext cx="4260300" cy="4260300"/>
          </a:xfrm>
          <a:prstGeom prst="rect">
            <a:avLst/>
          </a:prstGeom>
          <a:noFill/>
          <a:ln>
            <a:noFill/>
          </a:ln>
        </p:spPr>
      </p:pic>
      <p:pic>
        <p:nvPicPr>
          <p:cNvPr id="126" name="Google Shape;126;p24" title="drover.mp3">
            <a:hlinkClick r:id="rId4"/>
          </p:cNvPr>
          <p:cNvPicPr preferRelativeResize="0"/>
          <p:nvPr/>
        </p:nvPicPr>
        <p:blipFill>
          <a:blip r:embed="rId5">
            <a:alphaModFix/>
          </a:blip>
          <a:stretch>
            <a:fillRect/>
          </a:stretch>
        </p:blipFill>
        <p:spPr>
          <a:xfrm>
            <a:off x="152400" y="4684175"/>
            <a:ext cx="306925" cy="306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dirty="0"/>
              <a:t>Emojis (1/1)</a:t>
            </a:r>
            <a:endParaRPr b="1" dirty="0"/>
          </a:p>
        </p:txBody>
      </p:sp>
      <p:sp>
        <p:nvSpPr>
          <p:cNvPr id="132" name="Google Shape;132;p25"/>
          <p:cNvSpPr txBox="1">
            <a:spLocks noGrp="1"/>
          </p:cNvSpPr>
          <p:nvPr>
            <p:ph type="body" idx="1"/>
          </p:nvPr>
        </p:nvSpPr>
        <p:spPr>
          <a:xfrm>
            <a:off x="311700" y="1152475"/>
            <a:ext cx="8520600" cy="3917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solidFill>
                  <a:srgbClr val="000000"/>
                </a:solidFill>
                <a:highlight>
                  <a:srgbClr val="FFFFFF"/>
                </a:highlight>
              </a:rPr>
              <a:t>In most cases: </a:t>
            </a:r>
            <a:endParaRPr>
              <a:solidFill>
                <a:srgbClr val="000000"/>
              </a:solidFill>
              <a:highlight>
                <a:srgbClr val="FFFFFF"/>
              </a:highlight>
            </a:endParaRPr>
          </a:p>
          <a:p>
            <a:pPr marL="457200" lvl="0" indent="-342900" algn="l" rtl="0">
              <a:spcBef>
                <a:spcPts val="0"/>
              </a:spcBef>
              <a:spcAft>
                <a:spcPts val="0"/>
              </a:spcAft>
              <a:buClr>
                <a:srgbClr val="000000"/>
              </a:buClr>
              <a:buSzPts val="1800"/>
              <a:buChar char="●"/>
            </a:pPr>
            <a:r>
              <a:rPr lang="en-GB">
                <a:solidFill>
                  <a:srgbClr val="000000"/>
                </a:solidFill>
                <a:highlight>
                  <a:srgbClr val="FFFFFF"/>
                </a:highlight>
              </a:rPr>
              <a:t>Replace emojis with text descriptions, e.g. </a:t>
            </a:r>
            <a:endParaRPr>
              <a:solidFill>
                <a:srgbClr val="000000"/>
              </a:solidFill>
              <a:highlight>
                <a:srgbClr val="FFFFFF"/>
              </a:highlight>
            </a:endParaRPr>
          </a:p>
          <a:p>
            <a:pPr marL="457200" lvl="0" indent="0" algn="l" rtl="0">
              <a:spcBef>
                <a:spcPts val="0"/>
              </a:spcBef>
              <a:spcAft>
                <a:spcPts val="0"/>
              </a:spcAft>
              <a:buClr>
                <a:schemeClr val="dk1"/>
              </a:buClr>
              <a:buSzPts val="1100"/>
              <a:buFont typeface="Arial"/>
              <a:buNone/>
            </a:pPr>
            <a:r>
              <a:rPr lang="en-GB">
                <a:solidFill>
                  <a:srgbClr val="000000"/>
                </a:solidFill>
                <a:highlight>
                  <a:srgbClr val="FFFFFF"/>
                </a:highlight>
              </a:rPr>
              <a:t>Respond with 👍🏼 if you agree or 👎🏼 if you disagree. </a:t>
            </a:r>
            <a:endParaRPr>
              <a:solidFill>
                <a:srgbClr val="000000"/>
              </a:solidFill>
              <a:highlight>
                <a:srgbClr val="FFFFFF"/>
              </a:highlight>
            </a:endParaRPr>
          </a:p>
          <a:p>
            <a:pPr marL="457200" lvl="0" indent="0" algn="l" rtl="0">
              <a:spcBef>
                <a:spcPts val="0"/>
              </a:spcBef>
              <a:spcAft>
                <a:spcPts val="0"/>
              </a:spcAft>
              <a:buNone/>
            </a:pPr>
            <a:r>
              <a:rPr lang="en-GB">
                <a:solidFill>
                  <a:schemeClr val="dk1"/>
                </a:solidFill>
                <a:highlight>
                  <a:srgbClr val="FFFFFF"/>
                </a:highlight>
              </a:rPr>
              <a:t>Respond with [thumbs up emoji] if you agree or [thumbs down emoji] if you disagree.</a:t>
            </a:r>
            <a:endParaRPr>
              <a:solidFill>
                <a:schemeClr val="dk1"/>
              </a:solidFill>
              <a:highlight>
                <a:srgbClr val="FFFFFF"/>
              </a:highlight>
            </a:endParaRPr>
          </a:p>
          <a:p>
            <a:pPr marL="457200" lvl="0" indent="-342900" algn="l" rtl="0">
              <a:spcBef>
                <a:spcPts val="0"/>
              </a:spcBef>
              <a:spcAft>
                <a:spcPts val="0"/>
              </a:spcAft>
              <a:buClr>
                <a:srgbClr val="000000"/>
              </a:buClr>
              <a:buSzPts val="1800"/>
              <a:buChar char="●"/>
            </a:pPr>
            <a:r>
              <a:rPr lang="en-GB">
                <a:solidFill>
                  <a:srgbClr val="000000"/>
                </a:solidFill>
                <a:highlight>
                  <a:srgbClr val="FFFFFF"/>
                </a:highlight>
              </a:rPr>
              <a:t>Refer to </a:t>
            </a:r>
            <a:r>
              <a:rPr lang="en-GB" u="sng">
                <a:solidFill>
                  <a:schemeClr val="hlink"/>
                </a:solidFill>
                <a:highlight>
                  <a:srgbClr val="FFFFFF"/>
                </a:highlight>
                <a:hlinkClick r:id="rId3"/>
              </a:rPr>
              <a:t>Emoji: https://emojipedia.org/</a:t>
            </a:r>
            <a:r>
              <a:rPr lang="en-GB">
                <a:solidFill>
                  <a:srgbClr val="000000"/>
                </a:solidFill>
                <a:highlight>
                  <a:srgbClr val="FFFFFF"/>
                </a:highlight>
              </a:rPr>
              <a:t> for the standard emoji names. </a:t>
            </a:r>
            <a:endParaRPr>
              <a:solidFill>
                <a:srgbClr val="000000"/>
              </a:solidFill>
              <a:highlight>
                <a:srgbClr val="FFFFFF"/>
              </a:highlight>
            </a:endParaRPr>
          </a:p>
          <a:p>
            <a:pPr marL="0" lvl="0" indent="0" algn="l" rtl="0">
              <a:spcBef>
                <a:spcPts val="0"/>
              </a:spcBef>
              <a:spcAft>
                <a:spcPts val="0"/>
              </a:spcAft>
              <a:buNone/>
            </a:pPr>
            <a:endParaRPr>
              <a:solidFill>
                <a:srgbClr val="000000"/>
              </a:solidFill>
              <a:highlight>
                <a:srgbClr val="FFFFFF"/>
              </a:highlight>
            </a:endParaRPr>
          </a:p>
          <a:p>
            <a:pPr marL="0" lvl="0" indent="0" algn="l" rtl="0">
              <a:spcBef>
                <a:spcPts val="0"/>
              </a:spcBef>
              <a:spcAft>
                <a:spcPts val="0"/>
              </a:spcAft>
              <a:buNone/>
            </a:pPr>
            <a:r>
              <a:rPr lang="en-GB">
                <a:solidFill>
                  <a:srgbClr val="000000"/>
                </a:solidFill>
                <a:highlight>
                  <a:srgbClr val="FFFFFF"/>
                </a:highlight>
              </a:rPr>
              <a:t>If emojis are being studied you may consider:</a:t>
            </a:r>
            <a:endParaRPr>
              <a:solidFill>
                <a:srgbClr val="000000"/>
              </a:solidFill>
              <a:highlight>
                <a:srgbClr val="FFFFFF"/>
              </a:highlight>
            </a:endParaRPr>
          </a:p>
          <a:p>
            <a:pPr marL="457200" lvl="0" indent="-342900" algn="l" rtl="0">
              <a:spcBef>
                <a:spcPts val="0"/>
              </a:spcBef>
              <a:spcAft>
                <a:spcPts val="0"/>
              </a:spcAft>
              <a:buClr>
                <a:srgbClr val="000000"/>
              </a:buClr>
              <a:buSzPts val="1800"/>
              <a:buChar char="●"/>
            </a:pPr>
            <a:r>
              <a:rPr lang="en-GB">
                <a:solidFill>
                  <a:srgbClr val="000000"/>
                </a:solidFill>
                <a:highlight>
                  <a:srgbClr val="FFFFFF"/>
                </a:highlight>
              </a:rPr>
              <a:t>Emojis as tactile graphics</a:t>
            </a:r>
            <a:endParaRPr>
              <a:solidFill>
                <a:srgbClr val="000000"/>
              </a:solidFill>
              <a:highlight>
                <a:srgbClr val="FFFFFF"/>
              </a:highlight>
            </a:endParaRPr>
          </a:p>
          <a:p>
            <a:pPr marL="457200" lvl="0" indent="-342900" algn="l" rtl="0">
              <a:spcBef>
                <a:spcPts val="0"/>
              </a:spcBef>
              <a:spcAft>
                <a:spcPts val="0"/>
              </a:spcAft>
              <a:buClr>
                <a:srgbClr val="000000"/>
              </a:buClr>
              <a:buSzPts val="1800"/>
              <a:buChar char="●"/>
            </a:pPr>
            <a:r>
              <a:rPr lang="en-GB">
                <a:solidFill>
                  <a:srgbClr val="000000"/>
                </a:solidFill>
                <a:highlight>
                  <a:srgbClr val="FFFFFF"/>
                </a:highlight>
              </a:rPr>
              <a:t>Keyboard shortcuts to create the emojis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txBox="1">
            <a:spLocks noGrp="1"/>
          </p:cNvSpPr>
          <p:nvPr>
            <p:ph type="title"/>
          </p:nvPr>
        </p:nvSpPr>
        <p:spPr>
          <a:xfrm>
            <a:off x="311700" y="445025"/>
            <a:ext cx="8520600" cy="48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dirty="0"/>
              <a:t>Graphic Novels (1/3)</a:t>
            </a:r>
            <a:endParaRPr b="1" dirty="0"/>
          </a:p>
        </p:txBody>
      </p:sp>
      <p:sp>
        <p:nvSpPr>
          <p:cNvPr id="138" name="Google Shape;138;p26"/>
          <p:cNvSpPr txBox="1">
            <a:spLocks noGrp="1"/>
          </p:cNvSpPr>
          <p:nvPr>
            <p:ph type="body" idx="1"/>
          </p:nvPr>
        </p:nvSpPr>
        <p:spPr>
          <a:xfrm>
            <a:off x="311700" y="930425"/>
            <a:ext cx="8520600" cy="3638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Char char="●"/>
            </a:pPr>
            <a:r>
              <a:rPr lang="en-GB">
                <a:solidFill>
                  <a:schemeClr val="dk1"/>
                </a:solidFill>
              </a:rPr>
              <a:t>Convey the story in an easy and entertaining fashion</a:t>
            </a:r>
            <a:endParaRPr>
              <a:solidFill>
                <a:schemeClr val="dk1"/>
              </a:solidFill>
            </a:endParaRPr>
          </a:p>
          <a:p>
            <a:pPr marL="457200" lvl="0" indent="0" algn="l" rtl="0">
              <a:spcBef>
                <a:spcPts val="1200"/>
              </a:spcBef>
              <a:spcAft>
                <a:spcPts val="1200"/>
              </a:spcAft>
              <a:buNone/>
            </a:pPr>
            <a:endParaRPr/>
          </a:p>
        </p:txBody>
      </p:sp>
      <p:pic>
        <p:nvPicPr>
          <p:cNvPr id="139" name="Google Shape;139;p26" descr="Page from graphic novel &quot;The Amulet&quot;."/>
          <p:cNvPicPr preferRelativeResize="0"/>
          <p:nvPr/>
        </p:nvPicPr>
        <p:blipFill>
          <a:blip r:embed="rId3">
            <a:alphaModFix/>
          </a:blip>
          <a:stretch>
            <a:fillRect/>
          </a:stretch>
        </p:blipFill>
        <p:spPr>
          <a:xfrm>
            <a:off x="1027175" y="1382225"/>
            <a:ext cx="5734050" cy="34024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dirty="0"/>
              <a:t>Graphic Novels (2/3)</a:t>
            </a:r>
            <a:endParaRPr b="1" dirty="0"/>
          </a:p>
        </p:txBody>
      </p:sp>
      <p:sp>
        <p:nvSpPr>
          <p:cNvPr id="145" name="Google Shape;145;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Char char="●"/>
            </a:pPr>
            <a:r>
              <a:rPr lang="en-GB">
                <a:solidFill>
                  <a:schemeClr val="dk1"/>
                </a:solidFill>
              </a:rPr>
              <a:t>Include simple tactile graphics</a:t>
            </a:r>
            <a:endParaRPr>
              <a:solidFill>
                <a:schemeClr val="dk1"/>
              </a:solidFill>
            </a:endParaRPr>
          </a:p>
          <a:p>
            <a:pPr marL="0" lvl="0" indent="0" algn="l" rtl="0">
              <a:spcBef>
                <a:spcPts val="1200"/>
              </a:spcBef>
              <a:spcAft>
                <a:spcPts val="0"/>
              </a:spcAft>
              <a:buNone/>
            </a:pPr>
            <a:endParaRPr/>
          </a:p>
          <a:p>
            <a:pPr marL="457200" lvl="0" indent="0" algn="l" rtl="0">
              <a:spcBef>
                <a:spcPts val="1200"/>
              </a:spcBef>
              <a:spcAft>
                <a:spcPts val="1200"/>
              </a:spcAft>
              <a:buNone/>
            </a:pPr>
            <a:endParaRPr/>
          </a:p>
        </p:txBody>
      </p:sp>
      <p:pic>
        <p:nvPicPr>
          <p:cNvPr id="146" name="Google Shape;146;p27" descr="Tactile image of a Slug Creature"/>
          <p:cNvPicPr preferRelativeResize="0"/>
          <p:nvPr/>
        </p:nvPicPr>
        <p:blipFill>
          <a:blip r:embed="rId3">
            <a:alphaModFix/>
          </a:blip>
          <a:stretch>
            <a:fillRect/>
          </a:stretch>
        </p:blipFill>
        <p:spPr>
          <a:xfrm>
            <a:off x="1990713" y="2033588"/>
            <a:ext cx="2581275" cy="2219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dirty="0"/>
              <a:t>Graphic novels (3/3)</a:t>
            </a:r>
            <a:endParaRPr b="1" dirty="0"/>
          </a:p>
        </p:txBody>
      </p:sp>
      <p:sp>
        <p:nvSpPr>
          <p:cNvPr id="152" name="Google Shape;152;p28"/>
          <p:cNvSpPr txBox="1">
            <a:spLocks noGrp="1"/>
          </p:cNvSpPr>
          <p:nvPr>
            <p:ph type="body" idx="1"/>
          </p:nvPr>
        </p:nvSpPr>
        <p:spPr>
          <a:xfrm>
            <a:off x="311700" y="1152475"/>
            <a:ext cx="43269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Char char="●"/>
            </a:pPr>
            <a:r>
              <a:rPr lang="en-GB">
                <a:solidFill>
                  <a:schemeClr val="dk1"/>
                </a:solidFill>
              </a:rPr>
              <a:t>Can also be in comic strip format</a:t>
            </a:r>
            <a:endParaRPr>
              <a:solidFill>
                <a:schemeClr val="dk1"/>
              </a:solidFill>
            </a:endParaRPr>
          </a:p>
        </p:txBody>
      </p:sp>
      <p:pic>
        <p:nvPicPr>
          <p:cNvPr id="153" name="Google Shape;153;p28" descr="Page from graphic novel &quot;Captain Underpants&quot;."/>
          <p:cNvPicPr preferRelativeResize="0"/>
          <p:nvPr/>
        </p:nvPicPr>
        <p:blipFill>
          <a:blip r:embed="rId3">
            <a:alphaModFix/>
          </a:blip>
          <a:stretch>
            <a:fillRect/>
          </a:stretch>
        </p:blipFill>
        <p:spPr>
          <a:xfrm>
            <a:off x="5338750" y="272463"/>
            <a:ext cx="3347350" cy="45985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GB" b="1" dirty="0"/>
              <a:t>Chemistry (1/5)</a:t>
            </a:r>
            <a:endParaRPr b="1" dirty="0"/>
          </a:p>
          <a:p>
            <a:pPr marL="0" lvl="0" indent="0" algn="l" rtl="0">
              <a:spcBef>
                <a:spcPts val="0"/>
              </a:spcBef>
              <a:spcAft>
                <a:spcPts val="0"/>
              </a:spcAft>
              <a:buNone/>
            </a:pPr>
            <a:endParaRPr dirty="0"/>
          </a:p>
        </p:txBody>
      </p:sp>
      <p:sp>
        <p:nvSpPr>
          <p:cNvPr id="159" name="Google Shape;159;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Clr>
                <a:schemeClr val="dk1"/>
              </a:buClr>
              <a:buSzPts val="1800"/>
              <a:buChar char="●"/>
            </a:pPr>
            <a:r>
              <a:rPr lang="en-GB">
                <a:solidFill>
                  <a:schemeClr val="dk1"/>
                </a:solidFill>
              </a:rPr>
              <a:t>Participant Activity</a:t>
            </a:r>
            <a:endParaRPr>
              <a:solidFill>
                <a:schemeClr val="dk1"/>
              </a:solidFill>
            </a:endParaRPr>
          </a:p>
          <a:p>
            <a:pPr marL="457200" lvl="0" indent="-342900" algn="l" rtl="0">
              <a:lnSpc>
                <a:spcPct val="150000"/>
              </a:lnSpc>
              <a:spcBef>
                <a:spcPts val="0"/>
              </a:spcBef>
              <a:spcAft>
                <a:spcPts val="0"/>
              </a:spcAft>
              <a:buClr>
                <a:schemeClr val="dk1"/>
              </a:buClr>
              <a:buSzPts val="1800"/>
              <a:buChar char="●"/>
            </a:pPr>
            <a:r>
              <a:rPr lang="en-GB">
                <a:solidFill>
                  <a:schemeClr val="dk1"/>
                </a:solidFill>
              </a:rPr>
              <a:t>Grab your toothpicks and lollies it’s time to have some fun.</a:t>
            </a:r>
            <a:endParaRPr>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GB" b="1" dirty="0"/>
              <a:t>Chemistry (2/5)</a:t>
            </a:r>
            <a:endParaRPr b="1" dirty="0"/>
          </a:p>
        </p:txBody>
      </p:sp>
      <p:sp>
        <p:nvSpPr>
          <p:cNvPr id="165" name="Google Shape;165;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1100"/>
              <a:buFont typeface="Arial"/>
              <a:buNone/>
            </a:pPr>
            <a:endParaRPr/>
          </a:p>
        </p:txBody>
      </p:sp>
      <p:pic>
        <p:nvPicPr>
          <p:cNvPr id="166" name="Google Shape;166;p30" descr="Ethane molecule build from lollies"/>
          <p:cNvPicPr preferRelativeResize="0"/>
          <p:nvPr/>
        </p:nvPicPr>
        <p:blipFill>
          <a:blip r:embed="rId3">
            <a:alphaModFix/>
          </a:blip>
          <a:stretch>
            <a:fillRect/>
          </a:stretch>
        </p:blipFill>
        <p:spPr>
          <a:xfrm>
            <a:off x="402129" y="1152466"/>
            <a:ext cx="4533200" cy="31818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Chemistry (3/5)</a:t>
            </a:r>
            <a:endParaRPr b="1"/>
          </a:p>
        </p:txBody>
      </p:sp>
      <p:sp>
        <p:nvSpPr>
          <p:cNvPr id="172" name="Google Shape;172;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solidFill>
                  <a:schemeClr val="dk1"/>
                </a:solidFill>
              </a:rPr>
              <a:t>Chemical Structures</a:t>
            </a:r>
            <a:endParaRPr>
              <a:solidFill>
                <a:schemeClr val="dk1"/>
              </a:solidFill>
            </a:endParaRPr>
          </a:p>
          <a:p>
            <a:pPr marL="0" lvl="0" indent="0" algn="l" rtl="0">
              <a:spcBef>
                <a:spcPts val="1200"/>
              </a:spcBef>
              <a:spcAft>
                <a:spcPts val="1200"/>
              </a:spcAft>
              <a:buNone/>
            </a:pPr>
            <a:endParaRPr/>
          </a:p>
        </p:txBody>
      </p:sp>
      <p:pic>
        <p:nvPicPr>
          <p:cNvPr id="173" name="Google Shape;173;p31" descr="Lewis and Ball and stick diagrams of ethane."/>
          <p:cNvPicPr preferRelativeResize="0"/>
          <p:nvPr/>
        </p:nvPicPr>
        <p:blipFill>
          <a:blip r:embed="rId3">
            <a:alphaModFix/>
          </a:blip>
          <a:stretch>
            <a:fillRect/>
          </a:stretch>
        </p:blipFill>
        <p:spPr>
          <a:xfrm>
            <a:off x="1083100" y="1669175"/>
            <a:ext cx="4735375" cy="3019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Workshop plan</a:t>
            </a:r>
            <a:endParaRPr b="1"/>
          </a:p>
        </p:txBody>
      </p:sp>
      <p:sp>
        <p:nvSpPr>
          <p:cNvPr id="61" name="Google Shape;61;p14"/>
          <p:cNvSpPr txBox="1">
            <a:spLocks noGrp="1"/>
          </p:cNvSpPr>
          <p:nvPr>
            <p:ph type="body" idx="1"/>
          </p:nvPr>
        </p:nvSpPr>
        <p:spPr>
          <a:xfrm>
            <a:off x="311700" y="1017725"/>
            <a:ext cx="8520600" cy="39783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0000"/>
              </a:buClr>
              <a:buSzPts val="1800"/>
              <a:buAutoNum type="arabicPeriod"/>
            </a:pPr>
            <a:r>
              <a:rPr lang="en-GB" dirty="0">
                <a:solidFill>
                  <a:srgbClr val="000000"/>
                </a:solidFill>
              </a:rPr>
              <a:t>Introduction &amp; history</a:t>
            </a:r>
            <a:endParaRPr dirty="0">
              <a:solidFill>
                <a:srgbClr val="000000"/>
              </a:solidFill>
            </a:endParaRPr>
          </a:p>
          <a:p>
            <a:pPr marL="457200" lvl="0" indent="-342900" algn="l" rtl="0">
              <a:spcBef>
                <a:spcPts val="0"/>
              </a:spcBef>
              <a:spcAft>
                <a:spcPts val="0"/>
              </a:spcAft>
              <a:buClr>
                <a:srgbClr val="000000"/>
              </a:buClr>
              <a:buSzPts val="1800"/>
              <a:buAutoNum type="arabicPeriod"/>
            </a:pPr>
            <a:r>
              <a:rPr lang="en-GB" dirty="0">
                <a:solidFill>
                  <a:srgbClr val="000000"/>
                </a:solidFill>
              </a:rPr>
              <a:t>What’s new</a:t>
            </a:r>
            <a:endParaRPr dirty="0">
              <a:solidFill>
                <a:srgbClr val="000000"/>
              </a:solidFill>
            </a:endParaRPr>
          </a:p>
          <a:p>
            <a:pPr marL="914400" lvl="0" indent="-342900" algn="l" rtl="0">
              <a:spcBef>
                <a:spcPts val="0"/>
              </a:spcBef>
              <a:spcAft>
                <a:spcPts val="0"/>
              </a:spcAft>
              <a:buClr>
                <a:srgbClr val="000000"/>
              </a:buClr>
              <a:buSzPts val="1800"/>
              <a:buChar char="●"/>
            </a:pPr>
            <a:r>
              <a:rPr lang="en-GB" dirty="0">
                <a:solidFill>
                  <a:srgbClr val="000000"/>
                </a:solidFill>
              </a:rPr>
              <a:t>Approach</a:t>
            </a:r>
            <a:endParaRPr dirty="0">
              <a:solidFill>
                <a:srgbClr val="000000"/>
              </a:solidFill>
            </a:endParaRPr>
          </a:p>
          <a:p>
            <a:pPr marL="914400" lvl="0" indent="-342900" algn="l" rtl="0">
              <a:spcBef>
                <a:spcPts val="0"/>
              </a:spcBef>
              <a:spcAft>
                <a:spcPts val="0"/>
              </a:spcAft>
              <a:buClr>
                <a:srgbClr val="000000"/>
              </a:buClr>
              <a:buSzPts val="1800"/>
              <a:buChar char="●"/>
            </a:pPr>
            <a:r>
              <a:rPr lang="en-GB" dirty="0">
                <a:solidFill>
                  <a:srgbClr val="000000"/>
                </a:solidFill>
              </a:rPr>
              <a:t>New sections</a:t>
            </a:r>
            <a:endParaRPr dirty="0">
              <a:solidFill>
                <a:srgbClr val="000000"/>
              </a:solidFill>
            </a:endParaRPr>
          </a:p>
          <a:p>
            <a:pPr marL="114300" lvl="0" indent="0" algn="l" rtl="0">
              <a:spcBef>
                <a:spcPts val="0"/>
              </a:spcBef>
              <a:spcAft>
                <a:spcPts val="0"/>
              </a:spcAft>
              <a:buClr>
                <a:srgbClr val="000000"/>
              </a:buClr>
              <a:buSzPts val="1800"/>
              <a:buNone/>
            </a:pPr>
            <a:r>
              <a:rPr lang="en-GB" dirty="0">
                <a:solidFill>
                  <a:srgbClr val="000000"/>
                </a:solidFill>
              </a:rPr>
              <a:t>3. Focus on selected diagram types (the nitty gritty) </a:t>
            </a:r>
            <a:endParaRPr dirty="0">
              <a:solidFill>
                <a:srgbClr val="000000"/>
              </a:solidFill>
            </a:endParaRPr>
          </a:p>
          <a:p>
            <a:pPr marL="914400" lvl="0" indent="-342900" algn="l" rtl="0">
              <a:spcBef>
                <a:spcPts val="0"/>
              </a:spcBef>
              <a:spcAft>
                <a:spcPts val="0"/>
              </a:spcAft>
              <a:buClr>
                <a:srgbClr val="000000"/>
              </a:buClr>
              <a:buSzPts val="1800"/>
              <a:buChar char="●"/>
            </a:pPr>
            <a:r>
              <a:rPr lang="en-GB" dirty="0">
                <a:solidFill>
                  <a:srgbClr val="000000"/>
                </a:solidFill>
              </a:rPr>
              <a:t>Artwork</a:t>
            </a:r>
            <a:endParaRPr dirty="0">
              <a:solidFill>
                <a:srgbClr val="000000"/>
              </a:solidFill>
            </a:endParaRPr>
          </a:p>
          <a:p>
            <a:pPr marL="914400" lvl="0" indent="-342900" algn="l" rtl="0">
              <a:spcBef>
                <a:spcPts val="0"/>
              </a:spcBef>
              <a:spcAft>
                <a:spcPts val="0"/>
              </a:spcAft>
              <a:buClr>
                <a:srgbClr val="000000"/>
              </a:buClr>
              <a:buSzPts val="1800"/>
              <a:buChar char="●"/>
            </a:pPr>
            <a:r>
              <a:rPr lang="en-GB" dirty="0">
                <a:solidFill>
                  <a:srgbClr val="000000"/>
                </a:solidFill>
              </a:rPr>
              <a:t>Graphic Novels</a:t>
            </a:r>
            <a:endParaRPr dirty="0">
              <a:solidFill>
                <a:srgbClr val="000000"/>
              </a:solidFill>
            </a:endParaRPr>
          </a:p>
          <a:p>
            <a:pPr marL="914400" lvl="0" indent="-342900" algn="l" rtl="0">
              <a:spcBef>
                <a:spcPts val="0"/>
              </a:spcBef>
              <a:spcAft>
                <a:spcPts val="0"/>
              </a:spcAft>
              <a:buClr>
                <a:srgbClr val="000000"/>
              </a:buClr>
              <a:buSzPts val="1800"/>
              <a:buChar char="●"/>
            </a:pPr>
            <a:r>
              <a:rPr lang="en-GB" dirty="0">
                <a:solidFill>
                  <a:srgbClr val="000000"/>
                </a:solidFill>
              </a:rPr>
              <a:t>Chemistry (have your lollies and toothpicks ready!)</a:t>
            </a:r>
            <a:endParaRPr dirty="0">
              <a:solidFill>
                <a:srgbClr val="000000"/>
              </a:solidFill>
            </a:endParaRPr>
          </a:p>
          <a:p>
            <a:pPr marL="914400" lvl="0" indent="-342900" algn="l" rtl="0">
              <a:spcBef>
                <a:spcPts val="0"/>
              </a:spcBef>
              <a:spcAft>
                <a:spcPts val="0"/>
              </a:spcAft>
              <a:buClr>
                <a:srgbClr val="000000"/>
              </a:buClr>
              <a:buSzPts val="1800"/>
              <a:buChar char="●"/>
            </a:pPr>
            <a:r>
              <a:rPr lang="en-GB" dirty="0">
                <a:solidFill>
                  <a:srgbClr val="000000"/>
                </a:solidFill>
              </a:rPr>
              <a:t>Node link diagrams</a:t>
            </a:r>
            <a:endParaRPr dirty="0">
              <a:solidFill>
                <a:srgbClr val="000000"/>
              </a:solidFill>
            </a:endParaRPr>
          </a:p>
          <a:p>
            <a:pPr marL="914400" lvl="0" indent="-342900" algn="l" rtl="0">
              <a:spcBef>
                <a:spcPts val="0"/>
              </a:spcBef>
              <a:spcAft>
                <a:spcPts val="0"/>
              </a:spcAft>
              <a:buClr>
                <a:srgbClr val="000000"/>
              </a:buClr>
              <a:buSzPts val="1800"/>
              <a:buChar char="●"/>
            </a:pPr>
            <a:r>
              <a:rPr lang="en-GB" dirty="0">
                <a:solidFill>
                  <a:srgbClr val="000000"/>
                </a:solidFill>
              </a:rPr>
              <a:t>Orthographic drawing </a:t>
            </a:r>
            <a:endParaRPr dirty="0">
              <a:solidFill>
                <a:srgbClr val="000000"/>
              </a:solidFill>
            </a:endParaRPr>
          </a:p>
          <a:p>
            <a:pPr marL="914400" lvl="0" indent="-342900" algn="l" rtl="0">
              <a:spcBef>
                <a:spcPts val="0"/>
              </a:spcBef>
              <a:spcAft>
                <a:spcPts val="0"/>
              </a:spcAft>
              <a:buClr>
                <a:srgbClr val="000000"/>
              </a:buClr>
              <a:buSzPts val="1800"/>
              <a:buChar char="●"/>
            </a:pPr>
            <a:r>
              <a:rPr lang="en-GB" dirty="0">
                <a:solidFill>
                  <a:srgbClr val="000000"/>
                </a:solidFill>
              </a:rPr>
              <a:t>3D models</a:t>
            </a:r>
            <a:endParaRPr dirty="0">
              <a:solidFill>
                <a:srgbClr val="000000"/>
              </a:solidFill>
            </a:endParaRPr>
          </a:p>
          <a:p>
            <a:pPr marL="914400" lvl="0" indent="-342900" algn="l" rtl="0">
              <a:spcBef>
                <a:spcPts val="0"/>
              </a:spcBef>
              <a:spcAft>
                <a:spcPts val="0"/>
              </a:spcAft>
              <a:buClr>
                <a:srgbClr val="000000"/>
              </a:buClr>
              <a:buSzPts val="1800"/>
              <a:buChar char="●"/>
            </a:pPr>
            <a:r>
              <a:rPr lang="en-GB" dirty="0">
                <a:solidFill>
                  <a:srgbClr val="000000"/>
                </a:solidFill>
              </a:rPr>
              <a:t>Electronic symbols</a:t>
            </a:r>
            <a:endParaRPr dirty="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GB" b="1"/>
              <a:t>Chemistry (4/5)</a:t>
            </a:r>
            <a:endParaRPr b="1"/>
          </a:p>
        </p:txBody>
      </p:sp>
      <p:sp>
        <p:nvSpPr>
          <p:cNvPr id="179" name="Google Shape;179;p32"/>
          <p:cNvSpPr txBox="1">
            <a:spLocks noGrp="1"/>
          </p:cNvSpPr>
          <p:nvPr>
            <p:ph type="body" idx="1"/>
          </p:nvPr>
        </p:nvSpPr>
        <p:spPr>
          <a:xfrm>
            <a:off x="311700" y="1017725"/>
            <a:ext cx="8520600" cy="3551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80" name="Google Shape;180;p32" descr="Braille version of the Ethane molecule."/>
          <p:cNvPicPr preferRelativeResize="0"/>
          <p:nvPr/>
        </p:nvPicPr>
        <p:blipFill>
          <a:blip r:embed="rId3">
            <a:alphaModFix/>
          </a:blip>
          <a:stretch>
            <a:fillRect/>
          </a:stretch>
        </p:blipFill>
        <p:spPr>
          <a:xfrm>
            <a:off x="375550" y="1152463"/>
            <a:ext cx="3886200" cy="32099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GB" b="1"/>
              <a:t>Chemistry (5/5)</a:t>
            </a:r>
            <a:endParaRPr b="1"/>
          </a:p>
        </p:txBody>
      </p:sp>
      <p:sp>
        <p:nvSpPr>
          <p:cNvPr id="186" name="Google Shape;186;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87" name="Google Shape;187;p33" descr="Tactual version of a ball and stick diagram of Ethane"/>
          <p:cNvPicPr preferRelativeResize="0"/>
          <p:nvPr/>
        </p:nvPicPr>
        <p:blipFill>
          <a:blip r:embed="rId3">
            <a:alphaModFix/>
          </a:blip>
          <a:stretch>
            <a:fillRect/>
          </a:stretch>
        </p:blipFill>
        <p:spPr>
          <a:xfrm>
            <a:off x="478975" y="1245075"/>
            <a:ext cx="2895600" cy="2971800"/>
          </a:xfrm>
          <a:prstGeom prst="rect">
            <a:avLst/>
          </a:prstGeom>
          <a:noFill/>
          <a:ln>
            <a:noFill/>
          </a:ln>
        </p:spPr>
      </p:pic>
      <p:pic>
        <p:nvPicPr>
          <p:cNvPr id="188" name="Google Shape;188;p33" descr="3D model created of the Ethane molecule."/>
          <p:cNvPicPr preferRelativeResize="0"/>
          <p:nvPr/>
        </p:nvPicPr>
        <p:blipFill rotWithShape="1">
          <a:blip r:embed="rId4">
            <a:alphaModFix/>
          </a:blip>
          <a:srcRect l="3024" t="15655" r="17584" b="4953"/>
          <a:stretch/>
        </p:blipFill>
        <p:spPr>
          <a:xfrm>
            <a:off x="4792450" y="1347813"/>
            <a:ext cx="3713400" cy="30257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Node Link Diagrams / Network Graphs (1/3)</a:t>
            </a:r>
            <a:endParaRPr b="1"/>
          </a:p>
        </p:txBody>
      </p:sp>
      <p:sp>
        <p:nvSpPr>
          <p:cNvPr id="194" name="Google Shape;194;p34"/>
          <p:cNvSpPr txBox="1">
            <a:spLocks noGrp="1"/>
          </p:cNvSpPr>
          <p:nvPr>
            <p:ph type="body" idx="1"/>
          </p:nvPr>
        </p:nvSpPr>
        <p:spPr>
          <a:xfrm>
            <a:off x="311700" y="1152475"/>
            <a:ext cx="4665900" cy="35853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Char char="●"/>
            </a:pPr>
            <a:r>
              <a:rPr lang="en-GB">
                <a:solidFill>
                  <a:schemeClr val="dk1"/>
                </a:solidFill>
              </a:rPr>
              <a:t>Nodes = points (items)</a:t>
            </a:r>
            <a:endParaRPr>
              <a:solidFill>
                <a:schemeClr val="dk1"/>
              </a:solidFill>
            </a:endParaRPr>
          </a:p>
          <a:p>
            <a:pPr marL="457200" lvl="0" indent="-342900" algn="l" rtl="0">
              <a:spcBef>
                <a:spcPts val="0"/>
              </a:spcBef>
              <a:spcAft>
                <a:spcPts val="0"/>
              </a:spcAft>
              <a:buClr>
                <a:schemeClr val="dk1"/>
              </a:buClr>
              <a:buSzPts val="1800"/>
              <a:buChar char="●"/>
            </a:pPr>
            <a:r>
              <a:rPr lang="en-GB">
                <a:solidFill>
                  <a:schemeClr val="dk1"/>
                </a:solidFill>
              </a:rPr>
              <a:t>Links = lines (relationships)</a:t>
            </a:r>
            <a:endParaRPr>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1200"/>
              </a:spcAft>
              <a:buNone/>
            </a:pPr>
            <a:r>
              <a:rPr lang="en-GB">
                <a:solidFill>
                  <a:schemeClr val="dk1"/>
                </a:solidFill>
              </a:rPr>
              <a:t>Yang, Y., Marriott, K., Butler, M., Goncu, C., &amp; Holloway, L. (2020). </a:t>
            </a:r>
            <a:r>
              <a:rPr lang="en-GB" u="sng">
                <a:solidFill>
                  <a:schemeClr val="hlink"/>
                </a:solidFill>
                <a:hlinkClick r:id="rId3"/>
              </a:rPr>
              <a:t>Tactile Presentation of Network Data: Text, Matrix or Diagram? https://arxiv.org/pdf/2003.14274.pdf</a:t>
            </a:r>
            <a:r>
              <a:rPr lang="en-GB"/>
              <a:t> </a:t>
            </a:r>
            <a:endParaRPr/>
          </a:p>
        </p:txBody>
      </p:sp>
      <p:pic>
        <p:nvPicPr>
          <p:cNvPr id="195" name="Google Shape;195;p34" descr="node link diagram with ten nodes labelled a-j and links between the nodes."/>
          <p:cNvPicPr preferRelativeResize="0"/>
          <p:nvPr/>
        </p:nvPicPr>
        <p:blipFill>
          <a:blip r:embed="rId4">
            <a:alphaModFix/>
          </a:blip>
          <a:stretch>
            <a:fillRect/>
          </a:stretch>
        </p:blipFill>
        <p:spPr>
          <a:xfrm>
            <a:off x="5093100" y="1152475"/>
            <a:ext cx="3476625" cy="37528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dirty="0"/>
              <a:t>Node Link Diagrams / Network Graphs (2/3)</a:t>
            </a:r>
            <a:endParaRPr b="1" dirty="0"/>
          </a:p>
        </p:txBody>
      </p:sp>
      <p:sp>
        <p:nvSpPr>
          <p:cNvPr id="201" name="Google Shape;201;p35"/>
          <p:cNvSpPr txBox="1">
            <a:spLocks noGrp="1"/>
          </p:cNvSpPr>
          <p:nvPr>
            <p:ph type="body" idx="1"/>
          </p:nvPr>
        </p:nvSpPr>
        <p:spPr>
          <a:xfrm>
            <a:off x="311700" y="1152475"/>
            <a:ext cx="4665900" cy="3585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solidFill>
                  <a:schemeClr val="dk1"/>
                </a:solidFill>
              </a:rPr>
              <a:t>Use a tactile graphic for: </a:t>
            </a:r>
            <a:endParaRPr>
              <a:solidFill>
                <a:schemeClr val="dk1"/>
              </a:solidFill>
            </a:endParaRPr>
          </a:p>
          <a:p>
            <a:pPr marL="457200" lvl="0" indent="-342900" algn="l" rtl="0">
              <a:lnSpc>
                <a:spcPct val="150000"/>
              </a:lnSpc>
              <a:spcBef>
                <a:spcPts val="1200"/>
              </a:spcBef>
              <a:spcAft>
                <a:spcPts val="0"/>
              </a:spcAft>
              <a:buClr>
                <a:schemeClr val="dk1"/>
              </a:buClr>
              <a:buSzPts val="1800"/>
              <a:buChar char="●"/>
            </a:pPr>
            <a:r>
              <a:rPr lang="en-GB">
                <a:solidFill>
                  <a:schemeClr val="dk1"/>
                </a:solidFill>
              </a:rPr>
              <a:t>Illustrating the concept of node link diagrams</a:t>
            </a:r>
            <a:endParaRPr>
              <a:solidFill>
                <a:schemeClr val="dk1"/>
              </a:solidFill>
            </a:endParaRPr>
          </a:p>
          <a:p>
            <a:pPr marL="457200" lvl="0" indent="-342900" algn="l" rtl="0">
              <a:lnSpc>
                <a:spcPct val="150000"/>
              </a:lnSpc>
              <a:spcBef>
                <a:spcPts val="0"/>
              </a:spcBef>
              <a:spcAft>
                <a:spcPts val="0"/>
              </a:spcAft>
              <a:buClr>
                <a:schemeClr val="dk1"/>
              </a:buClr>
              <a:buSzPts val="1800"/>
              <a:buChar char="●"/>
            </a:pPr>
            <a:r>
              <a:rPr lang="en-GB">
                <a:solidFill>
                  <a:schemeClr val="dk1"/>
                </a:solidFill>
              </a:rPr>
              <a:t>Looking for clusters</a:t>
            </a:r>
            <a:endParaRPr>
              <a:solidFill>
                <a:schemeClr val="dk1"/>
              </a:solidFill>
            </a:endParaRPr>
          </a:p>
          <a:p>
            <a:pPr marL="457200" lvl="0" indent="-342900" algn="l" rtl="0">
              <a:lnSpc>
                <a:spcPct val="150000"/>
              </a:lnSpc>
              <a:spcBef>
                <a:spcPts val="0"/>
              </a:spcBef>
              <a:spcAft>
                <a:spcPts val="0"/>
              </a:spcAft>
              <a:buClr>
                <a:schemeClr val="dk1"/>
              </a:buClr>
              <a:buSzPts val="1800"/>
              <a:buChar char="●"/>
            </a:pPr>
            <a:r>
              <a:rPr lang="en-GB">
                <a:solidFill>
                  <a:schemeClr val="dk1"/>
                </a:solidFill>
              </a:rPr>
              <a:t>Finding pathways</a:t>
            </a:r>
            <a:endParaRPr>
              <a:solidFill>
                <a:schemeClr val="dk1"/>
              </a:solidFill>
            </a:endParaRPr>
          </a:p>
        </p:txBody>
      </p:sp>
      <p:pic>
        <p:nvPicPr>
          <p:cNvPr id="202" name="Google Shape;202;p35" descr="almost identical tactile representation of node link diagram with labels in braille."/>
          <p:cNvPicPr preferRelativeResize="0"/>
          <p:nvPr/>
        </p:nvPicPr>
        <p:blipFill>
          <a:blip r:embed="rId3">
            <a:alphaModFix/>
          </a:blip>
          <a:stretch>
            <a:fillRect/>
          </a:stretch>
        </p:blipFill>
        <p:spPr>
          <a:xfrm>
            <a:off x="5130000" y="1170125"/>
            <a:ext cx="3853084" cy="38209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Node Link Diagrams / Network Graphs (3/3)</a:t>
            </a:r>
            <a:endParaRPr b="1"/>
          </a:p>
        </p:txBody>
      </p:sp>
      <p:sp>
        <p:nvSpPr>
          <p:cNvPr id="208" name="Google Shape;208;p36"/>
          <p:cNvSpPr txBox="1">
            <a:spLocks noGrp="1"/>
          </p:cNvSpPr>
          <p:nvPr>
            <p:ph type="body" idx="1"/>
          </p:nvPr>
        </p:nvSpPr>
        <p:spPr>
          <a:xfrm>
            <a:off x="311700" y="1152475"/>
            <a:ext cx="4665900" cy="3585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solidFill>
                  <a:schemeClr val="dk1"/>
                </a:solidFill>
              </a:rPr>
              <a:t>Matrix</a:t>
            </a:r>
            <a:endParaRPr>
              <a:solidFill>
                <a:schemeClr val="dk1"/>
              </a:solidFill>
            </a:endParaRPr>
          </a:p>
          <a:p>
            <a:pPr marL="457200" lvl="0" indent="-342900" algn="l" rtl="0">
              <a:spcBef>
                <a:spcPts val="1200"/>
              </a:spcBef>
              <a:spcAft>
                <a:spcPts val="0"/>
              </a:spcAft>
              <a:buClr>
                <a:schemeClr val="dk1"/>
              </a:buClr>
              <a:buSzPts val="1800"/>
              <a:buChar char="●"/>
            </a:pPr>
            <a:r>
              <a:rPr lang="en-GB">
                <a:solidFill>
                  <a:schemeClr val="dk1"/>
                </a:solidFill>
              </a:rPr>
              <a:t>Retain only to illustrate what a matrix is. </a:t>
            </a:r>
            <a:endParaRPr>
              <a:solidFill>
                <a:schemeClr val="dk1"/>
              </a:solidFill>
            </a:endParaRPr>
          </a:p>
          <a:p>
            <a:pPr marL="457200" lvl="0" indent="-342900" algn="l" rtl="0">
              <a:spcBef>
                <a:spcPts val="0"/>
              </a:spcBef>
              <a:spcAft>
                <a:spcPts val="0"/>
              </a:spcAft>
              <a:buClr>
                <a:schemeClr val="dk1"/>
              </a:buClr>
              <a:buSzPts val="1800"/>
              <a:buChar char="●"/>
            </a:pPr>
            <a:r>
              <a:rPr lang="en-GB">
                <a:solidFill>
                  <a:schemeClr val="dk1"/>
                </a:solidFill>
              </a:rPr>
              <a:t>Otherwise, convert to a list format, </a:t>
            </a:r>
            <a:br>
              <a:rPr lang="en-GB">
                <a:solidFill>
                  <a:schemeClr val="dk1"/>
                </a:solidFill>
              </a:rPr>
            </a:br>
            <a:r>
              <a:rPr lang="en-GB">
                <a:solidFill>
                  <a:schemeClr val="dk1"/>
                </a:solidFill>
              </a:rPr>
              <a:t>e.g. </a:t>
            </a:r>
            <a:br>
              <a:rPr lang="en-GB">
                <a:solidFill>
                  <a:schemeClr val="dk1"/>
                </a:solidFill>
              </a:rPr>
            </a:br>
            <a:r>
              <a:rPr lang="en-GB">
                <a:solidFill>
                  <a:schemeClr val="dk1"/>
                </a:solidFill>
              </a:rPr>
              <a:t>A is linked with B and D</a:t>
            </a:r>
            <a:br>
              <a:rPr lang="en-GB">
                <a:solidFill>
                  <a:schemeClr val="dk1"/>
                </a:solidFill>
              </a:rPr>
            </a:br>
            <a:r>
              <a:rPr lang="en-GB">
                <a:solidFill>
                  <a:schemeClr val="dk1"/>
                </a:solidFill>
              </a:rPr>
              <a:t>B is linked with A, C and D</a:t>
            </a:r>
            <a:endParaRPr>
              <a:solidFill>
                <a:schemeClr val="dk1"/>
              </a:solidFill>
            </a:endParaRPr>
          </a:p>
        </p:txBody>
      </p:sp>
      <p:pic>
        <p:nvPicPr>
          <p:cNvPr id="209" name="Google Shape;209;p36" descr="Matrix with crossing horizontal and vertical lines labelled a-j in braille. Large round circles mark some of the intersections. "/>
          <p:cNvPicPr preferRelativeResize="0"/>
          <p:nvPr/>
        </p:nvPicPr>
        <p:blipFill>
          <a:blip r:embed="rId3">
            <a:alphaModFix/>
          </a:blip>
          <a:stretch>
            <a:fillRect/>
          </a:stretch>
        </p:blipFill>
        <p:spPr>
          <a:xfrm>
            <a:off x="5130000" y="1170125"/>
            <a:ext cx="3831530" cy="38209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5" name="Google Shape;215;p37">
            <a:extLst>
              <a:ext uri="{C183D7F6-B498-43B3-948B-1728B52AA6E4}">
                <adec:decorative xmlns:adec="http://schemas.microsoft.com/office/drawing/2017/decorative" xmlns="" val="0"/>
              </a:ext>
            </a:extLst>
          </p:cNvPr>
          <p:cNvSpPr txBox="1">
            <a:spLocks noGrp="1"/>
          </p:cNvSpPr>
          <p:nvPr>
            <p:ph type="title" idx="4294967295"/>
          </p:nvPr>
        </p:nvSpPr>
        <p:spPr>
          <a:xfrm>
            <a:off x="209550" y="323850"/>
            <a:ext cx="8154300" cy="615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chemeClr val="dk1"/>
                </a:solidFill>
                <a:effectLst/>
                <a:uLnTx/>
                <a:uFillTx/>
                <a:latin typeface="Arial"/>
                <a:ea typeface="Arial"/>
                <a:cs typeface="Arial"/>
                <a:sym typeface="Arial"/>
              </a:rPr>
              <a:t>Orthographic drawings (1/3)</a:t>
            </a:r>
            <a:endParaRPr kumimoji="0" lang="en-GB" sz="14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14" name="Google Shape;214;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Char char="●"/>
            </a:pPr>
            <a:r>
              <a:rPr lang="en-GB">
                <a:solidFill>
                  <a:schemeClr val="dk1"/>
                </a:solidFill>
              </a:rPr>
              <a:t>Participant Activity</a:t>
            </a:r>
            <a:endParaRPr>
              <a:solidFill>
                <a:schemeClr val="dk1"/>
              </a:solidFill>
            </a:endParaRPr>
          </a:p>
          <a:p>
            <a:pPr marL="457200" lvl="0" indent="-342900" algn="l" rtl="0">
              <a:spcBef>
                <a:spcPts val="0"/>
              </a:spcBef>
              <a:spcAft>
                <a:spcPts val="0"/>
              </a:spcAft>
              <a:buClr>
                <a:schemeClr val="dk1"/>
              </a:buClr>
              <a:buSzPts val="1800"/>
              <a:buChar char="●"/>
            </a:pPr>
            <a:r>
              <a:rPr lang="en-GB">
                <a:solidFill>
                  <a:schemeClr val="dk1"/>
                </a:solidFill>
              </a:rPr>
              <a:t>Time to use your lego blocks</a:t>
            </a:r>
            <a:endParaRPr>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GB" b="1" dirty="0"/>
              <a:t>Orthographic drawings (2/3)</a:t>
            </a:r>
            <a:endParaRPr b="1" dirty="0"/>
          </a:p>
        </p:txBody>
      </p:sp>
      <p:sp>
        <p:nvSpPr>
          <p:cNvPr id="221" name="Google Shape;221;p38"/>
          <p:cNvSpPr txBox="1">
            <a:spLocks noGrp="1"/>
          </p:cNvSpPr>
          <p:nvPr>
            <p:ph type="body" idx="1"/>
          </p:nvPr>
        </p:nvSpPr>
        <p:spPr>
          <a:xfrm>
            <a:off x="311700" y="1152475"/>
            <a:ext cx="8520600" cy="5727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en-GB">
                <a:solidFill>
                  <a:schemeClr val="dk1"/>
                </a:solidFill>
              </a:rPr>
              <a:t>This is how your 3D-model should look. How did you go?</a:t>
            </a:r>
            <a:endParaRPr>
              <a:solidFill>
                <a:schemeClr val="dk1"/>
              </a:solidFill>
            </a:endParaRPr>
          </a:p>
        </p:txBody>
      </p:sp>
      <p:pic>
        <p:nvPicPr>
          <p:cNvPr id="222" name="Google Shape;222;p38" descr="Square lego blocks used to recreate the print graphic. "/>
          <p:cNvPicPr preferRelativeResize="0"/>
          <p:nvPr/>
        </p:nvPicPr>
        <p:blipFill>
          <a:blip r:embed="rId3">
            <a:alphaModFix/>
          </a:blip>
          <a:stretch>
            <a:fillRect/>
          </a:stretch>
        </p:blipFill>
        <p:spPr>
          <a:xfrm>
            <a:off x="1287975" y="1706125"/>
            <a:ext cx="4428400" cy="30629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dirty="0"/>
              <a:t>Orthographic Drawings (3/3)</a:t>
            </a:r>
            <a:endParaRPr b="1" dirty="0"/>
          </a:p>
        </p:txBody>
      </p:sp>
      <p:sp>
        <p:nvSpPr>
          <p:cNvPr id="228" name="Google Shape;228;p39"/>
          <p:cNvSpPr txBox="1">
            <a:spLocks noGrp="1"/>
          </p:cNvSpPr>
          <p:nvPr>
            <p:ph type="body" idx="1"/>
          </p:nvPr>
        </p:nvSpPr>
        <p:spPr>
          <a:xfrm>
            <a:off x="311700" y="1152475"/>
            <a:ext cx="4315500" cy="34164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Clr>
                <a:schemeClr val="dk1"/>
              </a:buClr>
              <a:buSzPts val="1800"/>
              <a:buChar char="●"/>
            </a:pPr>
            <a:r>
              <a:rPr lang="en-GB" dirty="0">
                <a:solidFill>
                  <a:schemeClr val="dk1"/>
                </a:solidFill>
              </a:rPr>
              <a:t>3D models are ideal and can be constructed from Lego, or wooden blocks or similar.</a:t>
            </a:r>
            <a:endParaRPr dirty="0">
              <a:solidFill>
                <a:schemeClr val="dk1"/>
              </a:solidFill>
            </a:endParaRPr>
          </a:p>
          <a:p>
            <a:pPr marL="457200" lvl="0" indent="-342900" algn="l" rtl="0">
              <a:lnSpc>
                <a:spcPct val="150000"/>
              </a:lnSpc>
              <a:spcBef>
                <a:spcPts val="0"/>
              </a:spcBef>
              <a:spcAft>
                <a:spcPts val="0"/>
              </a:spcAft>
              <a:buClr>
                <a:schemeClr val="dk1"/>
              </a:buClr>
              <a:buSzPts val="1800"/>
              <a:buChar char="●"/>
            </a:pPr>
            <a:r>
              <a:rPr lang="en-GB" dirty="0">
                <a:solidFill>
                  <a:schemeClr val="dk1"/>
                </a:solidFill>
              </a:rPr>
              <a:t>As a tactile, a mat plan is the simplest.</a:t>
            </a:r>
            <a:endParaRPr dirty="0">
              <a:solidFill>
                <a:schemeClr val="dk1"/>
              </a:solidFill>
            </a:endParaRPr>
          </a:p>
          <a:p>
            <a:pPr marL="457200" lvl="0" indent="-342900" algn="l" rtl="0">
              <a:lnSpc>
                <a:spcPct val="150000"/>
              </a:lnSpc>
              <a:spcBef>
                <a:spcPts val="0"/>
              </a:spcBef>
              <a:spcAft>
                <a:spcPts val="0"/>
              </a:spcAft>
              <a:buClr>
                <a:schemeClr val="dk1"/>
              </a:buClr>
              <a:buSzPts val="1800"/>
              <a:buChar char="●"/>
            </a:pPr>
            <a:r>
              <a:rPr lang="en-GB" dirty="0">
                <a:solidFill>
                  <a:schemeClr val="dk1"/>
                </a:solidFill>
              </a:rPr>
              <a:t>Descriptions are not recommended.</a:t>
            </a:r>
            <a:endParaRPr dirty="0">
              <a:solidFill>
                <a:schemeClr val="dk1"/>
              </a:solidFill>
            </a:endParaRPr>
          </a:p>
          <a:p>
            <a:pPr marL="457200" lvl="0" indent="-342900" algn="l" rtl="0">
              <a:lnSpc>
                <a:spcPct val="150000"/>
              </a:lnSpc>
              <a:spcBef>
                <a:spcPts val="0"/>
              </a:spcBef>
              <a:spcAft>
                <a:spcPts val="0"/>
              </a:spcAft>
              <a:buClr>
                <a:schemeClr val="dk1"/>
              </a:buClr>
              <a:buSzPts val="1800"/>
              <a:buChar char="●"/>
            </a:pPr>
            <a:r>
              <a:rPr lang="en-GB" dirty="0">
                <a:solidFill>
                  <a:schemeClr val="dk1"/>
                </a:solidFill>
              </a:rPr>
              <a:t>Use a transcriber’s note.</a:t>
            </a:r>
            <a:endParaRPr dirty="0">
              <a:solidFill>
                <a:schemeClr val="dk1"/>
              </a:solidFill>
            </a:endParaRPr>
          </a:p>
        </p:txBody>
      </p:sp>
      <p:pic>
        <p:nvPicPr>
          <p:cNvPr id="229" name="Google Shape;229;p39" descr="Tactile mat plan with squares representing the base shape with numbers in each square to represent height. "/>
          <p:cNvPicPr preferRelativeResize="0"/>
          <p:nvPr/>
        </p:nvPicPr>
        <p:blipFill rotWithShape="1">
          <a:blip r:embed="rId3">
            <a:alphaModFix/>
          </a:blip>
          <a:srcRect l="-69916" t="26652" r="120969" b="31954"/>
          <a:stretch/>
        </p:blipFill>
        <p:spPr>
          <a:xfrm>
            <a:off x="152400" y="1711200"/>
            <a:ext cx="2811426" cy="2128914"/>
          </a:xfrm>
          <a:prstGeom prst="rect">
            <a:avLst/>
          </a:prstGeom>
          <a:noFill/>
          <a:ln>
            <a:noFill/>
          </a:ln>
        </p:spPr>
      </p:pic>
      <p:pic>
        <p:nvPicPr>
          <p:cNvPr id="230" name="Google Shape;230;p39" descr="Tactile mat plan with squares representing the base shape with numbers in each square to represent height. "/>
          <p:cNvPicPr preferRelativeResize="0"/>
          <p:nvPr/>
        </p:nvPicPr>
        <p:blipFill rotWithShape="1">
          <a:blip r:embed="rId3">
            <a:alphaModFix/>
          </a:blip>
          <a:srcRect t="30996" r="17648"/>
          <a:stretch/>
        </p:blipFill>
        <p:spPr>
          <a:xfrm>
            <a:off x="5307342" y="2419351"/>
            <a:ext cx="3332600" cy="2500675"/>
          </a:xfrm>
          <a:prstGeom prst="rect">
            <a:avLst/>
          </a:prstGeom>
          <a:noFill/>
          <a:ln>
            <a:noFill/>
          </a:ln>
        </p:spPr>
      </p:pic>
      <p:pic>
        <p:nvPicPr>
          <p:cNvPr id="231" name="Google Shape;231;p39" descr="Diagram of a 3-layer orthographical drawing, i.e. 3D blocks stacked in 3 layers. "/>
          <p:cNvPicPr preferRelativeResize="0"/>
          <p:nvPr/>
        </p:nvPicPr>
        <p:blipFill>
          <a:blip r:embed="rId4">
            <a:alphaModFix/>
          </a:blip>
          <a:stretch>
            <a:fillRect/>
          </a:stretch>
        </p:blipFill>
        <p:spPr>
          <a:xfrm>
            <a:off x="5703335" y="252750"/>
            <a:ext cx="2612425" cy="20137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dirty="0"/>
              <a:t>Electronic symbols (1/4)</a:t>
            </a:r>
            <a:endParaRPr b="1" dirty="0"/>
          </a:p>
        </p:txBody>
      </p:sp>
      <p:sp>
        <p:nvSpPr>
          <p:cNvPr id="237" name="Google Shape;237;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solidFill>
                  <a:schemeClr val="dk1"/>
                </a:solidFill>
              </a:rPr>
              <a:t>Circuit diagram</a:t>
            </a:r>
            <a:endParaRPr>
              <a:solidFill>
                <a:schemeClr val="dk1"/>
              </a:solidFill>
            </a:endParaRPr>
          </a:p>
          <a:p>
            <a:pPr marL="457200" lvl="0" indent="-342900" algn="l" rtl="0">
              <a:spcBef>
                <a:spcPts val="1200"/>
              </a:spcBef>
              <a:spcAft>
                <a:spcPts val="0"/>
              </a:spcAft>
              <a:buClr>
                <a:schemeClr val="dk1"/>
              </a:buClr>
              <a:buSzPts val="1800"/>
              <a:buChar char="●"/>
            </a:pPr>
            <a:r>
              <a:rPr lang="en-GB">
                <a:solidFill>
                  <a:schemeClr val="dk1"/>
                </a:solidFill>
              </a:rPr>
              <a:t>Can be shown in braille or tactually</a:t>
            </a:r>
            <a:endParaRPr>
              <a:solidFill>
                <a:schemeClr val="dk1"/>
              </a:solidFill>
            </a:endParaRPr>
          </a:p>
        </p:txBody>
      </p:sp>
      <p:pic>
        <p:nvPicPr>
          <p:cNvPr id="238" name="Google Shape;238;p40" descr="Diagram of an electronic circuit."/>
          <p:cNvPicPr preferRelativeResize="0"/>
          <p:nvPr/>
        </p:nvPicPr>
        <p:blipFill>
          <a:blip r:embed="rId3">
            <a:alphaModFix/>
          </a:blip>
          <a:stretch>
            <a:fillRect/>
          </a:stretch>
        </p:blipFill>
        <p:spPr>
          <a:xfrm>
            <a:off x="4572001" y="1111200"/>
            <a:ext cx="3284100" cy="34989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GB" b="1"/>
              <a:t>Electronic symbols (2/4)</a:t>
            </a:r>
            <a:endParaRPr b="1"/>
          </a:p>
          <a:p>
            <a:pPr marL="0" lvl="0" indent="0" algn="l" rtl="0">
              <a:spcBef>
                <a:spcPts val="0"/>
              </a:spcBef>
              <a:spcAft>
                <a:spcPts val="0"/>
              </a:spcAft>
              <a:buNone/>
            </a:pPr>
            <a:endParaRPr/>
          </a:p>
        </p:txBody>
      </p:sp>
      <p:sp>
        <p:nvSpPr>
          <p:cNvPr id="244" name="Google Shape;244;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solidFill>
                  <a:schemeClr val="dk1"/>
                </a:solidFill>
              </a:rPr>
              <a:t>Braille version of a circuit</a:t>
            </a:r>
            <a:endParaRPr>
              <a:solidFill>
                <a:schemeClr val="dk1"/>
              </a:solidFill>
            </a:endParaRPr>
          </a:p>
          <a:p>
            <a:pPr marL="457200" lvl="0" indent="-342900" algn="l" rtl="0">
              <a:lnSpc>
                <a:spcPct val="150000"/>
              </a:lnSpc>
              <a:spcBef>
                <a:spcPts val="1200"/>
              </a:spcBef>
              <a:spcAft>
                <a:spcPts val="0"/>
              </a:spcAft>
              <a:buClr>
                <a:schemeClr val="dk1"/>
              </a:buClr>
              <a:buSzPts val="1800"/>
              <a:buChar char="●"/>
            </a:pPr>
            <a:r>
              <a:rPr lang="en-GB">
                <a:solidFill>
                  <a:schemeClr val="dk1"/>
                </a:solidFill>
              </a:rPr>
              <a:t>Reproducible using Duxbury </a:t>
            </a:r>
            <a:br>
              <a:rPr lang="en-GB">
                <a:solidFill>
                  <a:schemeClr val="dk1"/>
                </a:solidFill>
              </a:rPr>
            </a:br>
            <a:r>
              <a:rPr lang="en-GB">
                <a:solidFill>
                  <a:schemeClr val="dk1"/>
                </a:solidFill>
              </a:rPr>
              <a:t>or a brailler </a:t>
            </a:r>
            <a:endParaRPr>
              <a:solidFill>
                <a:schemeClr val="dk1"/>
              </a:solidFill>
            </a:endParaRPr>
          </a:p>
          <a:p>
            <a:pPr marL="457200" lvl="0" indent="-342900" algn="l" rtl="0">
              <a:lnSpc>
                <a:spcPct val="150000"/>
              </a:lnSpc>
              <a:spcBef>
                <a:spcPts val="0"/>
              </a:spcBef>
              <a:spcAft>
                <a:spcPts val="0"/>
              </a:spcAft>
              <a:buClr>
                <a:schemeClr val="dk1"/>
              </a:buClr>
              <a:buSzPts val="1800"/>
              <a:buChar char="●"/>
            </a:pPr>
            <a:r>
              <a:rPr lang="en-GB">
                <a:solidFill>
                  <a:schemeClr val="dk1"/>
                </a:solidFill>
              </a:rPr>
              <a:t>Symbols list in guidelines</a:t>
            </a:r>
            <a:endParaRPr>
              <a:solidFill>
                <a:schemeClr val="dk1"/>
              </a:solidFill>
            </a:endParaRPr>
          </a:p>
        </p:txBody>
      </p:sp>
      <p:pic>
        <p:nvPicPr>
          <p:cNvPr id="245" name="Google Shape;245;p41" descr="Braille diagram of an electronic circuit."/>
          <p:cNvPicPr preferRelativeResize="0"/>
          <p:nvPr/>
        </p:nvPicPr>
        <p:blipFill>
          <a:blip r:embed="rId3">
            <a:alphaModFix/>
          </a:blip>
          <a:stretch>
            <a:fillRect/>
          </a:stretch>
        </p:blipFill>
        <p:spPr>
          <a:xfrm>
            <a:off x="4367900" y="1017737"/>
            <a:ext cx="4464400" cy="3541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History </a:t>
            </a:r>
            <a:endParaRPr b="1"/>
          </a:p>
        </p:txBody>
      </p:sp>
      <p:sp>
        <p:nvSpPr>
          <p:cNvPr id="67" name="Google Shape;67;p15"/>
          <p:cNvSpPr txBox="1">
            <a:spLocks noGrp="1"/>
          </p:cNvSpPr>
          <p:nvPr>
            <p:ph type="body" idx="1"/>
          </p:nvPr>
        </p:nvSpPr>
        <p:spPr>
          <a:xfrm>
            <a:off x="311700" y="155400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300">
                <a:solidFill>
                  <a:srgbClr val="000000"/>
                </a:solidFill>
              </a:rPr>
              <a:t>Working groups:</a:t>
            </a:r>
            <a:endParaRPr sz="2300">
              <a:solidFill>
                <a:srgbClr val="000000"/>
              </a:solidFill>
            </a:endParaRPr>
          </a:p>
          <a:p>
            <a:pPr marL="457200" lvl="0" indent="-374650" algn="l" rtl="0">
              <a:spcBef>
                <a:spcPts val="1200"/>
              </a:spcBef>
              <a:spcAft>
                <a:spcPts val="0"/>
              </a:spcAft>
              <a:buClr>
                <a:srgbClr val="000000"/>
              </a:buClr>
              <a:buSzPts val="2300"/>
              <a:buAutoNum type="arabicPeriod"/>
            </a:pPr>
            <a:r>
              <a:rPr lang="en-GB" sz="2300">
                <a:solidFill>
                  <a:srgbClr val="000000"/>
                </a:solidFill>
              </a:rPr>
              <a:t>1997 draft </a:t>
            </a:r>
            <a:endParaRPr sz="2300">
              <a:solidFill>
                <a:srgbClr val="000000"/>
              </a:solidFill>
            </a:endParaRPr>
          </a:p>
          <a:p>
            <a:pPr marL="457200" lvl="0" indent="-374650" algn="l" rtl="0">
              <a:spcBef>
                <a:spcPts val="0"/>
              </a:spcBef>
              <a:spcAft>
                <a:spcPts val="0"/>
              </a:spcAft>
              <a:buClr>
                <a:srgbClr val="000000"/>
              </a:buClr>
              <a:buSzPts val="2300"/>
              <a:buAutoNum type="arabicPeriod"/>
            </a:pPr>
            <a:r>
              <a:rPr lang="en-GB" sz="2300">
                <a:solidFill>
                  <a:srgbClr val="000000"/>
                </a:solidFill>
              </a:rPr>
              <a:t>2001-2004: </a:t>
            </a:r>
            <a:br>
              <a:rPr lang="en-GB" sz="2300">
                <a:solidFill>
                  <a:srgbClr val="000000"/>
                </a:solidFill>
              </a:rPr>
            </a:br>
            <a:r>
              <a:rPr lang="en-GB" sz="2300">
                <a:solidFill>
                  <a:srgbClr val="000000"/>
                </a:solidFill>
              </a:rPr>
              <a:t>Guidelines for Conveying Visual Information (2005)</a:t>
            </a:r>
            <a:endParaRPr sz="2300">
              <a:solidFill>
                <a:srgbClr val="000000"/>
              </a:solidFill>
            </a:endParaRPr>
          </a:p>
          <a:p>
            <a:pPr marL="457200" lvl="0" indent="-374650" algn="l" rtl="0">
              <a:spcBef>
                <a:spcPts val="0"/>
              </a:spcBef>
              <a:spcAft>
                <a:spcPts val="0"/>
              </a:spcAft>
              <a:buClr>
                <a:srgbClr val="000000"/>
              </a:buClr>
              <a:buSzPts val="2300"/>
              <a:buAutoNum type="arabicPeriod"/>
            </a:pPr>
            <a:r>
              <a:rPr lang="en-GB" sz="2300">
                <a:solidFill>
                  <a:srgbClr val="000000"/>
                </a:solidFill>
              </a:rPr>
              <a:t>2019-2021: </a:t>
            </a:r>
            <a:br>
              <a:rPr lang="en-GB" sz="2300">
                <a:solidFill>
                  <a:srgbClr val="000000"/>
                </a:solidFill>
              </a:rPr>
            </a:br>
            <a:r>
              <a:rPr lang="en-GB" sz="2300">
                <a:solidFill>
                  <a:srgbClr val="000000"/>
                </a:solidFill>
              </a:rPr>
              <a:t>Guidelines on Producing Accessible Graphics (2021)</a:t>
            </a:r>
            <a:endParaRPr sz="2300">
              <a:solidFill>
                <a:srgbClr val="000000"/>
              </a:solidFill>
            </a:endParaRPr>
          </a:p>
        </p:txBody>
      </p:sp>
      <p:pic>
        <p:nvPicPr>
          <p:cNvPr id="68" name="Google Shape;68;p15" descr="Sepia tone historic photograph of the Perkins school tactile globe."/>
          <p:cNvPicPr preferRelativeResize="0"/>
          <p:nvPr/>
        </p:nvPicPr>
        <p:blipFill>
          <a:blip r:embed="rId3">
            <a:alphaModFix/>
          </a:blip>
          <a:stretch>
            <a:fillRect/>
          </a:stretch>
        </p:blipFill>
        <p:spPr>
          <a:xfrm>
            <a:off x="4571999" y="445024"/>
            <a:ext cx="3739276" cy="22435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GB" b="1"/>
              <a:t>Electronic symbols (3/4)</a:t>
            </a:r>
            <a:endParaRPr b="1"/>
          </a:p>
          <a:p>
            <a:pPr marL="0" lvl="0" indent="0" algn="l" rtl="0">
              <a:spcBef>
                <a:spcPts val="0"/>
              </a:spcBef>
              <a:spcAft>
                <a:spcPts val="0"/>
              </a:spcAft>
              <a:buNone/>
            </a:pPr>
            <a:endParaRPr/>
          </a:p>
        </p:txBody>
      </p:sp>
      <p:sp>
        <p:nvSpPr>
          <p:cNvPr id="251" name="Google Shape;251;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52" name="Google Shape;252;p42" descr="Page 1 of the Table of Electronics Symbols and their braille equivalent."/>
          <p:cNvPicPr preferRelativeResize="0"/>
          <p:nvPr/>
        </p:nvPicPr>
        <p:blipFill>
          <a:blip r:embed="rId3">
            <a:alphaModFix/>
          </a:blip>
          <a:stretch>
            <a:fillRect/>
          </a:stretch>
        </p:blipFill>
        <p:spPr>
          <a:xfrm>
            <a:off x="311700" y="1152475"/>
            <a:ext cx="2443749" cy="3500751"/>
          </a:xfrm>
          <a:prstGeom prst="rect">
            <a:avLst/>
          </a:prstGeom>
          <a:noFill/>
          <a:ln>
            <a:noFill/>
          </a:ln>
        </p:spPr>
      </p:pic>
      <p:pic>
        <p:nvPicPr>
          <p:cNvPr id="253" name="Google Shape;253;p42" descr="Page 2 of the Table of Electronics Symbols and their braille equivalent."/>
          <p:cNvPicPr preferRelativeResize="0"/>
          <p:nvPr/>
        </p:nvPicPr>
        <p:blipFill>
          <a:blip r:embed="rId4">
            <a:alphaModFix/>
          </a:blip>
          <a:stretch>
            <a:fillRect/>
          </a:stretch>
        </p:blipFill>
        <p:spPr>
          <a:xfrm>
            <a:off x="2985125" y="1152283"/>
            <a:ext cx="2443749" cy="3501143"/>
          </a:xfrm>
          <a:prstGeom prst="rect">
            <a:avLst/>
          </a:prstGeom>
          <a:noFill/>
          <a:ln>
            <a:noFill/>
          </a:ln>
        </p:spPr>
      </p:pic>
      <p:pic>
        <p:nvPicPr>
          <p:cNvPr id="254" name="Google Shape;254;p42" descr="Page 3 of the Table of Electronics Symbols and their braille equivalent."/>
          <p:cNvPicPr preferRelativeResize="0"/>
          <p:nvPr/>
        </p:nvPicPr>
        <p:blipFill>
          <a:blip r:embed="rId5">
            <a:alphaModFix/>
          </a:blip>
          <a:stretch>
            <a:fillRect/>
          </a:stretch>
        </p:blipFill>
        <p:spPr>
          <a:xfrm>
            <a:off x="5750400" y="1152475"/>
            <a:ext cx="3012925" cy="259284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GB" b="1"/>
              <a:t>Electronic symbols (4/4)</a:t>
            </a:r>
            <a:endParaRPr b="1"/>
          </a:p>
        </p:txBody>
      </p:sp>
      <p:sp>
        <p:nvSpPr>
          <p:cNvPr id="260" name="Google Shape;260;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solidFill>
                  <a:schemeClr val="dk1"/>
                </a:solidFill>
              </a:rPr>
              <a:t>Tactile diagram of the circuit</a:t>
            </a:r>
            <a:endParaRPr>
              <a:solidFill>
                <a:schemeClr val="dk1"/>
              </a:solidFill>
            </a:endParaRPr>
          </a:p>
          <a:p>
            <a:pPr marL="457200" lvl="0" indent="-342900" algn="l" rtl="0">
              <a:lnSpc>
                <a:spcPct val="150000"/>
              </a:lnSpc>
              <a:spcBef>
                <a:spcPts val="1200"/>
              </a:spcBef>
              <a:spcAft>
                <a:spcPts val="0"/>
              </a:spcAft>
              <a:buClr>
                <a:schemeClr val="dk1"/>
              </a:buClr>
              <a:buSzPts val="1800"/>
              <a:buChar char="●"/>
            </a:pPr>
            <a:r>
              <a:rPr lang="en-GB">
                <a:solidFill>
                  <a:schemeClr val="dk1"/>
                </a:solidFill>
              </a:rPr>
              <a:t>For more on producing tactile electronic </a:t>
            </a:r>
            <a:br>
              <a:rPr lang="en-GB">
                <a:solidFill>
                  <a:schemeClr val="dk1"/>
                </a:solidFill>
              </a:rPr>
            </a:br>
            <a:r>
              <a:rPr lang="en-GB">
                <a:solidFill>
                  <a:schemeClr val="dk1"/>
                </a:solidFill>
              </a:rPr>
              <a:t>Symbols see Designing Tactile Schematics</a:t>
            </a:r>
            <a:br>
              <a:rPr lang="en-GB">
                <a:solidFill>
                  <a:schemeClr val="dk1"/>
                </a:solidFill>
              </a:rPr>
            </a:br>
            <a:r>
              <a:rPr lang="en-GB">
                <a:solidFill>
                  <a:schemeClr val="dk1"/>
                </a:solidFill>
              </a:rPr>
              <a:t>by Lauren Race</a:t>
            </a:r>
            <a:endParaRPr>
              <a:solidFill>
                <a:schemeClr val="dk1"/>
              </a:solidFill>
            </a:endParaRPr>
          </a:p>
        </p:txBody>
      </p:sp>
      <p:pic>
        <p:nvPicPr>
          <p:cNvPr id="261" name="Google Shape;261;p43" descr="Tactile version of the Electronic circuit."/>
          <p:cNvPicPr preferRelativeResize="0"/>
          <p:nvPr/>
        </p:nvPicPr>
        <p:blipFill>
          <a:blip r:embed="rId3">
            <a:alphaModFix/>
          </a:blip>
          <a:stretch>
            <a:fillRect/>
          </a:stretch>
        </p:blipFill>
        <p:spPr>
          <a:xfrm>
            <a:off x="5424497" y="1152472"/>
            <a:ext cx="2870825" cy="33412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Question and Answer Time</a:t>
            </a:r>
            <a:endParaRPr b="1"/>
          </a:p>
        </p:txBody>
      </p:sp>
      <p:sp>
        <p:nvSpPr>
          <p:cNvPr id="267" name="Google Shape;267;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solidFill>
                  <a:schemeClr val="dk1"/>
                </a:solidFill>
              </a:rPr>
              <a:t>The guidelines will be released at </a:t>
            </a:r>
            <a:r>
              <a:rPr lang="en-GB" u="sng">
                <a:solidFill>
                  <a:schemeClr val="hlink"/>
                </a:solidFill>
                <a:hlinkClick r:id="rId3"/>
              </a:rPr>
              <a:t>Producing Accessible Graphics: http://printdisability.org/guidelines/graphics-2021/</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For Further Information</a:t>
            </a:r>
            <a:endParaRPr b="1"/>
          </a:p>
        </p:txBody>
      </p:sp>
      <p:sp>
        <p:nvSpPr>
          <p:cNvPr id="273" name="Google Shape;273;p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solidFill>
                  <a:schemeClr val="dk1"/>
                </a:solidFill>
              </a:rPr>
              <a:t>If you require any further information with regards to these guidelines contact Annette Sutherland</a:t>
            </a:r>
            <a:endParaRPr>
              <a:solidFill>
                <a:schemeClr val="dk1"/>
              </a:solidFill>
            </a:endParaRPr>
          </a:p>
          <a:p>
            <a:pPr marL="0" lvl="0" indent="0" algn="l" rtl="0">
              <a:spcBef>
                <a:spcPts val="1200"/>
              </a:spcBef>
              <a:spcAft>
                <a:spcPts val="0"/>
              </a:spcAft>
              <a:buNone/>
            </a:pPr>
            <a:r>
              <a:rPr lang="en-GB" u="sng">
                <a:solidFill>
                  <a:schemeClr val="hlink"/>
                </a:solidFill>
                <a:hlinkClick r:id="rId3"/>
              </a:rPr>
              <a:t>annette.sutherland2@gmail.com</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Approach</a:t>
            </a:r>
            <a:endParaRPr b="1"/>
          </a:p>
        </p:txBody>
      </p:sp>
      <p:sp>
        <p:nvSpPr>
          <p:cNvPr id="74" name="Google Shape;74;p16"/>
          <p:cNvSpPr txBox="1">
            <a:spLocks noGrp="1"/>
          </p:cNvSpPr>
          <p:nvPr>
            <p:ph type="body" idx="1"/>
          </p:nvPr>
        </p:nvSpPr>
        <p:spPr>
          <a:xfrm>
            <a:off x="311700" y="1152475"/>
            <a:ext cx="5790900" cy="3416400"/>
          </a:xfrm>
          <a:prstGeom prst="rect">
            <a:avLst/>
          </a:prstGeom>
        </p:spPr>
        <p:txBody>
          <a:bodyPr spcFirstLastPara="1" wrap="square" lIns="91425" tIns="91425" rIns="91425" bIns="91425" anchor="t" anchorCtr="0">
            <a:normAutofit/>
          </a:bodyPr>
          <a:lstStyle/>
          <a:p>
            <a:pPr marL="457200" lvl="0" indent="-349250" algn="l" rtl="0">
              <a:lnSpc>
                <a:spcPct val="150000"/>
              </a:lnSpc>
              <a:spcBef>
                <a:spcPts val="0"/>
              </a:spcBef>
              <a:spcAft>
                <a:spcPts val="0"/>
              </a:spcAft>
              <a:buClr>
                <a:schemeClr val="dk1"/>
              </a:buClr>
              <a:buSzPts val="1900"/>
              <a:buChar char="●"/>
            </a:pPr>
            <a:r>
              <a:rPr lang="en-GB" sz="1900">
                <a:solidFill>
                  <a:schemeClr val="dk1"/>
                </a:solidFill>
              </a:rPr>
              <a:t>Language to reflect the shift in methods for producing accessible graphics</a:t>
            </a:r>
            <a:endParaRPr sz="1900">
              <a:solidFill>
                <a:schemeClr val="dk1"/>
              </a:solidFill>
            </a:endParaRPr>
          </a:p>
          <a:p>
            <a:pPr marL="457200" lvl="0" indent="-349250" algn="l" rtl="0">
              <a:lnSpc>
                <a:spcPct val="150000"/>
              </a:lnSpc>
              <a:spcBef>
                <a:spcPts val="0"/>
              </a:spcBef>
              <a:spcAft>
                <a:spcPts val="0"/>
              </a:spcAft>
              <a:buClr>
                <a:schemeClr val="dk1"/>
              </a:buClr>
              <a:buSzPts val="1900"/>
              <a:buChar char="●"/>
            </a:pPr>
            <a:r>
              <a:rPr lang="en-GB" sz="1900">
                <a:solidFill>
                  <a:schemeClr val="dk1"/>
                </a:solidFill>
              </a:rPr>
              <a:t>More in depth information on producing accessible graphics</a:t>
            </a:r>
            <a:endParaRPr sz="1900">
              <a:solidFill>
                <a:schemeClr val="dk1"/>
              </a:solidFill>
            </a:endParaRPr>
          </a:p>
          <a:p>
            <a:pPr marL="457200" lvl="0" indent="-349250" algn="l" rtl="0">
              <a:lnSpc>
                <a:spcPct val="150000"/>
              </a:lnSpc>
              <a:spcBef>
                <a:spcPts val="0"/>
              </a:spcBef>
              <a:spcAft>
                <a:spcPts val="0"/>
              </a:spcAft>
              <a:buClr>
                <a:schemeClr val="dk1"/>
              </a:buClr>
              <a:buSzPts val="1900"/>
              <a:buChar char="●"/>
            </a:pPr>
            <a:r>
              <a:rPr lang="en-GB" sz="1900">
                <a:solidFill>
                  <a:schemeClr val="dk1"/>
                </a:solidFill>
              </a:rPr>
              <a:t>Updated examples</a:t>
            </a:r>
            <a:endParaRPr sz="1900">
              <a:solidFill>
                <a:schemeClr val="dk1"/>
              </a:solidFill>
            </a:endParaRPr>
          </a:p>
          <a:p>
            <a:pPr marL="0" lvl="0" indent="0" algn="l" rtl="0">
              <a:spcBef>
                <a:spcPts val="1200"/>
              </a:spcBef>
              <a:spcAft>
                <a:spcPts val="1200"/>
              </a:spcAft>
              <a:buNone/>
            </a:pPr>
            <a:endParaRPr/>
          </a:p>
        </p:txBody>
      </p:sp>
      <p:pic>
        <p:nvPicPr>
          <p:cNvPr id="75" name="Google Shape;75;p16" descr="3D printed tactile globe."/>
          <p:cNvPicPr preferRelativeResize="0"/>
          <p:nvPr/>
        </p:nvPicPr>
        <p:blipFill>
          <a:blip r:embed="rId3">
            <a:alphaModFix/>
          </a:blip>
          <a:stretch>
            <a:fillRect/>
          </a:stretch>
        </p:blipFill>
        <p:spPr>
          <a:xfrm>
            <a:off x="5987625" y="1942675"/>
            <a:ext cx="2844675" cy="3079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dirty="0"/>
              <a:t>What’s New</a:t>
            </a:r>
            <a:endParaRPr b="1" dirty="0"/>
          </a:p>
        </p:txBody>
      </p:sp>
      <p:sp>
        <p:nvSpPr>
          <p:cNvPr id="81" name="Google Shape;81;p17"/>
          <p:cNvSpPr txBox="1">
            <a:spLocks noGrp="1"/>
          </p:cNvSpPr>
          <p:nvPr>
            <p:ph type="body" idx="1"/>
          </p:nvPr>
        </p:nvSpPr>
        <p:spPr>
          <a:xfrm>
            <a:off x="311700" y="1152475"/>
            <a:ext cx="8520600" cy="384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GB" sz="2000" b="1">
                <a:solidFill>
                  <a:schemeClr val="dk1"/>
                </a:solidFill>
              </a:rPr>
              <a:t>Contents</a:t>
            </a:r>
            <a:endParaRPr sz="2000" b="1">
              <a:solidFill>
                <a:schemeClr val="dk1"/>
              </a:solidFill>
            </a:endParaRPr>
          </a:p>
          <a:p>
            <a:pPr marL="0" lvl="0" indent="0" algn="l" rtl="0">
              <a:spcBef>
                <a:spcPts val="1200"/>
              </a:spcBef>
              <a:spcAft>
                <a:spcPts val="0"/>
              </a:spcAft>
              <a:buClr>
                <a:schemeClr val="dk1"/>
              </a:buClr>
              <a:buSzPts val="1100"/>
              <a:buFont typeface="Arial"/>
              <a:buNone/>
            </a:pPr>
            <a:r>
              <a:rPr lang="en-GB">
                <a:solidFill>
                  <a:schemeClr val="dk1"/>
                </a:solidFill>
              </a:rPr>
              <a:t>General Principles for producing accessible graphics with reference to</a:t>
            </a:r>
            <a:endParaRPr>
              <a:solidFill>
                <a:schemeClr val="dk1"/>
              </a:solidFill>
            </a:endParaRPr>
          </a:p>
          <a:p>
            <a:pPr marL="457200" lvl="0" indent="-342900" algn="l" rtl="0">
              <a:lnSpc>
                <a:spcPct val="150000"/>
              </a:lnSpc>
              <a:spcBef>
                <a:spcPts val="1200"/>
              </a:spcBef>
              <a:spcAft>
                <a:spcPts val="0"/>
              </a:spcAft>
              <a:buClr>
                <a:schemeClr val="dk1"/>
              </a:buClr>
              <a:buSzPts val="1800"/>
              <a:buChar char="●"/>
            </a:pPr>
            <a:r>
              <a:rPr lang="en-GB">
                <a:solidFill>
                  <a:schemeClr val="dk1"/>
                </a:solidFill>
                <a:highlight>
                  <a:schemeClr val="lt1"/>
                </a:highlight>
              </a:rPr>
              <a:t>Clear Print</a:t>
            </a:r>
            <a:endParaRPr>
              <a:solidFill>
                <a:schemeClr val="dk1"/>
              </a:solidFill>
              <a:highlight>
                <a:schemeClr val="lt1"/>
              </a:highlight>
            </a:endParaRPr>
          </a:p>
          <a:p>
            <a:pPr marL="457200" lvl="0" indent="-342900" algn="l" rtl="0">
              <a:lnSpc>
                <a:spcPct val="150000"/>
              </a:lnSpc>
              <a:spcBef>
                <a:spcPts val="0"/>
              </a:spcBef>
              <a:spcAft>
                <a:spcPts val="0"/>
              </a:spcAft>
              <a:buClr>
                <a:schemeClr val="dk1"/>
              </a:buClr>
              <a:buSzPts val="1800"/>
              <a:buChar char="●"/>
            </a:pPr>
            <a:r>
              <a:rPr lang="en-GB">
                <a:solidFill>
                  <a:schemeClr val="dk1"/>
                </a:solidFill>
                <a:highlight>
                  <a:schemeClr val="lt1"/>
                </a:highlight>
              </a:rPr>
              <a:t>3D models</a:t>
            </a:r>
            <a:endParaRPr>
              <a:solidFill>
                <a:schemeClr val="dk1"/>
              </a:solidFill>
              <a:highlight>
                <a:schemeClr val="lt1"/>
              </a:highlight>
            </a:endParaRPr>
          </a:p>
          <a:p>
            <a:pPr marL="457200" lvl="0" indent="-342900" algn="l" rtl="0">
              <a:lnSpc>
                <a:spcPct val="150000"/>
              </a:lnSpc>
              <a:spcBef>
                <a:spcPts val="0"/>
              </a:spcBef>
              <a:spcAft>
                <a:spcPts val="0"/>
              </a:spcAft>
              <a:buClr>
                <a:schemeClr val="dk1"/>
              </a:buClr>
              <a:buSzPts val="1800"/>
              <a:buChar char="●"/>
            </a:pPr>
            <a:r>
              <a:rPr lang="en-GB">
                <a:solidFill>
                  <a:schemeClr val="dk1"/>
                </a:solidFill>
                <a:highlight>
                  <a:schemeClr val="lt1"/>
                </a:highlight>
              </a:rPr>
              <a:t>Sonification</a:t>
            </a:r>
            <a:endParaRPr>
              <a:solidFill>
                <a:schemeClr val="dk1"/>
              </a:solidFill>
              <a:highlight>
                <a:schemeClr val="lt1"/>
              </a:highlight>
            </a:endParaRPr>
          </a:p>
          <a:p>
            <a:pPr marL="0" lvl="0" indent="266700" algn="l" rtl="0">
              <a:spcBef>
                <a:spcPts val="1200"/>
              </a:spcBef>
              <a:spcAft>
                <a:spcPts val="0"/>
              </a:spcAft>
              <a:buClr>
                <a:schemeClr val="dk1"/>
              </a:buClr>
              <a:buSzPts val="1100"/>
              <a:buFont typeface="Arial"/>
              <a:buNone/>
            </a:pPr>
            <a:endParaRPr>
              <a:solidFill>
                <a:schemeClr val="dk1"/>
              </a:solidFill>
              <a:highlight>
                <a:schemeClr val="lt1"/>
              </a:highlight>
            </a:endParaRPr>
          </a:p>
          <a:p>
            <a:pPr marL="0" lvl="0" indent="266700" algn="l" rtl="0">
              <a:spcBef>
                <a:spcPts val="1200"/>
              </a:spcBef>
              <a:spcAft>
                <a:spcPts val="0"/>
              </a:spcAft>
              <a:buClr>
                <a:schemeClr val="dk1"/>
              </a:buClr>
              <a:buSzPts val="1100"/>
              <a:buFont typeface="Arial"/>
              <a:buNone/>
            </a:pPr>
            <a:endParaRPr>
              <a:solidFill>
                <a:schemeClr val="dk1"/>
              </a:solidFill>
              <a:highlight>
                <a:schemeClr val="lt1"/>
              </a:highlight>
            </a:endParaRPr>
          </a:p>
          <a:p>
            <a:pPr marL="355600" lvl="0" indent="-88900" algn="l" rtl="0">
              <a:spcBef>
                <a:spcPts val="1200"/>
              </a:spcBef>
              <a:spcAft>
                <a:spcPts val="0"/>
              </a:spcAft>
              <a:buClr>
                <a:schemeClr val="dk1"/>
              </a:buClr>
              <a:buSzPts val="1100"/>
              <a:buFont typeface="Arial"/>
              <a:buNone/>
            </a:pPr>
            <a:endParaRPr>
              <a:solidFill>
                <a:schemeClr val="dk1"/>
              </a:solidFill>
              <a:highlight>
                <a:schemeClr val="lt1"/>
              </a:highlight>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12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dirty="0"/>
              <a:t>What’s New 2/3</a:t>
            </a:r>
            <a:endParaRPr b="1" dirty="0"/>
          </a:p>
        </p:txBody>
      </p:sp>
      <p:sp>
        <p:nvSpPr>
          <p:cNvPr id="87" name="Google Shape;87;p18"/>
          <p:cNvSpPr txBox="1">
            <a:spLocks noGrp="1"/>
          </p:cNvSpPr>
          <p:nvPr>
            <p:ph type="body" idx="1"/>
          </p:nvPr>
        </p:nvSpPr>
        <p:spPr>
          <a:xfrm>
            <a:off x="311700" y="1152475"/>
            <a:ext cx="8520600" cy="3658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GB">
                <a:solidFill>
                  <a:schemeClr val="dk1"/>
                </a:solidFill>
              </a:rPr>
              <a:t>Example Accessible Graphics</a:t>
            </a:r>
            <a:endParaRPr>
              <a:solidFill>
                <a:schemeClr val="dk1"/>
              </a:solidFill>
            </a:endParaRPr>
          </a:p>
          <a:p>
            <a:pPr marL="457200" lvl="0" indent="-342900" algn="l" rtl="0">
              <a:lnSpc>
                <a:spcPct val="150000"/>
              </a:lnSpc>
              <a:spcBef>
                <a:spcPts val="1200"/>
              </a:spcBef>
              <a:spcAft>
                <a:spcPts val="0"/>
              </a:spcAft>
              <a:buClr>
                <a:schemeClr val="dk1"/>
              </a:buClr>
              <a:buSzPts val="1800"/>
              <a:buChar char="●"/>
            </a:pPr>
            <a:r>
              <a:rPr lang="en-GB">
                <a:solidFill>
                  <a:schemeClr val="dk1"/>
                </a:solidFill>
                <a:highlight>
                  <a:schemeClr val="lt1"/>
                </a:highlight>
              </a:rPr>
              <a:t>Banners</a:t>
            </a:r>
            <a:endParaRPr>
              <a:solidFill>
                <a:schemeClr val="dk1"/>
              </a:solidFill>
              <a:highlight>
                <a:schemeClr val="lt1"/>
              </a:highlight>
            </a:endParaRPr>
          </a:p>
          <a:p>
            <a:pPr marL="457200" lvl="0" indent="-342900" algn="l" rtl="0">
              <a:lnSpc>
                <a:spcPct val="150000"/>
              </a:lnSpc>
              <a:spcBef>
                <a:spcPts val="0"/>
              </a:spcBef>
              <a:spcAft>
                <a:spcPts val="0"/>
              </a:spcAft>
              <a:buClr>
                <a:schemeClr val="dk1"/>
              </a:buClr>
              <a:buSzPts val="1800"/>
              <a:buChar char="●"/>
            </a:pPr>
            <a:r>
              <a:rPr lang="en-GB">
                <a:solidFill>
                  <a:schemeClr val="dk1"/>
                </a:solidFill>
                <a:highlight>
                  <a:schemeClr val="lt1"/>
                </a:highlight>
              </a:rPr>
              <a:t>Logos</a:t>
            </a:r>
            <a:endParaRPr>
              <a:solidFill>
                <a:schemeClr val="dk1"/>
              </a:solidFill>
              <a:highlight>
                <a:schemeClr val="lt1"/>
              </a:highlight>
            </a:endParaRPr>
          </a:p>
          <a:p>
            <a:pPr marL="457200" lvl="0" indent="-342900" algn="l" rtl="0">
              <a:lnSpc>
                <a:spcPct val="150000"/>
              </a:lnSpc>
              <a:spcBef>
                <a:spcPts val="0"/>
              </a:spcBef>
              <a:spcAft>
                <a:spcPts val="0"/>
              </a:spcAft>
              <a:buClr>
                <a:schemeClr val="dk1"/>
              </a:buClr>
              <a:buSzPts val="1800"/>
              <a:buChar char="●"/>
            </a:pPr>
            <a:r>
              <a:rPr lang="en-GB">
                <a:solidFill>
                  <a:schemeClr val="dk1"/>
                </a:solidFill>
                <a:highlight>
                  <a:schemeClr val="lt1"/>
                </a:highlight>
              </a:rPr>
              <a:t>Icons</a:t>
            </a:r>
            <a:endParaRPr>
              <a:solidFill>
                <a:schemeClr val="dk1"/>
              </a:solidFill>
              <a:highlight>
                <a:schemeClr val="lt1"/>
              </a:highlight>
            </a:endParaRPr>
          </a:p>
          <a:p>
            <a:pPr marL="457200" lvl="0" indent="-342900" algn="l" rtl="0">
              <a:lnSpc>
                <a:spcPct val="150000"/>
              </a:lnSpc>
              <a:spcBef>
                <a:spcPts val="0"/>
              </a:spcBef>
              <a:spcAft>
                <a:spcPts val="0"/>
              </a:spcAft>
              <a:buClr>
                <a:schemeClr val="dk1"/>
              </a:buClr>
              <a:buSzPts val="1800"/>
              <a:buChar char="●"/>
            </a:pPr>
            <a:r>
              <a:rPr lang="en-GB">
                <a:solidFill>
                  <a:schemeClr val="dk1"/>
                </a:solidFill>
                <a:highlight>
                  <a:schemeClr val="lt1"/>
                </a:highlight>
              </a:rPr>
              <a:t>Emoticons</a:t>
            </a:r>
            <a:endParaRPr>
              <a:solidFill>
                <a:schemeClr val="dk1"/>
              </a:solidFill>
              <a:highlight>
                <a:schemeClr val="lt1"/>
              </a:highlight>
            </a:endParaRPr>
          </a:p>
          <a:p>
            <a:pPr marL="457200" lvl="0" indent="-342900" algn="l" rtl="0">
              <a:lnSpc>
                <a:spcPct val="150000"/>
              </a:lnSpc>
              <a:spcBef>
                <a:spcPts val="0"/>
              </a:spcBef>
              <a:spcAft>
                <a:spcPts val="0"/>
              </a:spcAft>
              <a:buClr>
                <a:schemeClr val="dk1"/>
              </a:buClr>
              <a:buSzPts val="1800"/>
              <a:buChar char="●"/>
            </a:pPr>
            <a:r>
              <a:rPr lang="en-GB">
                <a:solidFill>
                  <a:schemeClr val="dk1"/>
                </a:solidFill>
                <a:highlight>
                  <a:schemeClr val="lt1"/>
                </a:highlight>
              </a:rPr>
              <a:t>Graphic Novels</a:t>
            </a:r>
            <a:endParaRPr>
              <a:solidFill>
                <a:schemeClr val="dk1"/>
              </a:solidFill>
              <a:highlight>
                <a:schemeClr val="lt1"/>
              </a:highlight>
            </a:endParaRPr>
          </a:p>
          <a:p>
            <a:pPr marL="457200" lvl="0" indent="-342900" algn="l" rtl="0">
              <a:lnSpc>
                <a:spcPct val="150000"/>
              </a:lnSpc>
              <a:spcBef>
                <a:spcPts val="0"/>
              </a:spcBef>
              <a:spcAft>
                <a:spcPts val="0"/>
              </a:spcAft>
              <a:buClr>
                <a:schemeClr val="dk1"/>
              </a:buClr>
              <a:buSzPts val="1800"/>
              <a:buChar char="●"/>
            </a:pPr>
            <a:r>
              <a:rPr lang="en-GB">
                <a:solidFill>
                  <a:schemeClr val="dk1"/>
                </a:solidFill>
                <a:highlight>
                  <a:schemeClr val="lt1"/>
                </a:highlight>
              </a:rPr>
              <a:t>Picture Story Books</a:t>
            </a:r>
            <a:endParaRPr>
              <a:solidFill>
                <a:schemeClr val="dk1"/>
              </a:solidFill>
              <a:highlight>
                <a:schemeClr val="lt1"/>
              </a:highlight>
            </a:endParaRPr>
          </a:p>
          <a:p>
            <a:pPr marL="0" lvl="0" indent="546100" algn="l" rtl="0">
              <a:spcBef>
                <a:spcPts val="1200"/>
              </a:spcBef>
              <a:spcAft>
                <a:spcPts val="0"/>
              </a:spcAft>
              <a:buClr>
                <a:schemeClr val="dk1"/>
              </a:buClr>
              <a:buSzPts val="1100"/>
              <a:buFont typeface="Arial"/>
              <a:buNone/>
            </a:pPr>
            <a:endParaRPr>
              <a:solidFill>
                <a:schemeClr val="dk1"/>
              </a:solidFill>
              <a:highlight>
                <a:schemeClr val="lt1"/>
              </a:highlight>
            </a:endParaRPr>
          </a:p>
          <a:p>
            <a:pPr marL="0" lvl="0" indent="0" algn="l" rtl="0">
              <a:spcBef>
                <a:spcPts val="1200"/>
              </a:spcBef>
              <a:spcAft>
                <a:spcPts val="12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dirty="0"/>
              <a:t>What’s New 3/3</a:t>
            </a:r>
            <a:endParaRPr b="1" dirty="0"/>
          </a:p>
        </p:txBody>
      </p:sp>
      <p:sp>
        <p:nvSpPr>
          <p:cNvPr id="93" name="Google Shape;93;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1200"/>
              </a:spcBef>
              <a:spcAft>
                <a:spcPts val="0"/>
              </a:spcAft>
              <a:buClr>
                <a:schemeClr val="dk1"/>
              </a:buClr>
              <a:buSzPts val="1800"/>
              <a:buChar char="●"/>
            </a:pPr>
            <a:r>
              <a:rPr lang="en-GB" dirty="0">
                <a:solidFill>
                  <a:schemeClr val="dk1"/>
                </a:solidFill>
                <a:highlight>
                  <a:schemeClr val="lt1"/>
                </a:highlight>
              </a:rPr>
              <a:t>Network Diagrams</a:t>
            </a:r>
            <a:endParaRPr dirty="0">
              <a:solidFill>
                <a:schemeClr val="dk1"/>
              </a:solidFill>
              <a:highlight>
                <a:schemeClr val="lt1"/>
              </a:highlight>
            </a:endParaRPr>
          </a:p>
          <a:p>
            <a:pPr marL="457200" lvl="0" indent="-342900" algn="l" rtl="0">
              <a:lnSpc>
                <a:spcPct val="150000"/>
              </a:lnSpc>
              <a:spcBef>
                <a:spcPts val="0"/>
              </a:spcBef>
              <a:spcAft>
                <a:spcPts val="0"/>
              </a:spcAft>
              <a:buClr>
                <a:schemeClr val="dk1"/>
              </a:buClr>
              <a:buSzPts val="1800"/>
              <a:buChar char="●"/>
            </a:pPr>
            <a:r>
              <a:rPr lang="en-GB" dirty="0">
                <a:solidFill>
                  <a:schemeClr val="dk1"/>
                </a:solidFill>
                <a:highlight>
                  <a:schemeClr val="lt1"/>
                </a:highlight>
              </a:rPr>
              <a:t>Electronics (inclusion of an updated Electronic Symbols List)</a:t>
            </a:r>
            <a:endParaRPr dirty="0">
              <a:highlight>
                <a:schemeClr val="lt1"/>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Accessibility of the document</a:t>
            </a:r>
            <a:endParaRPr b="1"/>
          </a:p>
        </p:txBody>
      </p:sp>
      <p:sp>
        <p:nvSpPr>
          <p:cNvPr id="99" name="Google Shape;99;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9250" algn="l" rtl="0">
              <a:lnSpc>
                <a:spcPct val="150000"/>
              </a:lnSpc>
              <a:spcBef>
                <a:spcPts val="0"/>
              </a:spcBef>
              <a:spcAft>
                <a:spcPts val="0"/>
              </a:spcAft>
              <a:buClr>
                <a:schemeClr val="dk1"/>
              </a:buClr>
              <a:buSzPts val="1900"/>
              <a:buChar char="●"/>
            </a:pPr>
            <a:r>
              <a:rPr lang="en-GB" sz="1900">
                <a:solidFill>
                  <a:schemeClr val="dk1"/>
                </a:solidFill>
              </a:rPr>
              <a:t>Accessible content benefits everyone.</a:t>
            </a:r>
            <a:endParaRPr sz="1900">
              <a:solidFill>
                <a:schemeClr val="dk1"/>
              </a:solidFill>
            </a:endParaRPr>
          </a:p>
          <a:p>
            <a:pPr marL="457200" lvl="0" indent="-349250" algn="l" rtl="0">
              <a:lnSpc>
                <a:spcPct val="150000"/>
              </a:lnSpc>
              <a:spcBef>
                <a:spcPts val="0"/>
              </a:spcBef>
              <a:spcAft>
                <a:spcPts val="0"/>
              </a:spcAft>
              <a:buClr>
                <a:schemeClr val="dk1"/>
              </a:buClr>
              <a:buSzPts val="1900"/>
              <a:buChar char="●"/>
            </a:pPr>
            <a:r>
              <a:rPr lang="en-GB" sz="1991">
                <a:solidFill>
                  <a:schemeClr val="dk1"/>
                </a:solidFill>
              </a:rPr>
              <a:t>Microsoft Word interface is reasonably accessible.</a:t>
            </a:r>
            <a:endParaRPr sz="1900">
              <a:solidFill>
                <a:schemeClr val="dk1"/>
              </a:solidFill>
            </a:endParaRPr>
          </a:p>
          <a:p>
            <a:pPr marL="457200" lvl="0" indent="-349250" algn="l" rtl="0">
              <a:lnSpc>
                <a:spcPct val="150000"/>
              </a:lnSpc>
              <a:spcBef>
                <a:spcPts val="0"/>
              </a:spcBef>
              <a:spcAft>
                <a:spcPts val="0"/>
              </a:spcAft>
              <a:buClr>
                <a:schemeClr val="dk1"/>
              </a:buClr>
              <a:buSzPts val="1900"/>
              <a:buChar char="●"/>
            </a:pPr>
            <a:r>
              <a:rPr lang="en-GB" sz="1900">
                <a:solidFill>
                  <a:schemeClr val="dk1"/>
                </a:solidFill>
              </a:rPr>
              <a:t>Assistive technologies like screen readers and Braille devices can easily interpret documents.</a:t>
            </a:r>
            <a:endParaRPr sz="1900">
              <a:solidFill>
                <a:schemeClr val="dk1"/>
              </a:solidFill>
            </a:endParaRPr>
          </a:p>
          <a:p>
            <a:pPr marL="457200" lvl="0" indent="-349250" algn="l" rtl="0">
              <a:lnSpc>
                <a:spcPct val="150000"/>
              </a:lnSpc>
              <a:spcBef>
                <a:spcPts val="0"/>
              </a:spcBef>
              <a:spcAft>
                <a:spcPts val="0"/>
              </a:spcAft>
              <a:buClr>
                <a:schemeClr val="dk1"/>
              </a:buClr>
              <a:buSzPts val="1900"/>
              <a:buChar char="●"/>
            </a:pPr>
            <a:r>
              <a:rPr lang="en-GB" sz="1900">
                <a:solidFill>
                  <a:schemeClr val="dk1"/>
                </a:solidFill>
              </a:rPr>
              <a:t>The document was formatted using the </a:t>
            </a:r>
            <a:r>
              <a:rPr lang="en-GB" sz="1900" u="sng">
                <a:solidFill>
                  <a:schemeClr val="hlink"/>
                </a:solidFill>
                <a:hlinkClick r:id="rId3"/>
              </a:rPr>
              <a:t>Guidelines for Producing e-Text Guidelines 2018</a:t>
            </a:r>
            <a:endParaRPr sz="1900">
              <a:solidFill>
                <a:schemeClr val="dk1"/>
              </a:solidFill>
            </a:endParaRPr>
          </a:p>
          <a:p>
            <a:pPr marL="457200" lvl="0" indent="0" algn="l" rtl="0">
              <a:spcBef>
                <a:spcPts val="0"/>
              </a:spcBef>
              <a:spcAft>
                <a:spcPts val="0"/>
              </a:spcAft>
              <a:buNone/>
            </a:pPr>
            <a:endParaRPr sz="2400">
              <a:solidFill>
                <a:schemeClr val="dk1"/>
              </a:solidFill>
            </a:endParaRPr>
          </a:p>
          <a:p>
            <a:pPr marL="0" lvl="0" indent="0" algn="l" rtl="0">
              <a:spcBef>
                <a:spcPts val="0"/>
              </a:spcBef>
              <a:spcAft>
                <a:spcPts val="12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GB" b="1"/>
              <a:t>Accessibility of the document (continued)</a:t>
            </a:r>
            <a:endParaRPr b="1"/>
          </a:p>
          <a:p>
            <a:pPr marL="0" lvl="0" indent="0" algn="l" rtl="0">
              <a:spcBef>
                <a:spcPts val="0"/>
              </a:spcBef>
              <a:spcAft>
                <a:spcPts val="0"/>
              </a:spcAft>
              <a:buNone/>
            </a:pPr>
            <a:endParaRPr/>
          </a:p>
        </p:txBody>
      </p:sp>
      <p:sp>
        <p:nvSpPr>
          <p:cNvPr id="105" name="Google Shape;105;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5600" algn="l" rtl="0">
              <a:lnSpc>
                <a:spcPct val="150000"/>
              </a:lnSpc>
              <a:spcBef>
                <a:spcPts val="0"/>
              </a:spcBef>
              <a:spcAft>
                <a:spcPts val="0"/>
              </a:spcAft>
              <a:buClr>
                <a:schemeClr val="dk1"/>
              </a:buClr>
              <a:buSzPts val="2000"/>
              <a:buChar char="●"/>
            </a:pPr>
            <a:r>
              <a:rPr lang="en-GB" sz="2000">
                <a:solidFill>
                  <a:schemeClr val="dk1"/>
                </a:solidFill>
              </a:rPr>
              <a:t>Headings and structure (H1, H2, H3, etc.)</a:t>
            </a:r>
            <a:endParaRPr sz="2000">
              <a:solidFill>
                <a:schemeClr val="dk1"/>
              </a:solidFill>
            </a:endParaRPr>
          </a:p>
          <a:p>
            <a:pPr marL="457200" lvl="0" indent="-355600" algn="l" rtl="0">
              <a:lnSpc>
                <a:spcPct val="150000"/>
              </a:lnSpc>
              <a:spcBef>
                <a:spcPts val="0"/>
              </a:spcBef>
              <a:spcAft>
                <a:spcPts val="0"/>
              </a:spcAft>
              <a:buClr>
                <a:schemeClr val="dk1"/>
              </a:buClr>
              <a:buSzPts val="2000"/>
              <a:buChar char="●"/>
            </a:pPr>
            <a:r>
              <a:rPr lang="en-GB" sz="2000">
                <a:solidFill>
                  <a:schemeClr val="dk1"/>
                </a:solidFill>
              </a:rPr>
              <a:t>Using Sans Serif fonts</a:t>
            </a:r>
            <a:endParaRPr sz="2000">
              <a:solidFill>
                <a:schemeClr val="dk1"/>
              </a:solidFill>
            </a:endParaRPr>
          </a:p>
          <a:p>
            <a:pPr marL="457200" lvl="0" indent="-355600" algn="l" rtl="0">
              <a:lnSpc>
                <a:spcPct val="150000"/>
              </a:lnSpc>
              <a:spcBef>
                <a:spcPts val="0"/>
              </a:spcBef>
              <a:spcAft>
                <a:spcPts val="0"/>
              </a:spcAft>
              <a:buClr>
                <a:schemeClr val="dk1"/>
              </a:buClr>
              <a:buSzPts val="2000"/>
              <a:buChar char="●"/>
            </a:pPr>
            <a:r>
              <a:rPr lang="en-GB" sz="2000">
                <a:solidFill>
                  <a:schemeClr val="dk1"/>
                </a:solidFill>
              </a:rPr>
              <a:t>Describing all images and illustrations (Alt text)</a:t>
            </a:r>
            <a:endParaRPr sz="2000">
              <a:solidFill>
                <a:schemeClr val="dk1"/>
              </a:solidFill>
            </a:endParaRPr>
          </a:p>
          <a:p>
            <a:pPr marL="457200" lvl="0" indent="-355600" algn="l" rtl="0">
              <a:lnSpc>
                <a:spcPct val="150000"/>
              </a:lnSpc>
              <a:spcBef>
                <a:spcPts val="0"/>
              </a:spcBef>
              <a:spcAft>
                <a:spcPts val="0"/>
              </a:spcAft>
              <a:buClr>
                <a:schemeClr val="dk1"/>
              </a:buClr>
              <a:buSzPts val="2000"/>
              <a:buChar char="●"/>
            </a:pPr>
            <a:r>
              <a:rPr lang="en-GB" sz="2000">
                <a:solidFill>
                  <a:schemeClr val="dk1"/>
                </a:solidFill>
              </a:rPr>
              <a:t>Ensuring links are active and descriptive</a:t>
            </a:r>
            <a:endParaRPr sz="2000">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5310</Words>
  <Application>Microsoft Office PowerPoint</Application>
  <PresentationFormat>On-screen Show (16:9)</PresentationFormat>
  <Paragraphs>397</Paragraphs>
  <Slides>33</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Times New Roman</vt:lpstr>
      <vt:lpstr>Simple Light</vt:lpstr>
      <vt:lpstr>Producing Accessible Graphics</vt:lpstr>
      <vt:lpstr>Workshop plan</vt:lpstr>
      <vt:lpstr>History </vt:lpstr>
      <vt:lpstr>Approach</vt:lpstr>
      <vt:lpstr>What’s New</vt:lpstr>
      <vt:lpstr>What’s New 2/3</vt:lpstr>
      <vt:lpstr>What’s New 3/3</vt:lpstr>
      <vt:lpstr>Accessibility of the document</vt:lpstr>
      <vt:lpstr>Accessibility of the document (continued) </vt:lpstr>
      <vt:lpstr>Choosing a format</vt:lpstr>
      <vt:lpstr>Artworks (1/2)</vt:lpstr>
      <vt:lpstr>Artworks (2/2)</vt:lpstr>
      <vt:lpstr>Emojis (1/1)</vt:lpstr>
      <vt:lpstr>Graphic Novels (1/3)</vt:lpstr>
      <vt:lpstr>Graphic Novels (2/3)</vt:lpstr>
      <vt:lpstr>Graphic novels (3/3)</vt:lpstr>
      <vt:lpstr>Chemistry (1/5) </vt:lpstr>
      <vt:lpstr>Chemistry (2/5)</vt:lpstr>
      <vt:lpstr>Chemistry (3/5)</vt:lpstr>
      <vt:lpstr>Chemistry (4/5)</vt:lpstr>
      <vt:lpstr>Chemistry (5/5)</vt:lpstr>
      <vt:lpstr>Node Link Diagrams / Network Graphs (1/3)</vt:lpstr>
      <vt:lpstr>Node Link Diagrams / Network Graphs (2/3)</vt:lpstr>
      <vt:lpstr>Node Link Diagrams / Network Graphs (3/3)</vt:lpstr>
      <vt:lpstr>Orthographic drawings (1/3)</vt:lpstr>
      <vt:lpstr>Orthographic drawings (2/3)</vt:lpstr>
      <vt:lpstr>Orthographic Drawings (3/3)</vt:lpstr>
      <vt:lpstr>Electronic symbols (1/4)</vt:lpstr>
      <vt:lpstr>Electronic symbols (2/4) </vt:lpstr>
      <vt:lpstr>Electronic symbols (3/4) </vt:lpstr>
      <vt:lpstr>Electronic symbols (4/4)</vt:lpstr>
      <vt:lpstr>Question and Answer Time</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Producing Accessible Graphics</dc:title>
  <dc:creator>Annette Sutherland</dc:creator>
  <cp:lastModifiedBy>Marjorie Hawkings</cp:lastModifiedBy>
  <cp:revision>2</cp:revision>
  <dcterms:modified xsi:type="dcterms:W3CDTF">2021-05-11T08:45:15Z</dcterms:modified>
</cp:coreProperties>
</file>