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7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ocs.google.com/forms/d/1WQuP3-AInptGW0Ym35iRw7G7T1oe1uI3BfC2GB4AwOo/edit?usp=sharin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71d50f54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71d50f54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d3105b26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d3105b26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d516e1e0af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d516e1e0a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516e1e0a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516e1e0a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71d50f546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d71d50f54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3105b261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d3105b261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d516e1e0af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d516e1e0a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516e1e0af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d516e1e0a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516e1e0af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516e1e0a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516e1e0af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516e1e0a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d2da95e1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d2da95e1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d71d50f546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d71d50f54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d60a197bc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d60a197b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3105b261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d3105b261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d71d50f54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d71d50f54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d71d50f54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d71d50f54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d8a728657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d8a728657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d71d50f54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d71d50f54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50" dirty="0">
              <a:solidFill>
                <a:schemeClr val="dk1"/>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71d50f54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d71d50f54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d71d50f54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d71d50f54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d3105b261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d3105b261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2da95e10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2da95e10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d71d50f546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d71d50f54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71d50f546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d71d50f54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8a728657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8a728657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71d50f546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d71d50f54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71d50f54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71d50f54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3105b261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3105b261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71d50f54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71d50f54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d71d50f54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d71d50f5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d2da95e104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d2da95e1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85d05f8b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85d05f8b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d2da95e10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d2da95e10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85d05f8b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85d05f8b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d85d05f8b1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d85d05f8b1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85d05f8b1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85d05f8b1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d85d05f8b1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d85d05f8b1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d85d05f8b1_0_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d85d05f8b1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d8e308925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d8e30892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d2da95e10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d2da95e10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GB"/>
              <a:t>Open up discussion : How might you use these labelling methods mentioned?</a:t>
            </a:r>
            <a:endParaRPr/>
          </a:p>
          <a:p>
            <a:pPr marL="457200" lvl="0" indent="0" algn="l" rtl="0">
              <a:lnSpc>
                <a:spcPct val="115000"/>
              </a:lnSpc>
              <a:spcBef>
                <a:spcPts val="1200"/>
              </a:spcBef>
              <a:spcAft>
                <a:spcPts val="1200"/>
              </a:spcAft>
              <a:buClr>
                <a:schemeClr val="dk1"/>
              </a:buClr>
              <a:buSzPts val="1100"/>
              <a:buFont typeface="Arial"/>
              <a:buNone/>
            </a:pPr>
            <a:r>
              <a:rPr lang="en-GB" sz="1400" u="sng">
                <a:solidFill>
                  <a:srgbClr val="0097A7"/>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https://docs.google.com/forms/d/1WQuP3-AInptGW0Ym35iRw7G7T1oe1uI3BfC2GB4AwOo/edit?usp=sharing</a:t>
            </a:r>
            <a:r>
              <a:rPr lang="en-GB" sz="1400">
                <a:solidFill>
                  <a:srgbClr val="595959"/>
                </a:solidFill>
              </a:rPr>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d60a197bc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d60a197bc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d3105b2611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d3105b261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d516e1e0a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d516e1e0a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d3105b261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d3105b261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3105b2611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d3105b261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d516e1e0a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d516e1e0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printdisability.org/about-us/accessible-graphics/3d-printing/when-to-use-3d/"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https://www.myminifactory.com/category/scan-the-world" TargetMode="External"/><Relationship Id="rId3" Type="http://schemas.openxmlformats.org/officeDocument/2006/relationships/hyperlink" Target="https://www.thingiverse.com/" TargetMode="External"/><Relationship Id="rId7" Type="http://schemas.openxmlformats.org/officeDocument/2006/relationships/hyperlink" Target="https://nasa3d.arc.nasa.gov/"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medien.augenbit.de/category/modelle/" TargetMode="External"/><Relationship Id="rId5" Type="http://schemas.openxmlformats.org/officeDocument/2006/relationships/hyperlink" Target="https://btactile.com/" TargetMode="External"/><Relationship Id="rId4" Type="http://schemas.openxmlformats.org/officeDocument/2006/relationships/hyperlink" Target="https://www.stlfinder.com/" TargetMode="Externa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thingiverse.com/" TargetMode="External"/><Relationship Id="rId7" Type="http://schemas.openxmlformats.org/officeDocument/2006/relationships/hyperlink" Target="https://www.myminifactory.com/category/scan-the-world"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medien.augenbit.de/category/modelle/" TargetMode="External"/><Relationship Id="rId5" Type="http://schemas.openxmlformats.org/officeDocument/2006/relationships/hyperlink" Target="https://btactile.com/" TargetMode="External"/><Relationship Id="rId4" Type="http://schemas.openxmlformats.org/officeDocument/2006/relationships/hyperlink" Target="https://www.stlfinder.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printdisability.org/about-us/accessible-graphics/3d-printing/when-to-use-3d/"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jthatch.com/Terrain2STL/"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s://www.autodesk.com.au/products/fusion-360/overview"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s://openscad.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printdisability.org/about-us/accessible-graphics/3d-printing/when-to-use-3d/"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hyperlink" Target="https://medien.augenbit.de/category/modelle/" TargetMode="External"/><Relationship Id="rId3" Type="http://schemas.openxmlformats.org/officeDocument/2006/relationships/hyperlink" Target="https://btactile.com/" TargetMode="External"/><Relationship Id="rId7" Type="http://schemas.openxmlformats.org/officeDocument/2006/relationships/hyperlink" Target="http://fittle-project.com/" TargetMode="External"/><Relationship Id="rId12"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www.nonscriptum.com/geometry" TargetMode="External"/><Relationship Id="rId11" Type="http://schemas.openxmlformats.org/officeDocument/2006/relationships/hyperlink" Target="https://tactileuniverse.org/models/" TargetMode="External"/><Relationship Id="rId5" Type="http://schemas.openxmlformats.org/officeDocument/2006/relationships/hyperlink" Target="http://sahyun.net/projects/3Dprint/objects.php" TargetMode="External"/><Relationship Id="rId10" Type="http://schemas.openxmlformats.org/officeDocument/2006/relationships/hyperlink" Target="http://www.rovingbits.com/StarCoins/" TargetMode="External"/><Relationship Id="rId4" Type="http://schemas.openxmlformats.org/officeDocument/2006/relationships/hyperlink" Target="https://imageshare.benetech.org/" TargetMode="External"/><Relationship Id="rId9" Type="http://schemas.openxmlformats.org/officeDocument/2006/relationships/hyperlink" Target="https://sites.google.com/view/microbiologyfortheblin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makersempire.co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hyperlink" Target="https://nnels.ca/items/openscad-3d-print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groups/blv3p"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printdisability.org/about-us/accessible-graphics/3d-printing/when-to-use-3d/"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printdisability.org/about-us/accessible-graphics/3d-printing/"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printdisability.org/about-us/accessible-graphics/3d-printing/when-to-use-3d/"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hyperlink" Target="http://drive.google.com/file/d/1brpvZFK12NvKKdVdSI_-NbjwHLQKwlvy/view"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printdisability.org/about-us/accessible-graphics/3d-printing/when-to-use-3d/"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s://dl.acm.org/doi/pdf/10.1145/3290605.3300427" TargetMode="External"/><Relationship Id="rId5" Type="http://schemas.openxmlformats.org/officeDocument/2006/relationships/hyperlink" Target="https://doi.org/10.1145/3290605.3300427" TargetMode="External"/><Relationship Id="rId4" Type="http://schemas.openxmlformats.org/officeDocument/2006/relationships/hyperlink" Target="https://doi.org/10.1145/3322276.3323686"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drive.google.com/file/d/12mETQX49ZMAnhU-V-FOvT7w_yMg3sVpj/view"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s://doi.org/10.1145/3313831.3376513"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forms.gle/UULK5vNLXmehmg2F8"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3" Type="http://schemas.openxmlformats.org/officeDocument/2006/relationships/hyperlink" Target="mailto:leona.holloway@monash.edu"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hyperlink" Target="https://accessiblegraphics.org" TargetMode="External"/><Relationship Id="rId4" Type="http://schemas.openxmlformats.org/officeDocument/2006/relationships/hyperlink" Target="mailto:ruth.nagassa1@monash.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hyperlink" Target="http://accessiblegraphics.org/2021/03/22/top10_3d/" TargetMode="External"/><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sz="4300"/>
              <a:t>3D Printing for Touch Readers: </a:t>
            </a:r>
            <a:br>
              <a:rPr lang="en-GB" sz="4300"/>
            </a:br>
            <a:r>
              <a:rPr lang="en-GB" sz="4300"/>
              <a:t>Guidelines and Discussion</a:t>
            </a:r>
            <a:endParaRPr sz="8300"/>
          </a:p>
        </p:txBody>
      </p:sp>
      <p:sp>
        <p:nvSpPr>
          <p:cNvPr id="55" name="Google Shape;55;p13"/>
          <p:cNvSpPr txBox="1">
            <a:spLocks noGrp="1"/>
          </p:cNvSpPr>
          <p:nvPr>
            <p:ph type="subTitle" idx="1"/>
          </p:nvPr>
        </p:nvSpPr>
        <p:spPr>
          <a:xfrm>
            <a:off x="311700" y="3165975"/>
            <a:ext cx="8520600" cy="1811700"/>
          </a:xfrm>
          <a:prstGeom prst="rect">
            <a:avLst/>
          </a:prstGeom>
        </p:spPr>
        <p:txBody>
          <a:bodyPr spcFirstLastPara="1" wrap="square" lIns="91425" tIns="91425" rIns="91425" bIns="91425" anchor="t" anchorCtr="0">
            <a:normAutofit fontScale="77500" lnSpcReduction="20000"/>
          </a:bodyPr>
          <a:lstStyle/>
          <a:p>
            <a:pPr marL="0" lvl="0" indent="0" algn="ctr" rtl="0">
              <a:lnSpc>
                <a:spcPct val="150000"/>
              </a:lnSpc>
              <a:spcBef>
                <a:spcPts val="0"/>
              </a:spcBef>
              <a:spcAft>
                <a:spcPts val="0"/>
              </a:spcAft>
              <a:buNone/>
            </a:pPr>
            <a:r>
              <a:rPr lang="en-GB" dirty="0">
                <a:solidFill>
                  <a:schemeClr val="tx1"/>
                </a:solidFill>
              </a:rPr>
              <a:t>Round Table Conference 2021 Workshop</a:t>
            </a:r>
            <a:endParaRPr dirty="0">
              <a:solidFill>
                <a:schemeClr val="tx1"/>
              </a:solidFill>
            </a:endParaRPr>
          </a:p>
          <a:p>
            <a:pPr marL="0" lvl="0" indent="0" algn="ctr" rtl="0">
              <a:lnSpc>
                <a:spcPct val="150000"/>
              </a:lnSpc>
              <a:spcBef>
                <a:spcPts val="0"/>
              </a:spcBef>
              <a:spcAft>
                <a:spcPts val="0"/>
              </a:spcAft>
              <a:buClr>
                <a:schemeClr val="dk1"/>
              </a:buClr>
              <a:buSzPct val="39285"/>
              <a:buFont typeface="Arial"/>
              <a:buNone/>
            </a:pPr>
            <a:r>
              <a:rPr lang="en-GB" dirty="0">
                <a:solidFill>
                  <a:schemeClr val="tx1"/>
                </a:solidFill>
              </a:rPr>
              <a:t>Wednesday 19 May 10am-11.30am AEST</a:t>
            </a:r>
            <a:endParaRPr dirty="0">
              <a:solidFill>
                <a:schemeClr val="tx1"/>
              </a:solidFill>
            </a:endParaRPr>
          </a:p>
          <a:p>
            <a:pPr marL="0" lvl="0" indent="0" algn="ctr" rtl="0">
              <a:lnSpc>
                <a:spcPct val="150000"/>
              </a:lnSpc>
              <a:spcBef>
                <a:spcPts val="0"/>
              </a:spcBef>
              <a:spcAft>
                <a:spcPts val="0"/>
              </a:spcAft>
              <a:buNone/>
            </a:pPr>
            <a:r>
              <a:rPr lang="en-GB" sz="2200" dirty="0">
                <a:solidFill>
                  <a:schemeClr val="tx1"/>
                </a:solidFill>
              </a:rPr>
              <a:t>Presented by Monash University Inclusive Technologies</a:t>
            </a:r>
            <a:endParaRPr sz="2200" dirty="0">
              <a:solidFill>
                <a:schemeClr val="tx1"/>
              </a:solidFill>
            </a:endParaRPr>
          </a:p>
          <a:p>
            <a:pPr marL="0" lvl="0" indent="0" algn="ctr" rtl="0">
              <a:lnSpc>
                <a:spcPct val="150000"/>
              </a:lnSpc>
              <a:spcBef>
                <a:spcPts val="0"/>
              </a:spcBef>
              <a:spcAft>
                <a:spcPts val="0"/>
              </a:spcAft>
              <a:buClr>
                <a:schemeClr val="dk1"/>
              </a:buClr>
              <a:buSzPct val="50000"/>
              <a:buFont typeface="Arial"/>
              <a:buNone/>
            </a:pPr>
            <a:r>
              <a:rPr lang="en-GB" sz="2200" dirty="0">
                <a:solidFill>
                  <a:schemeClr val="tx1"/>
                </a:solidFill>
              </a:rPr>
              <a:t>Leona </a:t>
            </a:r>
            <a:r>
              <a:rPr lang="en-GB" sz="2200" dirty="0" smtClean="0">
                <a:solidFill>
                  <a:schemeClr val="tx1"/>
                </a:solidFill>
              </a:rPr>
              <a:t>Holloway &amp;  </a:t>
            </a:r>
            <a:r>
              <a:rPr lang="en-GB" sz="2200" dirty="0">
                <a:solidFill>
                  <a:schemeClr val="tx1"/>
                </a:solidFill>
              </a:rPr>
              <a:t>Ruth </a:t>
            </a:r>
            <a:r>
              <a:rPr lang="en-GB" sz="2200" dirty="0" err="1" smtClean="0">
                <a:solidFill>
                  <a:schemeClr val="tx1"/>
                </a:solidFill>
              </a:rPr>
              <a:t>Nagassa</a:t>
            </a:r>
            <a:endParaRPr sz="22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Questions?</a:t>
            </a:r>
            <a:endParaRPr/>
          </a:p>
        </p:txBody>
      </p:sp>
      <p:sp>
        <p:nvSpPr>
          <p:cNvPr id="159" name="Google Shape;159;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160" name="Google Shape;160;p22" descr="3D printed Mario puzzle cube with raised question marks on the sid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0"/>
            <a:ext cx="4630825"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Where to find existing models</a:t>
            </a:r>
            <a:endParaRPr/>
          </a:p>
        </p:txBody>
      </p:sp>
      <p:sp>
        <p:nvSpPr>
          <p:cNvPr id="166" name="Google Shape;166;p23"/>
          <p:cNvSpPr txBox="1">
            <a:spLocks noGrp="1"/>
          </p:cNvSpPr>
          <p:nvPr>
            <p:ph type="subTitle" idx="1"/>
          </p:nvPr>
        </p:nvSpPr>
        <p:spPr>
          <a:xfrm>
            <a:off x="735750" y="2811475"/>
            <a:ext cx="3104700" cy="1235100"/>
          </a:xfrm>
          <a:prstGeom prst="rect">
            <a:avLst/>
          </a:prstGeom>
        </p:spPr>
        <p:txBody>
          <a:bodyPr spcFirstLastPara="1" wrap="square" lIns="91425" tIns="91425" rIns="91425" bIns="91425" anchor="t" anchorCtr="0">
            <a:normAutofit fontScale="92500" lnSpcReduction="10000"/>
          </a:bodyPr>
          <a:lstStyle/>
          <a:p>
            <a:pPr marL="0" lvl="0" indent="0" algn="ctr" rtl="0">
              <a:lnSpc>
                <a:spcPct val="150000"/>
              </a:lnSpc>
              <a:spcBef>
                <a:spcPts val="0"/>
              </a:spcBef>
              <a:spcAft>
                <a:spcPts val="0"/>
              </a:spcAft>
              <a:buNone/>
            </a:pPr>
            <a:r>
              <a:rPr lang="en-GB" sz="1600" u="sng">
                <a:solidFill>
                  <a:schemeClr val="hlink"/>
                </a:solidFill>
                <a:hlinkClick r:id="rId3"/>
              </a:rPr>
              <a:t>http://printdisability.org/about-us/accessible-graphics/3d-printing/repositories/</a:t>
            </a:r>
            <a:r>
              <a:rPr lang="en-GB"/>
              <a:t> </a:t>
            </a:r>
            <a:endParaRPr/>
          </a:p>
        </p:txBody>
      </p:sp>
      <p:sp>
        <p:nvSpPr>
          <p:cNvPr id="167" name="Google Shape;167;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grpSp>
        <p:nvGrpSpPr>
          <p:cNvPr id="168" name="Google Shape;168;p23"/>
          <p:cNvGrpSpPr/>
          <p:nvPr/>
        </p:nvGrpSpPr>
        <p:grpSpPr>
          <a:xfrm>
            <a:off x="4571995" y="0"/>
            <a:ext cx="5090760" cy="5143501"/>
            <a:chOff x="4571995" y="0"/>
            <a:chExt cx="5090760" cy="5143501"/>
          </a:xfrm>
        </p:grpSpPr>
        <p:pic>
          <p:nvPicPr>
            <p:cNvPr id="169" name="Google Shape;169;p23" descr="3D printed map"/>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571995" y="0"/>
              <a:ext cx="5090760" cy="5143501"/>
            </a:xfrm>
            <a:prstGeom prst="rect">
              <a:avLst/>
            </a:prstGeom>
            <a:noFill/>
            <a:ln>
              <a:noFill/>
            </a:ln>
          </p:spPr>
        </p:pic>
        <p:pic>
          <p:nvPicPr>
            <p:cNvPr id="170" name="Google Shape;170;p23" descr="Magnifying glass over the 3D printed map. "/>
            <p:cNvPicPr preferRelativeResize="0"/>
            <p:nvPr/>
          </p:nvPicPr>
          <p:blipFill rotWithShape="1">
            <a:blip r:embed="rId5">
              <a:alphaModFix/>
            </a:blip>
            <a:srcRect/>
            <a:stretch/>
          </p:blipFill>
          <p:spPr>
            <a:xfrm flipH="1">
              <a:off x="4939509" y="117185"/>
              <a:ext cx="4124826" cy="4908884"/>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3D printing repositories</a:t>
            </a:r>
            <a:endParaRPr/>
          </a:p>
        </p:txBody>
      </p:sp>
      <p:sp>
        <p:nvSpPr>
          <p:cNvPr id="176" name="Google Shape;176;p2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rgbClr val="000000"/>
                </a:solidFill>
              </a:rPr>
              <a:t>Generalist</a:t>
            </a:r>
            <a:endParaRPr sz="1600">
              <a:solidFill>
                <a:srgbClr val="000000"/>
              </a:solidFill>
            </a:endParaRPr>
          </a:p>
          <a:p>
            <a:pPr marL="457200" lvl="0" indent="-330200" algn="l" rtl="0">
              <a:spcBef>
                <a:spcPts val="1200"/>
              </a:spcBef>
              <a:spcAft>
                <a:spcPts val="0"/>
              </a:spcAft>
              <a:buSzPts val="1600"/>
              <a:buChar char="●"/>
            </a:pPr>
            <a:r>
              <a:rPr lang="en-GB" sz="1600">
                <a:solidFill>
                  <a:srgbClr val="000000"/>
                </a:solidFill>
              </a:rPr>
              <a:t>Thingiverse</a:t>
            </a:r>
            <a:r>
              <a:rPr lang="en-GB" sz="1600"/>
              <a:t/>
            </a:r>
            <a:br>
              <a:rPr lang="en-GB" sz="1600"/>
            </a:br>
            <a:r>
              <a:rPr lang="en-GB" sz="1600" u="sng">
                <a:solidFill>
                  <a:schemeClr val="hlink"/>
                </a:solidFill>
                <a:hlinkClick r:id="rId3"/>
              </a:rPr>
              <a:t>https://www.thingiverse.com/</a:t>
            </a:r>
            <a:endParaRPr sz="1600"/>
          </a:p>
          <a:p>
            <a:pPr marL="457200" lvl="0" indent="-330200" algn="l" rtl="0">
              <a:spcBef>
                <a:spcPts val="0"/>
              </a:spcBef>
              <a:spcAft>
                <a:spcPts val="0"/>
              </a:spcAft>
              <a:buSzPts val="1600"/>
              <a:buChar char="●"/>
            </a:pPr>
            <a:r>
              <a:rPr lang="en-GB" sz="1600">
                <a:solidFill>
                  <a:srgbClr val="000000"/>
                </a:solidFill>
              </a:rPr>
              <a:t>STL finder</a:t>
            </a:r>
            <a:r>
              <a:rPr lang="en-GB" sz="1600"/>
              <a:t/>
            </a:r>
            <a:br>
              <a:rPr lang="en-GB" sz="1600"/>
            </a:br>
            <a:r>
              <a:rPr lang="en-GB" sz="1600" u="sng">
                <a:solidFill>
                  <a:schemeClr val="hlink"/>
                </a:solidFill>
                <a:hlinkClick r:id="rId4"/>
              </a:rPr>
              <a:t>https://www.stlfinder.com/</a:t>
            </a:r>
            <a:r>
              <a:rPr lang="en-GB" sz="1600"/>
              <a:t> </a:t>
            </a:r>
            <a:endParaRPr sz="1600"/>
          </a:p>
          <a:p>
            <a:pPr marL="0" lvl="0" indent="0" algn="l" rtl="0">
              <a:spcBef>
                <a:spcPts val="1200"/>
              </a:spcBef>
              <a:spcAft>
                <a:spcPts val="0"/>
              </a:spcAft>
              <a:buNone/>
            </a:pPr>
            <a:r>
              <a:rPr lang="en-GB" sz="1600">
                <a:solidFill>
                  <a:srgbClr val="000000"/>
                </a:solidFill>
              </a:rPr>
              <a:t>For touch readers</a:t>
            </a:r>
            <a:endParaRPr sz="1600">
              <a:solidFill>
                <a:srgbClr val="000000"/>
              </a:solidFill>
            </a:endParaRPr>
          </a:p>
          <a:p>
            <a:pPr marL="457200" lvl="0" indent="-330200" algn="l" rtl="0">
              <a:spcBef>
                <a:spcPts val="1200"/>
              </a:spcBef>
              <a:spcAft>
                <a:spcPts val="0"/>
              </a:spcAft>
              <a:buSzPts val="1600"/>
              <a:buChar char="●"/>
            </a:pPr>
            <a:r>
              <a:rPr lang="en-GB" sz="1600">
                <a:solidFill>
                  <a:srgbClr val="000000"/>
                </a:solidFill>
              </a:rPr>
              <a:t>BTactile</a:t>
            </a:r>
            <a:r>
              <a:rPr lang="en-GB" sz="1600"/>
              <a:t/>
            </a:r>
            <a:br>
              <a:rPr lang="en-GB" sz="1600"/>
            </a:br>
            <a:r>
              <a:rPr lang="en-GB" sz="1600" u="sng">
                <a:solidFill>
                  <a:schemeClr val="hlink"/>
                </a:solidFill>
                <a:hlinkClick r:id="rId5"/>
              </a:rPr>
              <a:t>https://btactile.com/</a:t>
            </a:r>
            <a:r>
              <a:rPr lang="en-GB" sz="1600"/>
              <a:t> </a:t>
            </a:r>
            <a:endParaRPr sz="1600"/>
          </a:p>
          <a:p>
            <a:pPr marL="457200" lvl="0" indent="-330200" algn="l" rtl="0">
              <a:spcBef>
                <a:spcPts val="0"/>
              </a:spcBef>
              <a:spcAft>
                <a:spcPts val="0"/>
              </a:spcAft>
              <a:buSzPts val="1600"/>
              <a:buChar char="●"/>
            </a:pPr>
            <a:r>
              <a:rPr lang="en-GB" sz="1600">
                <a:solidFill>
                  <a:srgbClr val="000000"/>
                </a:solidFill>
              </a:rPr>
              <a:t>Medien Augenbit</a:t>
            </a:r>
            <a:r>
              <a:rPr lang="en-GB" sz="1600"/>
              <a:t/>
            </a:r>
            <a:br>
              <a:rPr lang="en-GB" sz="1600"/>
            </a:br>
            <a:r>
              <a:rPr lang="en-GB" sz="1600" u="sng">
                <a:solidFill>
                  <a:schemeClr val="hlink"/>
                </a:solidFill>
                <a:hlinkClick r:id="rId6"/>
              </a:rPr>
              <a:t>https://medien.augenbit.de/category/modelle/</a:t>
            </a:r>
            <a:r>
              <a:rPr lang="en-GB" sz="1600"/>
              <a:t> </a:t>
            </a:r>
            <a:endParaRPr sz="1600"/>
          </a:p>
        </p:txBody>
      </p:sp>
      <p:sp>
        <p:nvSpPr>
          <p:cNvPr id="177" name="Google Shape;177;p24"/>
          <p:cNvSpPr txBox="1">
            <a:spLocks noGrp="1"/>
          </p:cNvSpPr>
          <p:nvPr>
            <p:ph type="body" idx="2"/>
          </p:nvPr>
        </p:nvSpPr>
        <p:spPr>
          <a:xfrm>
            <a:off x="4832400" y="3127325"/>
            <a:ext cx="3999900" cy="15873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600">
                <a:solidFill>
                  <a:srgbClr val="000000"/>
                </a:solidFill>
              </a:rPr>
              <a:t>Education, STEM and specialist</a:t>
            </a:r>
            <a:endParaRPr sz="1600">
              <a:solidFill>
                <a:srgbClr val="000000"/>
              </a:solidFill>
            </a:endParaRPr>
          </a:p>
          <a:p>
            <a:pPr marL="457200" lvl="0" indent="-330200" algn="l" rtl="0">
              <a:lnSpc>
                <a:spcPct val="95000"/>
              </a:lnSpc>
              <a:spcBef>
                <a:spcPts val="1200"/>
              </a:spcBef>
              <a:spcAft>
                <a:spcPts val="0"/>
              </a:spcAft>
              <a:buSzPts val="1600"/>
              <a:buChar char="●"/>
            </a:pPr>
            <a:r>
              <a:rPr lang="en-GB" sz="1600">
                <a:solidFill>
                  <a:srgbClr val="000000"/>
                </a:solidFill>
              </a:rPr>
              <a:t>NASA 3D resources</a:t>
            </a:r>
            <a:r>
              <a:rPr lang="en-GB" sz="1600"/>
              <a:t/>
            </a:r>
            <a:br>
              <a:rPr lang="en-GB" sz="1600"/>
            </a:br>
            <a:r>
              <a:rPr lang="en-GB" sz="1600" u="sng">
                <a:solidFill>
                  <a:schemeClr val="hlink"/>
                </a:solidFill>
                <a:hlinkClick r:id="rId7"/>
              </a:rPr>
              <a:t>https://nasa3d.arc.nasa.gov/</a:t>
            </a:r>
            <a:r>
              <a:rPr lang="en-GB" sz="1600"/>
              <a:t> </a:t>
            </a:r>
            <a:endParaRPr sz="1600"/>
          </a:p>
          <a:p>
            <a:pPr marL="457200" lvl="0" indent="-330200" algn="l" rtl="0">
              <a:lnSpc>
                <a:spcPct val="95000"/>
              </a:lnSpc>
              <a:spcBef>
                <a:spcPts val="0"/>
              </a:spcBef>
              <a:spcAft>
                <a:spcPts val="0"/>
              </a:spcAft>
              <a:buSzPts val="1600"/>
              <a:buChar char="●"/>
            </a:pPr>
            <a:r>
              <a:rPr lang="en-GB" sz="1600">
                <a:solidFill>
                  <a:srgbClr val="000000"/>
                </a:solidFill>
              </a:rPr>
              <a:t>Scan the World</a:t>
            </a:r>
            <a:r>
              <a:rPr lang="en-GB" sz="1600"/>
              <a:t/>
            </a:r>
            <a:br>
              <a:rPr lang="en-GB" sz="1600"/>
            </a:br>
            <a:r>
              <a:rPr lang="en-GB" sz="1600" u="sng">
                <a:solidFill>
                  <a:schemeClr val="hlink"/>
                </a:solidFill>
                <a:hlinkClick r:id="rId8"/>
              </a:rPr>
              <a:t>https://www.myminifactory.com/category/</a:t>
            </a:r>
            <a:br>
              <a:rPr lang="en-GB" sz="1600" u="sng">
                <a:solidFill>
                  <a:schemeClr val="hlink"/>
                </a:solidFill>
                <a:hlinkClick r:id="rId8"/>
              </a:rPr>
            </a:br>
            <a:r>
              <a:rPr lang="en-GB" sz="1600" u="sng">
                <a:solidFill>
                  <a:schemeClr val="hlink"/>
                </a:solidFill>
                <a:hlinkClick r:id="rId8"/>
              </a:rPr>
              <a:t>scan-the-world</a:t>
            </a:r>
            <a:r>
              <a:rPr lang="en-GB" sz="1600"/>
              <a:t> </a:t>
            </a:r>
            <a:endParaRPr sz="1600"/>
          </a:p>
        </p:txBody>
      </p:sp>
      <p:pic>
        <p:nvPicPr>
          <p:cNvPr id="178" name="Google Shape;178;p24" descr="screenshot from Scan the World with 3D models of the Venus de Milo, La Pieta, the Gayer-Anderson cat from the British Museum, the cathedral (a sculpture of two hands), an anatomical heart, and Greek mythological sculpture of Laocoon and his sons"/>
          <p:cNvPicPr preferRelativeResize="0"/>
          <p:nvPr/>
        </p:nvPicPr>
        <p:blipFill>
          <a:blip r:embed="rId9">
            <a:alphaModFix/>
          </a:blip>
          <a:stretch>
            <a:fillRect/>
          </a:stretch>
        </p:blipFill>
        <p:spPr>
          <a:xfrm>
            <a:off x="4832400" y="228600"/>
            <a:ext cx="3614231" cy="2898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Activity 2 - Finding a 3D model</a:t>
            </a:r>
            <a:endParaRPr/>
          </a:p>
        </p:txBody>
      </p:sp>
      <p:sp>
        <p:nvSpPr>
          <p:cNvPr id="184" name="Google Shape;184;p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GB" sz="1600">
                <a:solidFill>
                  <a:srgbClr val="000000"/>
                </a:solidFill>
              </a:rPr>
              <a:t>Can you find one or more of the following 3D models, which would be suitable for use by a touch reader? </a:t>
            </a:r>
            <a:endParaRPr sz="1600">
              <a:solidFill>
                <a:srgbClr val="000000"/>
              </a:solidFill>
            </a:endParaRPr>
          </a:p>
          <a:p>
            <a:pPr marL="457200" lvl="0" indent="-330200" algn="l" rtl="0">
              <a:lnSpc>
                <a:spcPct val="150000"/>
              </a:lnSpc>
              <a:spcBef>
                <a:spcPts val="1200"/>
              </a:spcBef>
              <a:spcAft>
                <a:spcPts val="0"/>
              </a:spcAft>
              <a:buClr>
                <a:srgbClr val="000000"/>
              </a:buClr>
              <a:buSzPts val="1600"/>
              <a:buChar char="●"/>
            </a:pPr>
            <a:r>
              <a:rPr lang="en-GB" sz="1600">
                <a:solidFill>
                  <a:srgbClr val="000000"/>
                </a:solidFill>
              </a:rPr>
              <a:t>Tactile dice</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Human brain</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Tactile ruler</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A sculpture of your choice</a:t>
            </a:r>
            <a:endParaRPr sz="1600">
              <a:solidFill>
                <a:srgbClr val="000000"/>
              </a:solidFill>
            </a:endParaRPr>
          </a:p>
        </p:txBody>
      </p:sp>
      <p:sp>
        <p:nvSpPr>
          <p:cNvPr id="185" name="Google Shape;185;p25"/>
          <p:cNvSpPr txBox="1">
            <a:spLocks noGrp="1"/>
          </p:cNvSpPr>
          <p:nvPr>
            <p:ph type="body" idx="2"/>
          </p:nvPr>
        </p:nvSpPr>
        <p:spPr>
          <a:xfrm>
            <a:off x="4311600" y="1152475"/>
            <a:ext cx="48324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Char char="●"/>
            </a:pPr>
            <a:r>
              <a:rPr lang="en-GB" sz="1600" u="sng" dirty="0">
                <a:solidFill>
                  <a:schemeClr val="accent5"/>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https://www.thingiverse.com/</a:t>
            </a:r>
            <a:endParaRPr sz="1600" dirty="0"/>
          </a:p>
          <a:p>
            <a:pPr marL="457200" lvl="0" indent="-330200" algn="l" rtl="0">
              <a:lnSpc>
                <a:spcPct val="150000"/>
              </a:lnSpc>
              <a:spcBef>
                <a:spcPts val="0"/>
              </a:spcBef>
              <a:spcAft>
                <a:spcPts val="0"/>
              </a:spcAft>
              <a:buSzPts val="1600"/>
              <a:buChar char="●"/>
            </a:pPr>
            <a:r>
              <a:rPr lang="en-GB" sz="1600" u="sng" dirty="0">
                <a:solidFill>
                  <a:schemeClr val="accent5"/>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https://www.stlfinder.com/</a:t>
            </a:r>
            <a:r>
              <a:rPr lang="en-GB" sz="1600" dirty="0"/>
              <a:t> </a:t>
            </a:r>
            <a:endParaRPr sz="1600" dirty="0"/>
          </a:p>
          <a:p>
            <a:pPr marL="457200" lvl="0" indent="-330200" algn="l" rtl="0">
              <a:lnSpc>
                <a:spcPct val="150000"/>
              </a:lnSpc>
              <a:spcBef>
                <a:spcPts val="0"/>
              </a:spcBef>
              <a:spcAft>
                <a:spcPts val="0"/>
              </a:spcAft>
              <a:buSzPts val="1600"/>
              <a:buChar char="●"/>
            </a:pPr>
            <a:r>
              <a:rPr lang="en-GB" sz="1600" u="sng" dirty="0">
                <a:solidFill>
                  <a:schemeClr val="accent5"/>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https://btactile.com/</a:t>
            </a:r>
            <a:r>
              <a:rPr lang="en-GB" sz="1600" dirty="0"/>
              <a:t> </a:t>
            </a:r>
            <a:endParaRPr sz="1600" dirty="0"/>
          </a:p>
          <a:p>
            <a:pPr marL="457200" lvl="0" indent="-330200" algn="l" rtl="0">
              <a:lnSpc>
                <a:spcPct val="150000"/>
              </a:lnSpc>
              <a:spcBef>
                <a:spcPts val="0"/>
              </a:spcBef>
              <a:spcAft>
                <a:spcPts val="0"/>
              </a:spcAft>
              <a:buSzPts val="1600"/>
              <a:buChar char="●"/>
            </a:pPr>
            <a:r>
              <a:rPr lang="en-GB" sz="1600" u="sng" dirty="0">
                <a:solidFill>
                  <a:schemeClr val="accent5"/>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https://medien.augenbit.de/category/modelle/</a:t>
            </a:r>
            <a:endParaRPr sz="1600" dirty="0"/>
          </a:p>
          <a:p>
            <a:pPr marL="457200" lvl="0" indent="-330200" algn="l" rtl="0">
              <a:lnSpc>
                <a:spcPct val="150000"/>
              </a:lnSpc>
              <a:spcBef>
                <a:spcPts val="0"/>
              </a:spcBef>
              <a:spcAft>
                <a:spcPts val="0"/>
              </a:spcAft>
              <a:buSzPts val="1600"/>
              <a:buChar char="●"/>
            </a:pPr>
            <a:r>
              <a:rPr lang="en-GB" sz="1600" u="sng" dirty="0">
                <a:solidFill>
                  <a:schemeClr val="accent5"/>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https://www.myminifactory.com/category/</a:t>
            </a:r>
            <a:r>
              <a:rPr lang="en-GB" sz="1600" u="sng" dirty="0">
                <a:solidFill>
                  <a:schemeClr val="accent5"/>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r>
            <a:br>
              <a:rPr lang="en-GB" sz="1600" u="sng" dirty="0">
                <a:solidFill>
                  <a:schemeClr val="accent5"/>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br>
            <a:r>
              <a:rPr lang="en-GB" sz="1600" u="sng" dirty="0">
                <a:solidFill>
                  <a:schemeClr val="accent5"/>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scan-the-world</a:t>
            </a:r>
            <a:r>
              <a:rPr lang="en-GB" sz="1600" dirty="0"/>
              <a:t>  </a:t>
            </a:r>
            <a:endParaRPr sz="1600" dirty="0"/>
          </a:p>
        </p:txBody>
      </p:sp>
      <p:pic>
        <p:nvPicPr>
          <p:cNvPr id="186" name="Google Shape;186;p25" descr="3D printed physics models: Planck Blackbody Spectra, Wave Patterns (blue), Optics thin-lens ray, diffraction patterns and Apollonius cone"/>
          <p:cNvPicPr preferRelativeResize="0"/>
          <p:nvPr/>
        </p:nvPicPr>
        <p:blipFill rotWithShape="1">
          <a:blip r:embed="rId8" cstate="print">
            <a:alphaModFix/>
            <a:extLst>
              <a:ext uri="{28A0092B-C50C-407E-A947-70E740481C1C}">
                <a14:useLocalDpi xmlns:a14="http://schemas.microsoft.com/office/drawing/2010/main"/>
              </a:ext>
            </a:extLst>
          </a:blip>
          <a:srcRect b="15160"/>
          <a:stretch/>
        </p:blipFill>
        <p:spPr>
          <a:xfrm>
            <a:off x="0" y="3968451"/>
            <a:ext cx="9144002" cy="1175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Questions?</a:t>
            </a:r>
            <a:endParaRPr/>
          </a:p>
        </p:txBody>
      </p:sp>
      <p:sp>
        <p:nvSpPr>
          <p:cNvPr id="192" name="Google Shape;192;p2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193" name="Google Shape;193;p26" descr="3D printed Mario puzzle cube with raised question marks on the sid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0"/>
            <a:ext cx="4630825"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Software</a:t>
            </a:r>
            <a:endParaRPr/>
          </a:p>
        </p:txBody>
      </p:sp>
      <p:sp>
        <p:nvSpPr>
          <p:cNvPr id="199" name="Google Shape;199;p27"/>
          <p:cNvSpPr txBox="1">
            <a:spLocks noGrp="1"/>
          </p:cNvSpPr>
          <p:nvPr>
            <p:ph type="subTitle" idx="1"/>
          </p:nvPr>
        </p:nvSpPr>
        <p:spPr>
          <a:xfrm>
            <a:off x="718950" y="2794675"/>
            <a:ext cx="3138300" cy="1235100"/>
          </a:xfrm>
          <a:prstGeom prst="rect">
            <a:avLst/>
          </a:prstGeom>
        </p:spPr>
        <p:txBody>
          <a:bodyPr spcFirstLastPara="1" wrap="square" lIns="91425" tIns="91425" rIns="91425" bIns="91425" anchor="t" anchorCtr="0">
            <a:normAutofit lnSpcReduction="10000"/>
          </a:bodyPr>
          <a:lstStyle/>
          <a:p>
            <a:pPr marL="0" lvl="0" indent="0" algn="ctr" rtl="0">
              <a:lnSpc>
                <a:spcPct val="150000"/>
              </a:lnSpc>
              <a:spcBef>
                <a:spcPts val="0"/>
              </a:spcBef>
              <a:spcAft>
                <a:spcPts val="0"/>
              </a:spcAft>
              <a:buNone/>
            </a:pPr>
            <a:r>
              <a:rPr lang="en-GB" sz="1600" u="sng">
                <a:solidFill>
                  <a:schemeClr val="hlink"/>
                </a:solidFill>
                <a:hlinkClick r:id="rId3"/>
              </a:rPr>
              <a:t>http://printdisability.org/about-us/accessible-graphics/3d-printing/design-software/</a:t>
            </a:r>
            <a:r>
              <a:rPr lang="en-GB" sz="1600"/>
              <a:t> </a:t>
            </a:r>
            <a:endParaRPr sz="1600"/>
          </a:p>
        </p:txBody>
      </p:sp>
      <p:sp>
        <p:nvSpPr>
          <p:cNvPr id="200" name="Google Shape;200;p2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201" name="Google Shape;201;p27" descr="3D design space with 3D and braille elements on a grid "/>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310702" y="0"/>
            <a:ext cx="5568049"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Automated software - Terrain2STL</a:t>
            </a:r>
            <a:endParaRPr/>
          </a:p>
        </p:txBody>
      </p:sp>
      <p:sp>
        <p:nvSpPr>
          <p:cNvPr id="207" name="Google Shape;207;p28"/>
          <p:cNvSpPr txBox="1">
            <a:spLocks noGrp="1"/>
          </p:cNvSpPr>
          <p:nvPr>
            <p:ph type="body" idx="2"/>
          </p:nvPr>
        </p:nvSpPr>
        <p:spPr>
          <a:xfrm>
            <a:off x="311700" y="1130300"/>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600" u="sng">
                <a:solidFill>
                  <a:schemeClr val="accent5"/>
                </a:solidFill>
                <a:highlight>
                  <a:srgbClr val="FFFFFF"/>
                </a:highligh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http://jthatch.com/Terrain2STL/</a:t>
            </a:r>
            <a:r>
              <a:rPr lang="en-GB" sz="1600" u="sng">
                <a:solidFill>
                  <a:schemeClr val="accent5"/>
                </a:solidFill>
              </a:rPr>
              <a:t> </a:t>
            </a:r>
            <a:endParaRPr sz="1600" u="sng">
              <a:solidFill>
                <a:schemeClr val="accent5"/>
              </a:solidFill>
            </a:endParaRPr>
          </a:p>
        </p:txBody>
      </p:sp>
      <p:pic>
        <p:nvPicPr>
          <p:cNvPr id="208" name="Google Shape;208;p28" descr="screen shot with a selected area over a print map and STL Generator controls such as box width, box height and box rotation"/>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11700" y="1680050"/>
            <a:ext cx="4527601" cy="2675212"/>
          </a:xfrm>
          <a:prstGeom prst="rect">
            <a:avLst/>
          </a:prstGeom>
          <a:noFill/>
          <a:ln>
            <a:noFill/>
          </a:ln>
        </p:spPr>
      </p:pic>
      <p:pic>
        <p:nvPicPr>
          <p:cNvPr id="209" name="Google Shape;209;p28" descr="3D printed topography of White Island with a volcanic crate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454300" y="1500900"/>
            <a:ext cx="3521427" cy="2675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Design software - TinkerCAD</a:t>
            </a:r>
            <a:endParaRPr/>
          </a:p>
        </p:txBody>
      </p:sp>
      <p:sp>
        <p:nvSpPr>
          <p:cNvPr id="215" name="Google Shape;215;p29"/>
          <p:cNvSpPr txBox="1">
            <a:spLocks noGrp="1"/>
          </p:cNvSpPr>
          <p:nvPr>
            <p:ph type="body" idx="1"/>
          </p:nvPr>
        </p:nvSpPr>
        <p:spPr>
          <a:xfrm>
            <a:off x="5775775" y="1017725"/>
            <a:ext cx="32214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GB" sz="1600" u="sng">
                <a:solidFill>
                  <a:schemeClr val="hlink"/>
                </a:solidFill>
                <a:hlinkClick r:id="rId3"/>
              </a:rPr>
              <a:t>https://www.tinkercad.com/</a:t>
            </a:r>
            <a:r>
              <a:rPr lang="en-GB" sz="1600"/>
              <a:t> </a:t>
            </a:r>
            <a:endParaRPr sz="1600"/>
          </a:p>
          <a:p>
            <a:pPr marL="457200" lvl="0" indent="-330200" algn="l" rtl="0">
              <a:lnSpc>
                <a:spcPct val="150000"/>
              </a:lnSpc>
              <a:spcBef>
                <a:spcPts val="1200"/>
              </a:spcBef>
              <a:spcAft>
                <a:spcPts val="0"/>
              </a:spcAft>
              <a:buClr>
                <a:srgbClr val="000000"/>
              </a:buClr>
              <a:buSzPts val="1600"/>
              <a:buChar char="●"/>
            </a:pPr>
            <a:r>
              <a:rPr lang="en-GB" sz="1600">
                <a:solidFill>
                  <a:srgbClr val="000000"/>
                </a:solidFill>
              </a:rPr>
              <a:t>Free </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Online</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Very easy to use - suitable for beginners </a:t>
            </a:r>
            <a:endParaRPr sz="16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600">
                <a:solidFill>
                  <a:srgbClr val="000000"/>
                </a:solidFill>
              </a:rPr>
              <a:t>Best suited for sighted designers adding and subtracting shapes</a:t>
            </a:r>
            <a:r>
              <a:rPr lang="en-GB">
                <a:solidFill>
                  <a:srgbClr val="000000"/>
                </a:solidFill>
              </a:rPr>
              <a:t> </a:t>
            </a:r>
            <a:endParaRPr>
              <a:solidFill>
                <a:srgbClr val="000000"/>
              </a:solidFill>
            </a:endParaRPr>
          </a:p>
        </p:txBody>
      </p:sp>
      <p:pic>
        <p:nvPicPr>
          <p:cNvPr id="216" name="Google Shape;216;p29" descr="TinkerCAD design space with a 3D model. On the left are controls for the viewing size and angle. Along the top left are controls for editing. Along the top right are controls for joining, aligning or rotating pieces. Along the right are predefined shapes (and holes) such as cube, cone, roof, etc. "/>
          <p:cNvPicPr preferRelativeResize="0"/>
          <p:nvPr/>
        </p:nvPicPr>
        <p:blipFill>
          <a:blip r:embed="rId4">
            <a:alphaModFix/>
          </a:blip>
          <a:stretch>
            <a:fillRect/>
          </a:stretch>
        </p:blipFill>
        <p:spPr>
          <a:xfrm>
            <a:off x="0" y="1017725"/>
            <a:ext cx="5640724" cy="3794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Design software - Fusion360</a:t>
            </a:r>
            <a:endParaRPr/>
          </a:p>
        </p:txBody>
      </p:sp>
      <p:sp>
        <p:nvSpPr>
          <p:cNvPr id="222" name="Google Shape;222;p30"/>
          <p:cNvSpPr txBox="1">
            <a:spLocks noGrp="1"/>
          </p:cNvSpPr>
          <p:nvPr>
            <p:ph type="body" idx="1"/>
          </p:nvPr>
        </p:nvSpPr>
        <p:spPr>
          <a:xfrm>
            <a:off x="311700" y="1152475"/>
            <a:ext cx="4260300" cy="3680700"/>
          </a:xfrm>
          <a:prstGeom prst="rect">
            <a:avLst/>
          </a:prstGeom>
        </p:spPr>
        <p:txBody>
          <a:bodyPr spcFirstLastPara="1" wrap="square" lIns="91425" tIns="91425" rIns="91425" bIns="91425" anchor="t" anchorCtr="0">
            <a:normAutofit fontScale="92500" lnSpcReduction="10000"/>
          </a:bodyPr>
          <a:lstStyle/>
          <a:p>
            <a:pPr marL="0" lvl="0" indent="0" algn="l" rtl="0">
              <a:lnSpc>
                <a:spcPct val="150000"/>
              </a:lnSpc>
              <a:spcBef>
                <a:spcPts val="0"/>
              </a:spcBef>
              <a:spcAft>
                <a:spcPts val="0"/>
              </a:spcAft>
              <a:buNone/>
            </a:pPr>
            <a:r>
              <a:rPr lang="en-GB" sz="1600" u="sng">
                <a:solidFill>
                  <a:schemeClr val="hlink"/>
                </a:solidFill>
                <a:hlinkClick r:id="rId3"/>
              </a:rPr>
              <a:t>https://www.autodesk.com.au/products/fusion-</a:t>
            </a:r>
            <a:br>
              <a:rPr lang="en-GB" sz="1600" u="sng">
                <a:solidFill>
                  <a:schemeClr val="hlink"/>
                </a:solidFill>
                <a:hlinkClick r:id="rId3"/>
              </a:rPr>
            </a:br>
            <a:r>
              <a:rPr lang="en-GB" sz="1600" u="sng">
                <a:solidFill>
                  <a:schemeClr val="hlink"/>
                </a:solidFill>
                <a:hlinkClick r:id="rId3"/>
              </a:rPr>
              <a:t>360/overview</a:t>
            </a:r>
            <a:r>
              <a:rPr lang="en-GB" sz="1600"/>
              <a:t> </a:t>
            </a:r>
            <a:endParaRPr sz="1600"/>
          </a:p>
          <a:p>
            <a:pPr marL="457200" lvl="0" indent="-322580" algn="l" rtl="0">
              <a:lnSpc>
                <a:spcPct val="150000"/>
              </a:lnSpc>
              <a:spcBef>
                <a:spcPts val="1200"/>
              </a:spcBef>
              <a:spcAft>
                <a:spcPts val="0"/>
              </a:spcAft>
              <a:buClr>
                <a:srgbClr val="000000"/>
              </a:buClr>
              <a:buSzPct val="100000"/>
              <a:buChar char="●"/>
            </a:pPr>
            <a:r>
              <a:rPr lang="en-GB" sz="1600">
                <a:solidFill>
                  <a:srgbClr val="000000"/>
                </a:solidFill>
              </a:rPr>
              <a:t>Free with educational license</a:t>
            </a:r>
            <a:endParaRPr sz="1600">
              <a:solidFill>
                <a:srgbClr val="000000"/>
              </a:solidFill>
            </a:endParaRPr>
          </a:p>
          <a:p>
            <a:pPr marL="457200" lvl="0" indent="-322580" algn="l" rtl="0">
              <a:lnSpc>
                <a:spcPct val="150000"/>
              </a:lnSpc>
              <a:spcBef>
                <a:spcPts val="0"/>
              </a:spcBef>
              <a:spcAft>
                <a:spcPts val="0"/>
              </a:spcAft>
              <a:buClr>
                <a:srgbClr val="000000"/>
              </a:buClr>
              <a:buSzPct val="100000"/>
              <a:buChar char="●"/>
            </a:pPr>
            <a:r>
              <a:rPr lang="en-GB" sz="1600">
                <a:solidFill>
                  <a:srgbClr val="000000"/>
                </a:solidFill>
              </a:rPr>
              <a:t>Offline</a:t>
            </a:r>
            <a:endParaRPr sz="1600">
              <a:solidFill>
                <a:srgbClr val="000000"/>
              </a:solidFill>
            </a:endParaRPr>
          </a:p>
          <a:p>
            <a:pPr marL="457200" lvl="0" indent="-322580" algn="l" rtl="0">
              <a:lnSpc>
                <a:spcPct val="150000"/>
              </a:lnSpc>
              <a:spcBef>
                <a:spcPts val="0"/>
              </a:spcBef>
              <a:spcAft>
                <a:spcPts val="0"/>
              </a:spcAft>
              <a:buClr>
                <a:srgbClr val="000000"/>
              </a:buClr>
              <a:buSzPct val="100000"/>
              <a:buChar char="●"/>
            </a:pPr>
            <a:r>
              <a:rPr lang="en-GB" sz="1600">
                <a:solidFill>
                  <a:srgbClr val="000000"/>
                </a:solidFill>
              </a:rPr>
              <a:t>More powerful</a:t>
            </a:r>
            <a:endParaRPr sz="1600">
              <a:solidFill>
                <a:srgbClr val="000000"/>
              </a:solidFill>
            </a:endParaRPr>
          </a:p>
          <a:p>
            <a:pPr marL="914400" lvl="1" indent="-322580" algn="l" rtl="0">
              <a:lnSpc>
                <a:spcPct val="150000"/>
              </a:lnSpc>
              <a:spcBef>
                <a:spcPts val="0"/>
              </a:spcBef>
              <a:spcAft>
                <a:spcPts val="0"/>
              </a:spcAft>
              <a:buClr>
                <a:srgbClr val="000000"/>
              </a:buClr>
              <a:buSzPct val="100000"/>
              <a:buChar char="○"/>
            </a:pPr>
            <a:r>
              <a:rPr lang="en-GB" sz="1600">
                <a:solidFill>
                  <a:srgbClr val="000000"/>
                </a:solidFill>
              </a:rPr>
              <a:t>Parametric design (change any part)</a:t>
            </a:r>
            <a:endParaRPr sz="1600">
              <a:solidFill>
                <a:srgbClr val="000000"/>
              </a:solidFill>
            </a:endParaRPr>
          </a:p>
          <a:p>
            <a:pPr marL="914400" lvl="1" indent="-322580" algn="l" rtl="0">
              <a:lnSpc>
                <a:spcPct val="150000"/>
              </a:lnSpc>
              <a:spcBef>
                <a:spcPts val="0"/>
              </a:spcBef>
              <a:spcAft>
                <a:spcPts val="0"/>
              </a:spcAft>
              <a:buClr>
                <a:srgbClr val="000000"/>
              </a:buClr>
              <a:buSzPct val="100000"/>
              <a:buChar char="○"/>
            </a:pPr>
            <a:r>
              <a:rPr lang="en-GB" sz="1600">
                <a:solidFill>
                  <a:srgbClr val="000000"/>
                </a:solidFill>
              </a:rPr>
              <a:t>Timeline</a:t>
            </a:r>
            <a:endParaRPr sz="1600">
              <a:solidFill>
                <a:srgbClr val="000000"/>
              </a:solidFill>
            </a:endParaRPr>
          </a:p>
          <a:p>
            <a:pPr marL="914400" lvl="1" indent="-322580" algn="l" rtl="0">
              <a:lnSpc>
                <a:spcPct val="150000"/>
              </a:lnSpc>
              <a:spcBef>
                <a:spcPts val="0"/>
              </a:spcBef>
              <a:spcAft>
                <a:spcPts val="0"/>
              </a:spcAft>
              <a:buClr>
                <a:srgbClr val="000000"/>
              </a:buClr>
              <a:buSzPct val="100000"/>
              <a:buChar char="○"/>
            </a:pPr>
            <a:r>
              <a:rPr lang="en-GB" sz="1600">
                <a:solidFill>
                  <a:srgbClr val="000000"/>
                </a:solidFill>
              </a:rPr>
              <a:t>Precise measurements and tolerances</a:t>
            </a:r>
            <a:endParaRPr sz="1600">
              <a:solidFill>
                <a:srgbClr val="000000"/>
              </a:solidFill>
            </a:endParaRPr>
          </a:p>
          <a:p>
            <a:pPr marL="914400" lvl="1" indent="-322580" algn="l" rtl="0">
              <a:lnSpc>
                <a:spcPct val="150000"/>
              </a:lnSpc>
              <a:spcBef>
                <a:spcPts val="0"/>
              </a:spcBef>
              <a:spcAft>
                <a:spcPts val="0"/>
              </a:spcAft>
              <a:buClr>
                <a:srgbClr val="000000"/>
              </a:buClr>
              <a:buSzPct val="100000"/>
              <a:buChar char="○"/>
            </a:pPr>
            <a:r>
              <a:rPr lang="en-GB" sz="1600">
                <a:solidFill>
                  <a:srgbClr val="000000"/>
                </a:solidFill>
              </a:rPr>
              <a:t>Import reference sketches</a:t>
            </a:r>
            <a:endParaRPr sz="1600">
              <a:solidFill>
                <a:srgbClr val="000000"/>
              </a:solidFill>
            </a:endParaRPr>
          </a:p>
        </p:txBody>
      </p:sp>
      <p:sp>
        <p:nvSpPr>
          <p:cNvPr id="223" name="Google Shape;223;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4" name="Google Shape;224;p30" descr="Fusion360 screenshot with menu of design options along the top, list of model parts on the left, and a 3D design with interlocking parts"/>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571993" y="222512"/>
            <a:ext cx="4552008" cy="4698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Design software - OpenSCAD</a:t>
            </a:r>
            <a:endParaRPr/>
          </a:p>
        </p:txBody>
      </p:sp>
      <p:sp>
        <p:nvSpPr>
          <p:cNvPr id="230" name="Google Shape;230;p31"/>
          <p:cNvSpPr txBox="1">
            <a:spLocks noGrp="1"/>
          </p:cNvSpPr>
          <p:nvPr>
            <p:ph type="body" idx="1"/>
          </p:nvPr>
        </p:nvSpPr>
        <p:spPr>
          <a:xfrm>
            <a:off x="311700" y="1152475"/>
            <a:ext cx="4106700" cy="34164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None/>
            </a:pPr>
            <a:r>
              <a:rPr lang="en-GB" sz="1600" u="sng">
                <a:solidFill>
                  <a:schemeClr val="hlink"/>
                </a:solidFill>
                <a:hlinkClick r:id="rId3"/>
              </a:rPr>
              <a:t>https://openscad.org/</a:t>
            </a:r>
            <a:r>
              <a:rPr lang="en-GB" sz="1600"/>
              <a:t>  </a:t>
            </a:r>
            <a:endParaRPr sz="1600"/>
          </a:p>
          <a:p>
            <a:pPr marL="457200" lvl="0" indent="-330200" algn="l" rtl="0">
              <a:lnSpc>
                <a:spcPct val="150000"/>
              </a:lnSpc>
              <a:spcBef>
                <a:spcPts val="1200"/>
              </a:spcBef>
              <a:spcAft>
                <a:spcPts val="0"/>
              </a:spcAft>
              <a:buClr>
                <a:srgbClr val="000000"/>
              </a:buClr>
              <a:buSzPts val="1600"/>
              <a:buChar char="●"/>
            </a:pPr>
            <a:r>
              <a:rPr lang="en-GB" sz="1600">
                <a:solidFill>
                  <a:srgbClr val="000000"/>
                </a:solidFill>
              </a:rPr>
              <a:t>Free </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Offline</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Code-based, therefore good for</a:t>
            </a:r>
            <a:endParaRPr sz="1600">
              <a:solidFill>
                <a:srgbClr val="000000"/>
              </a:solidFill>
            </a:endParaRPr>
          </a:p>
          <a:p>
            <a:pPr marL="914400" lvl="1" indent="-330200" algn="l" rtl="0">
              <a:lnSpc>
                <a:spcPct val="150000"/>
              </a:lnSpc>
              <a:spcBef>
                <a:spcPts val="0"/>
              </a:spcBef>
              <a:spcAft>
                <a:spcPts val="0"/>
              </a:spcAft>
              <a:buClr>
                <a:srgbClr val="000000"/>
              </a:buClr>
              <a:buSzPts val="1600"/>
              <a:buChar char="○"/>
            </a:pPr>
            <a:r>
              <a:rPr lang="en-GB" sz="1600">
                <a:solidFill>
                  <a:srgbClr val="000000"/>
                </a:solidFill>
              </a:rPr>
              <a:t>Mathematical models</a:t>
            </a:r>
            <a:endParaRPr sz="1600">
              <a:solidFill>
                <a:srgbClr val="000000"/>
              </a:solidFill>
            </a:endParaRPr>
          </a:p>
          <a:p>
            <a:pPr marL="914400" lvl="1" indent="-330200" algn="l" rtl="0">
              <a:lnSpc>
                <a:spcPct val="150000"/>
              </a:lnSpc>
              <a:spcBef>
                <a:spcPts val="0"/>
              </a:spcBef>
              <a:spcAft>
                <a:spcPts val="0"/>
              </a:spcAft>
              <a:buClr>
                <a:srgbClr val="000000"/>
              </a:buClr>
              <a:buSzPts val="1600"/>
              <a:buChar char="○"/>
            </a:pPr>
            <a:r>
              <a:rPr lang="en-GB" sz="1600">
                <a:solidFill>
                  <a:srgbClr val="000000"/>
                </a:solidFill>
              </a:rPr>
              <a:t>Braille labels</a:t>
            </a:r>
            <a:endParaRPr sz="1600">
              <a:solidFill>
                <a:srgbClr val="000000"/>
              </a:solidFill>
            </a:endParaRPr>
          </a:p>
          <a:p>
            <a:pPr marL="914400" lvl="1" indent="-330200" algn="l" rtl="0">
              <a:lnSpc>
                <a:spcPct val="150000"/>
              </a:lnSpc>
              <a:spcBef>
                <a:spcPts val="0"/>
              </a:spcBef>
              <a:spcAft>
                <a:spcPts val="0"/>
              </a:spcAft>
              <a:buClr>
                <a:srgbClr val="000000"/>
              </a:buClr>
              <a:buSzPts val="1600"/>
              <a:buChar char="○"/>
            </a:pPr>
            <a:r>
              <a:rPr lang="en-GB" sz="1600">
                <a:solidFill>
                  <a:srgbClr val="000000"/>
                </a:solidFill>
              </a:rPr>
              <a:t>Non-visual (accessible) design</a:t>
            </a:r>
            <a:endParaRPr sz="16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600">
                <a:solidFill>
                  <a:srgbClr val="000000"/>
                </a:solidFill>
              </a:rPr>
              <a:t>Easy to learn, with excellent documentation</a:t>
            </a:r>
            <a:r>
              <a:rPr lang="en-GB">
                <a:solidFill>
                  <a:srgbClr val="000000"/>
                </a:solidFill>
              </a:rPr>
              <a:t> </a:t>
            </a:r>
            <a:endParaRPr>
              <a:solidFill>
                <a:srgbClr val="000000"/>
              </a:solidFill>
            </a:endParaRPr>
          </a:p>
        </p:txBody>
      </p:sp>
      <p:pic>
        <p:nvPicPr>
          <p:cNvPr id="231" name="Google Shape;231;p31" descr="OpenSCAD screenshot with code in left panel, image of 3D braille text on the right, and icons for rendering and viewing the image"/>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662975" y="1017725"/>
            <a:ext cx="4094469" cy="3820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209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Outline</a:t>
            </a:r>
            <a:endParaRPr/>
          </a:p>
        </p:txBody>
      </p:sp>
      <p:sp>
        <p:nvSpPr>
          <p:cNvPr id="61" name="Google Shape;61;p14"/>
          <p:cNvSpPr txBox="1">
            <a:spLocks noGrp="1"/>
          </p:cNvSpPr>
          <p:nvPr>
            <p:ph type="body" idx="1"/>
          </p:nvPr>
        </p:nvSpPr>
        <p:spPr>
          <a:xfrm>
            <a:off x="311700" y="925550"/>
            <a:ext cx="33192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GB" sz="1600">
                <a:solidFill>
                  <a:srgbClr val="000000"/>
                </a:solidFill>
              </a:rPr>
              <a:t>Guidelines</a:t>
            </a:r>
            <a:endParaRPr sz="1600">
              <a:solidFill>
                <a:srgbClr val="000000"/>
              </a:solidFill>
            </a:endParaRPr>
          </a:p>
          <a:p>
            <a:pPr marL="457200" lvl="0" indent="-330200" algn="l" rtl="0">
              <a:lnSpc>
                <a:spcPct val="150000"/>
              </a:lnSpc>
              <a:spcBef>
                <a:spcPts val="1200"/>
              </a:spcBef>
              <a:spcAft>
                <a:spcPts val="0"/>
              </a:spcAft>
              <a:buClr>
                <a:srgbClr val="000000"/>
              </a:buClr>
              <a:buSzPts val="1600"/>
              <a:buAutoNum type="arabicPeriod"/>
            </a:pPr>
            <a:r>
              <a:rPr lang="en-GB" sz="1600">
                <a:solidFill>
                  <a:srgbClr val="000000"/>
                </a:solidFill>
              </a:rPr>
              <a:t>What to print</a:t>
            </a:r>
            <a:endParaRPr sz="1600">
              <a:solidFill>
                <a:srgbClr val="000000"/>
              </a:solidFill>
            </a:endParaRPr>
          </a:p>
          <a:p>
            <a:pPr marL="457200" lvl="0" indent="-330200" algn="l" rtl="0">
              <a:lnSpc>
                <a:spcPct val="150000"/>
              </a:lnSpc>
              <a:spcBef>
                <a:spcPts val="0"/>
              </a:spcBef>
              <a:spcAft>
                <a:spcPts val="0"/>
              </a:spcAft>
              <a:buClr>
                <a:srgbClr val="000000"/>
              </a:buClr>
              <a:buSzPts val="1600"/>
              <a:buAutoNum type="arabicPeriod"/>
            </a:pPr>
            <a:r>
              <a:rPr lang="en-GB" sz="1600">
                <a:solidFill>
                  <a:srgbClr val="000000"/>
                </a:solidFill>
              </a:rPr>
              <a:t>Where to find existing models</a:t>
            </a:r>
            <a:endParaRPr sz="1600">
              <a:solidFill>
                <a:srgbClr val="000000"/>
              </a:solidFill>
            </a:endParaRPr>
          </a:p>
          <a:p>
            <a:pPr marL="457200" lvl="0" indent="-330200" algn="l" rtl="0">
              <a:lnSpc>
                <a:spcPct val="150000"/>
              </a:lnSpc>
              <a:spcBef>
                <a:spcPts val="0"/>
              </a:spcBef>
              <a:spcAft>
                <a:spcPts val="0"/>
              </a:spcAft>
              <a:buClr>
                <a:srgbClr val="000000"/>
              </a:buClr>
              <a:buSzPts val="1600"/>
              <a:buAutoNum type="arabicPeriod"/>
            </a:pPr>
            <a:r>
              <a:rPr lang="en-GB" sz="1600">
                <a:solidFill>
                  <a:srgbClr val="000000"/>
                </a:solidFill>
              </a:rPr>
              <a:t>3D printing design software</a:t>
            </a:r>
            <a:endParaRPr sz="1600">
              <a:solidFill>
                <a:srgbClr val="000000"/>
              </a:solidFill>
            </a:endParaRPr>
          </a:p>
          <a:p>
            <a:pPr marL="457200" lvl="0" indent="-330200" algn="l" rtl="0">
              <a:lnSpc>
                <a:spcPct val="150000"/>
              </a:lnSpc>
              <a:spcBef>
                <a:spcPts val="0"/>
              </a:spcBef>
              <a:spcAft>
                <a:spcPts val="0"/>
              </a:spcAft>
              <a:buClr>
                <a:srgbClr val="000000"/>
              </a:buClr>
              <a:buSzPts val="1600"/>
              <a:buAutoNum type="arabicPeriod"/>
            </a:pPr>
            <a:r>
              <a:rPr lang="en-GB" sz="1600">
                <a:solidFill>
                  <a:srgbClr val="000000"/>
                </a:solidFill>
              </a:rPr>
              <a:t>3D printing by BLV</a:t>
            </a:r>
            <a:endParaRPr sz="1600">
              <a:solidFill>
                <a:srgbClr val="000000"/>
              </a:solidFill>
            </a:endParaRPr>
          </a:p>
          <a:p>
            <a:pPr marL="457200" lvl="0" indent="-330200" algn="l" rtl="0">
              <a:lnSpc>
                <a:spcPct val="150000"/>
              </a:lnSpc>
              <a:spcBef>
                <a:spcPts val="0"/>
              </a:spcBef>
              <a:spcAft>
                <a:spcPts val="0"/>
              </a:spcAft>
              <a:buClr>
                <a:srgbClr val="000000"/>
              </a:buClr>
              <a:buSzPts val="1600"/>
              <a:buAutoNum type="arabicPeriod"/>
            </a:pPr>
            <a:r>
              <a:rPr lang="en-GB" sz="1600">
                <a:solidFill>
                  <a:srgbClr val="000000"/>
                </a:solidFill>
              </a:rPr>
              <a:t>Finishing</a:t>
            </a:r>
            <a:endParaRPr sz="1600">
              <a:solidFill>
                <a:srgbClr val="000000"/>
              </a:solidFill>
            </a:endParaRPr>
          </a:p>
          <a:p>
            <a:pPr marL="457200" lvl="0" indent="-330200" algn="l" rtl="0">
              <a:lnSpc>
                <a:spcPct val="150000"/>
              </a:lnSpc>
              <a:spcBef>
                <a:spcPts val="0"/>
              </a:spcBef>
              <a:spcAft>
                <a:spcPts val="0"/>
              </a:spcAft>
              <a:buClr>
                <a:srgbClr val="000000"/>
              </a:buClr>
              <a:buSzPts val="1600"/>
              <a:buAutoNum type="arabicPeriod"/>
            </a:pPr>
            <a:r>
              <a:rPr lang="en-GB" sz="1600">
                <a:solidFill>
                  <a:srgbClr val="000000"/>
                </a:solidFill>
              </a:rPr>
              <a:t>Touch reading 3D models</a:t>
            </a:r>
            <a:endParaRPr sz="1600">
              <a:solidFill>
                <a:srgbClr val="000000"/>
              </a:solidFill>
            </a:endParaRPr>
          </a:p>
          <a:p>
            <a:pPr marL="457200" lvl="0" indent="-330200" algn="l" rtl="0">
              <a:lnSpc>
                <a:spcPct val="150000"/>
              </a:lnSpc>
              <a:spcBef>
                <a:spcPts val="0"/>
              </a:spcBef>
              <a:spcAft>
                <a:spcPts val="0"/>
              </a:spcAft>
              <a:buClr>
                <a:srgbClr val="000000"/>
              </a:buClr>
              <a:buSzPts val="1600"/>
              <a:buAutoNum type="arabicPeriod"/>
            </a:pPr>
            <a:r>
              <a:rPr lang="en-GB" sz="1600">
                <a:solidFill>
                  <a:srgbClr val="000000"/>
                </a:solidFill>
              </a:rPr>
              <a:t>Braille and print labelling</a:t>
            </a:r>
            <a:endParaRPr sz="1600">
              <a:solidFill>
                <a:srgbClr val="000000"/>
              </a:solidFill>
            </a:endParaRPr>
          </a:p>
          <a:p>
            <a:pPr marL="0" lvl="0" indent="0" algn="l" rtl="0">
              <a:lnSpc>
                <a:spcPct val="150000"/>
              </a:lnSpc>
              <a:spcBef>
                <a:spcPts val="1200"/>
              </a:spcBef>
              <a:spcAft>
                <a:spcPts val="0"/>
              </a:spcAft>
              <a:buClr>
                <a:schemeClr val="dk1"/>
              </a:buClr>
              <a:buSzPts val="1100"/>
              <a:buFont typeface="Arial"/>
              <a:buNone/>
            </a:pPr>
            <a:r>
              <a:rPr lang="en-GB" sz="1600">
                <a:solidFill>
                  <a:srgbClr val="000000"/>
                </a:solidFill>
              </a:rPr>
              <a:t>Demo and Discussion </a:t>
            </a:r>
            <a:endParaRPr sz="1600">
              <a:solidFill>
                <a:srgbClr val="000000"/>
              </a:solidFill>
            </a:endParaRPr>
          </a:p>
          <a:p>
            <a:pPr marL="457200" lvl="0" indent="-330200" algn="l" rtl="0">
              <a:lnSpc>
                <a:spcPct val="150000"/>
              </a:lnSpc>
              <a:spcBef>
                <a:spcPts val="1200"/>
              </a:spcBef>
              <a:spcAft>
                <a:spcPts val="0"/>
              </a:spcAft>
              <a:buClr>
                <a:srgbClr val="000000"/>
              </a:buClr>
              <a:buSzPts val="1600"/>
              <a:buChar char="●"/>
            </a:pPr>
            <a:r>
              <a:rPr lang="en-GB" sz="1600">
                <a:solidFill>
                  <a:srgbClr val="000000"/>
                </a:solidFill>
              </a:rPr>
              <a:t>Audio labelling techniques</a:t>
            </a:r>
            <a:endParaRPr sz="1600">
              <a:solidFill>
                <a:srgbClr val="000000"/>
              </a:solidFill>
            </a:endParaRPr>
          </a:p>
        </p:txBody>
      </p:sp>
      <p:pic>
        <p:nvPicPr>
          <p:cNvPr id="62" name="Google Shape;62;p14" descr="3D printed tactile grid with axes and circular coordinate points, each with a hole in the centre for push pins"/>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118913" y="0"/>
            <a:ext cx="5020974"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Design software - OpenSCAD</a:t>
            </a:r>
            <a:endParaRPr/>
          </a:p>
        </p:txBody>
      </p:sp>
      <p:pic>
        <p:nvPicPr>
          <p:cNvPr id="237" name="Google Shape;237;p32" descr="OpenSCAD screenshot with 3D design of a simple snowman on the right. The code is:&#10;sphere (d=20);&#10;translate([0,0,15])&#10;  sphere(d=16);&#10;rotate(a=90, v=[1,0,1])&#10;translate([0,15,8])&#10;   cylinder(r1=2,r2=0,h=6);"/>
          <p:cNvPicPr preferRelativeResize="0"/>
          <p:nvPr/>
        </p:nvPicPr>
        <p:blipFill>
          <a:blip r:embed="rId3">
            <a:alphaModFix/>
          </a:blip>
          <a:stretch>
            <a:fillRect/>
          </a:stretch>
        </p:blipFill>
        <p:spPr>
          <a:xfrm>
            <a:off x="661136" y="1017724"/>
            <a:ext cx="7821734" cy="3991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Questions?</a:t>
            </a:r>
            <a:endParaRPr/>
          </a:p>
        </p:txBody>
      </p:sp>
      <p:sp>
        <p:nvSpPr>
          <p:cNvPr id="243" name="Google Shape;243;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244" name="Google Shape;244;p33" descr="3D printed Mario puzzle cube with raised question marks on the sid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0"/>
            <a:ext cx="4630825"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Accessible Making</a:t>
            </a:r>
            <a:endParaRPr/>
          </a:p>
        </p:txBody>
      </p:sp>
      <p:sp>
        <p:nvSpPr>
          <p:cNvPr id="250" name="Google Shape;250;p34"/>
          <p:cNvSpPr txBox="1">
            <a:spLocks noGrp="1"/>
          </p:cNvSpPr>
          <p:nvPr>
            <p:ph type="subTitle" idx="1"/>
          </p:nvPr>
        </p:nvSpPr>
        <p:spPr>
          <a:xfrm>
            <a:off x="265500" y="2803075"/>
            <a:ext cx="3146700" cy="1235100"/>
          </a:xfrm>
          <a:prstGeom prst="rect">
            <a:avLst/>
          </a:prstGeom>
        </p:spPr>
        <p:txBody>
          <a:bodyPr spcFirstLastPara="1" wrap="square" lIns="91425" tIns="91425" rIns="91425" bIns="91425" anchor="t" anchorCtr="0">
            <a:normAutofit lnSpcReduction="10000"/>
          </a:bodyPr>
          <a:lstStyle/>
          <a:p>
            <a:pPr marL="0" lvl="0" indent="0" algn="ctr" rtl="0">
              <a:lnSpc>
                <a:spcPct val="150000"/>
              </a:lnSpc>
              <a:spcBef>
                <a:spcPts val="0"/>
              </a:spcBef>
              <a:spcAft>
                <a:spcPts val="0"/>
              </a:spcAft>
              <a:buNone/>
            </a:pPr>
            <a:r>
              <a:rPr lang="en-GB" sz="1600" u="sng">
                <a:solidFill>
                  <a:schemeClr val="hlink"/>
                </a:solidFill>
                <a:hlinkClick r:id="rId3"/>
              </a:rPr>
              <a:t>http://printdisability.org/about-us/accessible-graphics/3d-printing/design-software/</a:t>
            </a:r>
            <a:r>
              <a:rPr lang="en-GB" sz="1600"/>
              <a:t> </a:t>
            </a:r>
            <a:endParaRPr sz="1600"/>
          </a:p>
        </p:txBody>
      </p:sp>
      <p:pic>
        <p:nvPicPr>
          <p:cNvPr id="251" name="Google Shape;251;p34" descr="fingers exploring a simple 3D model"/>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1999" y="0"/>
            <a:ext cx="4572002"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Accessible Design Selection</a:t>
            </a:r>
            <a:endParaRPr/>
          </a:p>
        </p:txBody>
      </p:sp>
      <p:sp>
        <p:nvSpPr>
          <p:cNvPr id="257" name="Google Shape;257;p35"/>
          <p:cNvSpPr txBox="1">
            <a:spLocks noGrp="1"/>
          </p:cNvSpPr>
          <p:nvPr>
            <p:ph type="body" idx="1"/>
          </p:nvPr>
        </p:nvSpPr>
        <p:spPr>
          <a:xfrm>
            <a:off x="311700" y="1152475"/>
            <a:ext cx="50673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600" dirty="0">
                <a:solidFill>
                  <a:srgbClr val="000000"/>
                </a:solidFill>
              </a:rPr>
              <a:t>Use collections specifically for touch readers:</a:t>
            </a:r>
            <a:endParaRPr sz="1600" dirty="0">
              <a:solidFill>
                <a:srgbClr val="000000"/>
              </a:solidFill>
            </a:endParaRPr>
          </a:p>
          <a:p>
            <a:pPr marL="457200" lvl="0" indent="-330200" algn="l" rtl="0">
              <a:lnSpc>
                <a:spcPct val="150000"/>
              </a:lnSpc>
              <a:spcBef>
                <a:spcPts val="1200"/>
              </a:spcBef>
              <a:spcAft>
                <a:spcPts val="0"/>
              </a:spcAft>
              <a:buSzPts val="1600"/>
              <a:buChar char="●"/>
            </a:pPr>
            <a:r>
              <a:rPr lang="en-GB" sz="1600" u="sng" dirty="0" err="1">
                <a:solidFill>
                  <a:schemeClr val="hlink"/>
                </a:solidFill>
                <a:hlinkClick r:id="rId3"/>
              </a:rPr>
              <a:t>BTactile</a:t>
            </a:r>
            <a:endParaRPr sz="1600" dirty="0"/>
          </a:p>
          <a:p>
            <a:pPr marL="457200" lvl="0" indent="-330200" algn="l" rtl="0">
              <a:lnSpc>
                <a:spcPct val="150000"/>
              </a:lnSpc>
              <a:spcBef>
                <a:spcPts val="0"/>
              </a:spcBef>
              <a:spcAft>
                <a:spcPts val="0"/>
              </a:spcAft>
              <a:buSzPts val="1600"/>
              <a:buChar char="●"/>
            </a:pPr>
            <a:r>
              <a:rPr lang="en-GB" sz="1600" u="sng" dirty="0" err="1">
                <a:solidFill>
                  <a:schemeClr val="hlink"/>
                </a:solidFill>
                <a:hlinkClick r:id="rId4"/>
              </a:rPr>
              <a:t>ImageShare</a:t>
            </a:r>
            <a:endParaRPr sz="1600" dirty="0"/>
          </a:p>
          <a:p>
            <a:pPr marL="457200" lvl="0" indent="-330200" algn="l" rtl="0">
              <a:lnSpc>
                <a:spcPct val="150000"/>
              </a:lnSpc>
              <a:spcBef>
                <a:spcPts val="0"/>
              </a:spcBef>
              <a:spcAft>
                <a:spcPts val="0"/>
              </a:spcAft>
              <a:buSzPts val="1600"/>
              <a:buChar char="●"/>
            </a:pPr>
            <a:r>
              <a:rPr lang="en-GB" sz="1600" u="sng" dirty="0">
                <a:solidFill>
                  <a:schemeClr val="hlink"/>
                </a:solidFill>
                <a:hlinkClick r:id="rId5"/>
              </a:rPr>
              <a:t>3DOpal</a:t>
            </a:r>
            <a:r>
              <a:rPr lang="en-GB" sz="1600" dirty="0"/>
              <a:t> </a:t>
            </a:r>
            <a:r>
              <a:rPr lang="en-GB" sz="1600" dirty="0">
                <a:solidFill>
                  <a:srgbClr val="000000"/>
                </a:solidFill>
              </a:rPr>
              <a:t>(physics, chemistry, astronomy)</a:t>
            </a:r>
            <a:endParaRPr sz="1600" dirty="0">
              <a:solidFill>
                <a:srgbClr val="000000"/>
              </a:solidFill>
            </a:endParaRPr>
          </a:p>
          <a:p>
            <a:pPr marL="457200" lvl="0" indent="-330200" algn="l" rtl="0">
              <a:lnSpc>
                <a:spcPct val="150000"/>
              </a:lnSpc>
              <a:spcBef>
                <a:spcPts val="0"/>
              </a:spcBef>
              <a:spcAft>
                <a:spcPts val="0"/>
              </a:spcAft>
              <a:buSzPts val="1600"/>
              <a:buChar char="●"/>
            </a:pPr>
            <a:r>
              <a:rPr lang="en-GB" sz="1600" u="sng" dirty="0" err="1">
                <a:solidFill>
                  <a:schemeClr val="hlink"/>
                </a:solidFill>
                <a:hlinkClick r:id="rId6"/>
              </a:rPr>
              <a:t>Nonscriptum</a:t>
            </a:r>
            <a:r>
              <a:rPr lang="en-GB" sz="1600" dirty="0"/>
              <a:t> </a:t>
            </a:r>
            <a:r>
              <a:rPr lang="en-GB" sz="1600" dirty="0">
                <a:solidFill>
                  <a:srgbClr val="000000"/>
                </a:solidFill>
              </a:rPr>
              <a:t>(maths)</a:t>
            </a:r>
            <a:endParaRPr sz="1600" dirty="0">
              <a:solidFill>
                <a:srgbClr val="000000"/>
              </a:solidFill>
            </a:endParaRPr>
          </a:p>
          <a:p>
            <a:pPr marL="457200" lvl="0" indent="-330200" algn="l" rtl="0">
              <a:lnSpc>
                <a:spcPct val="150000"/>
              </a:lnSpc>
              <a:spcBef>
                <a:spcPts val="0"/>
              </a:spcBef>
              <a:spcAft>
                <a:spcPts val="0"/>
              </a:spcAft>
              <a:buSzPts val="1600"/>
              <a:buChar char="●"/>
            </a:pPr>
            <a:r>
              <a:rPr lang="en-GB" sz="1600" u="sng" dirty="0" err="1">
                <a:solidFill>
                  <a:schemeClr val="hlink"/>
                </a:solidFill>
                <a:hlinkClick r:id="rId7"/>
              </a:rPr>
              <a:t>Fittle</a:t>
            </a:r>
            <a:r>
              <a:rPr lang="en-GB" sz="1600" dirty="0"/>
              <a:t> </a:t>
            </a:r>
            <a:r>
              <a:rPr lang="en-GB" sz="1600" dirty="0">
                <a:solidFill>
                  <a:srgbClr val="000000"/>
                </a:solidFill>
              </a:rPr>
              <a:t>(early literacy jigsaw puzzles)</a:t>
            </a:r>
            <a:endParaRPr sz="1600" dirty="0">
              <a:solidFill>
                <a:srgbClr val="000000"/>
              </a:solidFill>
            </a:endParaRPr>
          </a:p>
          <a:p>
            <a:pPr marL="457200" lvl="0" indent="-330200" algn="l" rtl="0">
              <a:lnSpc>
                <a:spcPct val="150000"/>
              </a:lnSpc>
              <a:spcBef>
                <a:spcPts val="0"/>
              </a:spcBef>
              <a:spcAft>
                <a:spcPts val="0"/>
              </a:spcAft>
              <a:buSzPts val="1600"/>
              <a:buChar char="●"/>
            </a:pPr>
            <a:r>
              <a:rPr lang="en-GB" sz="1600" u="sng" dirty="0" err="1">
                <a:solidFill>
                  <a:schemeClr val="hlink"/>
                </a:solidFill>
                <a:hlinkClick r:id="rId8"/>
              </a:rPr>
              <a:t>Medien</a:t>
            </a:r>
            <a:r>
              <a:rPr lang="en-GB" sz="1600" u="sng" dirty="0">
                <a:solidFill>
                  <a:schemeClr val="hlink"/>
                </a:solidFill>
                <a:hlinkClick r:id="rId8"/>
              </a:rPr>
              <a:t> </a:t>
            </a:r>
            <a:r>
              <a:rPr lang="en-GB" sz="1600" u="sng" dirty="0" err="1">
                <a:solidFill>
                  <a:schemeClr val="hlink"/>
                </a:solidFill>
                <a:hlinkClick r:id="rId8"/>
              </a:rPr>
              <a:t>Augenbit</a:t>
            </a:r>
            <a:r>
              <a:rPr lang="en-GB" sz="1600" dirty="0">
                <a:solidFill>
                  <a:srgbClr val="000000"/>
                </a:solidFill>
              </a:rPr>
              <a:t> (maths, science, tools)</a:t>
            </a:r>
            <a:endParaRPr sz="1600" dirty="0">
              <a:solidFill>
                <a:srgbClr val="000000"/>
              </a:solidFill>
            </a:endParaRPr>
          </a:p>
          <a:p>
            <a:pPr marL="457200" lvl="0" indent="-330200" algn="l" rtl="0">
              <a:lnSpc>
                <a:spcPct val="150000"/>
              </a:lnSpc>
              <a:spcBef>
                <a:spcPts val="0"/>
              </a:spcBef>
              <a:spcAft>
                <a:spcPts val="0"/>
              </a:spcAft>
              <a:buSzPts val="1600"/>
              <a:buChar char="●"/>
            </a:pPr>
            <a:r>
              <a:rPr lang="en-GB" sz="1600" u="sng" dirty="0">
                <a:solidFill>
                  <a:schemeClr val="hlink"/>
                </a:solidFill>
                <a:hlinkClick r:id="rId9"/>
              </a:rPr>
              <a:t>Microbiology for the Blind and Visually Impaired</a:t>
            </a:r>
            <a:endParaRPr sz="1600" dirty="0"/>
          </a:p>
          <a:p>
            <a:pPr marL="457200" lvl="0" indent="-330200" algn="l" rtl="0">
              <a:lnSpc>
                <a:spcPct val="150000"/>
              </a:lnSpc>
              <a:spcBef>
                <a:spcPts val="0"/>
              </a:spcBef>
              <a:spcAft>
                <a:spcPts val="0"/>
              </a:spcAft>
              <a:buSzPts val="1600"/>
              <a:buChar char="●"/>
            </a:pPr>
            <a:r>
              <a:rPr lang="en-GB" sz="1600" u="sng" dirty="0">
                <a:solidFill>
                  <a:schemeClr val="hlink"/>
                </a:solidFill>
                <a:hlinkClick r:id="rId10"/>
              </a:rPr>
              <a:t>Star Coins</a:t>
            </a:r>
            <a:r>
              <a:rPr lang="en-GB" sz="1600" dirty="0"/>
              <a:t> </a:t>
            </a:r>
            <a:r>
              <a:rPr lang="en-GB" sz="1600" dirty="0">
                <a:solidFill>
                  <a:srgbClr val="000000"/>
                </a:solidFill>
              </a:rPr>
              <a:t>(constellations) </a:t>
            </a:r>
            <a:endParaRPr sz="1600" dirty="0">
              <a:solidFill>
                <a:srgbClr val="000000"/>
              </a:solidFill>
            </a:endParaRPr>
          </a:p>
          <a:p>
            <a:pPr marL="457200" lvl="0" indent="-330200" algn="l" rtl="0">
              <a:lnSpc>
                <a:spcPct val="150000"/>
              </a:lnSpc>
              <a:spcBef>
                <a:spcPts val="0"/>
              </a:spcBef>
              <a:spcAft>
                <a:spcPts val="0"/>
              </a:spcAft>
              <a:buSzPts val="1600"/>
              <a:buChar char="●"/>
            </a:pPr>
            <a:r>
              <a:rPr lang="en-GB" sz="1600" u="sng" dirty="0">
                <a:solidFill>
                  <a:schemeClr val="hlink"/>
                </a:solidFill>
                <a:hlinkClick r:id="rId11"/>
              </a:rPr>
              <a:t>Tactile Universe</a:t>
            </a:r>
            <a:r>
              <a:rPr lang="en-GB" sz="1600" dirty="0"/>
              <a:t> </a:t>
            </a:r>
            <a:r>
              <a:rPr lang="en-GB" sz="1600" dirty="0">
                <a:solidFill>
                  <a:srgbClr val="000000"/>
                </a:solidFill>
              </a:rPr>
              <a:t>(astronomy)</a:t>
            </a:r>
            <a:endParaRPr sz="1600" dirty="0">
              <a:solidFill>
                <a:srgbClr val="000000"/>
              </a:solidFill>
            </a:endParaRPr>
          </a:p>
          <a:p>
            <a:pPr marL="0" lvl="0" indent="0" algn="l" rtl="0">
              <a:spcBef>
                <a:spcPts val="1200"/>
              </a:spcBef>
              <a:spcAft>
                <a:spcPts val="1200"/>
              </a:spcAft>
              <a:buNone/>
            </a:pPr>
            <a:endParaRPr sz="1600" dirty="0"/>
          </a:p>
        </p:txBody>
      </p:sp>
      <p:sp>
        <p:nvSpPr>
          <p:cNvPr id="258" name="Google Shape;258;p35"/>
          <p:cNvSpPr txBox="1">
            <a:spLocks noGrp="1"/>
          </p:cNvSpPr>
          <p:nvPr>
            <p:ph type="body" idx="2"/>
          </p:nvPr>
        </p:nvSpPr>
        <p:spPr>
          <a:xfrm>
            <a:off x="5995650" y="3214550"/>
            <a:ext cx="2915400" cy="973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200"/>
              </a:spcAft>
              <a:buClr>
                <a:schemeClr val="dk1"/>
              </a:buClr>
              <a:buSzPct val="68750"/>
              <a:buFont typeface="Arial"/>
              <a:buNone/>
            </a:pPr>
            <a:r>
              <a:rPr lang="en-GB" sz="1600" dirty="0">
                <a:solidFill>
                  <a:srgbClr val="000000"/>
                </a:solidFill>
              </a:rPr>
              <a:t>Written descriptions of models is a priority for future/refined repositories. </a:t>
            </a:r>
            <a:endParaRPr sz="1600" dirty="0">
              <a:solidFill>
                <a:srgbClr val="000000"/>
              </a:solidFill>
            </a:endParaRPr>
          </a:p>
        </p:txBody>
      </p:sp>
      <p:pic>
        <p:nvPicPr>
          <p:cNvPr id="259" name="Google Shape;259;p35" descr="3D models in BTactile: plant cell, heart, lower jaw, David, geometric shapes, cone and ramp, cylinder cat, Albert Einstein and Australia map"/>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4753650" y="445025"/>
            <a:ext cx="4157400" cy="2177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6"/>
          <p:cNvSpPr txBox="1">
            <a:spLocks noGrp="1"/>
          </p:cNvSpPr>
          <p:nvPr>
            <p:ph type="body" idx="1"/>
          </p:nvPr>
        </p:nvSpPr>
        <p:spPr>
          <a:xfrm>
            <a:off x="311700" y="1017725"/>
            <a:ext cx="39999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600" dirty="0">
                <a:solidFill>
                  <a:srgbClr val="000000"/>
                </a:solidFill>
              </a:rPr>
              <a:t>Accessible software:</a:t>
            </a:r>
            <a:endParaRPr sz="1600" dirty="0">
              <a:solidFill>
                <a:srgbClr val="000000"/>
              </a:solidFill>
            </a:endParaRPr>
          </a:p>
          <a:p>
            <a:pPr marL="457200" lvl="0" indent="-330200" algn="l" rtl="0">
              <a:lnSpc>
                <a:spcPct val="150000"/>
              </a:lnSpc>
              <a:spcBef>
                <a:spcPts val="1200"/>
              </a:spcBef>
              <a:spcAft>
                <a:spcPts val="0"/>
              </a:spcAft>
              <a:buSzPts val="1600"/>
              <a:buChar char="●"/>
            </a:pPr>
            <a:r>
              <a:rPr lang="en-GB" sz="1600" dirty="0">
                <a:solidFill>
                  <a:srgbClr val="000000"/>
                </a:solidFill>
              </a:rPr>
              <a:t>Makers Empire </a:t>
            </a:r>
            <a:r>
              <a:rPr lang="en-GB" sz="1600" u="sng" dirty="0">
                <a:solidFill>
                  <a:schemeClr val="hlink"/>
                </a:solidFill>
                <a:hlinkClick r:id="rId3"/>
              </a:rPr>
              <a:t>https://www.makersempire.com/</a:t>
            </a:r>
            <a:r>
              <a:rPr lang="en-GB" sz="1600" dirty="0"/>
              <a:t> suitable for students with low vision</a:t>
            </a:r>
            <a:endParaRPr sz="1600" dirty="0"/>
          </a:p>
          <a:p>
            <a:pPr marL="457200" lvl="0" indent="-330200" algn="l" rtl="0">
              <a:lnSpc>
                <a:spcPct val="150000"/>
              </a:lnSpc>
              <a:spcBef>
                <a:spcPts val="0"/>
              </a:spcBef>
              <a:spcAft>
                <a:spcPts val="0"/>
              </a:spcAft>
              <a:buSzPts val="1600"/>
              <a:buChar char="●"/>
            </a:pPr>
            <a:r>
              <a:rPr lang="en-GB" sz="1600" dirty="0"/>
              <a:t>Fusion 360 works well with </a:t>
            </a:r>
            <a:r>
              <a:rPr lang="en-GB" sz="1600" dirty="0" err="1"/>
              <a:t>ZoomText</a:t>
            </a:r>
            <a:r>
              <a:rPr lang="en-GB" sz="1600" dirty="0"/>
              <a:t> for low vision designers</a:t>
            </a:r>
            <a:endParaRPr sz="1600" dirty="0"/>
          </a:p>
          <a:p>
            <a:pPr marL="457200" lvl="0" indent="-330200" algn="l" rtl="0">
              <a:lnSpc>
                <a:spcPct val="150000"/>
              </a:lnSpc>
              <a:spcBef>
                <a:spcPts val="0"/>
              </a:spcBef>
              <a:spcAft>
                <a:spcPts val="0"/>
              </a:spcAft>
              <a:buSzPts val="1600"/>
              <a:buChar char="●"/>
            </a:pPr>
            <a:r>
              <a:rPr lang="en-GB" sz="1600" dirty="0"/>
              <a:t>“</a:t>
            </a:r>
            <a:r>
              <a:rPr lang="en-GB" sz="1600" u="sng" dirty="0" err="1">
                <a:solidFill>
                  <a:schemeClr val="hlink"/>
                </a:solidFill>
                <a:hlinkClick r:id="rId4"/>
              </a:rPr>
              <a:t>OpenSCAD</a:t>
            </a:r>
            <a:r>
              <a:rPr lang="en-GB" sz="1600" u="sng" dirty="0">
                <a:solidFill>
                  <a:schemeClr val="hlink"/>
                </a:solidFill>
                <a:hlinkClick r:id="rId4"/>
              </a:rPr>
              <a:t> for 3D Printing</a:t>
            </a:r>
            <a:r>
              <a:rPr lang="en-GB" sz="1600" dirty="0"/>
              <a:t>” available in accessible Word or </a:t>
            </a:r>
            <a:r>
              <a:rPr lang="en-GB" sz="1600" dirty="0" err="1"/>
              <a:t>ePub</a:t>
            </a:r>
            <a:r>
              <a:rPr lang="en-GB" sz="1600" dirty="0"/>
              <a:t> from NNELS</a:t>
            </a:r>
            <a:endParaRPr sz="1600" dirty="0"/>
          </a:p>
          <a:p>
            <a:pPr marL="457200" lvl="0" indent="0" algn="l" rtl="0">
              <a:lnSpc>
                <a:spcPct val="95000"/>
              </a:lnSpc>
              <a:spcBef>
                <a:spcPts val="1200"/>
              </a:spcBef>
              <a:spcAft>
                <a:spcPts val="1200"/>
              </a:spcAft>
              <a:buNone/>
            </a:pPr>
            <a:endParaRPr sz="1600" dirty="0"/>
          </a:p>
        </p:txBody>
      </p:sp>
      <p:pic>
        <p:nvPicPr>
          <p:cNvPr id="265" name="Google Shape;265;p36" descr="simple 3D bears designed by a student in Makers Empire"/>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832400" y="476098"/>
            <a:ext cx="3999900" cy="4191315"/>
          </a:xfrm>
          <a:prstGeom prst="rect">
            <a:avLst/>
          </a:prstGeom>
          <a:noFill/>
          <a:ln>
            <a:noFill/>
          </a:ln>
        </p:spPr>
      </p:pic>
      <p:sp>
        <p:nvSpPr>
          <p:cNvPr id="266" name="Google Shape;26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Accessible Design Software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Checking your design</a:t>
            </a:r>
            <a:endParaRPr/>
          </a:p>
        </p:txBody>
      </p:sp>
      <p:sp>
        <p:nvSpPr>
          <p:cNvPr id="272" name="Google Shape;272;p3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Clr>
                <a:srgbClr val="000000"/>
              </a:buClr>
              <a:buSzPts val="1600"/>
              <a:buChar char="●"/>
            </a:pPr>
            <a:r>
              <a:rPr lang="en-GB" sz="1600">
                <a:solidFill>
                  <a:srgbClr val="000000"/>
                </a:solidFill>
              </a:rPr>
              <a:t>3D print the first layer</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Output the rendering as a tactile graphic</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Refreshable graphics display</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Sighted assistance</a:t>
            </a:r>
            <a:endParaRPr>
              <a:solidFill>
                <a:srgbClr val="000000"/>
              </a:solidFill>
            </a:endParaRPr>
          </a:p>
        </p:txBody>
      </p:sp>
      <p:pic>
        <p:nvPicPr>
          <p:cNvPr id="273" name="Google Shape;273;p37" descr="3D model of a staircase, rendered using a ShapeShift with tall metal rods. Rotated views are also shown with the ShapeShift."/>
          <p:cNvPicPr preferRelativeResize="0"/>
          <p:nvPr/>
        </p:nvPicPr>
        <p:blipFill>
          <a:blip r:embed="rId3">
            <a:alphaModFix/>
          </a:blip>
          <a:stretch>
            <a:fillRect/>
          </a:stretch>
        </p:blipFill>
        <p:spPr>
          <a:xfrm>
            <a:off x="4472400" y="607050"/>
            <a:ext cx="3992320" cy="38209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Accessible Printing</a:t>
            </a:r>
            <a:endParaRPr/>
          </a:p>
        </p:txBody>
      </p:sp>
      <p:sp>
        <p:nvSpPr>
          <p:cNvPr id="279" name="Google Shape;279;p38"/>
          <p:cNvSpPr txBox="1">
            <a:spLocks noGrp="1"/>
          </p:cNvSpPr>
          <p:nvPr>
            <p:ph type="body" idx="1"/>
          </p:nvPr>
        </p:nvSpPr>
        <p:spPr>
          <a:xfrm>
            <a:off x="311700" y="1152475"/>
            <a:ext cx="3999900" cy="14193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600">
                <a:solidFill>
                  <a:srgbClr val="000000"/>
                </a:solidFill>
              </a:rPr>
              <a:t>Equipment:</a:t>
            </a:r>
            <a:endParaRPr sz="1600">
              <a:solidFill>
                <a:srgbClr val="000000"/>
              </a:solidFill>
            </a:endParaRPr>
          </a:p>
          <a:p>
            <a:pPr marL="457200" lvl="0" indent="-330200" algn="l" rtl="0">
              <a:lnSpc>
                <a:spcPct val="150000"/>
              </a:lnSpc>
              <a:spcBef>
                <a:spcPts val="1200"/>
              </a:spcBef>
              <a:spcAft>
                <a:spcPts val="0"/>
              </a:spcAft>
              <a:buClr>
                <a:srgbClr val="000000"/>
              </a:buClr>
              <a:buSzPts val="1600"/>
              <a:buChar char="●"/>
            </a:pPr>
            <a:r>
              <a:rPr lang="en-GB" sz="1600">
                <a:solidFill>
                  <a:srgbClr val="000000"/>
                </a:solidFill>
              </a:rPr>
              <a:t>Prusa</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Cura</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OctoPrint</a:t>
            </a:r>
            <a:endParaRPr sz="1600">
              <a:solidFill>
                <a:srgbClr val="000000"/>
              </a:solidFill>
            </a:endParaRPr>
          </a:p>
        </p:txBody>
      </p:sp>
      <p:sp>
        <p:nvSpPr>
          <p:cNvPr id="280" name="Google Shape;280;p38"/>
          <p:cNvSpPr txBox="1">
            <a:spLocks noGrp="1"/>
          </p:cNvSpPr>
          <p:nvPr>
            <p:ph type="body" idx="2"/>
          </p:nvPr>
        </p:nvSpPr>
        <p:spPr>
          <a:xfrm>
            <a:off x="4855925" y="1920325"/>
            <a:ext cx="3999900" cy="30111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GB" sz="1600" dirty="0">
                <a:solidFill>
                  <a:srgbClr val="000000"/>
                </a:solidFill>
              </a:rPr>
              <a:t>Observing the print with your ears and hands:</a:t>
            </a:r>
            <a:endParaRPr sz="1600" dirty="0">
              <a:solidFill>
                <a:srgbClr val="000000"/>
              </a:solidFill>
            </a:endParaRPr>
          </a:p>
          <a:p>
            <a:pPr marL="457200" lvl="0" indent="-330200" algn="l" rtl="0">
              <a:lnSpc>
                <a:spcPct val="150000"/>
              </a:lnSpc>
              <a:spcBef>
                <a:spcPts val="1200"/>
              </a:spcBef>
              <a:spcAft>
                <a:spcPts val="0"/>
              </a:spcAft>
              <a:buClr>
                <a:srgbClr val="000000"/>
              </a:buClr>
              <a:buSzPts val="1600"/>
              <a:buChar char="●"/>
            </a:pPr>
            <a:r>
              <a:rPr lang="en-GB" sz="1600" dirty="0">
                <a:solidFill>
                  <a:srgbClr val="000000"/>
                </a:solidFill>
              </a:rPr>
              <a:t>C</a:t>
            </a:r>
            <a:r>
              <a:rPr lang="en-GB" sz="1600" dirty="0" smtClean="0">
                <a:solidFill>
                  <a:srgbClr val="000000"/>
                </a:solidFill>
              </a:rPr>
              <a:t>link </a:t>
            </a:r>
            <a:r>
              <a:rPr lang="en-GB" sz="1600" dirty="0">
                <a:solidFill>
                  <a:srgbClr val="000000"/>
                </a:solidFill>
              </a:rPr>
              <a:t>= loose filament on the printing plate</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Scraping = poor adhesion on corners</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Touch or hear the filament spool</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Touch the printing area with caution</a:t>
            </a:r>
            <a:endParaRPr sz="1600" dirty="0">
              <a:solidFill>
                <a:srgbClr val="000000"/>
              </a:solidFill>
            </a:endParaRPr>
          </a:p>
        </p:txBody>
      </p:sp>
      <p:pic>
        <p:nvPicPr>
          <p:cNvPr id="281" name="Google Shape;281;p38" descr="failed 3D print. some layers are rotated and the top looks like spaghetti"/>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498999" y="1"/>
            <a:ext cx="2373525" cy="1920324"/>
          </a:xfrm>
          <a:prstGeom prst="rect">
            <a:avLst/>
          </a:prstGeom>
          <a:noFill/>
          <a:ln>
            <a:noFill/>
          </a:ln>
        </p:spPr>
      </p:pic>
      <p:pic>
        <p:nvPicPr>
          <p:cNvPr id="282" name="Google Shape;282;p38" descr="failed 3D print. One corner is raised where it should be flat. "/>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94530" y="2834325"/>
            <a:ext cx="3234235" cy="2147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Accessible Design - Further Resources</a:t>
            </a:r>
            <a:endParaRPr/>
          </a:p>
        </p:txBody>
      </p:sp>
      <p:sp>
        <p:nvSpPr>
          <p:cNvPr id="288" name="Google Shape;288;p39"/>
          <p:cNvSpPr txBox="1">
            <a:spLocks noGrp="1"/>
          </p:cNvSpPr>
          <p:nvPr>
            <p:ph type="body" idx="1"/>
          </p:nvPr>
        </p:nvSpPr>
        <p:spPr>
          <a:xfrm>
            <a:off x="311700" y="1152475"/>
            <a:ext cx="42576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“Blind and Low Vision 3D printing”  </a:t>
            </a:r>
            <a:r>
              <a:rPr lang="en-GB" sz="1600" dirty="0" err="1">
                <a:solidFill>
                  <a:srgbClr val="000000"/>
                </a:solidFill>
              </a:rPr>
              <a:t>facebook</a:t>
            </a:r>
            <a:r>
              <a:rPr lang="en-GB" sz="1600" dirty="0">
                <a:solidFill>
                  <a:srgbClr val="000000"/>
                </a:solidFill>
              </a:rPr>
              <a:t> group </a:t>
            </a:r>
            <a:r>
              <a:rPr lang="en-GB" sz="1600" u="sng" dirty="0">
                <a:solidFill>
                  <a:srgbClr val="000000"/>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https://www.facebook.com/groups/blv3p</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New York Public Library workshops on accessible making  </a:t>
            </a:r>
            <a:endParaRPr sz="1600" dirty="0">
              <a:solidFill>
                <a:srgbClr val="000000"/>
              </a:solidFill>
            </a:endParaRPr>
          </a:p>
        </p:txBody>
      </p:sp>
      <p:pic>
        <p:nvPicPr>
          <p:cNvPr id="289" name="Google Shape;289;p39" descr="3D printed figure leaping forward"/>
          <p:cNvPicPr preferRelativeResize="0"/>
          <p:nvPr/>
        </p:nvPicPr>
        <p:blipFill>
          <a:blip r:embed="rId4">
            <a:alphaModFix/>
          </a:blip>
          <a:stretch>
            <a:fillRect/>
          </a:stretch>
        </p:blipFill>
        <p:spPr>
          <a:xfrm>
            <a:off x="4724388" y="1169975"/>
            <a:ext cx="4257675" cy="3381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Questions?</a:t>
            </a:r>
            <a:endParaRPr/>
          </a:p>
        </p:txBody>
      </p:sp>
      <p:sp>
        <p:nvSpPr>
          <p:cNvPr id="295" name="Google Shape;295;p4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296" name="Google Shape;296;p40" descr="3D printed Mario puzzle cube with raised question marks on the sid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0"/>
            <a:ext cx="4630825"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0"/>
        <p:cNvGrpSpPr/>
        <p:nvPr/>
      </p:nvGrpSpPr>
      <p:grpSpPr>
        <a:xfrm>
          <a:off x="0" y="0"/>
          <a:ext cx="0" cy="0"/>
          <a:chOff x="0" y="0"/>
          <a:chExt cx="0" cy="0"/>
        </a:xfrm>
      </p:grpSpPr>
      <p:sp>
        <p:nvSpPr>
          <p:cNvPr id="301" name="Google Shape;301;p41"/>
          <p:cNvSpPr txBox="1">
            <a:spLocks noGrp="1"/>
          </p:cNvSpPr>
          <p:nvPr>
            <p:ph type="title" idx="4294967295"/>
          </p:nvPr>
        </p:nvSpPr>
        <p:spPr>
          <a:xfrm>
            <a:off x="265500" y="1631000"/>
            <a:ext cx="4045200" cy="1084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4200"/>
              <a:t>Finishing</a:t>
            </a:r>
            <a:endParaRPr sz="4200"/>
          </a:p>
        </p:txBody>
      </p:sp>
      <p:sp>
        <p:nvSpPr>
          <p:cNvPr id="302" name="Google Shape;302;p41"/>
          <p:cNvSpPr txBox="1">
            <a:spLocks noGrp="1"/>
          </p:cNvSpPr>
          <p:nvPr>
            <p:ph type="subTitle" idx="4294967295"/>
          </p:nvPr>
        </p:nvSpPr>
        <p:spPr>
          <a:xfrm>
            <a:off x="748350" y="2786275"/>
            <a:ext cx="3079500" cy="1235100"/>
          </a:xfrm>
          <a:prstGeom prst="rect">
            <a:avLst/>
          </a:prstGeom>
        </p:spPr>
        <p:txBody>
          <a:bodyPr spcFirstLastPara="1" wrap="square" lIns="91425" tIns="91425" rIns="91425" bIns="91425" anchor="t" anchorCtr="0">
            <a:normAutofit fontScale="85000" lnSpcReduction="20000"/>
          </a:bodyPr>
          <a:lstStyle/>
          <a:p>
            <a:pPr marL="0" lvl="0" indent="0" algn="l" rtl="0">
              <a:lnSpc>
                <a:spcPct val="150000"/>
              </a:lnSpc>
              <a:spcBef>
                <a:spcPts val="0"/>
              </a:spcBef>
              <a:spcAft>
                <a:spcPts val="1200"/>
              </a:spcAft>
              <a:buNone/>
            </a:pPr>
            <a:r>
              <a:rPr lang="en-GB" sz="1600" u="sng">
                <a:solidFill>
                  <a:schemeClr val="hlink"/>
                </a:solidFill>
                <a:hlinkClick r:id="rId3"/>
              </a:rPr>
              <a:t>http://printdisability.org/about-us/accessible-graphics/3d-printing/finishing/</a:t>
            </a:r>
            <a:r>
              <a:rPr lang="en-GB"/>
              <a:t> </a:t>
            </a:r>
            <a:endParaRPr/>
          </a:p>
        </p:txBody>
      </p:sp>
      <p:pic>
        <p:nvPicPr>
          <p:cNvPr id="303" name="Google Shape;303;p41" descr="3D printed sphere with a foot at the base and support structures on the underside"/>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696201" y="0"/>
            <a:ext cx="444779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Guidelines</a:t>
            </a:r>
            <a:endParaRPr/>
          </a:p>
        </p:txBody>
      </p:sp>
      <p:pic>
        <p:nvPicPr>
          <p:cNvPr id="68" name="Google Shape;68;p15"/>
          <p:cNvPicPr preferRelativeResize="0"/>
          <p:nvPr/>
        </p:nvPicPr>
        <p:blipFill rotWithShape="1">
          <a:blip r:embed="rId3"/>
          <a:srcRect/>
          <a:stretch/>
        </p:blipFill>
        <p:spPr>
          <a:xfrm>
            <a:off x="0" y="357200"/>
            <a:ext cx="4571999" cy="4429125"/>
          </a:xfrm>
          <a:prstGeom prst="rect">
            <a:avLst/>
          </a:prstGeom>
          <a:noFill/>
          <a:ln>
            <a:noFill/>
          </a:ln>
        </p:spPr>
      </p:pic>
      <p:pic>
        <p:nvPicPr>
          <p:cNvPr id="69" name="Google Shape;69;p15" descr="Printed and bound copies of various Round Table guidelines"/>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0" y="472725"/>
            <a:ext cx="4571999" cy="4429125"/>
          </a:xfrm>
          <a:prstGeom prst="rect">
            <a:avLst/>
          </a:prstGeom>
          <a:noFill/>
          <a:ln>
            <a:noFill/>
          </a:ln>
        </p:spPr>
      </p:pic>
      <p:sp>
        <p:nvSpPr>
          <p:cNvPr id="70" name="Google Shape;70;p15"/>
          <p:cNvSpPr txBox="1"/>
          <p:nvPr/>
        </p:nvSpPr>
        <p:spPr>
          <a:xfrm>
            <a:off x="714300" y="2715475"/>
            <a:ext cx="3143400" cy="80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600" u="sng">
                <a:solidFill>
                  <a:schemeClr val="hlink"/>
                </a:solidFill>
                <a:hlinkClick r:id="rId5"/>
              </a:rPr>
              <a:t>http://printdisability.org/about-us/accessible-graphics/3d-printing/</a:t>
            </a:r>
            <a:r>
              <a:rPr lang="en-GB" sz="1600"/>
              <a:t> </a:t>
            </a:r>
            <a:endParaRPr sz="1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Smoothing</a:t>
            </a:r>
            <a:endParaRPr/>
          </a:p>
        </p:txBody>
      </p:sp>
      <p:sp>
        <p:nvSpPr>
          <p:cNvPr id="309" name="Google Shape;309;p42"/>
          <p:cNvSpPr txBox="1">
            <a:spLocks noGrp="1"/>
          </p:cNvSpPr>
          <p:nvPr>
            <p:ph type="body" idx="1"/>
          </p:nvPr>
        </p:nvSpPr>
        <p:spPr>
          <a:xfrm>
            <a:off x="311700" y="1984225"/>
            <a:ext cx="39999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600">
                <a:solidFill>
                  <a:srgbClr val="000000"/>
                </a:solidFill>
              </a:rPr>
              <a:t>Sharp or rough areas can occur: </a:t>
            </a:r>
            <a:endParaRPr sz="1600">
              <a:solidFill>
                <a:srgbClr val="000000"/>
              </a:solidFill>
            </a:endParaRPr>
          </a:p>
          <a:p>
            <a:pPr marL="457200" lvl="0" indent="-330200" algn="l" rtl="0">
              <a:lnSpc>
                <a:spcPct val="150000"/>
              </a:lnSpc>
              <a:spcBef>
                <a:spcPts val="1200"/>
              </a:spcBef>
              <a:spcAft>
                <a:spcPts val="0"/>
              </a:spcAft>
              <a:buClr>
                <a:srgbClr val="000000"/>
              </a:buClr>
              <a:buSzPts val="1600"/>
              <a:buChar char="●"/>
            </a:pPr>
            <a:r>
              <a:rPr lang="en-GB" sz="1600">
                <a:solidFill>
                  <a:srgbClr val="000000"/>
                </a:solidFill>
              </a:rPr>
              <a:t>At the base where a foot has been removed</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Under overhanging areas</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Where supports have been removed</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On the top, where the print head has lifted</a:t>
            </a:r>
            <a:endParaRPr sz="1600">
              <a:solidFill>
                <a:srgbClr val="000000"/>
              </a:solidFill>
            </a:endParaRPr>
          </a:p>
        </p:txBody>
      </p:sp>
      <p:sp>
        <p:nvSpPr>
          <p:cNvPr id="310" name="Google Shape;310;p42"/>
          <p:cNvSpPr txBox="1"/>
          <p:nvPr/>
        </p:nvSpPr>
        <p:spPr>
          <a:xfrm>
            <a:off x="5235950" y="2053475"/>
            <a:ext cx="3445200" cy="2432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600" dirty="0"/>
              <a:t>Tools/techniques for smoothing: </a:t>
            </a:r>
            <a:endParaRPr sz="1600" dirty="0"/>
          </a:p>
          <a:p>
            <a:pPr marL="457200" lvl="0" indent="-330200" algn="l" rtl="0">
              <a:lnSpc>
                <a:spcPct val="150000"/>
              </a:lnSpc>
              <a:spcBef>
                <a:spcPts val="1200"/>
              </a:spcBef>
              <a:spcAft>
                <a:spcPts val="0"/>
              </a:spcAft>
              <a:buClr>
                <a:srgbClr val="000000"/>
              </a:buClr>
              <a:buSzPts val="1600"/>
              <a:buChar char="●"/>
            </a:pPr>
            <a:r>
              <a:rPr lang="en-GB" sz="1600" dirty="0"/>
              <a:t>Art knife</a:t>
            </a:r>
            <a:endParaRPr sz="1600" dirty="0"/>
          </a:p>
          <a:p>
            <a:pPr marL="457200" lvl="0" indent="-330200" algn="l" rtl="0">
              <a:lnSpc>
                <a:spcPct val="150000"/>
              </a:lnSpc>
              <a:spcBef>
                <a:spcPts val="0"/>
              </a:spcBef>
              <a:spcAft>
                <a:spcPts val="0"/>
              </a:spcAft>
              <a:buClr>
                <a:srgbClr val="000000"/>
              </a:buClr>
              <a:buSzPts val="1600"/>
              <a:buChar char="●"/>
            </a:pPr>
            <a:r>
              <a:rPr lang="en-GB" sz="1600" dirty="0"/>
              <a:t>Sanding</a:t>
            </a:r>
            <a:endParaRPr sz="1600" dirty="0"/>
          </a:p>
          <a:p>
            <a:pPr marL="457200" lvl="0" indent="-330200" algn="l" rtl="0">
              <a:lnSpc>
                <a:spcPct val="150000"/>
              </a:lnSpc>
              <a:spcBef>
                <a:spcPts val="0"/>
              </a:spcBef>
              <a:spcAft>
                <a:spcPts val="0"/>
              </a:spcAft>
              <a:buClr>
                <a:srgbClr val="000000"/>
              </a:buClr>
              <a:buSzPts val="1600"/>
              <a:buChar char="●"/>
            </a:pPr>
            <a:r>
              <a:rPr lang="en-GB" sz="1600" dirty="0"/>
              <a:t>Epoxies - XTC3D</a:t>
            </a:r>
            <a:endParaRPr sz="1600" dirty="0"/>
          </a:p>
          <a:p>
            <a:pPr marL="457200" lvl="0" indent="-330200" algn="l" rtl="0">
              <a:lnSpc>
                <a:spcPct val="150000"/>
              </a:lnSpc>
              <a:spcBef>
                <a:spcPts val="0"/>
              </a:spcBef>
              <a:spcAft>
                <a:spcPts val="0"/>
              </a:spcAft>
              <a:buClr>
                <a:srgbClr val="000000"/>
              </a:buClr>
              <a:buSzPts val="1600"/>
              <a:buChar char="●"/>
            </a:pPr>
            <a:r>
              <a:rPr lang="en-GB" sz="1600" dirty="0"/>
              <a:t>Painting - </a:t>
            </a:r>
            <a:r>
              <a:rPr lang="en-GB" sz="1600" dirty="0" err="1"/>
              <a:t>Rustoleum</a:t>
            </a:r>
            <a:r>
              <a:rPr lang="en-GB" sz="1600" dirty="0"/>
              <a:t> Triple Thick Glaze</a:t>
            </a:r>
            <a:endParaRPr dirty="0"/>
          </a:p>
        </p:txBody>
      </p:sp>
      <p:pic>
        <p:nvPicPr>
          <p:cNvPr id="311" name="Google Shape;311;p42" descr="paint scraper, mini needle nose pliers, mini needle files, dremel and deburring tool"/>
          <p:cNvPicPr preferRelativeResize="0"/>
          <p:nvPr/>
        </p:nvPicPr>
        <p:blipFill>
          <a:blip r:embed="rId3">
            <a:alphaModFix/>
          </a:blip>
          <a:stretch>
            <a:fillRect/>
          </a:stretch>
        </p:blipFill>
        <p:spPr>
          <a:xfrm>
            <a:off x="3145475" y="119900"/>
            <a:ext cx="5734050" cy="1933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Texture </a:t>
            </a:r>
            <a:endParaRPr/>
          </a:p>
        </p:txBody>
      </p:sp>
      <p:sp>
        <p:nvSpPr>
          <p:cNvPr id="317" name="Google Shape;317;p43"/>
          <p:cNvSpPr txBox="1">
            <a:spLocks noGrp="1"/>
          </p:cNvSpPr>
          <p:nvPr>
            <p:ph type="body" idx="1"/>
          </p:nvPr>
        </p:nvSpPr>
        <p:spPr>
          <a:xfrm>
            <a:off x="311700" y="1139275"/>
            <a:ext cx="3999900" cy="25908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Clr>
                <a:srgbClr val="000000"/>
              </a:buClr>
              <a:buSzPts val="1600"/>
              <a:buChar char="●"/>
            </a:pPr>
            <a:r>
              <a:rPr lang="en-GB" sz="1600">
                <a:solidFill>
                  <a:srgbClr val="000000"/>
                </a:solidFill>
              </a:rPr>
              <a:t>Embed into the 3D model design</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Use Cura “fuzzy” setting</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Add textures after printing: </a:t>
            </a:r>
            <a:endParaRPr sz="1600">
              <a:solidFill>
                <a:srgbClr val="000000"/>
              </a:solidFill>
            </a:endParaRPr>
          </a:p>
          <a:p>
            <a:pPr marL="914400" lvl="1" indent="-330200" algn="l" rtl="0">
              <a:lnSpc>
                <a:spcPct val="150000"/>
              </a:lnSpc>
              <a:spcBef>
                <a:spcPts val="0"/>
              </a:spcBef>
              <a:spcAft>
                <a:spcPts val="0"/>
              </a:spcAft>
              <a:buClr>
                <a:srgbClr val="000000"/>
              </a:buClr>
              <a:buSzPts val="1600"/>
              <a:buChar char="○"/>
            </a:pPr>
            <a:r>
              <a:rPr lang="en-GB" sz="1600">
                <a:solidFill>
                  <a:srgbClr val="000000"/>
                </a:solidFill>
              </a:rPr>
              <a:t>Glue with sand, glitter, fake grass, etc.</a:t>
            </a:r>
            <a:endParaRPr sz="1600">
              <a:solidFill>
                <a:srgbClr val="000000"/>
              </a:solidFill>
            </a:endParaRPr>
          </a:p>
          <a:p>
            <a:pPr marL="914400" lvl="1" indent="-330200" algn="l" rtl="0">
              <a:lnSpc>
                <a:spcPct val="150000"/>
              </a:lnSpc>
              <a:spcBef>
                <a:spcPts val="0"/>
              </a:spcBef>
              <a:spcAft>
                <a:spcPts val="0"/>
              </a:spcAft>
              <a:buClr>
                <a:srgbClr val="000000"/>
              </a:buClr>
              <a:buSzPts val="1600"/>
              <a:buChar char="○"/>
            </a:pPr>
            <a:r>
              <a:rPr lang="en-GB" sz="1600">
                <a:solidFill>
                  <a:srgbClr val="000000"/>
                </a:solidFill>
              </a:rPr>
              <a:t>Glue on fabric, sandpaper, etc.</a:t>
            </a:r>
            <a:endParaRPr sz="1600">
              <a:solidFill>
                <a:srgbClr val="000000"/>
              </a:solidFill>
            </a:endParaRPr>
          </a:p>
        </p:txBody>
      </p:sp>
      <p:pic>
        <p:nvPicPr>
          <p:cNvPr id="318" name="Google Shape;318;p43" descr="kangaroo 3D printed with &quot;fuzzy&quot; setti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08225" y="1017725"/>
            <a:ext cx="3855851" cy="2281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Colour</a:t>
            </a:r>
            <a:endParaRPr/>
          </a:p>
        </p:txBody>
      </p:sp>
      <p:sp>
        <p:nvSpPr>
          <p:cNvPr id="324" name="Google Shape;324;p44"/>
          <p:cNvSpPr txBox="1">
            <a:spLocks noGrp="1"/>
          </p:cNvSpPr>
          <p:nvPr>
            <p:ph type="body" idx="1"/>
          </p:nvPr>
        </p:nvSpPr>
        <p:spPr>
          <a:xfrm>
            <a:off x="311700" y="1253375"/>
            <a:ext cx="3999900" cy="35208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1200"/>
              </a:spcBef>
              <a:spcAft>
                <a:spcPts val="0"/>
              </a:spcAft>
              <a:buClr>
                <a:srgbClr val="000000"/>
              </a:buClr>
              <a:buSzPts val="1600"/>
              <a:buChar char="●"/>
            </a:pPr>
            <a:r>
              <a:rPr lang="en-GB" sz="1600" dirty="0" smtClean="0">
                <a:solidFill>
                  <a:srgbClr val="000000"/>
                </a:solidFill>
              </a:rPr>
              <a:t>Dual </a:t>
            </a:r>
            <a:r>
              <a:rPr lang="en-GB" sz="1600" dirty="0">
                <a:solidFill>
                  <a:srgbClr val="000000"/>
                </a:solidFill>
              </a:rPr>
              <a:t>head printing</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Change the filament</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Paint pens</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Nail polish</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Modelling paint</a:t>
            </a:r>
            <a:endParaRPr sz="1600" dirty="0">
              <a:solidFill>
                <a:srgbClr val="000000"/>
              </a:solidFill>
            </a:endParaRPr>
          </a:p>
          <a:p>
            <a:pPr marL="457200" lvl="0" indent="-330200" algn="l" rtl="0">
              <a:lnSpc>
                <a:spcPct val="150000"/>
              </a:lnSpc>
              <a:spcBef>
                <a:spcPts val="0"/>
              </a:spcBef>
              <a:spcAft>
                <a:spcPts val="0"/>
              </a:spcAft>
              <a:buSzPts val="1600"/>
              <a:buChar char="●"/>
            </a:pPr>
            <a:r>
              <a:rPr lang="en-GB" sz="1600" dirty="0">
                <a:solidFill>
                  <a:srgbClr val="000000"/>
                </a:solidFill>
              </a:rPr>
              <a:t>Markers only in indented spaces</a:t>
            </a:r>
            <a:r>
              <a:rPr lang="en-GB" sz="1600" dirty="0"/>
              <a:t> </a:t>
            </a:r>
            <a:endParaRPr sz="1600" dirty="0"/>
          </a:p>
        </p:txBody>
      </p:sp>
      <p:pic>
        <p:nvPicPr>
          <p:cNvPr id="325" name="Google Shape;325;p44" descr="Black 3D printed game tiles with a variety of colours painted on. "/>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311600" y="1017725"/>
            <a:ext cx="4538025" cy="3025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Tactile labels</a:t>
            </a:r>
            <a:endParaRPr/>
          </a:p>
        </p:txBody>
      </p:sp>
      <p:sp>
        <p:nvSpPr>
          <p:cNvPr id="331" name="Google Shape;331;p45" descr="A trapezium with the longer parallel side at the bottom, and another trapezium with the longer parallel side at the top. "/>
          <p:cNvSpPr txBox="1">
            <a:spLocks noGrp="1"/>
          </p:cNvSpPr>
          <p:nvPr>
            <p:ph type="body" idx="1"/>
          </p:nvPr>
        </p:nvSpPr>
        <p:spPr>
          <a:xfrm>
            <a:off x="311700" y="1152475"/>
            <a:ext cx="3999900" cy="39909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000000"/>
              </a:buClr>
              <a:buSzPts val="1600"/>
              <a:buChar char="●"/>
            </a:pPr>
            <a:r>
              <a:rPr lang="en-GB" sz="1600">
                <a:solidFill>
                  <a:srgbClr val="000000"/>
                </a:solidFill>
              </a:rPr>
              <a:t>3D printed braille</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Sticky braille labels</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3D symbols</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Basement</a:t>
            </a:r>
            <a:endParaRPr sz="1600">
              <a:solidFill>
                <a:srgbClr val="000000"/>
              </a:solidFill>
            </a:endParaRPr>
          </a:p>
        </p:txBody>
      </p:sp>
      <p:pic>
        <p:nvPicPr>
          <p:cNvPr id="332" name="Google Shape;332;p45" descr="upside down 3D printed map with braille labels on base"/>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955600" y="1071788"/>
            <a:ext cx="3999898" cy="2999923"/>
          </a:xfrm>
          <a:prstGeom prst="rect">
            <a:avLst/>
          </a:prstGeom>
          <a:noFill/>
          <a:ln>
            <a:noFill/>
          </a:ln>
        </p:spPr>
      </p:pic>
      <p:pic>
        <p:nvPicPr>
          <p:cNvPr id="1026" name="Picture 2" descr="Two trapezium on a base. One has the longer parallel line at the bottom, while the other has the longer parallel line at the top.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000" y="2995385"/>
            <a:ext cx="4800600" cy="1076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Questions?</a:t>
            </a:r>
            <a:endParaRPr/>
          </a:p>
        </p:txBody>
      </p:sp>
      <p:sp>
        <p:nvSpPr>
          <p:cNvPr id="342" name="Google Shape;342;p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343" name="Google Shape;343;p46" descr="3D printed Mario puzzle cube with raised question marks on the sid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0"/>
            <a:ext cx="4630825"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Reading by Touch</a:t>
            </a:r>
            <a:endParaRPr/>
          </a:p>
        </p:txBody>
      </p:sp>
      <p:sp>
        <p:nvSpPr>
          <p:cNvPr id="349" name="Google Shape;349;p47"/>
          <p:cNvSpPr txBox="1">
            <a:spLocks noGrp="1"/>
          </p:cNvSpPr>
          <p:nvPr>
            <p:ph type="subTitle" idx="1"/>
          </p:nvPr>
        </p:nvSpPr>
        <p:spPr>
          <a:xfrm>
            <a:off x="742350" y="2715475"/>
            <a:ext cx="3091500" cy="1235100"/>
          </a:xfrm>
          <a:prstGeom prst="rect">
            <a:avLst/>
          </a:prstGeom>
        </p:spPr>
        <p:txBody>
          <a:bodyPr spcFirstLastPara="1" wrap="square" lIns="91425" tIns="91425" rIns="91425" bIns="91425" anchor="t" anchorCtr="0">
            <a:normAutofit lnSpcReduction="10000"/>
          </a:bodyPr>
          <a:lstStyle/>
          <a:p>
            <a:pPr marL="0" lvl="0" indent="0" algn="ctr" rtl="0">
              <a:lnSpc>
                <a:spcPct val="150000"/>
              </a:lnSpc>
              <a:spcBef>
                <a:spcPts val="0"/>
              </a:spcBef>
              <a:spcAft>
                <a:spcPts val="0"/>
              </a:spcAft>
              <a:buNone/>
            </a:pPr>
            <a:r>
              <a:rPr lang="en-GB" sz="1600" u="sng">
                <a:solidFill>
                  <a:schemeClr val="hlink"/>
                </a:solidFill>
                <a:hlinkClick r:id="rId3"/>
              </a:rPr>
              <a:t>http://printdisability.org/about-us/accessible-graphics/3d-printing/touch/</a:t>
            </a:r>
            <a:r>
              <a:rPr lang="en-GB" sz="1600"/>
              <a:t> </a:t>
            </a:r>
            <a:endParaRPr sz="1600"/>
          </a:p>
        </p:txBody>
      </p:sp>
      <p:sp>
        <p:nvSpPr>
          <p:cNvPr id="350" name="Google Shape;350;p4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351" name="Google Shape;351;p47" descr="hands enclosing a 3D printed model"/>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2" y="0"/>
            <a:ext cx="5237426"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Principles for touch reading 3D printed models</a:t>
            </a:r>
            <a:endParaRPr/>
          </a:p>
        </p:txBody>
      </p:sp>
      <p:sp>
        <p:nvSpPr>
          <p:cNvPr id="357" name="Google Shape;357;p4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514350" lvl="0" indent="-438150" algn="l" rtl="0">
              <a:lnSpc>
                <a:spcPct val="90000"/>
              </a:lnSpc>
              <a:spcBef>
                <a:spcPts val="0"/>
              </a:spcBef>
              <a:spcAft>
                <a:spcPts val="0"/>
              </a:spcAft>
              <a:buClr>
                <a:srgbClr val="000000"/>
              </a:buClr>
              <a:buSzPts val="1600"/>
              <a:buAutoNum type="arabicPeriod"/>
            </a:pPr>
            <a:r>
              <a:rPr lang="en-GB" sz="1600">
                <a:solidFill>
                  <a:srgbClr val="000000"/>
                </a:solidFill>
              </a:rPr>
              <a:t>Know what to expect</a:t>
            </a:r>
            <a:endParaRPr sz="1600">
              <a:solidFill>
                <a:srgbClr val="000000"/>
              </a:solidFill>
            </a:endParaRPr>
          </a:p>
          <a:p>
            <a:pPr marL="514350" lvl="0" indent="-438150" algn="l" rtl="0">
              <a:lnSpc>
                <a:spcPct val="90000"/>
              </a:lnSpc>
              <a:spcBef>
                <a:spcPts val="1000"/>
              </a:spcBef>
              <a:spcAft>
                <a:spcPts val="0"/>
              </a:spcAft>
              <a:buClr>
                <a:srgbClr val="000000"/>
              </a:buClr>
              <a:buSzPts val="1600"/>
              <a:buAutoNum type="arabicPeriod"/>
            </a:pPr>
            <a:r>
              <a:rPr lang="en-GB" sz="1600">
                <a:solidFill>
                  <a:srgbClr val="000000"/>
                </a:solidFill>
              </a:rPr>
              <a:t>Gain an overview first </a:t>
            </a:r>
            <a:endParaRPr sz="1600">
              <a:solidFill>
                <a:srgbClr val="000000"/>
              </a:solidFill>
            </a:endParaRPr>
          </a:p>
          <a:p>
            <a:pPr marL="514350" lvl="0" indent="-438150" algn="l" rtl="0">
              <a:lnSpc>
                <a:spcPct val="90000"/>
              </a:lnSpc>
              <a:spcBef>
                <a:spcPts val="1000"/>
              </a:spcBef>
              <a:spcAft>
                <a:spcPts val="0"/>
              </a:spcAft>
              <a:buClr>
                <a:srgbClr val="000000"/>
              </a:buClr>
              <a:buSzPts val="1600"/>
              <a:buAutoNum type="arabicPeriod"/>
            </a:pPr>
            <a:r>
              <a:rPr lang="en-GB" sz="1600">
                <a:solidFill>
                  <a:srgbClr val="000000"/>
                </a:solidFill>
              </a:rPr>
              <a:t>Use appropriate touch</a:t>
            </a:r>
            <a:endParaRPr sz="1600">
              <a:solidFill>
                <a:srgbClr val="000000"/>
              </a:solidFill>
            </a:endParaRPr>
          </a:p>
          <a:p>
            <a:pPr marL="514350" lvl="0" indent="-438150" algn="l" rtl="0">
              <a:lnSpc>
                <a:spcPct val="90000"/>
              </a:lnSpc>
              <a:spcBef>
                <a:spcPts val="1000"/>
              </a:spcBef>
              <a:spcAft>
                <a:spcPts val="0"/>
              </a:spcAft>
              <a:buClr>
                <a:srgbClr val="000000"/>
              </a:buClr>
              <a:buSzPts val="1600"/>
              <a:buAutoNum type="arabicPeriod"/>
            </a:pPr>
            <a:r>
              <a:rPr lang="en-GB" sz="1600">
                <a:solidFill>
                  <a:srgbClr val="000000"/>
                </a:solidFill>
              </a:rPr>
              <a:t>Use reference points</a:t>
            </a:r>
            <a:endParaRPr sz="1600">
              <a:solidFill>
                <a:srgbClr val="000000"/>
              </a:solidFill>
            </a:endParaRPr>
          </a:p>
          <a:p>
            <a:pPr marL="514350" lvl="0" indent="-438150" algn="l" rtl="0">
              <a:lnSpc>
                <a:spcPct val="90000"/>
              </a:lnSpc>
              <a:spcBef>
                <a:spcPts val="1000"/>
              </a:spcBef>
              <a:spcAft>
                <a:spcPts val="0"/>
              </a:spcAft>
              <a:buClr>
                <a:srgbClr val="000000"/>
              </a:buClr>
              <a:buSzPts val="1600"/>
              <a:buAutoNum type="arabicPeriod"/>
            </a:pPr>
            <a:r>
              <a:rPr lang="en-GB" sz="1600">
                <a:solidFill>
                  <a:srgbClr val="000000"/>
                </a:solidFill>
              </a:rPr>
              <a:t>Explore the detail</a:t>
            </a:r>
            <a:endParaRPr sz="1600">
              <a:solidFill>
                <a:srgbClr val="000000"/>
              </a:solidFill>
            </a:endParaRPr>
          </a:p>
          <a:p>
            <a:pPr marL="0" lvl="0" indent="0" algn="l" rtl="0">
              <a:spcBef>
                <a:spcPts val="0"/>
              </a:spcBef>
              <a:spcAft>
                <a:spcPts val="1200"/>
              </a:spcAft>
              <a:buNone/>
            </a:pPr>
            <a:endParaRPr/>
          </a:p>
        </p:txBody>
      </p:sp>
      <p:pic>
        <p:nvPicPr>
          <p:cNvPr id="358" name="Google Shape;358;p48" descr="video still of a touch reader exploring a 3D model">
            <a:hlinkClick r:id="rId3"/>
          </p:cNvPr>
          <p:cNvPicPr preferRelativeResize="0"/>
          <p:nvPr/>
        </p:nvPicPr>
        <p:blipFill>
          <a:blip r:embed="rId4">
            <a:alphaModFix/>
          </a:blip>
          <a:stretch>
            <a:fillRect/>
          </a:stretch>
        </p:blipFill>
        <p:spPr>
          <a:xfrm>
            <a:off x="3450725" y="1152475"/>
            <a:ext cx="5309650" cy="2986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Questions?</a:t>
            </a:r>
            <a:endParaRPr/>
          </a:p>
        </p:txBody>
      </p:sp>
      <p:sp>
        <p:nvSpPr>
          <p:cNvPr id="364" name="Google Shape;364;p4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365" name="Google Shape;365;p49" descr="3D printed Mario puzzle cube with raised question marks on the sid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0"/>
            <a:ext cx="4630825"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Labelling</a:t>
            </a:r>
            <a:endParaRPr/>
          </a:p>
        </p:txBody>
      </p:sp>
      <p:pic>
        <p:nvPicPr>
          <p:cNvPr id="371" name="Google Shape;371;p50"/>
          <p:cNvPicPr preferRelativeResize="0"/>
          <p:nvPr/>
        </p:nvPicPr>
        <p:blipFill rotWithShape="1">
          <a:blip r:embed="rId3"/>
          <a:srcRect/>
          <a:stretch/>
        </p:blipFill>
        <p:spPr>
          <a:xfrm>
            <a:off x="0" y="357200"/>
            <a:ext cx="4571999" cy="4429125"/>
          </a:xfrm>
          <a:prstGeom prst="rect">
            <a:avLst/>
          </a:prstGeom>
          <a:noFill/>
          <a:ln>
            <a:noFill/>
          </a:ln>
        </p:spPr>
      </p:pic>
      <p:pic>
        <p:nvPicPr>
          <p:cNvPr id="372" name="Google Shape;372;p50" descr="cast bronze braille key for a 3-dimensional tactile map"/>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572000" y="884900"/>
            <a:ext cx="4572000" cy="342900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Audio Labelling </a:t>
            </a:r>
            <a:endParaRPr/>
          </a:p>
        </p:txBody>
      </p:sp>
      <p:sp>
        <p:nvSpPr>
          <p:cNvPr id="378" name="Google Shape;378;p5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lnSpcReduction="10000"/>
          </a:bodyPr>
          <a:lstStyle/>
          <a:p>
            <a:pPr marL="457200" lvl="0" indent="-330200" algn="l" rtl="0">
              <a:lnSpc>
                <a:spcPct val="150000"/>
              </a:lnSpc>
              <a:spcBef>
                <a:spcPts val="0"/>
              </a:spcBef>
              <a:spcAft>
                <a:spcPts val="0"/>
              </a:spcAft>
              <a:buClr>
                <a:srgbClr val="000000"/>
              </a:buClr>
              <a:buSzPts val="1600"/>
              <a:buChar char="●"/>
            </a:pPr>
            <a:r>
              <a:rPr lang="en-GB" sz="1600">
                <a:solidFill>
                  <a:srgbClr val="000000"/>
                </a:solidFill>
              </a:rPr>
              <a:t>Overcomes the spatial limitations of conventional tactile labelling techniques</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BLV end-users prefer to have control over the audio information they are accessing. </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Control of the amount of information, repetition, as well as, turning the audio output on and off.</a:t>
            </a:r>
            <a:endParaRPr sz="1600">
              <a:solidFill>
                <a:srgbClr val="000000"/>
              </a:solidFill>
            </a:endParaRPr>
          </a:p>
          <a:p>
            <a:pPr marL="457200" lvl="0" indent="0" algn="l" rtl="0">
              <a:lnSpc>
                <a:spcPct val="150000"/>
              </a:lnSpc>
              <a:spcBef>
                <a:spcPts val="0"/>
              </a:spcBef>
              <a:spcAft>
                <a:spcPts val="1200"/>
              </a:spcAft>
              <a:buNone/>
            </a:pPr>
            <a:endParaRPr sz="16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What to print</a:t>
            </a:r>
            <a:endParaRPr/>
          </a:p>
        </p:txBody>
      </p:sp>
      <p:sp>
        <p:nvSpPr>
          <p:cNvPr id="76" name="Google Shape;76;p16"/>
          <p:cNvSpPr txBox="1">
            <a:spLocks noGrp="1"/>
          </p:cNvSpPr>
          <p:nvPr>
            <p:ph type="subTitle" idx="1"/>
          </p:nvPr>
        </p:nvSpPr>
        <p:spPr>
          <a:xfrm>
            <a:off x="718950" y="2794675"/>
            <a:ext cx="3138300" cy="1235100"/>
          </a:xfrm>
          <a:prstGeom prst="rect">
            <a:avLst/>
          </a:prstGeom>
        </p:spPr>
        <p:txBody>
          <a:bodyPr spcFirstLastPara="1" wrap="square" lIns="91425" tIns="91425" rIns="91425" bIns="91425" anchor="t" anchorCtr="0">
            <a:normAutofit lnSpcReduction="10000"/>
          </a:bodyPr>
          <a:lstStyle/>
          <a:p>
            <a:pPr marL="0" lvl="0" indent="0" algn="ctr" rtl="0">
              <a:lnSpc>
                <a:spcPct val="150000"/>
              </a:lnSpc>
              <a:spcBef>
                <a:spcPts val="0"/>
              </a:spcBef>
              <a:spcAft>
                <a:spcPts val="0"/>
              </a:spcAft>
              <a:buNone/>
            </a:pPr>
            <a:r>
              <a:rPr lang="en-GB" sz="1600" u="sng">
                <a:solidFill>
                  <a:schemeClr val="hlink"/>
                </a:solidFill>
                <a:hlinkClick r:id="rId3"/>
              </a:rPr>
              <a:t>http://printdisability.org/about-us/accessible-graphics/3d-printing/when-to-use-3d/</a:t>
            </a:r>
            <a:r>
              <a:rPr lang="en-GB" sz="1600"/>
              <a:t> </a:t>
            </a:r>
            <a:endParaRPr sz="1600"/>
          </a:p>
        </p:txBody>
      </p:sp>
      <p:sp>
        <p:nvSpPr>
          <p:cNvPr id="77" name="Google Shape;77;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78" name="Google Shape;78;p16" descr="3D printed hexagonal tiles showing steps of the water cycle with smaller squares showing raised arrows. "/>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0" y="-125"/>
            <a:ext cx="5821601" cy="5143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Audio Labelling Techniques</a:t>
            </a:r>
            <a:endParaRPr/>
          </a:p>
        </p:txBody>
      </p:sp>
      <p:sp>
        <p:nvSpPr>
          <p:cNvPr id="384" name="Google Shape;384;p5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Clr>
                <a:srgbClr val="000000"/>
              </a:buClr>
              <a:buSzPts val="1600"/>
              <a:buChar char="●"/>
            </a:pPr>
            <a:r>
              <a:rPr lang="en-GB" sz="1600">
                <a:solidFill>
                  <a:srgbClr val="000000"/>
                </a:solidFill>
              </a:rPr>
              <a:t>QR codes</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NFC tags</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Touch triggered</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Overlay on touch screen</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Penfriend</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Computer vision</a:t>
            </a:r>
            <a:endParaRPr sz="1600">
              <a:solidFill>
                <a:srgbClr val="000000"/>
              </a:solidFill>
            </a:endParaRPr>
          </a:p>
        </p:txBody>
      </p:sp>
      <p:pic>
        <p:nvPicPr>
          <p:cNvPr id="385" name="Google Shape;385;p52" descr="3D printed plane with label cube, detected on an iPad"/>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373400" y="2484050"/>
            <a:ext cx="3056876" cy="2218749"/>
          </a:xfrm>
          <a:prstGeom prst="rect">
            <a:avLst/>
          </a:prstGeom>
          <a:noFill/>
          <a:ln>
            <a:noFill/>
          </a:ln>
        </p:spPr>
      </p:pic>
      <p:sp>
        <p:nvSpPr>
          <p:cNvPr id="386" name="Google Shape;386;p52"/>
          <p:cNvSpPr txBox="1"/>
          <p:nvPr/>
        </p:nvSpPr>
        <p:spPr>
          <a:xfrm>
            <a:off x="34650" y="4628525"/>
            <a:ext cx="9074700" cy="646500"/>
          </a:xfrm>
          <a:prstGeom prst="rect">
            <a:avLst/>
          </a:prstGeom>
          <a:noFill/>
          <a:ln>
            <a:noFill/>
          </a:ln>
        </p:spPr>
        <p:txBody>
          <a:bodyPr spcFirstLastPara="1" wrap="square" lIns="91425" tIns="91425" rIns="91425" bIns="91425" anchor="t" anchorCtr="0">
            <a:spAutoFit/>
          </a:bodyPr>
          <a:lstStyle/>
          <a:p>
            <a:pPr marL="457200" lvl="0" indent="-457200" algn="l" rtl="0">
              <a:lnSpc>
                <a:spcPct val="100000"/>
              </a:lnSpc>
              <a:spcBef>
                <a:spcPts val="0"/>
              </a:spcBef>
              <a:spcAft>
                <a:spcPts val="0"/>
              </a:spcAft>
              <a:buNone/>
            </a:pPr>
            <a:r>
              <a:rPr lang="en-GB" sz="500">
                <a:solidFill>
                  <a:schemeClr val="dk1"/>
                </a:solidFill>
                <a:latin typeface="Calibri"/>
                <a:ea typeface="Calibri"/>
                <a:cs typeface="Calibri"/>
                <a:sym typeface="Calibri"/>
              </a:rPr>
              <a:t>[1]   U. Ghodke, L. Yusim, S. Somanath, and P. Coppin, "The Cross-Sensory Globe: Participatory Design of a 3D Audio-Tactile Globe Prototype for Blind and Low-Vision Users to Learn Geography," presented at the Proceedings of the 2019 on Designing Interactive Systems Conference, San Diego, CA, USA, 2019. [Online]. Available:</a:t>
            </a:r>
            <a:r>
              <a:rPr lang="en-GB" sz="50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GB" sz="500" u="sng">
                <a:solidFill>
                  <a:srgbClr val="0563C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https://doi.org/10.1145/3322276.3323686</a:t>
            </a:r>
            <a:r>
              <a:rPr lang="en-GB" sz="500">
                <a:solidFill>
                  <a:schemeClr val="dk1"/>
                </a:solidFill>
                <a:latin typeface="Calibri"/>
                <a:ea typeface="Calibri"/>
                <a:cs typeface="Calibri"/>
                <a:sym typeface="Calibri"/>
              </a:rPr>
              <a:t>.</a:t>
            </a:r>
            <a:endParaRPr sz="500">
              <a:solidFill>
                <a:schemeClr val="dk1"/>
              </a:solidFill>
              <a:latin typeface="Calibri"/>
              <a:ea typeface="Calibri"/>
              <a:cs typeface="Calibri"/>
              <a:sym typeface="Calibri"/>
            </a:endParaRPr>
          </a:p>
          <a:p>
            <a:pPr marL="457200" lvl="0" indent="-457200" algn="l" rtl="0">
              <a:lnSpc>
                <a:spcPct val="100000"/>
              </a:lnSpc>
              <a:spcBef>
                <a:spcPts val="0"/>
              </a:spcBef>
              <a:spcAft>
                <a:spcPts val="0"/>
              </a:spcAft>
              <a:buNone/>
            </a:pPr>
            <a:endParaRPr sz="500">
              <a:solidFill>
                <a:schemeClr val="dk1"/>
              </a:solidFill>
              <a:latin typeface="Calibri"/>
              <a:ea typeface="Calibri"/>
              <a:cs typeface="Calibri"/>
              <a:sym typeface="Calibri"/>
            </a:endParaRPr>
          </a:p>
          <a:p>
            <a:pPr marL="457200" lvl="0" indent="-457200" algn="l" rtl="0">
              <a:lnSpc>
                <a:spcPct val="100000"/>
              </a:lnSpc>
              <a:spcBef>
                <a:spcPts val="0"/>
              </a:spcBef>
              <a:spcAft>
                <a:spcPts val="0"/>
              </a:spcAft>
              <a:buClr>
                <a:schemeClr val="dk1"/>
              </a:buClr>
              <a:buSzPts val="1100"/>
              <a:buFont typeface="Arial"/>
              <a:buNone/>
            </a:pPr>
            <a:r>
              <a:rPr lang="en-GB" sz="500">
                <a:solidFill>
                  <a:schemeClr val="dk1"/>
                </a:solidFill>
                <a:latin typeface="Calibri"/>
                <a:ea typeface="Calibri"/>
                <a:cs typeface="Calibri"/>
                <a:sym typeface="Calibri"/>
              </a:rPr>
              <a:t>[2] Shi, H. Lawson, Z. Zhang, and S. Azenkot, "Designing Interactive 3D Printed Models with Teachers of the Visually Impaired," presented at the Proceedings of the 2019 CHI Conference on Human Factors in Computing Systems, Glasgow, Scotland Uk, 2019. [Online]. Available:</a:t>
            </a:r>
            <a:r>
              <a:rPr lang="en-GB" sz="500">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GB" sz="500" u="sng">
                <a:solidFill>
                  <a:srgbClr val="0563C1"/>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https://doi.org/10.1145/3290605.3300427</a:t>
            </a:r>
            <a:r>
              <a:rPr lang="en-GB" sz="500">
                <a:latin typeface="Calibri"/>
                <a:ea typeface="Calibri"/>
                <a:cs typeface="Calibri"/>
                <a:sym typeface="Calibri"/>
              </a:rPr>
              <a:t> </a:t>
            </a:r>
            <a:r>
              <a:rPr lang="en-GB" sz="500" u="sng">
                <a:solidFill>
                  <a:srgbClr val="0563C1"/>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https://dl.acm.org/doi/pdf/10.1145/3290605.3300427</a:t>
            </a:r>
            <a:r>
              <a:rPr lang="en-GB" sz="500">
                <a:solidFill>
                  <a:schemeClr val="dk1"/>
                </a:solidFill>
                <a:latin typeface="Calibri"/>
                <a:ea typeface="Calibri"/>
                <a:cs typeface="Calibri"/>
                <a:sym typeface="Calibri"/>
              </a:rPr>
              <a:t>.</a:t>
            </a:r>
            <a:endParaRPr sz="5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500">
              <a:latin typeface="Calibri"/>
              <a:ea typeface="Calibri"/>
              <a:cs typeface="Calibri"/>
              <a:sym typeface="Calibri"/>
            </a:endParaRPr>
          </a:p>
        </p:txBody>
      </p:sp>
      <p:pic>
        <p:nvPicPr>
          <p:cNvPr id="387" name="Google Shape;387;p52" descr="World globe with 3D printed continents and penfriend labels"/>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373400" y="131025"/>
            <a:ext cx="3056876" cy="226829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QR Codes</a:t>
            </a:r>
            <a:endParaRPr/>
          </a:p>
        </p:txBody>
      </p:sp>
      <p:sp>
        <p:nvSpPr>
          <p:cNvPr id="393" name="Google Shape;393;p5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Easily be generated online for free</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Direct end-users to specific multimedia content</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Can be printed on paper or on the model directly</a:t>
            </a:r>
            <a:endParaRPr sz="1600" dirty="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dirty="0">
                <a:solidFill>
                  <a:srgbClr val="000000"/>
                </a:solidFill>
              </a:rPr>
              <a:t>Location and size can be tailored </a:t>
            </a:r>
            <a:r>
              <a:rPr lang="en-GB" sz="1600" dirty="0" smtClean="0">
                <a:solidFill>
                  <a:srgbClr val="000000"/>
                </a:solidFill>
              </a:rPr>
              <a:t>to </a:t>
            </a:r>
            <a:r>
              <a:rPr lang="en-GB" sz="1600" dirty="0">
                <a:solidFill>
                  <a:srgbClr val="000000"/>
                </a:solidFill>
              </a:rPr>
              <a:t>the model</a:t>
            </a:r>
            <a:endParaRPr sz="1600" dirty="0">
              <a:solidFill>
                <a:srgbClr val="0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NFC Tags</a:t>
            </a:r>
            <a:endParaRPr/>
          </a:p>
        </p:txBody>
      </p:sp>
      <p:sp>
        <p:nvSpPr>
          <p:cNvPr id="400" name="Google Shape;400;p5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rgbClr val="000000"/>
              </a:buClr>
              <a:buSzPts val="1600"/>
              <a:buChar char="●"/>
            </a:pPr>
            <a:r>
              <a:rPr lang="en-GB" sz="1600">
                <a:solidFill>
                  <a:schemeClr val="dk1"/>
                </a:solidFill>
              </a:rPr>
              <a:t>Direct end-users to specific multimedia content</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Smartphones with NFC readers are widely available</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chemeClr val="dk1"/>
                </a:solidFill>
              </a:rPr>
              <a:t>Inexpensive </a:t>
            </a:r>
            <a:endParaRPr sz="1600">
              <a:solidFill>
                <a:srgbClr val="00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Touch Triggered Labels</a:t>
            </a:r>
            <a:endParaRPr/>
          </a:p>
        </p:txBody>
      </p:sp>
      <p:sp>
        <p:nvSpPr>
          <p:cNvPr id="407" name="Google Shape;407;p5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Clr>
                <a:srgbClr val="000000"/>
              </a:buClr>
              <a:buSzPts val="1600"/>
              <a:buChar char="●"/>
            </a:pPr>
            <a:r>
              <a:rPr lang="en-GB" sz="1600">
                <a:solidFill>
                  <a:srgbClr val="000000"/>
                </a:solidFill>
              </a:rPr>
              <a:t>Can be strategically positioned on the model or on an auxiliary component </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Familiar interaction technique i.e., single- tap, double-tap for more information, press and hold</a:t>
            </a:r>
            <a:endParaRPr sz="1600">
              <a:solidFill>
                <a:srgbClr val="000000"/>
              </a:solidFill>
            </a:endParaRPr>
          </a:p>
          <a:p>
            <a:pPr marL="0" lvl="0" indent="0" algn="l" rtl="0">
              <a:lnSpc>
                <a:spcPct val="150000"/>
              </a:lnSpc>
              <a:spcBef>
                <a:spcPts val="1200"/>
              </a:spcBef>
              <a:spcAft>
                <a:spcPts val="1200"/>
              </a:spcAft>
              <a:buNone/>
            </a:pPr>
            <a:endParaRPr sz="1600">
              <a:solidFill>
                <a:srgbClr val="000000"/>
              </a:solidFill>
              <a:latin typeface="Calibri"/>
              <a:ea typeface="Calibri"/>
              <a:cs typeface="Calibri"/>
              <a:sym typeface="Calibri"/>
            </a:endParaRPr>
          </a:p>
        </p:txBody>
      </p:sp>
      <p:pic>
        <p:nvPicPr>
          <p:cNvPr id="408" name="Google Shape;408;p55" descr="still from video demonstrating touch buttons on a 3D printed topographic map of Australia">
            <a:hlinkClick r:id="rId3"/>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464000" y="1170125"/>
            <a:ext cx="4527600" cy="2546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10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Overlay on Touch Screens</a:t>
            </a:r>
            <a:endParaRPr/>
          </a:p>
        </p:txBody>
      </p:sp>
      <p:sp>
        <p:nvSpPr>
          <p:cNvPr id="414" name="Google Shape;414;p5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Clr>
                <a:srgbClr val="000000"/>
              </a:buClr>
              <a:buSzPts val="1600"/>
              <a:buChar char="●"/>
            </a:pPr>
            <a:r>
              <a:rPr lang="en-GB" sz="1600">
                <a:solidFill>
                  <a:srgbClr val="000000"/>
                </a:solidFill>
              </a:rPr>
              <a:t>Affixed to a smartphone or tablet</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Familiar touch-based interaction</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Interaction with printed overlay or touchscreen</a:t>
            </a:r>
            <a:endParaRPr sz="1600">
              <a:solidFill>
                <a:srgbClr val="000000"/>
              </a:solidFill>
            </a:endParaRPr>
          </a:p>
        </p:txBody>
      </p:sp>
      <p:pic>
        <p:nvPicPr>
          <p:cNvPr id="415" name="Google Shape;415;p56" descr="3D printed user interface above a touchscreen"/>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464000" y="1170125"/>
            <a:ext cx="4527602" cy="2448427"/>
          </a:xfrm>
          <a:prstGeom prst="rect">
            <a:avLst/>
          </a:prstGeom>
          <a:noFill/>
          <a:ln>
            <a:noFill/>
          </a:ln>
        </p:spPr>
      </p:pic>
      <p:sp>
        <p:nvSpPr>
          <p:cNvPr id="416" name="Google Shape;416;p56"/>
          <p:cNvSpPr txBox="1"/>
          <p:nvPr/>
        </p:nvSpPr>
        <p:spPr>
          <a:xfrm>
            <a:off x="150725" y="4703875"/>
            <a:ext cx="8779800" cy="4893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Clr>
                <a:schemeClr val="dk1"/>
              </a:buClr>
              <a:buSzPts val="1100"/>
              <a:buFont typeface="Arial"/>
              <a:buNone/>
            </a:pPr>
            <a:r>
              <a:rPr lang="en-GB" sz="600" dirty="0">
                <a:solidFill>
                  <a:schemeClr val="dk1"/>
                </a:solidFill>
                <a:latin typeface="Calibri"/>
                <a:ea typeface="Calibri"/>
                <a:cs typeface="Calibri"/>
                <a:sym typeface="Calibri"/>
              </a:rPr>
              <a:t>J. U. Davis</a:t>
            </a:r>
            <a:r>
              <a:rPr lang="en-GB" sz="600" i="1" dirty="0">
                <a:solidFill>
                  <a:schemeClr val="dk1"/>
                </a:solidFill>
                <a:latin typeface="Calibri"/>
                <a:ea typeface="Calibri"/>
                <a:cs typeface="Calibri"/>
                <a:sym typeface="Calibri"/>
              </a:rPr>
              <a:t> et al.</a:t>
            </a:r>
            <a:r>
              <a:rPr lang="en-GB" sz="600" dirty="0">
                <a:solidFill>
                  <a:schemeClr val="dk1"/>
                </a:solidFill>
                <a:latin typeface="Calibri"/>
                <a:ea typeface="Calibri"/>
                <a:cs typeface="Calibri"/>
                <a:sym typeface="Calibri"/>
              </a:rPr>
              <a:t>, "</a:t>
            </a:r>
            <a:r>
              <a:rPr lang="en-GB" sz="600" dirty="0" err="1">
                <a:solidFill>
                  <a:schemeClr val="dk1"/>
                </a:solidFill>
                <a:latin typeface="Calibri"/>
                <a:ea typeface="Calibri"/>
                <a:cs typeface="Calibri"/>
                <a:sym typeface="Calibri"/>
              </a:rPr>
              <a:t>TangibleCircuits</a:t>
            </a:r>
            <a:r>
              <a:rPr lang="en-GB" sz="600" dirty="0">
                <a:solidFill>
                  <a:schemeClr val="dk1"/>
                </a:solidFill>
                <a:latin typeface="Calibri"/>
                <a:ea typeface="Calibri"/>
                <a:cs typeface="Calibri"/>
                <a:sym typeface="Calibri"/>
              </a:rPr>
              <a:t>: An Interactive 3D Printed Circuit Education Tool for People with Visual Impairments," presented at the Proceedings of the 2020 CHI Conference on Human Factors in Computing Systems, Honolulu, HI, USA, 2020. [Online]. Available:</a:t>
            </a:r>
            <a:r>
              <a:rPr lang="en-GB" sz="600" dirty="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GB" sz="600"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https://doi.org/10.1145/3313831.3376513</a:t>
            </a:r>
            <a:r>
              <a:rPr lang="en-GB" sz="600" dirty="0">
                <a:solidFill>
                  <a:schemeClr val="dk1"/>
                </a:solidFill>
                <a:latin typeface="Calibri"/>
                <a:ea typeface="Calibri"/>
                <a:cs typeface="Calibri"/>
                <a:sym typeface="Calibri"/>
              </a:rPr>
              <a:t>.</a:t>
            </a:r>
            <a:endParaRPr sz="6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Questions?</a:t>
            </a:r>
            <a:endParaRPr/>
          </a:p>
        </p:txBody>
      </p:sp>
      <p:sp>
        <p:nvSpPr>
          <p:cNvPr id="422" name="Google Shape;422;p5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423" name="Google Shape;423;p57" descr="3D printed Mario puzzle cube with raised question marks on the sid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0"/>
            <a:ext cx="4630825"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Quick Survey </a:t>
            </a:r>
            <a:endParaRPr/>
          </a:p>
        </p:txBody>
      </p:sp>
      <p:sp>
        <p:nvSpPr>
          <p:cNvPr id="429" name="Google Shape;429;p58"/>
          <p:cNvSpPr txBox="1">
            <a:spLocks noGrp="1"/>
          </p:cNvSpPr>
          <p:nvPr>
            <p:ph type="body" idx="1"/>
          </p:nvPr>
        </p:nvSpPr>
        <p:spPr>
          <a:xfrm>
            <a:off x="311700" y="1152475"/>
            <a:ext cx="45714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Clr>
                <a:srgbClr val="000000"/>
              </a:buClr>
              <a:buSzPts val="1600"/>
              <a:buChar char="●"/>
            </a:pPr>
            <a:r>
              <a:rPr lang="en-GB" sz="1600">
                <a:solidFill>
                  <a:srgbClr val="000000"/>
                </a:solidFill>
              </a:rPr>
              <a:t>What methods do you currently use for labelling? </a:t>
            </a:r>
            <a:endParaRPr sz="1600">
              <a:solidFill>
                <a:srgbClr val="000000"/>
              </a:solidFill>
            </a:endParaRPr>
          </a:p>
          <a:p>
            <a:pPr marL="457200" lvl="0" indent="-330200" algn="l" rtl="0">
              <a:lnSpc>
                <a:spcPct val="150000"/>
              </a:lnSpc>
              <a:spcBef>
                <a:spcPts val="0"/>
              </a:spcBef>
              <a:spcAft>
                <a:spcPts val="0"/>
              </a:spcAft>
              <a:buClr>
                <a:srgbClr val="000000"/>
              </a:buClr>
              <a:buSzPts val="1600"/>
              <a:buChar char="●"/>
            </a:pPr>
            <a:r>
              <a:rPr lang="en-GB" sz="1600">
                <a:solidFill>
                  <a:srgbClr val="000000"/>
                </a:solidFill>
              </a:rPr>
              <a:t>What are the most important practical considerations for labelling? </a:t>
            </a:r>
            <a:endParaRPr sz="1600">
              <a:solidFill>
                <a:srgbClr val="000000"/>
              </a:solidFill>
            </a:endParaRPr>
          </a:p>
          <a:p>
            <a:pPr marL="457200" lvl="0" indent="0" algn="l" rtl="0">
              <a:lnSpc>
                <a:spcPct val="150000"/>
              </a:lnSpc>
              <a:spcBef>
                <a:spcPts val="1200"/>
              </a:spcBef>
              <a:spcAft>
                <a:spcPts val="1200"/>
              </a:spcAft>
              <a:buNone/>
            </a:pPr>
            <a:r>
              <a:rPr lang="en-GB" sz="1600" u="sng">
                <a:solidFill>
                  <a:schemeClr val="hlink"/>
                </a:solidFill>
                <a:hlinkClick r:id="rId3"/>
              </a:rPr>
              <a:t>https://forms.gle/UULK5vNLXmehmg2F8</a:t>
            </a:r>
            <a:r>
              <a:rPr lang="en-GB" sz="1600"/>
              <a:t> </a:t>
            </a:r>
            <a:endParaRPr sz="1600"/>
          </a:p>
        </p:txBody>
      </p:sp>
      <p:pic>
        <p:nvPicPr>
          <p:cNvPr id="430" name="Google Shape;430;p58" descr="survey sign"/>
          <p:cNvPicPr preferRelativeResize="0"/>
          <p:nvPr/>
        </p:nvPicPr>
        <p:blipFill>
          <a:blip r:embed="rId4">
            <a:alphaModFix/>
          </a:blip>
          <a:stretch>
            <a:fillRect/>
          </a:stretch>
        </p:blipFill>
        <p:spPr>
          <a:xfrm>
            <a:off x="5513125" y="445025"/>
            <a:ext cx="2800350" cy="16383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Contact Us</a:t>
            </a:r>
            <a:endParaRPr/>
          </a:p>
        </p:txBody>
      </p:sp>
      <p:sp>
        <p:nvSpPr>
          <p:cNvPr id="436" name="Google Shape;436;p5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437" name="Google Shape;437;p5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lnSpcReduction="10000"/>
          </a:bodyPr>
          <a:lstStyle/>
          <a:p>
            <a:pPr marL="0" lvl="0" indent="0" algn="ctr" rtl="0">
              <a:lnSpc>
                <a:spcPct val="150000"/>
              </a:lnSpc>
              <a:spcBef>
                <a:spcPts val="0"/>
              </a:spcBef>
              <a:spcAft>
                <a:spcPts val="0"/>
              </a:spcAft>
              <a:buNone/>
            </a:pPr>
            <a:r>
              <a:rPr lang="en-GB" sz="1600" u="sng">
                <a:solidFill>
                  <a:schemeClr val="hlink"/>
                </a:solidFill>
                <a:hlinkClick r:id="rId3"/>
              </a:rPr>
              <a:t>leona.holloway@monash.edu</a:t>
            </a:r>
            <a:endParaRPr sz="1600"/>
          </a:p>
          <a:p>
            <a:pPr marL="0" lvl="0" indent="0" algn="ctr" rtl="0">
              <a:lnSpc>
                <a:spcPct val="150000"/>
              </a:lnSpc>
              <a:spcBef>
                <a:spcPts val="0"/>
              </a:spcBef>
              <a:spcAft>
                <a:spcPts val="0"/>
              </a:spcAft>
              <a:buNone/>
            </a:pPr>
            <a:r>
              <a:rPr lang="en-GB" sz="1600" u="sng">
                <a:solidFill>
                  <a:schemeClr val="hlink"/>
                </a:solidFill>
                <a:hlinkClick r:id="rId4"/>
              </a:rPr>
              <a:t>ruth.nagassa@monash.edu</a:t>
            </a:r>
            <a:endParaRPr sz="1600"/>
          </a:p>
          <a:p>
            <a:pPr marL="0" lvl="0" indent="0" algn="ctr" rtl="0">
              <a:lnSpc>
                <a:spcPct val="150000"/>
              </a:lnSpc>
              <a:spcBef>
                <a:spcPts val="0"/>
              </a:spcBef>
              <a:spcAft>
                <a:spcPts val="0"/>
              </a:spcAft>
              <a:buNone/>
            </a:pPr>
            <a:r>
              <a:rPr lang="en-GB" sz="1600" u="sng">
                <a:solidFill>
                  <a:schemeClr val="hlink"/>
                </a:solidFill>
                <a:hlinkClick r:id="rId5"/>
              </a:rPr>
              <a:t>http://accessiblegraphics.org</a:t>
            </a:r>
            <a:r>
              <a:rPr lang="en-GB" sz="1600"/>
              <a:t> </a:t>
            </a:r>
            <a:endParaRPr sz="1600"/>
          </a:p>
        </p:txBody>
      </p:sp>
      <p:pic>
        <p:nvPicPr>
          <p:cNvPr id="438" name="Google Shape;438;p59" descr="3D printed mobile phone stand in the shape of an old rotary dial phone"/>
          <p:cNvPicPr preferRelativeResize="0"/>
          <p:nvPr/>
        </p:nvPicPr>
        <p:blipFill rotWithShape="1">
          <a:blip r:embed="rId6" cstate="print">
            <a:alphaModFix/>
            <a:extLst>
              <a:ext uri="{28A0092B-C50C-407E-A947-70E740481C1C}">
                <a14:useLocalDpi xmlns:a14="http://schemas.microsoft.com/office/drawing/2010/main"/>
              </a:ext>
            </a:extLst>
          </a:blip>
          <a:srcRect l="6208"/>
          <a:stretch/>
        </p:blipFill>
        <p:spPr>
          <a:xfrm>
            <a:off x="4572000" y="0"/>
            <a:ext cx="482402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Why use 3D printing? </a:t>
            </a:r>
            <a:endParaRPr/>
          </a:p>
        </p:txBody>
      </p:sp>
      <p:sp>
        <p:nvSpPr>
          <p:cNvPr id="84" name="Google Shape;84;p17"/>
          <p:cNvSpPr txBox="1"/>
          <p:nvPr/>
        </p:nvSpPr>
        <p:spPr>
          <a:xfrm>
            <a:off x="436450" y="1109525"/>
            <a:ext cx="5961300" cy="26475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SzPts val="1600"/>
              <a:buChar char="●"/>
            </a:pPr>
            <a:r>
              <a:rPr lang="en-GB" sz="1600" dirty="0"/>
              <a:t>To convey 3D concepts</a:t>
            </a:r>
            <a:endParaRPr sz="1600" dirty="0"/>
          </a:p>
          <a:p>
            <a:pPr marL="457200" lvl="0" indent="-330200" algn="l" rtl="0">
              <a:lnSpc>
                <a:spcPct val="150000"/>
              </a:lnSpc>
              <a:spcBef>
                <a:spcPts val="0"/>
              </a:spcBef>
              <a:spcAft>
                <a:spcPts val="0"/>
              </a:spcAft>
              <a:buSzPts val="1600"/>
              <a:buChar char="●"/>
            </a:pPr>
            <a:r>
              <a:rPr lang="en-GB" sz="1600" dirty="0"/>
              <a:t>To explain the conventions used in 2.5 tactile graphics</a:t>
            </a:r>
            <a:endParaRPr sz="1600" dirty="0"/>
          </a:p>
          <a:p>
            <a:pPr marL="457200" lvl="0" indent="-330200" algn="l" rtl="0">
              <a:lnSpc>
                <a:spcPct val="150000"/>
              </a:lnSpc>
              <a:spcBef>
                <a:spcPts val="0"/>
              </a:spcBef>
              <a:spcAft>
                <a:spcPts val="0"/>
              </a:spcAft>
              <a:buSzPts val="1600"/>
              <a:buChar char="●"/>
            </a:pPr>
            <a:r>
              <a:rPr lang="en-GB" sz="1600" dirty="0"/>
              <a:t>For durability</a:t>
            </a:r>
            <a:endParaRPr sz="1600" dirty="0"/>
          </a:p>
          <a:p>
            <a:pPr marL="457200" lvl="0" indent="-330200" algn="l" rtl="0">
              <a:lnSpc>
                <a:spcPct val="150000"/>
              </a:lnSpc>
              <a:spcBef>
                <a:spcPts val="0"/>
              </a:spcBef>
              <a:spcAft>
                <a:spcPts val="0"/>
              </a:spcAft>
              <a:buSzPts val="1600"/>
              <a:buChar char="●"/>
            </a:pPr>
            <a:r>
              <a:rPr lang="en-GB" sz="1600" dirty="0"/>
              <a:t>For interaction with moving parts</a:t>
            </a:r>
            <a:endParaRPr sz="1600" dirty="0"/>
          </a:p>
          <a:p>
            <a:pPr marL="457200" lvl="0" indent="-330200" algn="l" rtl="0">
              <a:lnSpc>
                <a:spcPct val="150000"/>
              </a:lnSpc>
              <a:spcBef>
                <a:spcPts val="0"/>
              </a:spcBef>
              <a:spcAft>
                <a:spcPts val="0"/>
              </a:spcAft>
              <a:buSzPts val="1600"/>
              <a:buChar char="●"/>
            </a:pPr>
            <a:r>
              <a:rPr lang="en-GB" sz="1600" dirty="0">
                <a:solidFill>
                  <a:schemeClr val="dk1"/>
                </a:solidFill>
              </a:rPr>
              <a:t>For engagement</a:t>
            </a:r>
            <a:endParaRPr sz="1600" dirty="0"/>
          </a:p>
          <a:p>
            <a:pPr marL="457200" lvl="0" indent="-330200" algn="l" rtl="0">
              <a:lnSpc>
                <a:spcPct val="150000"/>
              </a:lnSpc>
              <a:spcBef>
                <a:spcPts val="0"/>
              </a:spcBef>
              <a:spcAft>
                <a:spcPts val="0"/>
              </a:spcAft>
              <a:buSzPts val="1600"/>
              <a:buChar char="●"/>
            </a:pPr>
            <a:r>
              <a:rPr lang="en-GB" sz="1600" dirty="0"/>
              <a:t>For inclusion </a:t>
            </a:r>
            <a:endParaRPr sz="1600" dirty="0"/>
          </a:p>
          <a:p>
            <a:pPr marL="457200" lvl="0" indent="-330200" algn="l" rtl="0">
              <a:lnSpc>
                <a:spcPct val="150000"/>
              </a:lnSpc>
              <a:spcBef>
                <a:spcPts val="0"/>
              </a:spcBef>
              <a:spcAft>
                <a:spcPts val="0"/>
              </a:spcAft>
              <a:buSzPts val="1600"/>
              <a:buChar char="●"/>
            </a:pPr>
            <a:r>
              <a:rPr lang="en-GB" sz="1600" dirty="0"/>
              <a:t>To create customised tools</a:t>
            </a:r>
            <a:endParaRPr sz="1600" dirty="0"/>
          </a:p>
        </p:txBody>
      </p:sp>
      <p:pic>
        <p:nvPicPr>
          <p:cNvPr id="85" name="Google Shape;85;p17" descr="3D printed model of the Sydney Opera House in front of a tactile graphic of the same"/>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232453" y="1995000"/>
            <a:ext cx="4762276" cy="3148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Accessible Graphics Decision Tree</a:t>
            </a:r>
            <a:endParaRPr/>
          </a:p>
        </p:txBody>
      </p:sp>
      <p:sp>
        <p:nvSpPr>
          <p:cNvPr id="91" name="Google Shape;91;p18"/>
          <p:cNvSpPr txBox="1"/>
          <p:nvPr/>
        </p:nvSpPr>
        <p:spPr>
          <a:xfrm>
            <a:off x="258075" y="1741525"/>
            <a:ext cx="1179900" cy="6771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dirty="0">
                <a:solidFill>
                  <a:srgbClr val="0000FF"/>
                </a:solidFill>
              </a:rPr>
              <a:t>Is it important?</a:t>
            </a:r>
            <a:endParaRPr sz="1600" dirty="0">
              <a:solidFill>
                <a:srgbClr val="0000FF"/>
              </a:solidFill>
            </a:endParaRPr>
          </a:p>
        </p:txBody>
      </p:sp>
      <p:sp>
        <p:nvSpPr>
          <p:cNvPr id="92" name="Google Shape;92;p18"/>
          <p:cNvSpPr txBox="1"/>
          <p:nvPr/>
        </p:nvSpPr>
        <p:spPr>
          <a:xfrm>
            <a:off x="331875" y="3727425"/>
            <a:ext cx="1032300" cy="431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Ignore</a:t>
            </a:r>
            <a:endParaRPr sz="1600"/>
          </a:p>
        </p:txBody>
      </p:sp>
      <p:cxnSp>
        <p:nvCxnSpPr>
          <p:cNvPr id="93" name="Google Shape;93;p18"/>
          <p:cNvCxnSpPr>
            <a:stCxn id="91" idx="2"/>
            <a:endCxn id="92" idx="0"/>
          </p:cNvCxnSpPr>
          <p:nvPr/>
        </p:nvCxnSpPr>
        <p:spPr>
          <a:xfrm>
            <a:off x="848025" y="2418625"/>
            <a:ext cx="0" cy="1308900"/>
          </a:xfrm>
          <a:prstGeom prst="straightConnector1">
            <a:avLst/>
          </a:prstGeom>
          <a:noFill/>
          <a:ln w="19050" cap="flat" cmpd="sng">
            <a:solidFill>
              <a:srgbClr val="FF0000"/>
            </a:solidFill>
            <a:prstDash val="solid"/>
            <a:round/>
            <a:headEnd type="none" w="med" len="med"/>
            <a:tailEnd type="triangle" w="med" len="med"/>
          </a:ln>
        </p:spPr>
      </p:cxnSp>
      <p:sp>
        <p:nvSpPr>
          <p:cNvPr id="94" name="Google Shape;94;p18"/>
          <p:cNvSpPr txBox="1"/>
          <p:nvPr/>
        </p:nvSpPr>
        <p:spPr>
          <a:xfrm>
            <a:off x="848000" y="2927600"/>
            <a:ext cx="8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FF0000"/>
                </a:solidFill>
              </a:rPr>
              <a:t>NO</a:t>
            </a:r>
            <a:endParaRPr>
              <a:solidFill>
                <a:srgbClr val="FF0000"/>
              </a:solidFill>
            </a:endParaRPr>
          </a:p>
        </p:txBody>
      </p:sp>
      <p:sp>
        <p:nvSpPr>
          <p:cNvPr id="95" name="Google Shape;95;p18"/>
          <p:cNvSpPr txBox="1"/>
          <p:nvPr/>
        </p:nvSpPr>
        <p:spPr>
          <a:xfrm>
            <a:off x="2011913" y="1741525"/>
            <a:ext cx="1032300" cy="6771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0000FF"/>
                </a:solidFill>
              </a:rPr>
              <a:t>Is it simple?</a:t>
            </a:r>
            <a:endParaRPr sz="1600">
              <a:solidFill>
                <a:srgbClr val="0000FF"/>
              </a:solidFill>
            </a:endParaRPr>
          </a:p>
        </p:txBody>
      </p:sp>
      <p:sp>
        <p:nvSpPr>
          <p:cNvPr id="96" name="Google Shape;96;p18"/>
          <p:cNvSpPr txBox="1"/>
          <p:nvPr/>
        </p:nvSpPr>
        <p:spPr>
          <a:xfrm>
            <a:off x="1894475" y="3727425"/>
            <a:ext cx="1267200" cy="431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Description</a:t>
            </a:r>
            <a:endParaRPr sz="1600"/>
          </a:p>
        </p:txBody>
      </p:sp>
      <p:cxnSp>
        <p:nvCxnSpPr>
          <p:cNvPr id="97" name="Google Shape;97;p18"/>
          <p:cNvCxnSpPr>
            <a:stCxn id="91" idx="3"/>
            <a:endCxn id="95" idx="1"/>
          </p:cNvCxnSpPr>
          <p:nvPr/>
        </p:nvCxnSpPr>
        <p:spPr>
          <a:xfrm>
            <a:off x="1437975" y="2080075"/>
            <a:ext cx="573900" cy="0"/>
          </a:xfrm>
          <a:prstGeom prst="straightConnector1">
            <a:avLst/>
          </a:prstGeom>
          <a:noFill/>
          <a:ln w="19050" cap="flat" cmpd="sng">
            <a:solidFill>
              <a:srgbClr val="6AA84F"/>
            </a:solidFill>
            <a:prstDash val="solid"/>
            <a:round/>
            <a:headEnd type="none" w="med" len="med"/>
            <a:tailEnd type="triangle" w="med" len="med"/>
          </a:ln>
        </p:spPr>
      </p:cxnSp>
      <p:cxnSp>
        <p:nvCxnSpPr>
          <p:cNvPr id="98" name="Google Shape;98;p18"/>
          <p:cNvCxnSpPr>
            <a:stCxn id="95" idx="2"/>
            <a:endCxn id="96" idx="0"/>
          </p:cNvCxnSpPr>
          <p:nvPr/>
        </p:nvCxnSpPr>
        <p:spPr>
          <a:xfrm>
            <a:off x="2528063" y="2418625"/>
            <a:ext cx="0" cy="1308900"/>
          </a:xfrm>
          <a:prstGeom prst="straightConnector1">
            <a:avLst/>
          </a:prstGeom>
          <a:noFill/>
          <a:ln w="19050" cap="flat" cmpd="sng">
            <a:solidFill>
              <a:srgbClr val="6AA84F"/>
            </a:solidFill>
            <a:prstDash val="solid"/>
            <a:round/>
            <a:headEnd type="none" w="med" len="med"/>
            <a:tailEnd type="triangle" w="med" len="med"/>
          </a:ln>
        </p:spPr>
      </p:cxnSp>
      <p:sp>
        <p:nvSpPr>
          <p:cNvPr id="99" name="Google Shape;99;p18"/>
          <p:cNvSpPr txBox="1"/>
          <p:nvPr/>
        </p:nvSpPr>
        <p:spPr>
          <a:xfrm>
            <a:off x="3499750" y="1864525"/>
            <a:ext cx="1032300" cy="4311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0000FF"/>
                </a:solidFill>
              </a:rPr>
              <a:t>Is it flat?</a:t>
            </a:r>
            <a:endParaRPr sz="1600">
              <a:solidFill>
                <a:srgbClr val="0000FF"/>
              </a:solidFill>
            </a:endParaRPr>
          </a:p>
        </p:txBody>
      </p:sp>
      <p:sp>
        <p:nvSpPr>
          <p:cNvPr id="100" name="Google Shape;100;p18"/>
          <p:cNvSpPr txBox="1"/>
          <p:nvPr/>
        </p:nvSpPr>
        <p:spPr>
          <a:xfrm>
            <a:off x="3487988" y="3727425"/>
            <a:ext cx="1032300" cy="677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Tactile Graphic</a:t>
            </a:r>
            <a:endParaRPr sz="1600"/>
          </a:p>
        </p:txBody>
      </p:sp>
      <p:cxnSp>
        <p:nvCxnSpPr>
          <p:cNvPr id="101" name="Google Shape;101;p18"/>
          <p:cNvCxnSpPr>
            <a:stCxn id="95" idx="3"/>
            <a:endCxn id="99" idx="1"/>
          </p:cNvCxnSpPr>
          <p:nvPr/>
        </p:nvCxnSpPr>
        <p:spPr>
          <a:xfrm>
            <a:off x="3044213" y="2080075"/>
            <a:ext cx="455400" cy="0"/>
          </a:xfrm>
          <a:prstGeom prst="straightConnector1">
            <a:avLst/>
          </a:prstGeom>
          <a:noFill/>
          <a:ln w="19050" cap="flat" cmpd="sng">
            <a:solidFill>
              <a:srgbClr val="FF0000"/>
            </a:solidFill>
            <a:prstDash val="solid"/>
            <a:round/>
            <a:headEnd type="none" w="med" len="med"/>
            <a:tailEnd type="triangle" w="med" len="med"/>
          </a:ln>
        </p:spPr>
      </p:cxnSp>
      <p:sp>
        <p:nvSpPr>
          <p:cNvPr id="102" name="Google Shape;102;p18"/>
          <p:cNvSpPr txBox="1"/>
          <p:nvPr/>
        </p:nvSpPr>
        <p:spPr>
          <a:xfrm>
            <a:off x="3044225" y="1647625"/>
            <a:ext cx="8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FF0000"/>
                </a:solidFill>
              </a:rPr>
              <a:t>NO</a:t>
            </a:r>
            <a:endParaRPr>
              <a:solidFill>
                <a:srgbClr val="FF0000"/>
              </a:solidFill>
            </a:endParaRPr>
          </a:p>
        </p:txBody>
      </p:sp>
      <p:sp>
        <p:nvSpPr>
          <p:cNvPr id="103" name="Google Shape;103;p18"/>
          <p:cNvSpPr txBox="1"/>
          <p:nvPr/>
        </p:nvSpPr>
        <p:spPr>
          <a:xfrm>
            <a:off x="2567425" y="2946775"/>
            <a:ext cx="8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a:solidFill>
                  <a:srgbClr val="6AA84F"/>
                </a:solidFill>
              </a:rPr>
              <a:t>YES</a:t>
            </a:r>
            <a:endParaRPr>
              <a:solidFill>
                <a:srgbClr val="6AA84F"/>
              </a:solidFill>
            </a:endParaRPr>
          </a:p>
        </p:txBody>
      </p:sp>
      <p:sp>
        <p:nvSpPr>
          <p:cNvPr id="104" name="Google Shape;104;p18"/>
          <p:cNvSpPr txBox="1"/>
          <p:nvPr/>
        </p:nvSpPr>
        <p:spPr>
          <a:xfrm>
            <a:off x="1442750" y="1665325"/>
            <a:ext cx="8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6AA84F"/>
                </a:solidFill>
              </a:rPr>
              <a:t>YES</a:t>
            </a:r>
            <a:endParaRPr>
              <a:solidFill>
                <a:srgbClr val="6AA84F"/>
              </a:solidFill>
            </a:endParaRPr>
          </a:p>
        </p:txBody>
      </p:sp>
      <p:sp>
        <p:nvSpPr>
          <p:cNvPr id="105" name="Google Shape;105;p18"/>
          <p:cNvSpPr txBox="1"/>
          <p:nvPr/>
        </p:nvSpPr>
        <p:spPr>
          <a:xfrm>
            <a:off x="4055850" y="2892925"/>
            <a:ext cx="8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6AA84F"/>
                </a:solidFill>
              </a:rPr>
              <a:t>YES</a:t>
            </a:r>
            <a:endParaRPr>
              <a:solidFill>
                <a:srgbClr val="6AA84F"/>
              </a:solidFill>
            </a:endParaRPr>
          </a:p>
        </p:txBody>
      </p:sp>
      <p:sp>
        <p:nvSpPr>
          <p:cNvPr id="106" name="Google Shape;106;p18"/>
          <p:cNvSpPr txBox="1"/>
          <p:nvPr/>
        </p:nvSpPr>
        <p:spPr>
          <a:xfrm>
            <a:off x="5258875" y="1379625"/>
            <a:ext cx="1032300" cy="14160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0000FF"/>
                </a:solidFill>
              </a:rPr>
              <a:t>Can you access the real object by touch?</a:t>
            </a:r>
            <a:endParaRPr sz="1600">
              <a:solidFill>
                <a:srgbClr val="0000FF"/>
              </a:solidFill>
            </a:endParaRPr>
          </a:p>
        </p:txBody>
      </p:sp>
      <p:cxnSp>
        <p:nvCxnSpPr>
          <p:cNvPr id="107" name="Google Shape;107;p18"/>
          <p:cNvCxnSpPr>
            <a:stCxn id="99" idx="3"/>
            <a:endCxn id="106" idx="1"/>
          </p:cNvCxnSpPr>
          <p:nvPr/>
        </p:nvCxnSpPr>
        <p:spPr>
          <a:xfrm>
            <a:off x="4532050" y="2080075"/>
            <a:ext cx="726900" cy="7500"/>
          </a:xfrm>
          <a:prstGeom prst="straightConnector1">
            <a:avLst/>
          </a:prstGeom>
          <a:noFill/>
          <a:ln w="19050" cap="flat" cmpd="sng">
            <a:solidFill>
              <a:srgbClr val="FF0000"/>
            </a:solidFill>
            <a:prstDash val="solid"/>
            <a:round/>
            <a:headEnd type="none" w="med" len="med"/>
            <a:tailEnd type="triangle" w="med" len="med"/>
          </a:ln>
        </p:spPr>
      </p:cxnSp>
      <p:sp>
        <p:nvSpPr>
          <p:cNvPr id="108" name="Google Shape;108;p18"/>
          <p:cNvSpPr txBox="1"/>
          <p:nvPr/>
        </p:nvSpPr>
        <p:spPr>
          <a:xfrm>
            <a:off x="5259000" y="3727425"/>
            <a:ext cx="1032300" cy="677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Real Object</a:t>
            </a:r>
            <a:endParaRPr sz="1600"/>
          </a:p>
        </p:txBody>
      </p:sp>
      <p:cxnSp>
        <p:nvCxnSpPr>
          <p:cNvPr id="109" name="Google Shape;109;p18"/>
          <p:cNvCxnSpPr>
            <a:stCxn id="106" idx="2"/>
            <a:endCxn id="108" idx="0"/>
          </p:cNvCxnSpPr>
          <p:nvPr/>
        </p:nvCxnSpPr>
        <p:spPr>
          <a:xfrm>
            <a:off x="5775025" y="2795625"/>
            <a:ext cx="0" cy="931800"/>
          </a:xfrm>
          <a:prstGeom prst="straightConnector1">
            <a:avLst/>
          </a:prstGeom>
          <a:noFill/>
          <a:ln w="9525" cap="flat" cmpd="sng">
            <a:solidFill>
              <a:srgbClr val="6AA84F"/>
            </a:solidFill>
            <a:prstDash val="solid"/>
            <a:round/>
            <a:headEnd type="none" w="med" len="med"/>
            <a:tailEnd type="triangle" w="med" len="med"/>
          </a:ln>
        </p:spPr>
      </p:cxnSp>
      <p:sp>
        <p:nvSpPr>
          <p:cNvPr id="110" name="Google Shape;110;p18"/>
          <p:cNvSpPr txBox="1"/>
          <p:nvPr/>
        </p:nvSpPr>
        <p:spPr>
          <a:xfrm>
            <a:off x="4572000" y="1687375"/>
            <a:ext cx="8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FF0000"/>
                </a:solidFill>
              </a:rPr>
              <a:t>NO</a:t>
            </a:r>
            <a:endParaRPr>
              <a:solidFill>
                <a:srgbClr val="FF0000"/>
              </a:solidFill>
            </a:endParaRPr>
          </a:p>
        </p:txBody>
      </p:sp>
      <p:sp>
        <p:nvSpPr>
          <p:cNvPr id="111" name="Google Shape;111;p18"/>
          <p:cNvSpPr txBox="1"/>
          <p:nvPr/>
        </p:nvSpPr>
        <p:spPr>
          <a:xfrm>
            <a:off x="5775150" y="2956000"/>
            <a:ext cx="8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6AA84F"/>
                </a:solidFill>
              </a:rPr>
              <a:t>YES</a:t>
            </a:r>
            <a:endParaRPr>
              <a:solidFill>
                <a:srgbClr val="6AA84F"/>
              </a:solidFill>
            </a:endParaRPr>
          </a:p>
        </p:txBody>
      </p:sp>
      <p:sp>
        <p:nvSpPr>
          <p:cNvPr id="112" name="Google Shape;112;p18"/>
          <p:cNvSpPr txBox="1"/>
          <p:nvPr/>
        </p:nvSpPr>
        <p:spPr>
          <a:xfrm>
            <a:off x="7215775" y="1495225"/>
            <a:ext cx="1032300" cy="11697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0000FF"/>
                </a:solidFill>
              </a:rPr>
              <a:t>Can you easily purchase a model?</a:t>
            </a:r>
            <a:endParaRPr sz="1600">
              <a:solidFill>
                <a:srgbClr val="0000FF"/>
              </a:solidFill>
            </a:endParaRPr>
          </a:p>
        </p:txBody>
      </p:sp>
      <p:cxnSp>
        <p:nvCxnSpPr>
          <p:cNvPr id="113" name="Google Shape;113;p18"/>
          <p:cNvCxnSpPr>
            <a:stCxn id="106" idx="3"/>
            <a:endCxn id="112" idx="1"/>
          </p:cNvCxnSpPr>
          <p:nvPr/>
        </p:nvCxnSpPr>
        <p:spPr>
          <a:xfrm rot="10800000" flipH="1">
            <a:off x="6291175" y="2080125"/>
            <a:ext cx="924600" cy="7500"/>
          </a:xfrm>
          <a:prstGeom prst="straightConnector1">
            <a:avLst/>
          </a:prstGeom>
          <a:noFill/>
          <a:ln w="19050" cap="flat" cmpd="sng">
            <a:solidFill>
              <a:srgbClr val="FF0000"/>
            </a:solidFill>
            <a:prstDash val="solid"/>
            <a:round/>
            <a:headEnd type="none" w="med" len="med"/>
            <a:tailEnd type="triangle" w="med" len="med"/>
          </a:ln>
        </p:spPr>
      </p:cxnSp>
      <p:sp>
        <p:nvSpPr>
          <p:cNvPr id="114" name="Google Shape;114;p18"/>
          <p:cNvSpPr txBox="1"/>
          <p:nvPr/>
        </p:nvSpPr>
        <p:spPr>
          <a:xfrm>
            <a:off x="6517625" y="1717425"/>
            <a:ext cx="8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FF0000"/>
                </a:solidFill>
              </a:rPr>
              <a:t>NO</a:t>
            </a:r>
            <a:endParaRPr>
              <a:solidFill>
                <a:srgbClr val="FF0000"/>
              </a:solidFill>
            </a:endParaRPr>
          </a:p>
        </p:txBody>
      </p:sp>
      <p:sp>
        <p:nvSpPr>
          <p:cNvPr id="115" name="Google Shape;115;p18"/>
          <p:cNvSpPr txBox="1"/>
          <p:nvPr/>
        </p:nvSpPr>
        <p:spPr>
          <a:xfrm>
            <a:off x="8029225" y="3727425"/>
            <a:ext cx="1032300" cy="923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3D Printed Model</a:t>
            </a:r>
            <a:endParaRPr sz="1600"/>
          </a:p>
        </p:txBody>
      </p:sp>
      <p:sp>
        <p:nvSpPr>
          <p:cNvPr id="116" name="Google Shape;116;p18"/>
          <p:cNvSpPr txBox="1"/>
          <p:nvPr/>
        </p:nvSpPr>
        <p:spPr>
          <a:xfrm>
            <a:off x="6479425" y="3727425"/>
            <a:ext cx="1267200" cy="677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Purchased Model</a:t>
            </a:r>
            <a:endParaRPr sz="1600"/>
          </a:p>
        </p:txBody>
      </p:sp>
      <p:cxnSp>
        <p:nvCxnSpPr>
          <p:cNvPr id="117" name="Google Shape;117;p18"/>
          <p:cNvCxnSpPr>
            <a:stCxn id="112" idx="2"/>
            <a:endCxn id="116" idx="0"/>
          </p:cNvCxnSpPr>
          <p:nvPr/>
        </p:nvCxnSpPr>
        <p:spPr>
          <a:xfrm rot="5400000">
            <a:off x="6891175" y="2886775"/>
            <a:ext cx="1062600" cy="618900"/>
          </a:xfrm>
          <a:prstGeom prst="bentConnector3">
            <a:avLst>
              <a:gd name="adj1" fmla="val 49995"/>
            </a:avLst>
          </a:prstGeom>
          <a:noFill/>
          <a:ln w="19050" cap="flat" cmpd="sng">
            <a:solidFill>
              <a:srgbClr val="6AA84F"/>
            </a:solidFill>
            <a:prstDash val="solid"/>
            <a:round/>
            <a:headEnd type="none" w="med" len="med"/>
            <a:tailEnd type="triangle" w="med" len="med"/>
          </a:ln>
        </p:spPr>
      </p:cxnSp>
      <p:cxnSp>
        <p:nvCxnSpPr>
          <p:cNvPr id="118" name="Google Shape;118;p18"/>
          <p:cNvCxnSpPr>
            <a:stCxn id="112" idx="3"/>
            <a:endCxn id="115" idx="0"/>
          </p:cNvCxnSpPr>
          <p:nvPr/>
        </p:nvCxnSpPr>
        <p:spPr>
          <a:xfrm>
            <a:off x="8248075" y="2080075"/>
            <a:ext cx="297300" cy="1647300"/>
          </a:xfrm>
          <a:prstGeom prst="bentConnector2">
            <a:avLst/>
          </a:prstGeom>
          <a:noFill/>
          <a:ln w="19050" cap="flat" cmpd="sng">
            <a:solidFill>
              <a:srgbClr val="FF0000"/>
            </a:solidFill>
            <a:prstDash val="solid"/>
            <a:round/>
            <a:headEnd type="none" w="med" len="med"/>
            <a:tailEnd type="triangle" w="med" len="med"/>
          </a:ln>
        </p:spPr>
      </p:cxnSp>
      <p:sp>
        <p:nvSpPr>
          <p:cNvPr id="119" name="Google Shape;119;p18"/>
          <p:cNvSpPr txBox="1"/>
          <p:nvPr/>
        </p:nvSpPr>
        <p:spPr>
          <a:xfrm>
            <a:off x="7746625" y="2927600"/>
            <a:ext cx="81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6AA84F"/>
                </a:solidFill>
              </a:rPr>
              <a:t>YES</a:t>
            </a:r>
            <a:endParaRPr>
              <a:solidFill>
                <a:srgbClr val="6AA84F"/>
              </a:solidFill>
            </a:endParaRPr>
          </a:p>
        </p:txBody>
      </p:sp>
      <p:sp>
        <p:nvSpPr>
          <p:cNvPr id="120" name="Google Shape;120;p18"/>
          <p:cNvSpPr txBox="1"/>
          <p:nvPr/>
        </p:nvSpPr>
        <p:spPr>
          <a:xfrm>
            <a:off x="8572525" y="2956000"/>
            <a:ext cx="49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FF0000"/>
                </a:solidFill>
              </a:rPr>
              <a:t>NO</a:t>
            </a:r>
            <a:endParaRPr>
              <a:solidFill>
                <a:srgbClr val="FF0000"/>
              </a:solidFill>
            </a:endParaRPr>
          </a:p>
        </p:txBody>
      </p:sp>
      <p:cxnSp>
        <p:nvCxnSpPr>
          <p:cNvPr id="121" name="Google Shape;121;p18"/>
          <p:cNvCxnSpPr>
            <a:stCxn id="100" idx="0"/>
            <a:endCxn id="99" idx="2"/>
          </p:cNvCxnSpPr>
          <p:nvPr/>
        </p:nvCxnSpPr>
        <p:spPr>
          <a:xfrm rot="10800000" flipH="1">
            <a:off x="4004138" y="2295525"/>
            <a:ext cx="11700" cy="1431900"/>
          </a:xfrm>
          <a:prstGeom prst="straightConnector1">
            <a:avLst/>
          </a:prstGeom>
          <a:noFill/>
          <a:ln w="19050" cap="flat" cmpd="sng">
            <a:solidFill>
              <a:srgbClr val="6AA84F"/>
            </a:solidFill>
            <a:prstDash val="solid"/>
            <a:round/>
            <a:headEnd type="triangl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Activity 1: Pick a format</a:t>
            </a:r>
            <a:endParaRPr/>
          </a:p>
        </p:txBody>
      </p:sp>
      <p:sp>
        <p:nvSpPr>
          <p:cNvPr id="127" name="Google Shape;127;p19"/>
          <p:cNvSpPr txBox="1">
            <a:spLocks noGrp="1"/>
          </p:cNvSpPr>
          <p:nvPr>
            <p:ph type="body" idx="1"/>
          </p:nvPr>
        </p:nvSpPr>
        <p:spPr>
          <a:xfrm>
            <a:off x="232050" y="2905350"/>
            <a:ext cx="3999900" cy="1872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GB" sz="6400">
                <a:solidFill>
                  <a:srgbClr val="000000"/>
                </a:solidFill>
              </a:rPr>
              <a:t>Tactile graphic </a:t>
            </a:r>
            <a:endParaRPr sz="6400">
              <a:solidFill>
                <a:srgbClr val="000000"/>
              </a:solidFill>
            </a:endParaRPr>
          </a:p>
          <a:p>
            <a:pPr marL="0" lvl="0" indent="0" algn="l" rtl="0">
              <a:spcBef>
                <a:spcPts val="1200"/>
              </a:spcBef>
              <a:spcAft>
                <a:spcPts val="0"/>
              </a:spcAft>
              <a:buNone/>
            </a:pPr>
            <a:r>
              <a:rPr lang="en-GB" sz="6400">
                <a:solidFill>
                  <a:srgbClr val="000000"/>
                </a:solidFill>
              </a:rPr>
              <a:t>OR </a:t>
            </a:r>
            <a:br>
              <a:rPr lang="en-GB" sz="6400">
                <a:solidFill>
                  <a:srgbClr val="000000"/>
                </a:solidFill>
              </a:rPr>
            </a:br>
            <a:r>
              <a:rPr lang="en-GB" sz="6400">
                <a:solidFill>
                  <a:srgbClr val="000000"/>
                </a:solidFill>
              </a:rPr>
              <a:t/>
            </a:r>
            <a:br>
              <a:rPr lang="en-GB" sz="6400">
                <a:solidFill>
                  <a:srgbClr val="000000"/>
                </a:solidFill>
              </a:rPr>
            </a:br>
            <a:r>
              <a:rPr lang="en-GB" sz="6400">
                <a:solidFill>
                  <a:srgbClr val="000000"/>
                </a:solidFill>
              </a:rPr>
              <a:t>MAB blocks (standard or 3D printed)</a:t>
            </a:r>
            <a:endParaRPr sz="6400">
              <a:solidFill>
                <a:srgbClr val="000000"/>
              </a:solidFill>
            </a:endParaRPr>
          </a:p>
          <a:p>
            <a:pPr marL="0" lvl="0" indent="0" algn="l" rtl="0">
              <a:spcBef>
                <a:spcPts val="1200"/>
              </a:spcBef>
              <a:spcAft>
                <a:spcPts val="0"/>
              </a:spcAft>
              <a:buNone/>
            </a:pPr>
            <a:r>
              <a:rPr lang="en-GB" sz="6400">
                <a:solidFill>
                  <a:srgbClr val="000000"/>
                </a:solidFill>
              </a:rPr>
              <a:t>OR</a:t>
            </a:r>
            <a:endParaRPr sz="6400">
              <a:solidFill>
                <a:srgbClr val="000000"/>
              </a:solidFill>
            </a:endParaRPr>
          </a:p>
          <a:p>
            <a:pPr marL="0" lvl="0" indent="0" algn="l" rtl="0">
              <a:spcBef>
                <a:spcPts val="1200"/>
              </a:spcBef>
              <a:spcAft>
                <a:spcPts val="0"/>
              </a:spcAft>
              <a:buNone/>
            </a:pPr>
            <a:r>
              <a:rPr lang="en-GB" sz="6400">
                <a:solidFill>
                  <a:srgbClr val="000000"/>
                </a:solidFill>
              </a:rPr>
              <a:t>Worded question</a:t>
            </a:r>
            <a:endParaRPr sz="6400">
              <a:solidFill>
                <a:srgbClr val="000000"/>
              </a:solidFill>
            </a:endParaRPr>
          </a:p>
          <a:p>
            <a:pPr marL="0" lvl="0" indent="0" algn="l" rtl="0">
              <a:spcBef>
                <a:spcPts val="1200"/>
              </a:spcBef>
              <a:spcAft>
                <a:spcPts val="1200"/>
              </a:spcAft>
              <a:buNone/>
            </a:pPr>
            <a:endParaRPr/>
          </a:p>
        </p:txBody>
      </p:sp>
      <p:sp>
        <p:nvSpPr>
          <p:cNvPr id="128" name="Google Shape;128;p19"/>
          <p:cNvSpPr txBox="1">
            <a:spLocks noGrp="1"/>
          </p:cNvSpPr>
          <p:nvPr>
            <p:ph type="body" idx="2"/>
          </p:nvPr>
        </p:nvSpPr>
        <p:spPr>
          <a:xfrm>
            <a:off x="4832400" y="2280950"/>
            <a:ext cx="3999900" cy="16530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GB" sz="1600" dirty="0">
                <a:solidFill>
                  <a:srgbClr val="000000"/>
                </a:solidFill>
              </a:rPr>
              <a:t>To test “what is a pyramid”:</a:t>
            </a:r>
            <a:endParaRPr sz="1600" dirty="0">
              <a:solidFill>
                <a:srgbClr val="000000"/>
              </a:solidFill>
            </a:endParaRPr>
          </a:p>
          <a:p>
            <a:pPr marL="0" lvl="0" indent="457200" algn="l" rtl="0">
              <a:lnSpc>
                <a:spcPct val="95000"/>
              </a:lnSpc>
              <a:spcBef>
                <a:spcPts val="1200"/>
              </a:spcBef>
              <a:spcAft>
                <a:spcPts val="0"/>
              </a:spcAft>
              <a:buSzPts val="1018"/>
              <a:buNone/>
            </a:pPr>
            <a:r>
              <a:rPr lang="en-GB" sz="1600" dirty="0">
                <a:solidFill>
                  <a:srgbClr val="000000"/>
                </a:solidFill>
              </a:rPr>
              <a:t>Wooden blocks</a:t>
            </a:r>
            <a:endParaRPr sz="1600" dirty="0">
              <a:solidFill>
                <a:srgbClr val="000000"/>
              </a:solidFill>
            </a:endParaRPr>
          </a:p>
          <a:p>
            <a:pPr marL="0" lvl="0" indent="457200" algn="l" rtl="0">
              <a:lnSpc>
                <a:spcPct val="95000"/>
              </a:lnSpc>
              <a:spcBef>
                <a:spcPts val="1200"/>
              </a:spcBef>
              <a:spcAft>
                <a:spcPts val="0"/>
              </a:spcAft>
              <a:buSzPts val="1018"/>
              <a:buNone/>
            </a:pPr>
            <a:r>
              <a:rPr lang="en-GB" sz="1600" dirty="0">
                <a:solidFill>
                  <a:srgbClr val="000000"/>
                </a:solidFill>
              </a:rPr>
              <a:t>OR</a:t>
            </a:r>
            <a:br>
              <a:rPr lang="en-GB" sz="1600" dirty="0">
                <a:solidFill>
                  <a:srgbClr val="000000"/>
                </a:solidFill>
              </a:rPr>
            </a:br>
            <a:r>
              <a:rPr lang="en-GB" sz="1600" dirty="0">
                <a:solidFill>
                  <a:srgbClr val="000000"/>
                </a:solidFill>
              </a:rPr>
              <a:t/>
            </a:r>
            <a:br>
              <a:rPr lang="en-GB" sz="1600" dirty="0">
                <a:solidFill>
                  <a:srgbClr val="000000"/>
                </a:solidFill>
              </a:rPr>
            </a:br>
            <a:r>
              <a:rPr lang="en-GB" sz="1600" dirty="0" smtClean="0">
                <a:solidFill>
                  <a:srgbClr val="000000"/>
                </a:solidFill>
              </a:rPr>
              <a:t>        3D </a:t>
            </a:r>
            <a:r>
              <a:rPr lang="en-GB" sz="1600" dirty="0">
                <a:solidFill>
                  <a:srgbClr val="000000"/>
                </a:solidFill>
              </a:rPr>
              <a:t>prints (if blocks not available)</a:t>
            </a:r>
            <a:endParaRPr sz="1600" dirty="0">
              <a:solidFill>
                <a:srgbClr val="000000"/>
              </a:solidFill>
            </a:endParaRPr>
          </a:p>
          <a:p>
            <a:pPr marL="0" lvl="0" indent="0" algn="l" rtl="0">
              <a:lnSpc>
                <a:spcPct val="95000"/>
              </a:lnSpc>
              <a:spcBef>
                <a:spcPts val="1200"/>
              </a:spcBef>
              <a:spcAft>
                <a:spcPts val="0"/>
              </a:spcAft>
              <a:buSzPts val="1018"/>
              <a:buNone/>
            </a:pPr>
            <a:r>
              <a:rPr lang="en-GB" sz="1600" dirty="0">
                <a:solidFill>
                  <a:srgbClr val="000000"/>
                </a:solidFill>
              </a:rPr>
              <a:t/>
            </a:r>
            <a:br>
              <a:rPr lang="en-GB" sz="1600" dirty="0">
                <a:solidFill>
                  <a:srgbClr val="000000"/>
                </a:solidFill>
              </a:rPr>
            </a:br>
            <a:r>
              <a:rPr lang="en-GB" sz="1600" dirty="0">
                <a:solidFill>
                  <a:schemeClr val="dk1"/>
                </a:solidFill>
              </a:rPr>
              <a:t>To test ability to read 3D diagrams: </a:t>
            </a:r>
            <a:endParaRPr sz="1600" dirty="0">
              <a:solidFill>
                <a:schemeClr val="dk1"/>
              </a:solidFill>
            </a:endParaRPr>
          </a:p>
          <a:p>
            <a:pPr marL="0" lvl="0" indent="457200" algn="l" rtl="0">
              <a:lnSpc>
                <a:spcPct val="95000"/>
              </a:lnSpc>
              <a:spcBef>
                <a:spcPts val="1200"/>
              </a:spcBef>
              <a:spcAft>
                <a:spcPts val="1200"/>
              </a:spcAft>
              <a:buSzPts val="1018"/>
              <a:buNone/>
            </a:pPr>
            <a:r>
              <a:rPr lang="en-GB" sz="1600" dirty="0">
                <a:solidFill>
                  <a:srgbClr val="000000"/>
                </a:solidFill>
              </a:rPr>
              <a:t>Tactile graphic </a:t>
            </a:r>
            <a:endParaRPr sz="1600" dirty="0">
              <a:solidFill>
                <a:srgbClr val="000000"/>
              </a:solidFill>
            </a:endParaRPr>
          </a:p>
        </p:txBody>
      </p:sp>
      <p:pic>
        <p:nvPicPr>
          <p:cNvPr id="129" name="Google Shape;129;p19" descr="Question 1. Using [single square] = 1 and [rod of 10 squares] = 10, what number is represented by [6 rods and 7 squares]? "/>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52400" y="1279400"/>
            <a:ext cx="4159200" cy="1457325"/>
          </a:xfrm>
          <a:prstGeom prst="rect">
            <a:avLst/>
          </a:prstGeom>
          <a:noFill/>
          <a:ln>
            <a:noFill/>
          </a:ln>
        </p:spPr>
      </p:pic>
      <p:pic>
        <p:nvPicPr>
          <p:cNvPr id="130" name="Google Shape;130;p19" descr="Question 2. Which object is a pyramid? Circle the correct answer. &#10;A. [pyramid]&#10;B. [cylinder]&#10;C. [rectangular prism]&#10;D. [cone]"/>
          <p:cNvPicPr preferRelativeResize="0"/>
          <p:nvPr/>
        </p:nvPicPr>
        <p:blipFill>
          <a:blip r:embed="rId4">
            <a:alphaModFix/>
          </a:blip>
          <a:stretch>
            <a:fillRect/>
          </a:stretch>
        </p:blipFill>
        <p:spPr>
          <a:xfrm>
            <a:off x="4832400" y="445013"/>
            <a:ext cx="3800475" cy="145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8">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8">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3D printed tools</a:t>
            </a:r>
            <a:endParaRPr/>
          </a:p>
        </p:txBody>
      </p:sp>
      <p:pic>
        <p:nvPicPr>
          <p:cNvPr id="136" name="Google Shape;136;p20" descr="3D printed dice with highlighted raised dot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1700" y="3122525"/>
            <a:ext cx="1735808" cy="1800000"/>
          </a:xfrm>
          <a:prstGeom prst="rect">
            <a:avLst/>
          </a:prstGeom>
          <a:noFill/>
          <a:ln>
            <a:noFill/>
          </a:ln>
        </p:spPr>
      </p:pic>
      <p:pic>
        <p:nvPicPr>
          <p:cNvPr id="137" name="Google Shape;137;p20" descr="3D printed MAB cubes for counting with raised lines to show each unit"/>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917713" y="1179875"/>
            <a:ext cx="2135910" cy="1800000"/>
          </a:xfrm>
          <a:prstGeom prst="rect">
            <a:avLst/>
          </a:prstGeom>
          <a:noFill/>
          <a:ln>
            <a:noFill/>
          </a:ln>
        </p:spPr>
      </p:pic>
      <p:pic>
        <p:nvPicPr>
          <p:cNvPr id="138" name="Google Shape;138;p20" descr="3D printed grid with x and y axes. "/>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259423" y="1170125"/>
            <a:ext cx="1801697" cy="1799999"/>
          </a:xfrm>
          <a:prstGeom prst="rect">
            <a:avLst/>
          </a:prstGeom>
          <a:noFill/>
          <a:ln>
            <a:noFill/>
          </a:ln>
        </p:spPr>
      </p:pic>
      <p:pic>
        <p:nvPicPr>
          <p:cNvPr id="139" name="Google Shape;139;p20" descr="design for a tactile ruler with raised markings"/>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206558" y="3142025"/>
            <a:ext cx="1818077" cy="1800000"/>
          </a:xfrm>
          <a:prstGeom prst="rect">
            <a:avLst/>
          </a:prstGeom>
          <a:noFill/>
          <a:ln>
            <a:noFill/>
          </a:ln>
        </p:spPr>
      </p:pic>
      <p:pic>
        <p:nvPicPr>
          <p:cNvPr id="140" name="Google Shape;140;p20" descr="3D printed protractor with backing, front and rotating arm"/>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4175210" y="3142024"/>
            <a:ext cx="1799999" cy="1799999"/>
          </a:xfrm>
          <a:prstGeom prst="rect">
            <a:avLst/>
          </a:prstGeom>
          <a:noFill/>
          <a:ln>
            <a:noFill/>
          </a:ln>
        </p:spPr>
      </p:pic>
      <p:pic>
        <p:nvPicPr>
          <p:cNvPr id="141" name="Google Shape;141;p20" descr="3D printed finger guide inserted under the keys of a Perkins brailler so that the blades separate the six dot entry keys. "/>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311688" y="1179875"/>
            <a:ext cx="2400000" cy="1800000"/>
          </a:xfrm>
          <a:prstGeom prst="rect">
            <a:avLst/>
          </a:prstGeom>
          <a:noFill/>
          <a:ln>
            <a:noFill/>
          </a:ln>
        </p:spPr>
      </p:pic>
      <p:pic>
        <p:nvPicPr>
          <p:cNvPr id="142" name="Google Shape;142;p20" descr="3D printed braille swing cell with pegs in contrasting colour"/>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7266900" y="1170125"/>
            <a:ext cx="1350316" cy="1800000"/>
          </a:xfrm>
          <a:prstGeom prst="rect">
            <a:avLst/>
          </a:prstGeom>
          <a:noFill/>
          <a:ln>
            <a:noFill/>
          </a:ln>
        </p:spPr>
      </p:pic>
      <p:pic>
        <p:nvPicPr>
          <p:cNvPr id="143" name="Google Shape;143;p20" descr="3D printed boggle cubes with a letter on each side in indented print and raised braille"/>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6125785" y="3122524"/>
            <a:ext cx="2491433" cy="1868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“Top 10” 3D prints for touch readers</a:t>
            </a:r>
            <a:endParaRPr/>
          </a:p>
        </p:txBody>
      </p:sp>
      <p:sp>
        <p:nvSpPr>
          <p:cNvPr id="149" name="Google Shape;149;p21"/>
          <p:cNvSpPr txBox="1"/>
          <p:nvPr/>
        </p:nvSpPr>
        <p:spPr>
          <a:xfrm>
            <a:off x="535775" y="1017725"/>
            <a:ext cx="5097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u="sng">
                <a:solidFill>
                  <a:schemeClr val="hlink"/>
                </a:solidFill>
                <a:hlinkClick r:id="rId3"/>
              </a:rPr>
              <a:t>http://accessiblegraphics.org/2021/03/22/top10_3d/</a:t>
            </a:r>
            <a:r>
              <a:rPr lang="en-GB" sz="1600"/>
              <a:t> </a:t>
            </a:r>
            <a:endParaRPr sz="1600"/>
          </a:p>
        </p:txBody>
      </p:sp>
      <p:pic>
        <p:nvPicPr>
          <p:cNvPr id="150" name="Google Shape;150;p21" descr="universal core language symbols: large shapes with a tactile symbol, braille word and indented print word on top."/>
          <p:cNvPicPr preferRelativeResize="0"/>
          <p:nvPr/>
        </p:nvPicPr>
        <p:blipFill>
          <a:blip r:embed="rId4">
            <a:alphaModFix/>
          </a:blip>
          <a:stretch>
            <a:fillRect/>
          </a:stretch>
        </p:blipFill>
        <p:spPr>
          <a:xfrm>
            <a:off x="125458" y="1780050"/>
            <a:ext cx="3294767" cy="2471075"/>
          </a:xfrm>
          <a:prstGeom prst="rect">
            <a:avLst/>
          </a:prstGeom>
          <a:noFill/>
          <a:ln>
            <a:noFill/>
          </a:ln>
        </p:spPr>
      </p:pic>
      <p:pic>
        <p:nvPicPr>
          <p:cNvPr id="151" name="Google Shape;151;p21" descr="3D printed model of an atom with a flat round centre with braille surrounded by two rotated rings with raised dots for electrons"/>
          <p:cNvPicPr preferRelativeResize="0"/>
          <p:nvPr/>
        </p:nvPicPr>
        <p:blipFill>
          <a:blip r:embed="rId5">
            <a:alphaModFix/>
          </a:blip>
          <a:stretch>
            <a:fillRect/>
          </a:stretch>
        </p:blipFill>
        <p:spPr>
          <a:xfrm>
            <a:off x="3560675" y="1780050"/>
            <a:ext cx="2471075" cy="2471075"/>
          </a:xfrm>
          <a:prstGeom prst="rect">
            <a:avLst/>
          </a:prstGeom>
          <a:noFill/>
          <a:ln>
            <a:noFill/>
          </a:ln>
        </p:spPr>
      </p:pic>
      <p:pic>
        <p:nvPicPr>
          <p:cNvPr id="152" name="Google Shape;152;p21" descr="3D printed topographic map with complex mountain ranges"/>
          <p:cNvPicPr preferRelativeResize="0"/>
          <p:nvPr/>
        </p:nvPicPr>
        <p:blipFill>
          <a:blip r:embed="rId6">
            <a:alphaModFix/>
          </a:blip>
          <a:stretch>
            <a:fillRect/>
          </a:stretch>
        </p:blipFill>
        <p:spPr>
          <a:xfrm>
            <a:off x="6172200" y="1170125"/>
            <a:ext cx="2819400" cy="1221740"/>
          </a:xfrm>
          <a:prstGeom prst="rect">
            <a:avLst/>
          </a:prstGeom>
          <a:noFill/>
          <a:ln>
            <a:noFill/>
          </a:ln>
        </p:spPr>
      </p:pic>
      <p:pic>
        <p:nvPicPr>
          <p:cNvPr id="153" name="Google Shape;153;p21" descr="3D printed model of Albert Einstein"/>
          <p:cNvPicPr preferRelativeResize="0"/>
          <p:nvPr/>
        </p:nvPicPr>
        <p:blipFill>
          <a:blip r:embed="rId7">
            <a:alphaModFix/>
          </a:blip>
          <a:stretch>
            <a:fillRect/>
          </a:stretch>
        </p:blipFill>
        <p:spPr>
          <a:xfrm>
            <a:off x="6172200" y="2544265"/>
            <a:ext cx="2819400" cy="21145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1243</Words>
  <Application>Microsoft Office PowerPoint</Application>
  <PresentationFormat>On-screen Show (16:9)</PresentationFormat>
  <Paragraphs>240</Paragraphs>
  <Slides>47</Slides>
  <Notes>47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Calibri</vt:lpstr>
      <vt:lpstr>Simple Light</vt:lpstr>
      <vt:lpstr>3D Printing for Touch Readers:  Guidelines and Discussion</vt:lpstr>
      <vt:lpstr>Outline</vt:lpstr>
      <vt:lpstr>Guidelines</vt:lpstr>
      <vt:lpstr>What to print</vt:lpstr>
      <vt:lpstr>Why use 3D printing? </vt:lpstr>
      <vt:lpstr>Accessible Graphics Decision Tree</vt:lpstr>
      <vt:lpstr>Activity 1: Pick a format</vt:lpstr>
      <vt:lpstr>3D printed tools</vt:lpstr>
      <vt:lpstr>“Top 10” 3D prints for touch readers</vt:lpstr>
      <vt:lpstr>Questions?</vt:lpstr>
      <vt:lpstr>Where to find existing models</vt:lpstr>
      <vt:lpstr>3D printing repositories</vt:lpstr>
      <vt:lpstr>Activity 2 - Finding a 3D model</vt:lpstr>
      <vt:lpstr>Questions?</vt:lpstr>
      <vt:lpstr>Software</vt:lpstr>
      <vt:lpstr>Automated software - Terrain2STL</vt:lpstr>
      <vt:lpstr>Design software - TinkerCAD</vt:lpstr>
      <vt:lpstr>Design software - Fusion360</vt:lpstr>
      <vt:lpstr>Design software - OpenSCAD</vt:lpstr>
      <vt:lpstr>Design software - OpenSCAD</vt:lpstr>
      <vt:lpstr>Questions?</vt:lpstr>
      <vt:lpstr>Accessible Making</vt:lpstr>
      <vt:lpstr>Accessible Design Selection</vt:lpstr>
      <vt:lpstr>Accessible Design Software</vt:lpstr>
      <vt:lpstr>Checking your design</vt:lpstr>
      <vt:lpstr>Accessible Printing</vt:lpstr>
      <vt:lpstr>Accessible Design - Further Resources</vt:lpstr>
      <vt:lpstr>Questions?</vt:lpstr>
      <vt:lpstr>Finishing</vt:lpstr>
      <vt:lpstr>Smoothing</vt:lpstr>
      <vt:lpstr>Texture </vt:lpstr>
      <vt:lpstr>Colour</vt:lpstr>
      <vt:lpstr>Tactile labels</vt:lpstr>
      <vt:lpstr>Questions?</vt:lpstr>
      <vt:lpstr>Reading by Touch</vt:lpstr>
      <vt:lpstr>Principles for touch reading 3D printed models</vt:lpstr>
      <vt:lpstr>Questions?</vt:lpstr>
      <vt:lpstr>Labelling</vt:lpstr>
      <vt:lpstr>Audio Labelling </vt:lpstr>
      <vt:lpstr>Audio Labelling Techniques</vt:lpstr>
      <vt:lpstr>QR Codes</vt:lpstr>
      <vt:lpstr>NFC Tags</vt:lpstr>
      <vt:lpstr>Touch Triggered Labels</vt:lpstr>
      <vt:lpstr>Overlay on Touch Screens</vt:lpstr>
      <vt:lpstr>Questions?</vt:lpstr>
      <vt:lpstr>Quick Survey </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Printing for Touch Readers:  Guidelines and Discussion</dc:title>
  <cp:lastModifiedBy>Leona Holloway</cp:lastModifiedBy>
  <cp:revision>13</cp:revision>
  <dcterms:modified xsi:type="dcterms:W3CDTF">2021-05-12T00:50:32Z</dcterms:modified>
</cp:coreProperties>
</file>