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0"/>
  </p:notesMasterIdLst>
  <p:sldIdLst>
    <p:sldId id="265" r:id="rId2"/>
    <p:sldId id="263" r:id="rId3"/>
    <p:sldId id="288" r:id="rId4"/>
    <p:sldId id="299" r:id="rId5"/>
    <p:sldId id="298" r:id="rId6"/>
    <p:sldId id="300" r:id="rId7"/>
    <p:sldId id="264" r:id="rId8"/>
    <p:sldId id="276" r:id="rId9"/>
    <p:sldId id="275" r:id="rId10"/>
    <p:sldId id="279" r:id="rId11"/>
    <p:sldId id="282" r:id="rId12"/>
    <p:sldId id="295" r:id="rId13"/>
    <p:sldId id="291" r:id="rId14"/>
    <p:sldId id="292" r:id="rId15"/>
    <p:sldId id="294" r:id="rId16"/>
    <p:sldId id="280" r:id="rId17"/>
    <p:sldId id="296" r:id="rId18"/>
    <p:sldId id="293" r:id="rId19"/>
  </p:sldIdLst>
  <p:sldSz cx="12188825" cy="6858000"/>
  <p:notesSz cx="6858000" cy="9144000"/>
  <p:defaultTextStyle>
    <a:defPPr>
      <a:defRPr lang="en-US"/>
    </a:defPPr>
    <a:lvl1pPr marL="0" algn="l" defTabSz="5038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3834" algn="l" defTabSz="5038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7669" algn="l" defTabSz="5038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1503" algn="l" defTabSz="5038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5338" algn="l" defTabSz="5038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9172" algn="l" defTabSz="5038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23006" algn="l" defTabSz="5038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6841" algn="l" defTabSz="5038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30675" algn="l" defTabSz="5038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20" y="-560"/>
      </p:cViewPr>
      <p:guideLst>
        <p:guide orient="horz" pos="2160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E41E9-2E3C-F044-97FF-A8C2C62F9241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5E4A8-E854-D749-A458-C4C69ACB10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5038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3834" algn="l" defTabSz="5038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7669" algn="l" defTabSz="5038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1503" algn="l" defTabSz="5038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5338" algn="l" defTabSz="5038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19172" algn="l" defTabSz="5038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3006" algn="l" defTabSz="5038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6841" algn="l" defTabSz="5038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0675" algn="l" defTabSz="50383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5" y="2130429"/>
            <a:ext cx="10360503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5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38804" y="260350"/>
            <a:ext cx="3237657" cy="553085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482" y="260350"/>
            <a:ext cx="9516172" cy="5530850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7"/>
            <a:ext cx="10360503" cy="136207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8"/>
            <a:ext cx="10360503" cy="150018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6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5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3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1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0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68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6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479" y="1512891"/>
            <a:ext cx="6375857" cy="427831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8486" y="1512891"/>
            <a:ext cx="6377972" cy="427831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274643"/>
            <a:ext cx="10969943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5" y="1535113"/>
            <a:ext cx="5385514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34" indent="0">
              <a:buNone/>
              <a:defRPr sz="2200" b="1"/>
            </a:lvl2pPr>
            <a:lvl3pPr marL="1007669" indent="0">
              <a:buNone/>
              <a:defRPr sz="2000" b="1"/>
            </a:lvl3pPr>
            <a:lvl4pPr marL="1511503" indent="0">
              <a:buNone/>
              <a:defRPr sz="1800" b="1"/>
            </a:lvl4pPr>
            <a:lvl5pPr marL="2015338" indent="0">
              <a:buNone/>
              <a:defRPr sz="1800" b="1"/>
            </a:lvl5pPr>
            <a:lvl6pPr marL="2519172" indent="0">
              <a:buNone/>
              <a:defRPr sz="1800" b="1"/>
            </a:lvl6pPr>
            <a:lvl7pPr marL="3023006" indent="0">
              <a:buNone/>
              <a:defRPr sz="1800" b="1"/>
            </a:lvl7pPr>
            <a:lvl8pPr marL="3526841" indent="0">
              <a:buNone/>
              <a:defRPr sz="1800" b="1"/>
            </a:lvl8pPr>
            <a:lvl9pPr marL="4030675" indent="0">
              <a:buNone/>
              <a:defRPr sz="18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5" y="2174877"/>
            <a:ext cx="5385514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34" indent="0">
              <a:buNone/>
              <a:defRPr sz="2200" b="1"/>
            </a:lvl2pPr>
            <a:lvl3pPr marL="1007669" indent="0">
              <a:buNone/>
              <a:defRPr sz="2000" b="1"/>
            </a:lvl3pPr>
            <a:lvl4pPr marL="1511503" indent="0">
              <a:buNone/>
              <a:defRPr sz="1800" b="1"/>
            </a:lvl4pPr>
            <a:lvl5pPr marL="2015338" indent="0">
              <a:buNone/>
              <a:defRPr sz="1800" b="1"/>
            </a:lvl5pPr>
            <a:lvl6pPr marL="2519172" indent="0">
              <a:buNone/>
              <a:defRPr sz="1800" b="1"/>
            </a:lvl6pPr>
            <a:lvl7pPr marL="3023006" indent="0">
              <a:buNone/>
              <a:defRPr sz="1800" b="1"/>
            </a:lvl7pPr>
            <a:lvl8pPr marL="3526841" indent="0">
              <a:buNone/>
              <a:defRPr sz="1800" b="1"/>
            </a:lvl8pPr>
            <a:lvl9pPr marL="4030675" indent="0">
              <a:buNone/>
              <a:defRPr sz="18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7"/>
            <a:ext cx="5387630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273050"/>
            <a:ext cx="4010039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8" y="273056"/>
            <a:ext cx="6813890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5" y="1435103"/>
            <a:ext cx="4010039" cy="4691063"/>
          </a:xfrm>
        </p:spPr>
        <p:txBody>
          <a:bodyPr/>
          <a:lstStyle>
            <a:lvl1pPr marL="0" indent="0">
              <a:buNone/>
              <a:defRPr sz="1500"/>
            </a:lvl1pPr>
            <a:lvl2pPr marL="503834" indent="0">
              <a:buNone/>
              <a:defRPr sz="1300"/>
            </a:lvl2pPr>
            <a:lvl3pPr marL="1007669" indent="0">
              <a:buNone/>
              <a:defRPr sz="1100"/>
            </a:lvl3pPr>
            <a:lvl4pPr marL="1511503" indent="0">
              <a:buNone/>
              <a:defRPr sz="1000"/>
            </a:lvl4pPr>
            <a:lvl5pPr marL="2015338" indent="0">
              <a:buNone/>
              <a:defRPr sz="1000"/>
            </a:lvl5pPr>
            <a:lvl6pPr marL="2519172" indent="0">
              <a:buNone/>
              <a:defRPr sz="1000"/>
            </a:lvl6pPr>
            <a:lvl7pPr marL="3023006" indent="0">
              <a:buNone/>
              <a:defRPr sz="1000"/>
            </a:lvl7pPr>
            <a:lvl8pPr marL="3526841" indent="0">
              <a:buNone/>
              <a:defRPr sz="1000"/>
            </a:lvl8pPr>
            <a:lvl9pPr marL="4030675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2"/>
            <a:ext cx="7313295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6"/>
            <a:ext cx="7313295" cy="4114800"/>
          </a:xfrm>
        </p:spPr>
        <p:txBody>
          <a:bodyPr/>
          <a:lstStyle>
            <a:lvl1pPr marL="0" indent="0">
              <a:buNone/>
              <a:defRPr sz="3500"/>
            </a:lvl1pPr>
            <a:lvl2pPr marL="503834" indent="0">
              <a:buNone/>
              <a:defRPr sz="3100"/>
            </a:lvl2pPr>
            <a:lvl3pPr marL="1007669" indent="0">
              <a:buNone/>
              <a:defRPr sz="2600"/>
            </a:lvl3pPr>
            <a:lvl4pPr marL="1511503" indent="0">
              <a:buNone/>
              <a:defRPr sz="2200"/>
            </a:lvl4pPr>
            <a:lvl5pPr marL="2015338" indent="0">
              <a:buNone/>
              <a:defRPr sz="2200"/>
            </a:lvl5pPr>
            <a:lvl6pPr marL="2519172" indent="0">
              <a:buNone/>
              <a:defRPr sz="2200"/>
            </a:lvl6pPr>
            <a:lvl7pPr marL="3023006" indent="0">
              <a:buNone/>
              <a:defRPr sz="2200"/>
            </a:lvl7pPr>
            <a:lvl8pPr marL="3526841" indent="0">
              <a:buNone/>
              <a:defRPr sz="2200"/>
            </a:lvl8pPr>
            <a:lvl9pPr marL="4030675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0"/>
            <a:ext cx="7313295" cy="804862"/>
          </a:xfrm>
        </p:spPr>
        <p:txBody>
          <a:bodyPr/>
          <a:lstStyle>
            <a:lvl1pPr marL="0" indent="0">
              <a:buNone/>
              <a:defRPr sz="1500"/>
            </a:lvl1pPr>
            <a:lvl2pPr marL="503834" indent="0">
              <a:buNone/>
              <a:defRPr sz="1300"/>
            </a:lvl2pPr>
            <a:lvl3pPr marL="1007669" indent="0">
              <a:buNone/>
              <a:defRPr sz="1100"/>
            </a:lvl3pPr>
            <a:lvl4pPr marL="1511503" indent="0">
              <a:buNone/>
              <a:defRPr sz="1000"/>
            </a:lvl4pPr>
            <a:lvl5pPr marL="2015338" indent="0">
              <a:buNone/>
              <a:defRPr sz="1000"/>
            </a:lvl5pPr>
            <a:lvl6pPr marL="2519172" indent="0">
              <a:buNone/>
              <a:defRPr sz="1000"/>
            </a:lvl6pPr>
            <a:lvl7pPr marL="3023006" indent="0">
              <a:buNone/>
              <a:defRPr sz="1000"/>
            </a:lvl7pPr>
            <a:lvl8pPr marL="3526841" indent="0">
              <a:buNone/>
              <a:defRPr sz="1000"/>
            </a:lvl8pPr>
            <a:lvl9pPr marL="4030675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5" y="274643"/>
            <a:ext cx="10969943" cy="1143001"/>
          </a:xfrm>
          <a:prstGeom prst="rect">
            <a:avLst/>
          </a:prstGeom>
        </p:spPr>
        <p:txBody>
          <a:bodyPr vert="horz" lIns="100767" tIns="50383" rIns="100767" bIns="50383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5" y="1600206"/>
            <a:ext cx="10969943" cy="4525963"/>
          </a:xfrm>
          <a:prstGeom prst="rect">
            <a:avLst/>
          </a:prstGeom>
        </p:spPr>
        <p:txBody>
          <a:bodyPr vert="horz" lIns="100767" tIns="50383" rIns="100767" bIns="50383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2" y="6356356"/>
            <a:ext cx="2844060" cy="365125"/>
          </a:xfrm>
          <a:prstGeom prst="rect">
            <a:avLst/>
          </a:prstGeom>
        </p:spPr>
        <p:txBody>
          <a:bodyPr vert="horz" lIns="100767" tIns="50383" rIns="100767" bIns="5038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D4C4A-9128-A64B-AD54-2140A161796B}" type="datetimeFigureOut">
              <a:rPr lang="en-US" smtClean="0"/>
              <a:pPr/>
              <a:t>5/16/21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9" y="6356356"/>
            <a:ext cx="3859795" cy="365125"/>
          </a:xfrm>
          <a:prstGeom prst="rect">
            <a:avLst/>
          </a:prstGeom>
        </p:spPr>
        <p:txBody>
          <a:bodyPr vert="horz" lIns="100767" tIns="50383" rIns="100767" bIns="5038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8" y="6356356"/>
            <a:ext cx="2844060" cy="365125"/>
          </a:xfrm>
          <a:prstGeom prst="rect">
            <a:avLst/>
          </a:prstGeom>
        </p:spPr>
        <p:txBody>
          <a:bodyPr vert="horz" lIns="100767" tIns="50383" rIns="100767" bIns="5038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08FE-9C50-AC41-AF77-D42E609CE26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383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76" indent="-377876" algn="l" defTabSz="50383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31" indent="-314897" algn="l" defTabSz="503834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586" indent="-251917" algn="l" defTabSz="50383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420" indent="-251917" algn="l" defTabSz="50383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255" indent="-251917" algn="l" defTabSz="50383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089" indent="-251917" algn="l" defTabSz="50383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4924" indent="-251917" algn="l" defTabSz="50383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8758" indent="-251917" algn="l" defTabSz="50383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592" indent="-251917" algn="l" defTabSz="50383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34" algn="l" defTabSz="5038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669" algn="l" defTabSz="5038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503" algn="l" defTabSz="5038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338" algn="l" defTabSz="5038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172" algn="l" defTabSz="5038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006" algn="l" defTabSz="5038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841" algn="l" defTabSz="5038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675" algn="l" defTabSz="5038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file:////j/talks/IAUS358_19/IAUS358/FlareDemo.MP4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24.gif"/><Relationship Id="rId6" Type="http://schemas.openxmlformats.org/officeDocument/2006/relationships/image" Target="../media/image20.png"/><Relationship Id="rId7" Type="http://schemas.openxmlformats.org/officeDocument/2006/relationships/image" Target="../media/image25.png"/><Relationship Id="rId1" Type="http://schemas.openxmlformats.org/officeDocument/2006/relationships/video" Target="file://localhost/j/talks/IAUS358_19/IAUS358/FlareDemo.MP4" TargetMode="Externa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file:////j/talks/IAUS358_19/IAUS358/VoxMagellan.mp4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26.png"/><Relationship Id="rId1" Type="http://schemas.openxmlformats.org/officeDocument/2006/relationships/video" Target="file://localhost/j/talks/IAUS358_19/IAUS358/VoxMagellan.mp4" TargetMode="Externa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//j/talks/IAUS358_19/IAUS358/PureTone-COS4_05094-FAST.mp4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video" Target="file://localhost/j/talks/IAUS358_19/IAUS358/PureTone-COS4_05094-FAST.mp4" TargetMode="Externa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video" Target="file://localhost/j/talk_figures/The%20Sound%20of%20an%20FRB.mp4" TargetMode="Externa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" y="270000"/>
            <a:ext cx="12188824" cy="1517522"/>
          </a:xfrm>
          <a:prstGeom prst="rect">
            <a:avLst/>
          </a:prstGeom>
        </p:spPr>
        <p:txBody>
          <a:bodyPr wrap="square" lIns="100767" tIns="50383" rIns="100767" bIns="50383">
            <a:spAutoFit/>
          </a:bodyPr>
          <a:lstStyle/>
          <a:p>
            <a:pPr algn="ctr"/>
            <a:r>
              <a:rPr lang="en-US" sz="4600" b="1" dirty="0">
                <a:solidFill>
                  <a:schemeClr val="bg1"/>
                </a:solidFill>
                <a:latin typeface="Avenir Book"/>
                <a:cs typeface="Avenir Book"/>
              </a:rPr>
              <a:t>Access to plots, charts, and graphics using sonification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" y="5047694"/>
            <a:ext cx="12188824" cy="963524"/>
          </a:xfrm>
          <a:prstGeom prst="rect">
            <a:avLst/>
          </a:prstGeom>
        </p:spPr>
        <p:txBody>
          <a:bodyPr wrap="square" lIns="100767" tIns="50383" rIns="100767" bIns="50383">
            <a:spAutoFit/>
          </a:bodyPr>
          <a:lstStyle/>
          <a:p>
            <a:pPr algn="ctr"/>
            <a:r>
              <a:rPr lang="en-US" sz="2800" b="1" dirty="0">
                <a:solidFill>
                  <a:srgbClr val="B7DEE8"/>
                </a:solidFill>
                <a:latin typeface="Avenir Book"/>
                <a:cs typeface="Avenir Book"/>
              </a:rPr>
              <a:t>Jeff Cooke, Garry Foran </a:t>
            </a:r>
            <a:r>
              <a:rPr lang="en-US" sz="2800" i="1" dirty="0">
                <a:solidFill>
                  <a:srgbClr val="B7DEE8"/>
                </a:solidFill>
                <a:latin typeface="Avenir Book"/>
                <a:cs typeface="Avenir Book"/>
              </a:rPr>
              <a:t>(Swinburne University)</a:t>
            </a:r>
          </a:p>
          <a:p>
            <a:pPr algn="ctr"/>
            <a:r>
              <a:rPr lang="en-US" sz="2800" b="1" dirty="0">
                <a:solidFill>
                  <a:srgbClr val="B7DEE8"/>
                </a:solidFill>
                <a:latin typeface="Avenir Book"/>
                <a:cs typeface="Avenir Book"/>
              </a:rPr>
              <a:t>Jeff Hannam </a:t>
            </a:r>
            <a:r>
              <a:rPr lang="en-US" sz="2800" i="1" dirty="0">
                <a:solidFill>
                  <a:srgbClr val="B7DEE8"/>
                </a:solidFill>
                <a:latin typeface="Avenir Book"/>
                <a:cs typeface="Avenir Book"/>
              </a:rPr>
              <a:t>(RMIT University)</a:t>
            </a:r>
          </a:p>
        </p:txBody>
      </p:sp>
      <p:pic>
        <p:nvPicPr>
          <p:cNvPr id="6" name="Picture 5" descr="Screen Shot 2021-04-28 at 12.19.34 pm.png"/>
          <p:cNvPicPr>
            <a:picLocks noChangeAspect="1"/>
          </p:cNvPicPr>
          <p:nvPr/>
        </p:nvPicPr>
        <p:blipFill>
          <a:blip r:embed="rId2"/>
          <a:srcRect t="22479" b="8315"/>
          <a:stretch>
            <a:fillRect/>
          </a:stretch>
        </p:blipFill>
        <p:spPr>
          <a:xfrm>
            <a:off x="0" y="1980000"/>
            <a:ext cx="6094546" cy="3032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16C133-DD2F-7843-83ED-B7FD1E2911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69" b="6796"/>
          <a:stretch>
            <a:fillRect/>
          </a:stretch>
        </p:blipFill>
        <p:spPr>
          <a:xfrm>
            <a:off x="6094546" y="1980000"/>
            <a:ext cx="6094278" cy="3032378"/>
          </a:xfrm>
          <a:prstGeom prst="rect">
            <a:avLst/>
          </a:prstGeom>
        </p:spPr>
      </p:pic>
      <p:pic>
        <p:nvPicPr>
          <p:cNvPr id="9" name="Shape 286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0282" b="38275"/>
          <a:stretch/>
        </p:blipFill>
        <p:spPr>
          <a:xfrm>
            <a:off x="110980" y="5812433"/>
            <a:ext cx="2159891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1846" y="6319147"/>
            <a:ext cx="23578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venir Book"/>
                <a:cs typeface="Avenir Book"/>
              </a:rPr>
              <a:t>ARC Centre of Excellence </a:t>
            </a:r>
            <a:r>
              <a:rPr lang="en-US" sz="1300" dirty="0">
                <a:solidFill>
                  <a:schemeClr val="bg1"/>
                </a:solidFill>
                <a:latin typeface="Avenir Book"/>
                <a:cs typeface="Avenir Book"/>
              </a:rPr>
              <a:t>f</a:t>
            </a:r>
            <a:r>
              <a:rPr lang="en-US" sz="1300" dirty="0" smtClean="0">
                <a:solidFill>
                  <a:schemeClr val="bg1"/>
                </a:solidFill>
                <a:latin typeface="Avenir Book"/>
                <a:cs typeface="Avenir Book"/>
              </a:rPr>
              <a:t>or </a:t>
            </a: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venir Book"/>
                <a:cs typeface="Avenir Book"/>
              </a:rPr>
              <a:t>Gravitational Wave Discovery</a:t>
            </a:r>
            <a:endParaRPr lang="en-US" sz="13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11" name="Picture 10" descr="SU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547" y="6145308"/>
            <a:ext cx="1234753" cy="630000"/>
          </a:xfrm>
          <a:prstGeom prst="rect">
            <a:avLst/>
          </a:prstGeom>
        </p:spPr>
      </p:pic>
      <p:pic>
        <p:nvPicPr>
          <p:cNvPr id="12" name="Picture 11" descr="RMIT-symbo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824" y="6093033"/>
            <a:ext cx="1280000" cy="720000"/>
          </a:xfrm>
          <a:prstGeom prst="rect">
            <a:avLst/>
          </a:prstGeom>
        </p:spPr>
      </p:pic>
      <p:pic>
        <p:nvPicPr>
          <p:cNvPr id="13" name="Picture 12" descr="astro-3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6882" y="5826819"/>
            <a:ext cx="2171353" cy="5324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34699" y="6319147"/>
            <a:ext cx="23462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venir Book"/>
                <a:cs typeface="Avenir Book"/>
              </a:rPr>
              <a:t>ARC Centre of Excellence </a:t>
            </a:r>
            <a:r>
              <a:rPr lang="en-US" sz="1300" dirty="0">
                <a:solidFill>
                  <a:schemeClr val="bg1"/>
                </a:solidFill>
                <a:latin typeface="Avenir Book"/>
                <a:cs typeface="Avenir Book"/>
              </a:rPr>
              <a:t>f</a:t>
            </a:r>
            <a:r>
              <a:rPr lang="en-US" sz="1300" dirty="0" smtClean="0">
                <a:solidFill>
                  <a:schemeClr val="bg1"/>
                </a:solidFill>
                <a:latin typeface="Avenir Book"/>
                <a:cs typeface="Avenir Book"/>
              </a:rPr>
              <a:t>or </a:t>
            </a: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venir Book"/>
                <a:cs typeface="Avenir Book"/>
              </a:rPr>
              <a:t>All-Sky Astrophysics in 3D</a:t>
            </a:r>
            <a:endParaRPr lang="en-US" sz="13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Sonification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" y="1440002"/>
            <a:ext cx="121888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StarSound </a:t>
            </a:r>
          </a:p>
          <a:p>
            <a:pPr algn="ctr"/>
            <a:r>
              <a:rPr lang="en-US" sz="48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– demonstration –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tarSound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386000"/>
            <a:ext cx="4830405" cy="2530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10F41E6-3D34-EC43-A07E-3F719FF3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5" t="8833" r="38782" b="19583"/>
          <a:stretch>
            <a:fillRect/>
          </a:stretch>
        </p:blipFill>
        <p:spPr>
          <a:xfrm>
            <a:off x="254000" y="1614645"/>
            <a:ext cx="2861225" cy="1727200"/>
          </a:xfrm>
          <a:prstGeom prst="rect">
            <a:avLst/>
          </a:prstGeom>
        </p:spPr>
      </p:pic>
      <p:pic>
        <p:nvPicPr>
          <p:cNvPr id="6" name="Picture 5" descr="StarSound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68" y="3016898"/>
            <a:ext cx="4830405" cy="2530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E776D2B-E9CB-144D-8817-35CC902224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1" t="8763" r="38794" b="19841"/>
          <a:stretch>
            <a:fillRect/>
          </a:stretch>
        </p:blipFill>
        <p:spPr>
          <a:xfrm>
            <a:off x="3662882" y="3242552"/>
            <a:ext cx="2894542" cy="1706215"/>
          </a:xfrm>
          <a:prstGeom prst="rect">
            <a:avLst/>
          </a:prstGeom>
        </p:spPr>
      </p:pic>
      <p:pic>
        <p:nvPicPr>
          <p:cNvPr id="8" name="Picture 7" descr="StarSound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696" y="4089400"/>
            <a:ext cx="4819384" cy="2530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Sonification tools –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StarSound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pic>
        <p:nvPicPr>
          <p:cNvPr id="7" name="FlareDemo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6158" y="1386000"/>
            <a:ext cx="4982667" cy="3737000"/>
          </a:xfrm>
          <a:prstGeom prst="rect">
            <a:avLst/>
          </a:prstGeom>
        </p:spPr>
      </p:pic>
      <p:pic>
        <p:nvPicPr>
          <p:cNvPr id="6" name="Picture 5" descr="animated.gif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824568" y="1386000"/>
            <a:ext cx="3736800" cy="3737000"/>
          </a:xfrm>
          <a:prstGeom prst="rect">
            <a:avLst/>
          </a:prstGeom>
        </p:spPr>
      </p:pic>
      <p:pic>
        <p:nvPicPr>
          <p:cNvPr id="5" name="Picture 4" descr="StarSound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68" y="2716158"/>
            <a:ext cx="7639707" cy="4002894"/>
          </a:xfrm>
          <a:prstGeom prst="rect">
            <a:avLst/>
          </a:prstGeom>
        </p:spPr>
      </p:pic>
      <p:pic>
        <p:nvPicPr>
          <p:cNvPr id="8" name="Picture 7" descr="StarSound_flare.png"/>
          <p:cNvPicPr preferRelativeResize="0">
            <a:picLocks/>
          </p:cNvPicPr>
          <p:nvPr/>
        </p:nvPicPr>
        <p:blipFill>
          <a:blip r:embed="rId7"/>
          <a:srcRect l="1068" t="8858" r="38933" b="18668"/>
          <a:stretch>
            <a:fillRect/>
          </a:stretch>
        </p:blipFill>
        <p:spPr>
          <a:xfrm>
            <a:off x="226247" y="3042851"/>
            <a:ext cx="4572000" cy="293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Sonification tools – </a:t>
            </a:r>
            <a:r>
              <a:rPr lang="en-US" sz="3600" dirty="0" smtClean="0">
                <a:solidFill>
                  <a:srgbClr val="93CDDD"/>
                </a:solidFill>
                <a:latin typeface="Avenir Book"/>
                <a:cs typeface="Avenir Book"/>
              </a:rPr>
              <a:t>StarSound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 – Flare star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Sonification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" y="1440002"/>
            <a:ext cx="121888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93CDDD"/>
                </a:solidFill>
                <a:latin typeface="Avenir Book"/>
                <a:cs typeface="Avenir Book"/>
              </a:rPr>
              <a:t>VoxMagellan</a:t>
            </a:r>
          </a:p>
          <a:p>
            <a:pPr algn="ctr"/>
            <a:r>
              <a:rPr lang="en-US" sz="48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– demonstration –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pic>
        <p:nvPicPr>
          <p:cNvPr id="6" name="VoxMagellan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116" y="1385999"/>
            <a:ext cx="9378000" cy="5268485"/>
          </a:xfrm>
          <a:prstGeom prst="rect">
            <a:avLst/>
          </a:prstGeom>
        </p:spPr>
      </p:pic>
      <p:pic>
        <p:nvPicPr>
          <p:cNvPr id="3" name="Picture 2" descr="VM.png"/>
          <p:cNvPicPr>
            <a:picLocks noChangeAspect="1"/>
          </p:cNvPicPr>
          <p:nvPr/>
        </p:nvPicPr>
        <p:blipFill>
          <a:blip r:embed="rId5">
            <a:lum bright="26000" contrast="67000"/>
          </a:blip>
          <a:stretch>
            <a:fillRect/>
          </a:stretch>
        </p:blipFill>
        <p:spPr>
          <a:xfrm>
            <a:off x="1652079" y="1386000"/>
            <a:ext cx="8795242" cy="526917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FE9D515-7457-1C49-8CB8-CB6543ED085D}"/>
              </a:ext>
            </a:extLst>
          </p:cNvPr>
          <p:cNvSpPr>
            <a:spLocks/>
          </p:cNvSpPr>
          <p:nvPr/>
        </p:nvSpPr>
        <p:spPr>
          <a:xfrm>
            <a:off x="1593279" y="1374242"/>
            <a:ext cx="8910000" cy="5310000"/>
          </a:xfrm>
          <a:prstGeom prst="roundRect">
            <a:avLst>
              <a:gd name="adj" fmla="val 3984"/>
            </a:avLst>
          </a:prstGeom>
          <a:noFill/>
          <a:ln w="11430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Sonification tools – </a:t>
            </a:r>
            <a:r>
              <a:rPr lang="en-US" sz="3600" dirty="0" smtClean="0">
                <a:solidFill>
                  <a:srgbClr val="93CDDD"/>
                </a:solidFill>
                <a:latin typeface="Avenir Book"/>
                <a:cs typeface="Avenir Book"/>
              </a:rPr>
              <a:t>VoxMagellan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 – scatter plot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pic>
        <p:nvPicPr>
          <p:cNvPr id="7" name="PureTone-COS4_05094-FAST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2405" y="3172039"/>
            <a:ext cx="6080614" cy="3457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Sonification tools – </a:t>
            </a:r>
            <a:r>
              <a:rPr lang="en-US" sz="3600" dirty="0" smtClean="0">
                <a:solidFill>
                  <a:srgbClr val="93CDDD"/>
                </a:solidFill>
                <a:latin typeface="Avenir Book"/>
                <a:cs typeface="Avenir Book"/>
              </a:rPr>
              <a:t>VoxMagellan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 – low-res image</a:t>
            </a:r>
          </a:p>
        </p:txBody>
      </p:sp>
      <p:pic>
        <p:nvPicPr>
          <p:cNvPr id="5" name="Picture 4" descr="COS4_158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000" y="1386001"/>
            <a:ext cx="9713429" cy="1423423"/>
          </a:xfrm>
          <a:prstGeom prst="rect">
            <a:avLst/>
          </a:prstGeom>
        </p:spPr>
      </p:pic>
      <p:pic>
        <p:nvPicPr>
          <p:cNvPr id="6" name="Picture 5" descr="Screen Shot 2019-10-14 at 4.30.00 pm.png"/>
          <p:cNvPicPr>
            <a:picLocks noChangeAspect="1"/>
          </p:cNvPicPr>
          <p:nvPr/>
        </p:nvPicPr>
        <p:blipFill>
          <a:blip r:embed="rId6">
            <a:lum bright="-6000" contrast="11000"/>
          </a:blip>
          <a:srcRect r="17533" b="7705"/>
          <a:stretch>
            <a:fillRect/>
          </a:stretch>
        </p:blipFill>
        <p:spPr>
          <a:xfrm>
            <a:off x="2642403" y="3182313"/>
            <a:ext cx="4997547" cy="31738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42406" y="3154863"/>
            <a:ext cx="6145895" cy="3457703"/>
          </a:xfrm>
          <a:prstGeom prst="roundRect">
            <a:avLst>
              <a:gd name="adj" fmla="val 6523"/>
            </a:avLst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Application for conference/meeting/lecture talks</a:t>
            </a:r>
            <a:endParaRPr lang="en-US" sz="2800" i="1" dirty="0" smtClean="0">
              <a:solidFill>
                <a:srgbClr val="B7DEE8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 descr="present_talk.jpg"/>
          <p:cNvPicPr>
            <a:picLocks noChangeAspect="1"/>
          </p:cNvPicPr>
          <p:nvPr/>
        </p:nvPicPr>
        <p:blipFill>
          <a:blip r:embed="rId2"/>
          <a:srcRect b="32642"/>
          <a:stretch>
            <a:fillRect/>
          </a:stretch>
        </p:blipFill>
        <p:spPr>
          <a:xfrm>
            <a:off x="3" y="1386000"/>
            <a:ext cx="12188824" cy="54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16C133-DD2F-7843-83ED-B7FD1E29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69" r="128" b="14671"/>
          <a:stretch>
            <a:fillRect/>
          </a:stretch>
        </p:blipFill>
        <p:spPr>
          <a:xfrm>
            <a:off x="267" y="1386000"/>
            <a:ext cx="12188557" cy="54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Application for conference/meeting/lecture talks</a:t>
            </a:r>
            <a:endParaRPr lang="en-US" sz="2800" i="1" dirty="0" smtClean="0">
              <a:solidFill>
                <a:srgbClr val="B7DEE8"/>
              </a:solidFill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919008"/>
            <a:ext cx="12188824" cy="1938992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Real-time plot digitisation – no added work for speaker</a:t>
            </a:r>
          </a:p>
          <a:p>
            <a:r>
              <a:rPr lang="en-US" sz="3600" i="1" dirty="0" smtClean="0">
                <a:solidFill>
                  <a:srgbClr val="FFFFFF"/>
                </a:solidFill>
                <a:latin typeface="Avenir Book"/>
                <a:cs typeface="Avenir Book"/>
              </a:rPr>
              <a:t>	Audience can hear the plots using their laptop</a:t>
            </a:r>
          </a:p>
          <a:p>
            <a:r>
              <a:rPr lang="en-US" sz="3600" i="1" dirty="0" smtClean="0">
                <a:solidFill>
                  <a:srgbClr val="FFFFFF"/>
                </a:solidFill>
                <a:latin typeface="Avenir Book"/>
                <a:cs typeface="Avenir Book"/>
              </a:rPr>
              <a:t>	Can probe the data in more detail</a:t>
            </a:r>
          </a:p>
          <a:p>
            <a:endParaRPr lang="en-US" sz="1200" i="1" dirty="0" smtClean="0">
              <a:solidFill>
                <a:srgbClr val="B7DEE8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" y="360002"/>
            <a:ext cx="1218882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Summary</a:t>
            </a:r>
          </a:p>
          <a:p>
            <a:endParaRPr lang="en-US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For science</a:t>
            </a:r>
          </a:p>
          <a:p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	  -  </a:t>
            </a:r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Can be powerful for data analysis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  -  Faster analysis, crucial verification, enhances discovery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  -  Adds multi-parameter analysis capability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  -  Additional capabilities, e.g., low signal-to-noise ratio detection</a:t>
            </a:r>
          </a:p>
          <a:p>
            <a:endParaRPr lang="en-US" sz="14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For the blind, visually-impaired, print disability community</a:t>
            </a:r>
          </a:p>
          <a:p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	    </a:t>
            </a:r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Enhances everyday life with access to data</a:t>
            </a:r>
          </a:p>
          <a:p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	    Can help to understand plots, graphics, and images in real time </a:t>
            </a:r>
          </a:p>
          <a:p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		 -  Webpages, print articles, bank statements, purchases, etc. </a:t>
            </a:r>
          </a:p>
          <a:p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		 -  Health and medical information, work or public talks, etc.</a:t>
            </a:r>
          </a:p>
          <a:p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		 -  Education materials, scientific data, promotes STEM careers,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" y="360002"/>
            <a:ext cx="12188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Data sonification  –  Converting data into sound</a:t>
            </a:r>
          </a:p>
          <a:p>
            <a:endParaRPr lang="en-US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For science</a:t>
            </a:r>
          </a:p>
          <a:p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	  -  </a:t>
            </a:r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Can be powerful for data analysis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  -  Faster analysis, crucial verification, enhances discovery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  -  Adds multi-parameter analysis capability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  -  Additional capabilities, e.g., low signal-to-noise ratio detection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631699"/>
            <a:ext cx="1218882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For the blind, visually-impaired, print disability community</a:t>
            </a:r>
          </a:p>
          <a:p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	    </a:t>
            </a:r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Enhances everyday life with access to data</a:t>
            </a:r>
          </a:p>
          <a:p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	    Can help to understand plots, graphics, and images in real time </a:t>
            </a:r>
          </a:p>
          <a:p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		 -  Webpages, print articles, bank statements, purchases, etc. </a:t>
            </a:r>
          </a:p>
          <a:p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		 -  Health and medical information, work or public talks, etc.</a:t>
            </a:r>
          </a:p>
          <a:p>
            <a:r>
              <a:rPr lang="en-US" sz="2800" i="1" dirty="0" smtClean="0">
                <a:solidFill>
                  <a:srgbClr val="B7DEE8"/>
                </a:solidFill>
                <a:latin typeface="Avenir Book"/>
                <a:cs typeface="Avenir Book"/>
              </a:rPr>
              <a:t>		 -  Education materials, scientific data, promotes STEM careers,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rp87_Gardner_2770.jpg"/>
          <p:cNvPicPr>
            <a:picLocks noChangeAspect="1"/>
          </p:cNvPicPr>
          <p:nvPr/>
        </p:nvPicPr>
        <p:blipFill>
          <a:blip r:embed="rId2">
            <a:lum/>
          </a:blip>
          <a:srcRect b="6907"/>
          <a:stretch>
            <a:fillRect/>
          </a:stretch>
        </p:blipFill>
        <p:spPr>
          <a:xfrm rot="10800000">
            <a:off x="8020047" y="2"/>
            <a:ext cx="4168778" cy="2345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" y="360004"/>
            <a:ext cx="12188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What we do</a:t>
            </a:r>
          </a:p>
          <a:p>
            <a:endParaRPr lang="en-US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Galaxies</a:t>
            </a:r>
          </a:p>
          <a:p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		Distant galaxies in the early Universe – </a:t>
            </a:r>
          </a:p>
          <a:p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		   </a:t>
            </a:r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study their properties and how they evolved to the present day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</a:t>
            </a:r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Cosmic Reionisation – </a:t>
            </a:r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study galaxies that were responsible for 					ionising the Universe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63799" y="3160648"/>
            <a:ext cx="897467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841408">
            <a:off x="11138000" y="3843863"/>
            <a:ext cx="827985" cy="5131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234649">
            <a:off x="9539401" y="4181847"/>
            <a:ext cx="117493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7509335">
            <a:off x="9972888" y="4719486"/>
            <a:ext cx="117493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7411731">
            <a:off x="10746834" y="4824828"/>
            <a:ext cx="215056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2655618">
            <a:off x="11453568" y="4337215"/>
            <a:ext cx="117493" cy="9932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3165795">
            <a:off x="10380659" y="4997219"/>
            <a:ext cx="117493" cy="2989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6724305">
            <a:off x="10360981" y="2821151"/>
            <a:ext cx="117493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323531">
            <a:off x="11024140" y="3810305"/>
            <a:ext cx="199966" cy="4195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6119939">
            <a:off x="10891321" y="3537254"/>
            <a:ext cx="199966" cy="4195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173489">
            <a:off x="10766955" y="3161031"/>
            <a:ext cx="199966" cy="632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14297812">
            <a:off x="9719192" y="3692437"/>
            <a:ext cx="199966" cy="632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/>
          <p:cNvSpPr/>
          <p:nvPr/>
        </p:nvSpPr>
        <p:spPr>
          <a:xfrm>
            <a:off x="11436350" y="3333680"/>
            <a:ext cx="171450" cy="1964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Triangle 24"/>
          <p:cNvSpPr/>
          <p:nvPr/>
        </p:nvSpPr>
        <p:spPr>
          <a:xfrm rot="3431942" flipH="1">
            <a:off x="9924763" y="3765167"/>
            <a:ext cx="222206" cy="186818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Triangle 25"/>
          <p:cNvSpPr/>
          <p:nvPr/>
        </p:nvSpPr>
        <p:spPr>
          <a:xfrm rot="381360" flipV="1">
            <a:off x="11015525" y="3902492"/>
            <a:ext cx="292805" cy="49354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rp87_Gardner_2770.jpg"/>
          <p:cNvPicPr>
            <a:picLocks noChangeAspect="1"/>
          </p:cNvPicPr>
          <p:nvPr/>
        </p:nvPicPr>
        <p:blipFill>
          <a:blip r:embed="rId2">
            <a:lum/>
          </a:blip>
          <a:srcRect b="6907"/>
          <a:stretch>
            <a:fillRect/>
          </a:stretch>
        </p:blipFill>
        <p:spPr>
          <a:xfrm rot="10800000">
            <a:off x="8020047" y="2"/>
            <a:ext cx="4168778" cy="2345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" y="360004"/>
            <a:ext cx="12188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What we do</a:t>
            </a:r>
          </a:p>
          <a:p>
            <a:endParaRPr lang="en-US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Galaxies</a:t>
            </a:r>
          </a:p>
          <a:p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		Distant galaxies in the early Universe – </a:t>
            </a:r>
          </a:p>
          <a:p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		   </a:t>
            </a:r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study their properties and how they evolved to the present day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</a:t>
            </a:r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Cosmic Reionisation – </a:t>
            </a:r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study galaxies that were responsible for 					ionising the Universe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" y="4050000"/>
            <a:ext cx="1218882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Sonification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1D spectra, 2D plots, 3D data cubes</a:t>
            </a:r>
          </a:p>
          <a:p>
            <a:endParaRPr lang="en-US" sz="1000" i="1" dirty="0" smtClean="0">
              <a:solidFill>
                <a:schemeClr val="accent5">
                  <a:lumMod val="40000"/>
                  <a:lumOff val="60000"/>
                </a:schemeClr>
              </a:solidFill>
              <a:latin typeface="Avenir Book"/>
              <a:cs typeface="Avenir Book"/>
            </a:endParaRP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Enables many parameters to be analysed in a single tone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  -  higher-order harmonics expands analysis to 10+ parameters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Verification of low signal-to-noise spectra</a:t>
            </a:r>
          </a:p>
        </p:txBody>
      </p:sp>
      <p:pic>
        <p:nvPicPr>
          <p:cNvPr id="9" name="Picture 8" descr="data_cube-300x23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9388" r="3644"/>
          <a:stretch>
            <a:fillRect/>
          </a:stretch>
        </p:blipFill>
        <p:spPr>
          <a:xfrm>
            <a:off x="9612533" y="3160648"/>
            <a:ext cx="2105826" cy="20975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63799" y="3160648"/>
            <a:ext cx="897467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841408">
            <a:off x="11138000" y="3843863"/>
            <a:ext cx="827985" cy="5131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234649">
            <a:off x="9539401" y="4181847"/>
            <a:ext cx="117493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7509335">
            <a:off x="9972888" y="4719486"/>
            <a:ext cx="117493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7411731">
            <a:off x="10746834" y="4824828"/>
            <a:ext cx="215056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2655618">
            <a:off x="11453568" y="4337215"/>
            <a:ext cx="117493" cy="9932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13165795">
            <a:off x="10380659" y="4997219"/>
            <a:ext cx="117493" cy="2989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6724305">
            <a:off x="10360981" y="2821151"/>
            <a:ext cx="117493" cy="789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323531">
            <a:off x="11024140" y="3810305"/>
            <a:ext cx="199966" cy="4195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6119939">
            <a:off x="10891321" y="3537254"/>
            <a:ext cx="199966" cy="4195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rot="173489">
            <a:off x="10766955" y="3161031"/>
            <a:ext cx="199966" cy="632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14297812">
            <a:off x="9719192" y="3692437"/>
            <a:ext cx="199966" cy="632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/>
          <p:cNvSpPr/>
          <p:nvPr/>
        </p:nvSpPr>
        <p:spPr>
          <a:xfrm>
            <a:off x="11436350" y="3333680"/>
            <a:ext cx="171450" cy="196423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Triangle 24"/>
          <p:cNvSpPr/>
          <p:nvPr/>
        </p:nvSpPr>
        <p:spPr>
          <a:xfrm rot="3431942" flipH="1">
            <a:off x="9924763" y="3765167"/>
            <a:ext cx="222206" cy="186818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Triangle 25"/>
          <p:cNvSpPr/>
          <p:nvPr/>
        </p:nvSpPr>
        <p:spPr>
          <a:xfrm rot="381360" flipV="1">
            <a:off x="11015525" y="3902492"/>
            <a:ext cx="292805" cy="49354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eta.jpg"/>
          <p:cNvPicPr>
            <a:picLocks noChangeAspect="1"/>
          </p:cNvPicPr>
          <p:nvPr/>
        </p:nvPicPr>
        <p:blipFill>
          <a:blip r:embed="rId2">
            <a:lum bright="-5000"/>
          </a:blip>
          <a:srcRect t="19888" b="9903"/>
          <a:stretch>
            <a:fillRect/>
          </a:stretch>
        </p:blipFill>
        <p:spPr>
          <a:xfrm>
            <a:off x="8016325" y="0"/>
            <a:ext cx="4172499" cy="2563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" y="360004"/>
            <a:ext cx="121888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What we do</a:t>
            </a:r>
          </a:p>
          <a:p>
            <a:endParaRPr lang="en-US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Explosions</a:t>
            </a:r>
          </a:p>
          <a:p>
            <a:r>
              <a:rPr lang="en-US" sz="32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</a:t>
            </a:r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Supernovae – </a:t>
            </a:r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detect the first stars that formed after the Big Bang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</a:t>
            </a:r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Gravitational waves – </a:t>
            </a:r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study associated explosions from the 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	mergers of neutron stars or black holes and neutron stars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</a:t>
            </a:r>
            <a:r>
              <a:rPr lang="en-US" sz="2800" i="1" dirty="0" smtClean="0">
                <a:solidFill>
                  <a:srgbClr val="FFFFFF"/>
                </a:solidFill>
                <a:latin typeface="Avenir Book"/>
                <a:cs typeface="Avenir Book"/>
              </a:rPr>
              <a:t>The fastest bursts in the Universe – </a:t>
            </a:r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detect and follow up 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	millisecond-to-hours duration events at all wavelengths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" y="4050000"/>
            <a:ext cx="12188824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Sonification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1D light curves, 2D images/plots, very fast analysis</a:t>
            </a:r>
          </a:p>
          <a:p>
            <a:endParaRPr lang="en-US" sz="1000" i="1" dirty="0" smtClean="0">
              <a:solidFill>
                <a:schemeClr val="accent5">
                  <a:lumMod val="40000"/>
                  <a:lumOff val="60000"/>
                </a:schemeClr>
              </a:solidFill>
              <a:latin typeface="Avenir Book"/>
              <a:cs typeface="Avenir Book"/>
            </a:endParaRP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Enables multi-parameter analysis in a single tone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Verification of low signal-to-noise events</a:t>
            </a:r>
          </a:p>
          <a:p>
            <a:r>
              <a:rPr lang="en-US" sz="28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venir Book"/>
                <a:cs typeface="Avenir Book"/>
              </a:rPr>
              <a:t>		Enhances virtual and augmented reality analyses</a:t>
            </a:r>
          </a:p>
        </p:txBody>
      </p:sp>
      <p:pic>
        <p:nvPicPr>
          <p:cNvPr id="11" name="Picture 10" descr="Screen Shot 2021-05-14 at 11.51.2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961" y="4084634"/>
            <a:ext cx="2724664" cy="1815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" y="360002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Data sonification  –  Low signal-to-noise detection</a:t>
            </a:r>
          </a:p>
        </p:txBody>
      </p:sp>
      <p:pic>
        <p:nvPicPr>
          <p:cNvPr id="6" name="Picture 5" descr="Screen Shot 2021-05-15 at 12.01.3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1620000"/>
            <a:ext cx="12188825" cy="486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 dirty="0"/>
          </a:p>
        </p:txBody>
      </p:sp>
      <p:pic>
        <p:nvPicPr>
          <p:cNvPr id="3" name="The Sound of an FRB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pic>
        <p:nvPicPr>
          <p:cNvPr id="6" name="Picture 5" descr="Screen Shot 2021-05-14 at 10.50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" y="6955"/>
            <a:ext cx="12188825" cy="683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4241"/>
            <a:ext cx="12188825" cy="68822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acific.pdf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5" y="1386000"/>
            <a:ext cx="6401246" cy="4794848"/>
          </a:xfrm>
          <a:prstGeom prst="rect">
            <a:avLst/>
          </a:prstGeom>
        </p:spPr>
      </p:pic>
      <p:pic>
        <p:nvPicPr>
          <p:cNvPr id="5" name="Picture 4" descr="Atlantic.pdf"/>
          <p:cNvPicPr preferRelativeResize="0">
            <a:picLocks noChangeAspect="1"/>
          </p:cNvPicPr>
          <p:nvPr/>
        </p:nvPicPr>
        <p:blipFill>
          <a:blip r:embed="rId3"/>
          <a:srcRect l="9824"/>
          <a:stretch>
            <a:fillRect/>
          </a:stretch>
        </p:blipFill>
        <p:spPr>
          <a:xfrm>
            <a:off x="6401245" y="1386004"/>
            <a:ext cx="5787580" cy="47948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86995" y="1144017"/>
            <a:ext cx="3538890" cy="7027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Telescopes on all continents and in space</a:t>
            </a:r>
            <a:endParaRPr lang="en-US" sz="2800" i="1" dirty="0" smtClean="0">
              <a:solidFill>
                <a:srgbClr val="B7DEE8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6142753"/>
            <a:ext cx="12188824" cy="6771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tlantic.pdf"/>
          <p:cNvPicPr preferRelativeResize="0">
            <a:picLocks noChangeAspect="1"/>
          </p:cNvPicPr>
          <p:nvPr/>
        </p:nvPicPr>
        <p:blipFill>
          <a:blip r:embed="rId3"/>
          <a:srcRect l="89472" t="60941" r="4302" b="13764"/>
          <a:stretch>
            <a:fillRect/>
          </a:stretch>
        </p:blipFill>
        <p:spPr>
          <a:xfrm>
            <a:off x="6401245" y="2994025"/>
            <a:ext cx="399605" cy="1212850"/>
          </a:xfrm>
          <a:prstGeom prst="rect">
            <a:avLst/>
          </a:prstGeom>
        </p:spPr>
      </p:pic>
      <p:pic>
        <p:nvPicPr>
          <p:cNvPr id="15" name="Picture 14" descr="Atlantic.pdf"/>
          <p:cNvPicPr preferRelativeResize="0">
            <a:picLocks noChangeAspect="1"/>
          </p:cNvPicPr>
          <p:nvPr/>
        </p:nvPicPr>
        <p:blipFill>
          <a:blip r:embed="rId3"/>
          <a:srcRect l="83007" t="60941" r="2941" b="17332"/>
          <a:stretch>
            <a:fillRect/>
          </a:stretch>
        </p:blipFill>
        <p:spPr>
          <a:xfrm rot="16200000">
            <a:off x="6471171" y="5209041"/>
            <a:ext cx="901886" cy="1041737"/>
          </a:xfrm>
          <a:prstGeom prst="rect">
            <a:avLst/>
          </a:prstGeom>
        </p:spPr>
      </p:pic>
      <p:pic>
        <p:nvPicPr>
          <p:cNvPr id="16" name="Picture 15" descr="Atlantic.pdf"/>
          <p:cNvPicPr preferRelativeResize="0">
            <a:picLocks noChangeAspect="1"/>
          </p:cNvPicPr>
          <p:nvPr/>
        </p:nvPicPr>
        <p:blipFill>
          <a:blip r:embed="rId3"/>
          <a:srcRect l="91625" t="52480" r="4643" b="15210"/>
          <a:stretch>
            <a:fillRect/>
          </a:stretch>
        </p:blipFill>
        <p:spPr>
          <a:xfrm rot="5400000">
            <a:off x="11253373" y="758298"/>
            <a:ext cx="307746" cy="156316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531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6563CA6-EC6E-A546-B35A-258B2CD82F8E}"/>
              </a:ext>
            </a:extLst>
          </p:cNvPr>
          <p:cNvSpPr/>
          <p:nvPr/>
        </p:nvSpPr>
        <p:spPr>
          <a:xfrm>
            <a:off x="1" y="4"/>
            <a:ext cx="12188825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_E6A4817.JP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CCC9D86E-1B18-534A-A6DB-9B8C960583E8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rcRect l="823" t="24119" b="9164"/>
          <a:stretch>
            <a:fillRect/>
          </a:stretch>
        </p:blipFill>
        <p:spPr>
          <a:xfrm>
            <a:off x="6089615" y="4131631"/>
            <a:ext cx="6099211" cy="2736000"/>
          </a:xfrm>
          <a:prstGeom prst="rect">
            <a:avLst/>
          </a:prstGeom>
        </p:spPr>
      </p:pic>
      <p:pic>
        <p:nvPicPr>
          <p:cNvPr id="15362" name="Picture 2"/>
          <p:cNvPicPr preferRelativeResize="0">
            <a:picLocks noChangeArrowheads="1"/>
          </p:cNvPicPr>
          <p:nvPr/>
        </p:nvPicPr>
        <p:blipFill>
          <a:blip r:embed="rId3"/>
          <a:srcRect t="23513"/>
          <a:stretch>
            <a:fillRect/>
          </a:stretch>
        </p:blipFill>
        <p:spPr bwMode="auto">
          <a:xfrm>
            <a:off x="0" y="4131631"/>
            <a:ext cx="6089614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 preferRelativeResize="0">
            <a:picLocks noChangeArrowheads="1"/>
          </p:cNvPicPr>
          <p:nvPr/>
        </p:nvPicPr>
        <p:blipFill>
          <a:blip r:embed="rId4"/>
          <a:srcRect t="11869" r="10600" b="19675"/>
          <a:stretch>
            <a:fillRect/>
          </a:stretch>
        </p:blipFill>
        <p:spPr bwMode="auto">
          <a:xfrm>
            <a:off x="6099211" y="1385700"/>
            <a:ext cx="6089614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 preferRelativeResize="0">
            <a:picLocks noChangeArrowheads="1"/>
          </p:cNvPicPr>
          <p:nvPr/>
        </p:nvPicPr>
        <p:blipFill>
          <a:blip r:embed="rId5"/>
          <a:srcRect t="24056" b="474"/>
          <a:stretch>
            <a:fillRect/>
          </a:stretch>
        </p:blipFill>
        <p:spPr bwMode="auto">
          <a:xfrm>
            <a:off x="0" y="1385701"/>
            <a:ext cx="6089614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" y="360004"/>
            <a:ext cx="121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venir Book"/>
                <a:cs typeface="Avenir Book"/>
              </a:rPr>
              <a:t>	</a:t>
            </a:r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DWF Mission Control Room</a:t>
            </a:r>
            <a:endParaRPr lang="en-US" sz="2800" i="1" dirty="0" smtClean="0">
              <a:solidFill>
                <a:srgbClr val="B7DEE8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316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4935</TotalTime>
  <Words>697</Words>
  <Application>Microsoft Macintosh PowerPoint</Application>
  <PresentationFormat>Custom</PresentationFormat>
  <Paragraphs>84</Paragraphs>
  <Slides>18</Slides>
  <Notes>0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Swinburne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jeff</cp:lastModifiedBy>
  <cp:revision>185</cp:revision>
  <dcterms:created xsi:type="dcterms:W3CDTF">2021-05-16T03:20:11Z</dcterms:created>
  <dcterms:modified xsi:type="dcterms:W3CDTF">2021-05-16T03:41:47Z</dcterms:modified>
</cp:coreProperties>
</file>