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0" r:id="rId3"/>
    <p:sldId id="262" r:id="rId4"/>
    <p:sldId id="263" r:id="rId5"/>
    <p:sldId id="264" r:id="rId6"/>
    <p:sldId id="271" r:id="rId7"/>
    <p:sldId id="272" r:id="rId8"/>
    <p:sldId id="273" r:id="rId9"/>
    <p:sldId id="274" r:id="rId10"/>
    <p:sldId id="265" r:id="rId11"/>
    <p:sldId id="266" r:id="rId12"/>
    <p:sldId id="267" r:id="rId13"/>
    <p:sldId id="268" r:id="rId14"/>
    <p:sldId id="269" r:id="rId15"/>
    <p:sldId id="270" r:id="rId16"/>
    <p:sldId id="275" r:id="rId17"/>
    <p:sldId id="277" r:id="rId18"/>
    <p:sldId id="278" r:id="rId19"/>
    <p:sldId id="261" r:id="rId20"/>
    <p:sldId id="25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5" autoAdjust="0"/>
    <p:restoredTop sz="66618" autoAdjust="0"/>
  </p:normalViewPr>
  <p:slideViewPr>
    <p:cSldViewPr snapToGrid="0">
      <p:cViewPr varScale="1">
        <p:scale>
          <a:sx n="80" d="100"/>
          <a:sy n="80" d="100"/>
        </p:scale>
        <p:origin x="150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A0F59C-7FC4-4CD1-90C5-4CED542DEF07}" type="datetimeFigureOut">
              <a:rPr lang="en-AU" smtClean="0"/>
              <a:t>14/05/2021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58739B-9A15-4A2B-BC24-763719C9AD47}" type="slidenum">
              <a:rPr lang="en-AU" smtClean="0"/>
              <a:t>‹#›</a:t>
            </a:fld>
            <a:endParaRPr lang="en-AU"/>
          </a:p>
        </p:txBody>
      </p:sp>
    </p:spTree>
    <p:extLst>
      <p:ext uri="{BB962C8B-B14F-4D97-AF65-F5344CB8AC3E}">
        <p14:creationId xmlns:p14="http://schemas.microsoft.com/office/powerpoint/2010/main" val="3538263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E82C3CD-91CB-4C35-89AB-0792C07FAA64}" type="slidenum">
              <a:rPr lang="en-AU" smtClean="0"/>
              <a:t>1</a:t>
            </a:fld>
            <a:endParaRPr lang="en-AU"/>
          </a:p>
        </p:txBody>
      </p:sp>
    </p:spTree>
    <p:extLst>
      <p:ext uri="{BB962C8B-B14F-4D97-AF65-F5344CB8AC3E}">
        <p14:creationId xmlns:p14="http://schemas.microsoft.com/office/powerpoint/2010/main" val="1513088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10</a:t>
            </a:fld>
            <a:endParaRPr lang="en-AU"/>
          </a:p>
        </p:txBody>
      </p:sp>
    </p:spTree>
    <p:extLst>
      <p:ext uri="{BB962C8B-B14F-4D97-AF65-F5344CB8AC3E}">
        <p14:creationId xmlns:p14="http://schemas.microsoft.com/office/powerpoint/2010/main" val="4216721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11</a:t>
            </a:fld>
            <a:endParaRPr lang="en-AU"/>
          </a:p>
        </p:txBody>
      </p:sp>
    </p:spTree>
    <p:extLst>
      <p:ext uri="{BB962C8B-B14F-4D97-AF65-F5344CB8AC3E}">
        <p14:creationId xmlns:p14="http://schemas.microsoft.com/office/powerpoint/2010/main" val="1041634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12</a:t>
            </a:fld>
            <a:endParaRPr lang="en-AU"/>
          </a:p>
        </p:txBody>
      </p:sp>
    </p:spTree>
    <p:extLst>
      <p:ext uri="{BB962C8B-B14F-4D97-AF65-F5344CB8AC3E}">
        <p14:creationId xmlns:p14="http://schemas.microsoft.com/office/powerpoint/2010/main" val="830622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13</a:t>
            </a:fld>
            <a:endParaRPr lang="en-AU"/>
          </a:p>
        </p:txBody>
      </p:sp>
    </p:spTree>
    <p:extLst>
      <p:ext uri="{BB962C8B-B14F-4D97-AF65-F5344CB8AC3E}">
        <p14:creationId xmlns:p14="http://schemas.microsoft.com/office/powerpoint/2010/main" val="2008178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14</a:t>
            </a:fld>
            <a:endParaRPr lang="en-AU"/>
          </a:p>
        </p:txBody>
      </p:sp>
    </p:spTree>
    <p:extLst>
      <p:ext uri="{BB962C8B-B14F-4D97-AF65-F5344CB8AC3E}">
        <p14:creationId xmlns:p14="http://schemas.microsoft.com/office/powerpoint/2010/main" val="1179576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15</a:t>
            </a:fld>
            <a:endParaRPr lang="en-AU"/>
          </a:p>
        </p:txBody>
      </p:sp>
    </p:spTree>
    <p:extLst>
      <p:ext uri="{BB962C8B-B14F-4D97-AF65-F5344CB8AC3E}">
        <p14:creationId xmlns:p14="http://schemas.microsoft.com/office/powerpoint/2010/main" val="3890313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16</a:t>
            </a:fld>
            <a:endParaRPr lang="en-AU"/>
          </a:p>
        </p:txBody>
      </p:sp>
    </p:spTree>
    <p:extLst>
      <p:ext uri="{BB962C8B-B14F-4D97-AF65-F5344CB8AC3E}">
        <p14:creationId xmlns:p14="http://schemas.microsoft.com/office/powerpoint/2010/main" val="3671663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17</a:t>
            </a:fld>
            <a:endParaRPr lang="en-AU"/>
          </a:p>
        </p:txBody>
      </p:sp>
    </p:spTree>
    <p:extLst>
      <p:ext uri="{BB962C8B-B14F-4D97-AF65-F5344CB8AC3E}">
        <p14:creationId xmlns:p14="http://schemas.microsoft.com/office/powerpoint/2010/main" val="597064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18</a:t>
            </a:fld>
            <a:endParaRPr lang="en-AU"/>
          </a:p>
        </p:txBody>
      </p:sp>
    </p:spTree>
    <p:extLst>
      <p:ext uri="{BB962C8B-B14F-4D97-AF65-F5344CB8AC3E}">
        <p14:creationId xmlns:p14="http://schemas.microsoft.com/office/powerpoint/2010/main" val="970315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Feel free to contact me fro further information</a:t>
            </a:r>
            <a:r>
              <a:rPr lang="en-US" baseline="0" dirty="0" smtClean="0"/>
              <a:t> about our Easy English (and other Accessible Information) Services, or about details about this paper.</a:t>
            </a:r>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19</a:t>
            </a:fld>
            <a:endParaRPr lang="en-AU"/>
          </a:p>
        </p:txBody>
      </p:sp>
    </p:spTree>
    <p:extLst>
      <p:ext uri="{BB962C8B-B14F-4D97-AF65-F5344CB8AC3E}">
        <p14:creationId xmlns:p14="http://schemas.microsoft.com/office/powerpoint/2010/main" val="178817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2</a:t>
            </a:fld>
            <a:endParaRPr lang="en-AU"/>
          </a:p>
        </p:txBody>
      </p:sp>
    </p:spTree>
    <p:extLst>
      <p:ext uri="{BB962C8B-B14F-4D97-AF65-F5344CB8AC3E}">
        <p14:creationId xmlns:p14="http://schemas.microsoft.com/office/powerpoint/2010/main" val="3512115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E82C3CD-91CB-4C35-89AB-0792C07FAA64}" type="slidenum">
              <a:rPr lang="en-AU" smtClean="0"/>
              <a:t>20</a:t>
            </a:fld>
            <a:endParaRPr lang="en-AU"/>
          </a:p>
        </p:txBody>
      </p:sp>
    </p:spTree>
    <p:extLst>
      <p:ext uri="{BB962C8B-B14F-4D97-AF65-F5344CB8AC3E}">
        <p14:creationId xmlns:p14="http://schemas.microsoft.com/office/powerpoint/2010/main" val="4187389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3</a:t>
            </a:fld>
            <a:endParaRPr lang="en-AU"/>
          </a:p>
        </p:txBody>
      </p:sp>
    </p:spTree>
    <p:extLst>
      <p:ext uri="{BB962C8B-B14F-4D97-AF65-F5344CB8AC3E}">
        <p14:creationId xmlns:p14="http://schemas.microsoft.com/office/powerpoint/2010/main" val="2789490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4</a:t>
            </a:fld>
            <a:endParaRPr lang="en-AU"/>
          </a:p>
        </p:txBody>
      </p:sp>
    </p:spTree>
    <p:extLst>
      <p:ext uri="{BB962C8B-B14F-4D97-AF65-F5344CB8AC3E}">
        <p14:creationId xmlns:p14="http://schemas.microsoft.com/office/powerpoint/2010/main" val="127112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5</a:t>
            </a:fld>
            <a:endParaRPr lang="en-AU"/>
          </a:p>
        </p:txBody>
      </p:sp>
    </p:spTree>
    <p:extLst>
      <p:ext uri="{BB962C8B-B14F-4D97-AF65-F5344CB8AC3E}">
        <p14:creationId xmlns:p14="http://schemas.microsoft.com/office/powerpoint/2010/main" val="331010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6</a:t>
            </a:fld>
            <a:endParaRPr lang="en-AU"/>
          </a:p>
        </p:txBody>
      </p:sp>
    </p:spTree>
    <p:extLst>
      <p:ext uri="{BB962C8B-B14F-4D97-AF65-F5344CB8AC3E}">
        <p14:creationId xmlns:p14="http://schemas.microsoft.com/office/powerpoint/2010/main" val="2636038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7</a:t>
            </a:fld>
            <a:endParaRPr lang="en-AU"/>
          </a:p>
        </p:txBody>
      </p:sp>
    </p:spTree>
    <p:extLst>
      <p:ext uri="{BB962C8B-B14F-4D97-AF65-F5344CB8AC3E}">
        <p14:creationId xmlns:p14="http://schemas.microsoft.com/office/powerpoint/2010/main" val="3007157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8</a:t>
            </a:fld>
            <a:endParaRPr lang="en-AU"/>
          </a:p>
        </p:txBody>
      </p:sp>
    </p:spTree>
    <p:extLst>
      <p:ext uri="{BB962C8B-B14F-4D97-AF65-F5344CB8AC3E}">
        <p14:creationId xmlns:p14="http://schemas.microsoft.com/office/powerpoint/2010/main" val="1765780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82C3CD-91CB-4C35-89AB-0792C07FAA64}" type="slidenum">
              <a:rPr lang="en-AU" smtClean="0"/>
              <a:t>9</a:t>
            </a:fld>
            <a:endParaRPr lang="en-AU"/>
          </a:p>
        </p:txBody>
      </p:sp>
    </p:spTree>
    <p:extLst>
      <p:ext uri="{BB962C8B-B14F-4D97-AF65-F5344CB8AC3E}">
        <p14:creationId xmlns:p14="http://schemas.microsoft.com/office/powerpoint/2010/main" val="343839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A3664EF-5DA5-41A8-B5A1-ECB96E7F10E8}" type="datetimeFigureOut">
              <a:rPr lang="en-AU" smtClean="0"/>
              <a:t>14/05/2021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4B0005E-C521-4937-AB4D-81163D5E650B}" type="slidenum">
              <a:rPr lang="en-AU" smtClean="0"/>
              <a:t>‹#›</a:t>
            </a:fld>
            <a:endParaRPr lang="en-AU"/>
          </a:p>
        </p:txBody>
      </p:sp>
    </p:spTree>
    <p:extLst>
      <p:ext uri="{BB962C8B-B14F-4D97-AF65-F5344CB8AC3E}">
        <p14:creationId xmlns:p14="http://schemas.microsoft.com/office/powerpoint/2010/main" val="288229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A3664EF-5DA5-41A8-B5A1-ECB96E7F10E8}" type="datetimeFigureOut">
              <a:rPr lang="en-AU" smtClean="0"/>
              <a:t>14/05/2021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4B0005E-C521-4937-AB4D-81163D5E650B}" type="slidenum">
              <a:rPr lang="en-AU" smtClean="0"/>
              <a:t>‹#›</a:t>
            </a:fld>
            <a:endParaRPr lang="en-AU"/>
          </a:p>
        </p:txBody>
      </p:sp>
    </p:spTree>
    <p:extLst>
      <p:ext uri="{BB962C8B-B14F-4D97-AF65-F5344CB8AC3E}">
        <p14:creationId xmlns:p14="http://schemas.microsoft.com/office/powerpoint/2010/main" val="144533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A3664EF-5DA5-41A8-B5A1-ECB96E7F10E8}" type="datetimeFigureOut">
              <a:rPr lang="en-AU" smtClean="0"/>
              <a:t>14/05/2021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4B0005E-C521-4937-AB4D-81163D5E650B}" type="slidenum">
              <a:rPr lang="en-AU" smtClean="0"/>
              <a:t>‹#›</a:t>
            </a:fld>
            <a:endParaRPr lang="en-AU"/>
          </a:p>
        </p:txBody>
      </p:sp>
    </p:spTree>
    <p:extLst>
      <p:ext uri="{BB962C8B-B14F-4D97-AF65-F5344CB8AC3E}">
        <p14:creationId xmlns:p14="http://schemas.microsoft.com/office/powerpoint/2010/main" val="282702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A3664EF-5DA5-41A8-B5A1-ECB96E7F10E8}" type="datetimeFigureOut">
              <a:rPr lang="en-AU" smtClean="0"/>
              <a:t>14/05/2021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4B0005E-C521-4937-AB4D-81163D5E650B}" type="slidenum">
              <a:rPr lang="en-AU" smtClean="0"/>
              <a:t>‹#›</a:t>
            </a:fld>
            <a:endParaRPr lang="en-AU"/>
          </a:p>
        </p:txBody>
      </p:sp>
    </p:spTree>
    <p:extLst>
      <p:ext uri="{BB962C8B-B14F-4D97-AF65-F5344CB8AC3E}">
        <p14:creationId xmlns:p14="http://schemas.microsoft.com/office/powerpoint/2010/main" val="130125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3664EF-5DA5-41A8-B5A1-ECB96E7F10E8}" type="datetimeFigureOut">
              <a:rPr lang="en-AU" smtClean="0"/>
              <a:t>14/05/2021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4B0005E-C521-4937-AB4D-81163D5E650B}" type="slidenum">
              <a:rPr lang="en-AU" smtClean="0"/>
              <a:t>‹#›</a:t>
            </a:fld>
            <a:endParaRPr lang="en-AU"/>
          </a:p>
        </p:txBody>
      </p:sp>
    </p:spTree>
    <p:extLst>
      <p:ext uri="{BB962C8B-B14F-4D97-AF65-F5344CB8AC3E}">
        <p14:creationId xmlns:p14="http://schemas.microsoft.com/office/powerpoint/2010/main" val="144700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A3664EF-5DA5-41A8-B5A1-ECB96E7F10E8}" type="datetimeFigureOut">
              <a:rPr lang="en-AU" smtClean="0"/>
              <a:t>14/05/2021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4B0005E-C521-4937-AB4D-81163D5E650B}" type="slidenum">
              <a:rPr lang="en-AU" smtClean="0"/>
              <a:t>‹#›</a:t>
            </a:fld>
            <a:endParaRPr lang="en-AU"/>
          </a:p>
        </p:txBody>
      </p:sp>
    </p:spTree>
    <p:extLst>
      <p:ext uri="{BB962C8B-B14F-4D97-AF65-F5344CB8AC3E}">
        <p14:creationId xmlns:p14="http://schemas.microsoft.com/office/powerpoint/2010/main" val="61894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A3664EF-5DA5-41A8-B5A1-ECB96E7F10E8}" type="datetimeFigureOut">
              <a:rPr lang="en-AU" smtClean="0"/>
              <a:t>14/05/2021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4B0005E-C521-4937-AB4D-81163D5E650B}" type="slidenum">
              <a:rPr lang="en-AU" smtClean="0"/>
              <a:t>‹#›</a:t>
            </a:fld>
            <a:endParaRPr lang="en-AU"/>
          </a:p>
        </p:txBody>
      </p:sp>
    </p:spTree>
    <p:extLst>
      <p:ext uri="{BB962C8B-B14F-4D97-AF65-F5344CB8AC3E}">
        <p14:creationId xmlns:p14="http://schemas.microsoft.com/office/powerpoint/2010/main" val="187110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A3664EF-5DA5-41A8-B5A1-ECB96E7F10E8}" type="datetimeFigureOut">
              <a:rPr lang="en-AU" smtClean="0"/>
              <a:t>14/05/2021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4B0005E-C521-4937-AB4D-81163D5E650B}" type="slidenum">
              <a:rPr lang="en-AU" smtClean="0"/>
              <a:t>‹#›</a:t>
            </a:fld>
            <a:endParaRPr lang="en-AU"/>
          </a:p>
        </p:txBody>
      </p:sp>
    </p:spTree>
    <p:extLst>
      <p:ext uri="{BB962C8B-B14F-4D97-AF65-F5344CB8AC3E}">
        <p14:creationId xmlns:p14="http://schemas.microsoft.com/office/powerpoint/2010/main" val="135402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664EF-5DA5-41A8-B5A1-ECB96E7F10E8}" type="datetimeFigureOut">
              <a:rPr lang="en-AU" smtClean="0"/>
              <a:t>14/05/2021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4B0005E-C521-4937-AB4D-81163D5E650B}" type="slidenum">
              <a:rPr lang="en-AU" smtClean="0"/>
              <a:t>‹#›</a:t>
            </a:fld>
            <a:endParaRPr lang="en-AU"/>
          </a:p>
        </p:txBody>
      </p:sp>
    </p:spTree>
    <p:extLst>
      <p:ext uri="{BB962C8B-B14F-4D97-AF65-F5344CB8AC3E}">
        <p14:creationId xmlns:p14="http://schemas.microsoft.com/office/powerpoint/2010/main" val="50294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3664EF-5DA5-41A8-B5A1-ECB96E7F10E8}" type="datetimeFigureOut">
              <a:rPr lang="en-AU" smtClean="0"/>
              <a:t>14/05/2021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4B0005E-C521-4937-AB4D-81163D5E650B}" type="slidenum">
              <a:rPr lang="en-AU" smtClean="0"/>
              <a:t>‹#›</a:t>
            </a:fld>
            <a:endParaRPr lang="en-AU"/>
          </a:p>
        </p:txBody>
      </p:sp>
    </p:spTree>
    <p:extLst>
      <p:ext uri="{BB962C8B-B14F-4D97-AF65-F5344CB8AC3E}">
        <p14:creationId xmlns:p14="http://schemas.microsoft.com/office/powerpoint/2010/main" val="303211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3664EF-5DA5-41A8-B5A1-ECB96E7F10E8}" type="datetimeFigureOut">
              <a:rPr lang="en-AU" smtClean="0"/>
              <a:t>14/05/2021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4B0005E-C521-4937-AB4D-81163D5E650B}" type="slidenum">
              <a:rPr lang="en-AU" smtClean="0"/>
              <a:t>‹#›</a:t>
            </a:fld>
            <a:endParaRPr lang="en-AU"/>
          </a:p>
        </p:txBody>
      </p:sp>
    </p:spTree>
    <p:extLst>
      <p:ext uri="{BB962C8B-B14F-4D97-AF65-F5344CB8AC3E}">
        <p14:creationId xmlns:p14="http://schemas.microsoft.com/office/powerpoint/2010/main" val="4278804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664EF-5DA5-41A8-B5A1-ECB96E7F10E8}" type="datetimeFigureOut">
              <a:rPr lang="en-AU" smtClean="0"/>
              <a:t>14/05/2021</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0005E-C521-4937-AB4D-81163D5E650B}" type="slidenum">
              <a:rPr lang="en-AU" smtClean="0"/>
              <a:t>‹#›</a:t>
            </a:fld>
            <a:endParaRPr lang="en-AU"/>
          </a:p>
        </p:txBody>
      </p:sp>
    </p:spTree>
    <p:extLst>
      <p:ext uri="{BB962C8B-B14F-4D97-AF65-F5344CB8AC3E}">
        <p14:creationId xmlns:p14="http://schemas.microsoft.com/office/powerpoint/2010/main" val="3688618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access@visability.com.a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b="1" dirty="0" smtClean="0">
                <a:latin typeface="Arial" panose="020B0604020202020204" pitchFamily="34" charset="0"/>
                <a:cs typeface="Arial" panose="020B0604020202020204" pitchFamily="34" charset="0"/>
              </a:rPr>
              <a:t>The Place for Easy English for full information access</a:t>
            </a:r>
            <a:endParaRPr lang="en-AU"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AU" b="1" dirty="0" err="1">
                <a:latin typeface="Arial" panose="020B0604020202020204" pitchFamily="34" charset="0"/>
                <a:cs typeface="Arial" panose="020B0604020202020204" pitchFamily="34" charset="0"/>
              </a:rPr>
              <a:t>VisAbility’s</a:t>
            </a:r>
            <a:r>
              <a:rPr lang="en-AU" b="1" dirty="0">
                <a:latin typeface="Arial" panose="020B0604020202020204" pitchFamily="34" charset="0"/>
                <a:cs typeface="Arial" panose="020B0604020202020204" pitchFamily="34" charset="0"/>
              </a:rPr>
              <a:t> continuing journey into Easy English </a:t>
            </a:r>
            <a:endParaRPr lang="en-AU" b="1" dirty="0" smtClean="0">
              <a:latin typeface="Arial" panose="020B0604020202020204" pitchFamily="34" charset="0"/>
              <a:cs typeface="Arial" panose="020B0604020202020204" pitchFamily="34" charset="0"/>
            </a:endParaRPr>
          </a:p>
          <a:p>
            <a:r>
              <a:rPr lang="en-AU" dirty="0" smtClean="0">
                <a:latin typeface="Arial" panose="020B0604020202020204" pitchFamily="34" charset="0"/>
                <a:cs typeface="Arial" panose="020B0604020202020204" pitchFamily="34" charset="0"/>
              </a:rPr>
              <a:t>Presenter: Leone Carroll, 17</a:t>
            </a:r>
            <a:r>
              <a:rPr lang="en-AU" baseline="30000" dirty="0" smtClean="0">
                <a:latin typeface="Arial" panose="020B0604020202020204" pitchFamily="34" charset="0"/>
                <a:cs typeface="Arial" panose="020B0604020202020204" pitchFamily="34" charset="0"/>
              </a:rPr>
              <a:t>th</a:t>
            </a:r>
            <a:r>
              <a:rPr lang="en-AU" dirty="0" smtClean="0">
                <a:latin typeface="Arial" panose="020B0604020202020204" pitchFamily="34" charset="0"/>
                <a:cs typeface="Arial" panose="020B0604020202020204" pitchFamily="34" charset="0"/>
              </a:rPr>
              <a:t> May 2021</a:t>
            </a:r>
            <a:endParaRPr lang="en-AU" dirty="0">
              <a:latin typeface="Arial" panose="020B0604020202020204" pitchFamily="34" charset="0"/>
              <a:cs typeface="Arial" panose="020B0604020202020204" pitchFamily="34" charset="0"/>
            </a:endParaRPr>
          </a:p>
        </p:txBody>
      </p:sp>
      <p:sp>
        <p:nvSpPr>
          <p:cNvPr id="5" name="Rectangle 4" descr="Decorative."/>
          <p:cNvSpPr/>
          <p:nvPr/>
        </p:nvSpPr>
        <p:spPr>
          <a:xfrm>
            <a:off x="0" y="4791324"/>
            <a:ext cx="12192000" cy="2066676"/>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descr="VisAbility logo." title="VisAbilty logo"/>
          <p:cNvPicPr>
            <a:picLocks noChangeAspect="1"/>
          </p:cNvPicPr>
          <p:nvPr/>
        </p:nvPicPr>
        <p:blipFill rotWithShape="1">
          <a:blip r:embed="rId3">
            <a:extLst>
              <a:ext uri="{28A0092B-C50C-407E-A947-70E740481C1C}">
                <a14:useLocalDpi xmlns:a14="http://schemas.microsoft.com/office/drawing/2010/main" val="0"/>
              </a:ext>
            </a:extLst>
          </a:blip>
          <a:srcRect l="17117" t="32708" r="17342" b="39740"/>
          <a:stretch/>
        </p:blipFill>
        <p:spPr>
          <a:xfrm>
            <a:off x="3784076" y="5163291"/>
            <a:ext cx="4623847" cy="1375870"/>
          </a:xfrm>
          <a:prstGeom prst="rect">
            <a:avLst/>
          </a:prstGeom>
        </p:spPr>
      </p:pic>
    </p:spTree>
    <p:extLst>
      <p:ext uri="{BB962C8B-B14F-4D97-AF65-F5344CB8AC3E}">
        <p14:creationId xmlns:p14="http://schemas.microsoft.com/office/powerpoint/2010/main" val="3777533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An example: Plain Language</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567717"/>
            <a:ext cx="10515600" cy="4351338"/>
          </a:xfrm>
        </p:spPr>
        <p:txBody>
          <a:bodyPr>
            <a:normAutofit/>
          </a:bodyPr>
          <a:lstStyle/>
          <a:p>
            <a:pPr marL="0" indent="0">
              <a:lnSpc>
                <a:spcPct val="200000"/>
              </a:lnSpc>
              <a:buNone/>
            </a:pPr>
            <a:r>
              <a:rPr lang="en-AU" dirty="0">
                <a:latin typeface="Arial" panose="020B0604020202020204" pitchFamily="34" charset="0"/>
                <a:cs typeface="Arial" panose="020B0604020202020204" pitchFamily="34" charset="0"/>
              </a:rPr>
              <a:t>The Print Disability Services Program (PDSP) supports organisations to produce print material in alternative formats for people with print disability who are unable to read standard print with ease due to vision impairment, a physical disability or a learning disability</a:t>
            </a:r>
            <a:r>
              <a:rPr lang="en-AU"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027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An example: Easy Read</a:t>
            </a:r>
            <a:endParaRPr lang="en-AU" b="1" dirty="0">
              <a:latin typeface="Arial" panose="020B0604020202020204" pitchFamily="34" charset="0"/>
              <a:cs typeface="Arial" panose="020B0604020202020204" pitchFamily="34" charset="0"/>
            </a:endParaRPr>
          </a:p>
        </p:txBody>
      </p:sp>
      <p:pic>
        <p:nvPicPr>
          <p:cNvPr id="7" name="Content Placeholder 6" descr="Border line (Decorative)."/>
          <p:cNvPicPr>
            <a:picLocks noGrp="1" noChangeAspect="1"/>
          </p:cNvPicPr>
          <p:nvPr>
            <p:ph idx="1"/>
          </p:nvPr>
        </p:nvPicPr>
        <p:blipFill>
          <a:blip r:embed="rId3"/>
          <a:stretch>
            <a:fillRect/>
          </a:stretch>
        </p:blipFill>
        <p:spPr>
          <a:xfrm>
            <a:off x="838200" y="1382491"/>
            <a:ext cx="10615863" cy="232814"/>
          </a:xfrm>
          <a:prstGeom prst="rect">
            <a:avLst/>
          </a:prstGeom>
        </p:spPr>
      </p:pic>
      <p:pic>
        <p:nvPicPr>
          <p:cNvPr id="9" name="Picture 8" descr="A photo of a man at a computer, turned and talking to a man in a wheelchair."/>
          <p:cNvPicPr>
            <a:picLocks noChangeAspect="1"/>
          </p:cNvPicPr>
          <p:nvPr/>
        </p:nvPicPr>
        <p:blipFill>
          <a:blip r:embed="rId4"/>
          <a:stretch>
            <a:fillRect/>
          </a:stretch>
        </p:blipFill>
        <p:spPr>
          <a:xfrm>
            <a:off x="825108" y="2328622"/>
            <a:ext cx="2705096" cy="1803397"/>
          </a:xfrm>
          <a:prstGeom prst="rect">
            <a:avLst/>
          </a:prstGeom>
        </p:spPr>
      </p:pic>
      <p:sp>
        <p:nvSpPr>
          <p:cNvPr id="10" name="Rectangle 9"/>
          <p:cNvSpPr/>
          <p:nvPr/>
        </p:nvSpPr>
        <p:spPr>
          <a:xfrm>
            <a:off x="1852863" y="1997839"/>
            <a:ext cx="9601200" cy="2308324"/>
          </a:xfrm>
          <a:prstGeom prst="rect">
            <a:avLst/>
          </a:prstGeom>
        </p:spPr>
        <p:txBody>
          <a:bodyPr wrap="square">
            <a:spAutoFit/>
          </a:bodyPr>
          <a:lstStyle/>
          <a:p>
            <a:pPr marL="1890395">
              <a:lnSpc>
                <a:spcPct val="200000"/>
              </a:lnSpc>
              <a:spcAft>
                <a:spcPts val="4200"/>
              </a:spcAft>
            </a:pPr>
            <a:r>
              <a:rPr lang="en-US" sz="2400" dirty="0">
                <a:solidFill>
                  <a:srgbClr val="2C2A29"/>
                </a:solidFill>
                <a:latin typeface="Arial" panose="020B0604020202020204" pitchFamily="34" charset="0"/>
                <a:ea typeface="Calibri" panose="020F0502020204030204" pitchFamily="34" charset="0"/>
                <a:cs typeface="Arial" panose="020B0604020202020204" pitchFamily="34" charset="0"/>
              </a:rPr>
              <a:t>The Print Disability Services Program (PDSP) supports organisations to make their information in </a:t>
            </a:r>
            <a:r>
              <a:rPr lang="en-US" sz="2400" b="1" dirty="0">
                <a:solidFill>
                  <a:srgbClr val="2C2A29"/>
                </a:solidFill>
                <a:latin typeface="Arial" panose="020B0604020202020204" pitchFamily="34" charset="0"/>
                <a:ea typeface="Calibri" panose="020F0502020204030204" pitchFamily="34" charset="0"/>
                <a:cs typeface="Arial" panose="020B0604020202020204" pitchFamily="34" charset="0"/>
              </a:rPr>
              <a:t>alternative</a:t>
            </a:r>
            <a:r>
              <a:rPr lang="en-US" sz="2400" dirty="0">
                <a:solidFill>
                  <a:srgbClr val="2C2A29"/>
                </a:solidFill>
                <a:latin typeface="Arial" panose="020B0604020202020204" pitchFamily="34" charset="0"/>
                <a:ea typeface="Calibri" panose="020F0502020204030204" pitchFamily="34" charset="0"/>
                <a:cs typeface="Arial" panose="020B0604020202020204" pitchFamily="34" charset="0"/>
              </a:rPr>
              <a:t> </a:t>
            </a:r>
            <a:r>
              <a:rPr lang="en-US" sz="2400" b="1" dirty="0">
                <a:solidFill>
                  <a:srgbClr val="2C2A29"/>
                </a:solidFill>
                <a:latin typeface="Arial" panose="020B0604020202020204" pitchFamily="34" charset="0"/>
                <a:ea typeface="Calibri" panose="020F0502020204030204" pitchFamily="34" charset="0"/>
                <a:cs typeface="Arial" panose="020B0604020202020204" pitchFamily="34" charset="0"/>
              </a:rPr>
              <a:t>formats</a:t>
            </a:r>
            <a:r>
              <a:rPr lang="en-US" sz="2400" dirty="0">
                <a:solidFill>
                  <a:srgbClr val="2C2A29"/>
                </a:solidFill>
                <a:latin typeface="Arial" panose="020B0604020202020204" pitchFamily="34" charset="0"/>
                <a:ea typeface="Calibri" panose="020F0502020204030204" pitchFamily="34" charset="0"/>
                <a:cs typeface="Arial" panose="020B0604020202020204" pitchFamily="34" charset="0"/>
              </a:rPr>
              <a:t>. This is for people with print disability.</a:t>
            </a:r>
            <a:endParaRPr lang="en-AU" sz="2400" dirty="0">
              <a:latin typeface="Arial" panose="020B0604020202020204" pitchFamily="34" charset="0"/>
              <a:ea typeface="Calibri" panose="020F0502020204030204" pitchFamily="34" charset="0"/>
              <a:cs typeface="Times New Roman" panose="02020603050405020304" pitchFamily="18" charset="0"/>
            </a:endParaRPr>
          </a:p>
        </p:txBody>
      </p:sp>
      <p:pic>
        <p:nvPicPr>
          <p:cNvPr id="8" name="Picture 7" descr="Border line (Decorative)."/>
          <p:cNvPicPr>
            <a:picLocks noChangeAspect="1"/>
          </p:cNvPicPr>
          <p:nvPr/>
        </p:nvPicPr>
        <p:blipFill>
          <a:blip r:embed="rId3"/>
          <a:stretch>
            <a:fillRect/>
          </a:stretch>
        </p:blipFill>
        <p:spPr>
          <a:xfrm>
            <a:off x="825108" y="5845796"/>
            <a:ext cx="10528692" cy="203747"/>
          </a:xfrm>
          <a:prstGeom prst="rect">
            <a:avLst/>
          </a:prstGeom>
        </p:spPr>
      </p:pic>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3218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An example: Easy Read</a:t>
            </a:r>
            <a:endParaRPr lang="en-AU" b="1" dirty="0">
              <a:latin typeface="Arial" panose="020B0604020202020204" pitchFamily="34" charset="0"/>
              <a:cs typeface="Arial" panose="020B0604020202020204" pitchFamily="34" charset="0"/>
            </a:endParaRPr>
          </a:p>
        </p:txBody>
      </p:sp>
      <p:pic>
        <p:nvPicPr>
          <p:cNvPr id="7" name="Content Placeholder 6" descr="Border line (Decorative)."/>
          <p:cNvPicPr>
            <a:picLocks noGrp="1" noChangeAspect="1"/>
          </p:cNvPicPr>
          <p:nvPr>
            <p:ph idx="1"/>
          </p:nvPr>
        </p:nvPicPr>
        <p:blipFill>
          <a:blip r:embed="rId3"/>
          <a:stretch>
            <a:fillRect/>
          </a:stretch>
        </p:blipFill>
        <p:spPr>
          <a:xfrm>
            <a:off x="838200" y="1382491"/>
            <a:ext cx="10615863" cy="232814"/>
          </a:xfrm>
          <a:prstGeom prst="rect">
            <a:avLst/>
          </a:prstGeom>
        </p:spPr>
      </p:pic>
      <p:pic>
        <p:nvPicPr>
          <p:cNvPr id="3" name="Picture 2" descr="A photo of a man with glasses on is sitting at a table reading a book. Another man sits nearby doing a craft activity."/>
          <p:cNvPicPr>
            <a:picLocks noChangeAspect="1"/>
          </p:cNvPicPr>
          <p:nvPr/>
        </p:nvPicPr>
        <p:blipFill>
          <a:blip r:embed="rId4"/>
          <a:stretch>
            <a:fillRect/>
          </a:stretch>
        </p:blipFill>
        <p:spPr>
          <a:xfrm>
            <a:off x="1104321" y="2065563"/>
            <a:ext cx="3187579" cy="2121426"/>
          </a:xfrm>
          <a:prstGeom prst="rect">
            <a:avLst/>
          </a:prstGeom>
        </p:spPr>
      </p:pic>
      <p:sp>
        <p:nvSpPr>
          <p:cNvPr id="22" name="Rectangle 21"/>
          <p:cNvSpPr/>
          <p:nvPr/>
        </p:nvSpPr>
        <p:spPr>
          <a:xfrm>
            <a:off x="2646947" y="1685269"/>
            <a:ext cx="8915399" cy="3785652"/>
          </a:xfrm>
          <a:prstGeom prst="rect">
            <a:avLst/>
          </a:prstGeom>
        </p:spPr>
        <p:txBody>
          <a:bodyPr wrap="square">
            <a:spAutoFit/>
          </a:bodyPr>
          <a:lstStyle/>
          <a:p>
            <a:pPr marL="1890395">
              <a:lnSpc>
                <a:spcPct val="200000"/>
              </a:lnSpc>
              <a:spcAft>
                <a:spcPts val="0"/>
              </a:spcAft>
            </a:pPr>
            <a:r>
              <a:rPr lang="en-US" sz="2400" dirty="0">
                <a:solidFill>
                  <a:srgbClr val="2C2A29"/>
                </a:solidFill>
                <a:latin typeface="Arial" panose="020B0604020202020204" pitchFamily="34" charset="0"/>
                <a:ea typeface="Calibri" panose="020F0502020204030204" pitchFamily="34" charset="0"/>
                <a:cs typeface="Arial" panose="020B0604020202020204" pitchFamily="34" charset="0"/>
              </a:rPr>
              <a:t>They may not be able to read things that are written because they </a:t>
            </a:r>
            <a:r>
              <a:rPr lang="en-US" sz="2400" dirty="0" smtClean="0">
                <a:solidFill>
                  <a:srgbClr val="2C2A29"/>
                </a:solidFill>
                <a:latin typeface="Arial" panose="020B0604020202020204" pitchFamily="34" charset="0"/>
                <a:ea typeface="Calibri" panose="020F0502020204030204" pitchFamily="34" charset="0"/>
                <a:cs typeface="Arial" panose="020B0604020202020204" pitchFamily="34" charset="0"/>
              </a:rPr>
              <a:t>have:</a:t>
            </a:r>
            <a:endParaRPr lang="en-AU" sz="2400" dirty="0" smtClean="0">
              <a:latin typeface="Arial" panose="020B0604020202020204" pitchFamily="34" charset="0"/>
              <a:ea typeface="Calibri" panose="020F0502020204030204" pitchFamily="34" charset="0"/>
              <a:cs typeface="Times New Roman" panose="02020603050405020304" pitchFamily="18" charset="0"/>
            </a:endParaRPr>
          </a:p>
          <a:p>
            <a:pPr marL="2233295" indent="-342900">
              <a:lnSpc>
                <a:spcPct val="200000"/>
              </a:lnSpc>
              <a:spcAft>
                <a:spcPts val="0"/>
              </a:spcAft>
              <a:buFont typeface="Arial" panose="020B0604020202020204" pitchFamily="34" charset="0"/>
              <a:buChar char="•"/>
            </a:pPr>
            <a:r>
              <a:rPr lang="en-US" sz="2400" dirty="0" smtClean="0">
                <a:solidFill>
                  <a:srgbClr val="2C2A29"/>
                </a:solidFill>
                <a:latin typeface="Arial" panose="020B0604020202020204" pitchFamily="34" charset="0"/>
                <a:ea typeface="Calibri" panose="020F0502020204030204" pitchFamily="34" charset="0"/>
                <a:cs typeface="Arial" panose="020B0604020202020204" pitchFamily="34" charset="0"/>
              </a:rPr>
              <a:t>a </a:t>
            </a:r>
            <a:r>
              <a:rPr lang="en-US" sz="2400" dirty="0">
                <a:solidFill>
                  <a:srgbClr val="2C2A29"/>
                </a:solidFill>
                <a:latin typeface="Arial" panose="020B0604020202020204" pitchFamily="34" charset="0"/>
                <a:ea typeface="Calibri" panose="020F0502020204030204" pitchFamily="34" charset="0"/>
                <a:cs typeface="Arial" panose="020B0604020202020204" pitchFamily="34" charset="0"/>
              </a:rPr>
              <a:t>vision </a:t>
            </a:r>
            <a:r>
              <a:rPr lang="en-US" sz="2400" dirty="0" smtClean="0">
                <a:solidFill>
                  <a:srgbClr val="2C2A29"/>
                </a:solidFill>
                <a:latin typeface="Arial" panose="020B0604020202020204" pitchFamily="34" charset="0"/>
                <a:ea typeface="Calibri" panose="020F0502020204030204" pitchFamily="34" charset="0"/>
                <a:cs typeface="Arial" panose="020B0604020202020204" pitchFamily="34" charset="0"/>
              </a:rPr>
              <a:t>impairment</a:t>
            </a:r>
            <a:endParaRPr lang="en-AU" sz="2400" dirty="0" smtClean="0">
              <a:latin typeface="Arial" panose="020B0604020202020204" pitchFamily="34" charset="0"/>
              <a:ea typeface="Calibri" panose="020F0502020204030204" pitchFamily="34" charset="0"/>
              <a:cs typeface="Times New Roman" panose="02020603050405020304" pitchFamily="18" charset="0"/>
            </a:endParaRPr>
          </a:p>
          <a:p>
            <a:pPr marL="2233295" indent="-342900">
              <a:lnSpc>
                <a:spcPct val="200000"/>
              </a:lnSpc>
              <a:spcAft>
                <a:spcPts val="0"/>
              </a:spcAft>
              <a:buFont typeface="Arial" panose="020B0604020202020204" pitchFamily="34" charset="0"/>
              <a:buChar char="•"/>
            </a:pPr>
            <a:r>
              <a:rPr lang="en-US" sz="2400" dirty="0" smtClean="0">
                <a:solidFill>
                  <a:srgbClr val="2C2A29"/>
                </a:solidFill>
                <a:latin typeface="Arial" panose="020B0604020202020204" pitchFamily="34" charset="0"/>
                <a:ea typeface="Calibri" panose="020F0502020204030204" pitchFamily="34" charset="0"/>
                <a:cs typeface="Arial" panose="020B0604020202020204" pitchFamily="34" charset="0"/>
              </a:rPr>
              <a:t>a </a:t>
            </a:r>
            <a:r>
              <a:rPr lang="en-US" sz="2400" dirty="0">
                <a:solidFill>
                  <a:srgbClr val="2C2A29"/>
                </a:solidFill>
                <a:latin typeface="Arial" panose="020B0604020202020204" pitchFamily="34" charset="0"/>
                <a:ea typeface="Calibri" panose="020F0502020204030204" pitchFamily="34" charset="0"/>
                <a:cs typeface="Arial" panose="020B0604020202020204" pitchFamily="34" charset="0"/>
              </a:rPr>
              <a:t>physical disability </a:t>
            </a:r>
            <a:r>
              <a:rPr lang="en-US" sz="2400" dirty="0" smtClean="0">
                <a:solidFill>
                  <a:srgbClr val="2C2A29"/>
                </a:solidFill>
                <a:latin typeface="Arial" panose="020B0604020202020204" pitchFamily="34" charset="0"/>
                <a:ea typeface="Calibri" panose="020F0502020204030204" pitchFamily="34" charset="0"/>
                <a:cs typeface="Arial" panose="020B0604020202020204" pitchFamily="34" charset="0"/>
              </a:rPr>
              <a:t>or</a:t>
            </a:r>
            <a:endParaRPr lang="en-AU" sz="2400" dirty="0" smtClean="0">
              <a:latin typeface="Arial" panose="020B0604020202020204" pitchFamily="34" charset="0"/>
              <a:ea typeface="Calibri" panose="020F0502020204030204" pitchFamily="34" charset="0"/>
              <a:cs typeface="Times New Roman" panose="02020603050405020304" pitchFamily="18" charset="0"/>
            </a:endParaRPr>
          </a:p>
          <a:p>
            <a:pPr marL="2233295" indent="-342900">
              <a:lnSpc>
                <a:spcPct val="200000"/>
              </a:lnSpc>
              <a:spcAft>
                <a:spcPts val="0"/>
              </a:spcAft>
              <a:buFont typeface="Arial" panose="020B0604020202020204" pitchFamily="34" charset="0"/>
              <a:buChar char="•"/>
            </a:pPr>
            <a:r>
              <a:rPr lang="en-US" sz="2400" dirty="0" smtClean="0">
                <a:solidFill>
                  <a:srgbClr val="2C2A29"/>
                </a:solidFill>
                <a:latin typeface="Arial" panose="020B0604020202020204" pitchFamily="34" charset="0"/>
                <a:ea typeface="Calibri" panose="020F0502020204030204" pitchFamily="34" charset="0"/>
                <a:cs typeface="Arial" panose="020B0604020202020204" pitchFamily="34" charset="0"/>
              </a:rPr>
              <a:t>a </a:t>
            </a:r>
            <a:r>
              <a:rPr lang="en-US" sz="2400" dirty="0">
                <a:solidFill>
                  <a:srgbClr val="2C2A29"/>
                </a:solidFill>
                <a:latin typeface="Arial" panose="020B0604020202020204" pitchFamily="34" charset="0"/>
                <a:ea typeface="Calibri" panose="020F0502020204030204" pitchFamily="34" charset="0"/>
                <a:cs typeface="Arial" panose="020B0604020202020204" pitchFamily="34" charset="0"/>
              </a:rPr>
              <a:t>learning disability.</a:t>
            </a:r>
            <a:endParaRPr lang="en-AU" sz="2400" dirty="0">
              <a:latin typeface="Arial" panose="020B0604020202020204" pitchFamily="34" charset="0"/>
              <a:ea typeface="Calibri" panose="020F0502020204030204" pitchFamily="34" charset="0"/>
              <a:cs typeface="Times New Roman" panose="02020603050405020304" pitchFamily="18" charset="0"/>
            </a:endParaRPr>
          </a:p>
        </p:txBody>
      </p:sp>
      <p:pic>
        <p:nvPicPr>
          <p:cNvPr id="8" name="Picture 7" descr="Border line (Decorative)."/>
          <p:cNvPicPr>
            <a:picLocks noChangeAspect="1"/>
          </p:cNvPicPr>
          <p:nvPr/>
        </p:nvPicPr>
        <p:blipFill>
          <a:blip r:embed="rId3"/>
          <a:stretch>
            <a:fillRect/>
          </a:stretch>
        </p:blipFill>
        <p:spPr>
          <a:xfrm>
            <a:off x="825108" y="5845796"/>
            <a:ext cx="10528692" cy="203747"/>
          </a:xfrm>
          <a:prstGeom prst="rect">
            <a:avLst/>
          </a:prstGeom>
        </p:spPr>
      </p:pic>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1447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An example: Easy English</a:t>
            </a:r>
            <a:endParaRPr lang="en-AU" b="1" dirty="0">
              <a:latin typeface="Arial" panose="020B0604020202020204" pitchFamily="34" charset="0"/>
              <a:cs typeface="Arial" panose="020B0604020202020204" pitchFamily="34" charset="0"/>
            </a:endParaRPr>
          </a:p>
        </p:txBody>
      </p:sp>
      <p:pic>
        <p:nvPicPr>
          <p:cNvPr id="6" name="Picture 5" descr="A hand is holdong out some Australian money with 10, 20 1n3 50 dollar notes."/>
          <p:cNvPicPr>
            <a:picLocks noChangeAspect="1"/>
          </p:cNvPicPr>
          <p:nvPr/>
        </p:nvPicPr>
        <p:blipFill>
          <a:blip r:embed="rId3"/>
          <a:stretch>
            <a:fillRect/>
          </a:stretch>
        </p:blipFill>
        <p:spPr>
          <a:xfrm>
            <a:off x="838201" y="1122066"/>
            <a:ext cx="2926710" cy="2926710"/>
          </a:xfrm>
          <a:prstGeom prst="rect">
            <a:avLst/>
          </a:prstGeom>
        </p:spPr>
      </p:pic>
      <p:sp>
        <p:nvSpPr>
          <p:cNvPr id="9" name="Content Placeholder 8"/>
          <p:cNvSpPr>
            <a:spLocks noGrp="1"/>
          </p:cNvSpPr>
          <p:nvPr>
            <p:ph idx="1"/>
          </p:nvPr>
        </p:nvSpPr>
        <p:spPr>
          <a:xfrm>
            <a:off x="3621504" y="1487362"/>
            <a:ext cx="7988970" cy="4335922"/>
          </a:xfrm>
        </p:spPr>
        <p:txBody>
          <a:bodyPr>
            <a:normAutofit fontScale="92500"/>
          </a:bodyPr>
          <a:lstStyle/>
          <a:p>
            <a:pPr marL="0" indent="0">
              <a:lnSpc>
                <a:spcPct val="200000"/>
              </a:lnSpc>
              <a:spcBef>
                <a:spcPts val="0"/>
              </a:spcBef>
              <a:buNone/>
            </a:pPr>
            <a:r>
              <a:rPr lang="en-US" dirty="0">
                <a:latin typeface="Arial" panose="020B0604020202020204" pitchFamily="34" charset="0"/>
                <a:cs typeface="Arial" panose="020B0604020202020204" pitchFamily="34" charset="0"/>
              </a:rPr>
              <a:t>We get money from the </a:t>
            </a:r>
            <a:r>
              <a:rPr lang="en-US" b="1" dirty="0">
                <a:latin typeface="Arial" panose="020B0604020202020204" pitchFamily="34" charset="0"/>
                <a:cs typeface="Arial" panose="020B0604020202020204" pitchFamily="34" charset="0"/>
              </a:rPr>
              <a:t>Print Disability </a:t>
            </a:r>
            <a:endParaRPr lang="en-AU" dirty="0">
              <a:latin typeface="Arial" panose="020B0604020202020204" pitchFamily="34" charset="0"/>
              <a:cs typeface="Arial" panose="020B0604020202020204" pitchFamily="34" charset="0"/>
            </a:endParaRPr>
          </a:p>
          <a:p>
            <a:pPr marL="0" indent="0">
              <a:lnSpc>
                <a:spcPct val="200000"/>
              </a:lnSpc>
              <a:spcBef>
                <a:spcPts val="0"/>
              </a:spcBef>
              <a:buNone/>
            </a:pPr>
            <a:r>
              <a:rPr lang="en-US" b="1" dirty="0" smtClean="0">
                <a:latin typeface="Arial" panose="020B0604020202020204" pitchFamily="34" charset="0"/>
                <a:cs typeface="Arial" panose="020B0604020202020204" pitchFamily="34" charset="0"/>
              </a:rPr>
              <a:t>Services </a:t>
            </a:r>
            <a:r>
              <a:rPr lang="en-US" b="1" dirty="0">
                <a:latin typeface="Arial" panose="020B0604020202020204" pitchFamily="34" charset="0"/>
                <a:cs typeface="Arial" panose="020B0604020202020204" pitchFamily="34" charset="0"/>
              </a:rPr>
              <a:t>Program</a:t>
            </a:r>
            <a:r>
              <a:rPr lang="en-US" dirty="0">
                <a:latin typeface="Arial" panose="020B0604020202020204" pitchFamily="34" charset="0"/>
                <a:cs typeface="Arial" panose="020B0604020202020204" pitchFamily="34" charset="0"/>
              </a:rPr>
              <a:t>.</a:t>
            </a:r>
            <a:endParaRPr lang="en-AU" dirty="0">
              <a:latin typeface="Arial" panose="020B0604020202020204" pitchFamily="34" charset="0"/>
              <a:cs typeface="Arial" panose="020B0604020202020204" pitchFamily="34" charset="0"/>
            </a:endParaRPr>
          </a:p>
          <a:p>
            <a:pPr marL="0" indent="0">
              <a:lnSpc>
                <a:spcPct val="200000"/>
              </a:lnSpc>
              <a:spcBef>
                <a:spcPts val="0"/>
              </a:spcBef>
              <a:buNone/>
            </a:pPr>
            <a:r>
              <a:rPr lang="en-US" dirty="0">
                <a:latin typeface="Arial" panose="020B0604020202020204" pitchFamily="34" charset="0"/>
                <a:cs typeface="Arial" panose="020B0604020202020204" pitchFamily="34" charset="0"/>
              </a:rPr>
              <a:t>We say PDSP.</a:t>
            </a:r>
            <a:endParaRPr lang="en-AU" dirty="0">
              <a:latin typeface="Arial" panose="020B0604020202020204" pitchFamily="34" charset="0"/>
              <a:cs typeface="Arial" panose="020B0604020202020204" pitchFamily="34" charset="0"/>
            </a:endParaRPr>
          </a:p>
          <a:p>
            <a:pPr marL="0" indent="0">
              <a:lnSpc>
                <a:spcPct val="200000"/>
              </a:lnSpc>
              <a:spcBef>
                <a:spcPts val="0"/>
              </a:spcBef>
              <a:buNone/>
            </a:pPr>
            <a:r>
              <a:rPr lang="en-US" b="1" dirty="0">
                <a:latin typeface="Arial" panose="020B0604020202020204" pitchFamily="34" charset="0"/>
                <a:cs typeface="Arial" panose="020B0604020202020204" pitchFamily="34" charset="0"/>
              </a:rPr>
              <a:t>Print disability</a:t>
            </a:r>
            <a:r>
              <a:rPr lang="en-US" dirty="0">
                <a:latin typeface="Arial" panose="020B0604020202020204" pitchFamily="34" charset="0"/>
                <a:cs typeface="Arial" panose="020B0604020202020204" pitchFamily="34" charset="0"/>
              </a:rPr>
              <a:t> means you can not </a:t>
            </a:r>
            <a:r>
              <a:rPr lang="en-US" dirty="0" smtClean="0">
                <a:latin typeface="Arial" panose="020B0604020202020204" pitchFamily="34" charset="0"/>
                <a:cs typeface="Arial" panose="020B0604020202020204" pitchFamily="34" charset="0"/>
              </a:rPr>
              <a:t>read </a:t>
            </a:r>
            <a:r>
              <a:rPr lang="en-US" dirty="0">
                <a:latin typeface="Arial" panose="020B0604020202020204" pitchFamily="34" charset="0"/>
                <a:cs typeface="Arial" panose="020B0604020202020204" pitchFamily="34" charset="0"/>
              </a:rPr>
              <a:t>information</a:t>
            </a:r>
            <a:endParaRPr lang="en-AU"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that is written.</a:t>
            </a:r>
            <a:endParaRPr lang="en-AU" dirty="0">
              <a:latin typeface="Arial" panose="020B0604020202020204" pitchFamily="34" charset="0"/>
              <a:cs typeface="Arial" panose="020B0604020202020204" pitchFamily="34" charset="0"/>
            </a:endParaRPr>
          </a:p>
          <a:p>
            <a:pPr marL="0" indent="0">
              <a:buNone/>
            </a:pPr>
            <a:endParaRPr lang="en-AU" dirty="0"/>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0700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Easy English p2</a:t>
            </a:r>
            <a:endParaRPr lang="en-AU"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3621504" y="1487362"/>
            <a:ext cx="7988970" cy="4335922"/>
          </a:xfrm>
        </p:spPr>
        <p:txBody>
          <a:bodyPr>
            <a:normAutofit/>
          </a:bodyPr>
          <a:lstStyle/>
          <a:p>
            <a:pPr marL="0" indent="0">
              <a:lnSpc>
                <a:spcPct val="200000"/>
              </a:lnSpc>
              <a:spcBef>
                <a:spcPts val="0"/>
              </a:spcBef>
              <a:buNone/>
            </a:pPr>
            <a:r>
              <a:rPr lang="en-US" dirty="0"/>
              <a:t>Like you </a:t>
            </a:r>
            <a:endParaRPr lang="en-AU" dirty="0"/>
          </a:p>
          <a:p>
            <a:pPr lvl="0"/>
            <a:r>
              <a:rPr lang="en-US" dirty="0"/>
              <a:t>can not see it</a:t>
            </a:r>
            <a:endParaRPr lang="en-AU" dirty="0"/>
          </a:p>
          <a:p>
            <a:pPr lvl="0">
              <a:lnSpc>
                <a:spcPct val="400000"/>
              </a:lnSpc>
              <a:spcBef>
                <a:spcPts val="0"/>
              </a:spcBef>
            </a:pPr>
            <a:r>
              <a:rPr lang="en-US" dirty="0"/>
              <a:t>can not hold a book</a:t>
            </a:r>
            <a:endParaRPr lang="en-AU" dirty="0"/>
          </a:p>
          <a:p>
            <a:pPr lvl="0"/>
            <a:r>
              <a:rPr lang="en-US" dirty="0"/>
              <a:t>can not follow words on a page.</a:t>
            </a:r>
            <a:endParaRPr lang="en-AU" dirty="0"/>
          </a:p>
          <a:p>
            <a:pPr marL="0" indent="0">
              <a:buNone/>
            </a:pPr>
            <a:endParaRPr lang="en-AU" dirty="0"/>
          </a:p>
        </p:txBody>
      </p:sp>
      <p:pic>
        <p:nvPicPr>
          <p:cNvPr id="3" name="Picture 2" descr="An illustration of a man wearing dark glasses."/>
          <p:cNvPicPr>
            <a:picLocks noChangeAspect="1"/>
          </p:cNvPicPr>
          <p:nvPr/>
        </p:nvPicPr>
        <p:blipFill>
          <a:blip r:embed="rId3"/>
          <a:stretch>
            <a:fillRect/>
          </a:stretch>
        </p:blipFill>
        <p:spPr>
          <a:xfrm>
            <a:off x="1781357" y="1986442"/>
            <a:ext cx="1417779" cy="1642059"/>
          </a:xfrm>
          <a:prstGeom prst="rect">
            <a:avLst/>
          </a:prstGeom>
        </p:spPr>
      </p:pic>
      <p:pic>
        <p:nvPicPr>
          <p:cNvPr id="7" name="Picture 6" descr="An illustraion of a lady who has a worried look on her face. She is holding a book, but it has a red line through it."/>
          <p:cNvPicPr>
            <a:picLocks noChangeAspect="1"/>
          </p:cNvPicPr>
          <p:nvPr/>
        </p:nvPicPr>
        <p:blipFill>
          <a:blip r:embed="rId4"/>
          <a:stretch>
            <a:fillRect/>
          </a:stretch>
        </p:blipFill>
        <p:spPr>
          <a:xfrm>
            <a:off x="1829193" y="3924255"/>
            <a:ext cx="1475789" cy="1801098"/>
          </a:xfrm>
          <a:prstGeom prst="rect">
            <a:avLst/>
          </a:prstGeom>
        </p:spPr>
      </p:pic>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2755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Easy English p3</a:t>
            </a:r>
            <a:endParaRPr lang="en-AU"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3621504" y="1487362"/>
            <a:ext cx="7988970" cy="4335922"/>
          </a:xfrm>
        </p:spPr>
        <p:txBody>
          <a:bodyPr>
            <a:normAutofit lnSpcReduction="10000"/>
          </a:bodyPr>
          <a:lstStyle/>
          <a:p>
            <a:pPr marL="0" indent="0">
              <a:buNone/>
            </a:pPr>
            <a:r>
              <a:rPr lang="en-US" dirty="0">
                <a:latin typeface="Arial" panose="020B0604020202020204" pitchFamily="34" charset="0"/>
                <a:cs typeface="Arial" panose="020B0604020202020204" pitchFamily="34" charset="0"/>
              </a:rPr>
              <a:t>We help services make sure you can </a:t>
            </a:r>
            <a:endParaRPr lang="en-AU" dirty="0">
              <a:latin typeface="Arial" panose="020B0604020202020204" pitchFamily="34" charset="0"/>
              <a:cs typeface="Arial" panose="020B0604020202020204" pitchFamily="34" charset="0"/>
            </a:endParaRPr>
          </a:p>
          <a:p>
            <a:pPr lvl="0">
              <a:lnSpc>
                <a:spcPct val="250000"/>
              </a:lnSpc>
            </a:pPr>
            <a:r>
              <a:rPr lang="en-US" dirty="0">
                <a:latin typeface="Arial" panose="020B0604020202020204" pitchFamily="34" charset="0"/>
                <a:cs typeface="Arial" panose="020B0604020202020204" pitchFamily="34" charset="0"/>
              </a:rPr>
              <a:t>get the information</a:t>
            </a:r>
            <a:endParaRPr lang="en-AU" dirty="0">
              <a:latin typeface="Arial" panose="020B0604020202020204" pitchFamily="34" charset="0"/>
              <a:cs typeface="Arial" panose="020B0604020202020204" pitchFamily="34" charset="0"/>
            </a:endParaRPr>
          </a:p>
          <a:p>
            <a:pPr marL="0" indent="0">
              <a:lnSpc>
                <a:spcPct val="300000"/>
              </a:lnSpc>
              <a:buNone/>
            </a:pPr>
            <a:r>
              <a:rPr lang="en-US" b="1" dirty="0" smtClean="0">
                <a:latin typeface="Arial" panose="020B0604020202020204" pitchFamily="34" charset="0"/>
                <a:cs typeface="Arial" panose="020B0604020202020204" pitchFamily="34" charset="0"/>
              </a:rPr>
              <a:t>  and</a:t>
            </a:r>
            <a:endParaRPr lang="en-AU" dirty="0">
              <a:latin typeface="Arial" panose="020B0604020202020204" pitchFamily="34" charset="0"/>
              <a:cs typeface="Arial" panose="020B0604020202020204" pitchFamily="34" charset="0"/>
            </a:endParaRPr>
          </a:p>
          <a:p>
            <a:pPr>
              <a:lnSpc>
                <a:spcPct val="300000"/>
              </a:lnSpc>
            </a:pPr>
            <a:r>
              <a:rPr lang="en-US" dirty="0">
                <a:latin typeface="Arial" panose="020B0604020202020204" pitchFamily="34" charset="0"/>
                <a:cs typeface="Arial" panose="020B0604020202020204" pitchFamily="34" charset="0"/>
              </a:rPr>
              <a:t>understand the information.</a:t>
            </a:r>
            <a:endParaRPr lang="en-AU" dirty="0">
              <a:latin typeface="Arial" panose="020B0604020202020204" pitchFamily="34" charset="0"/>
              <a:cs typeface="Arial" panose="020B0604020202020204" pitchFamily="34" charset="0"/>
            </a:endParaRPr>
          </a:p>
        </p:txBody>
      </p:sp>
      <p:pic>
        <p:nvPicPr>
          <p:cNvPr id="6" name="Picture 5" descr="An illustraion of the man with dark glasses surrounded by a computer with a red button, and some headphones."/>
          <p:cNvPicPr>
            <a:picLocks noChangeAspect="1"/>
          </p:cNvPicPr>
          <p:nvPr/>
        </p:nvPicPr>
        <p:blipFill>
          <a:blip r:embed="rId3"/>
          <a:stretch>
            <a:fillRect/>
          </a:stretch>
        </p:blipFill>
        <p:spPr>
          <a:xfrm>
            <a:off x="1232968" y="1690688"/>
            <a:ext cx="2131862" cy="1794543"/>
          </a:xfrm>
          <a:prstGeom prst="rect">
            <a:avLst/>
          </a:prstGeom>
        </p:spPr>
      </p:pic>
      <p:pic>
        <p:nvPicPr>
          <p:cNvPr id="8" name="Picture 7" descr="An illustration of the lady who was hodling the book, now looking happy. The book is on a table and another lady stands next to her pointing at teh book."/>
          <p:cNvPicPr>
            <a:picLocks noChangeAspect="1"/>
          </p:cNvPicPr>
          <p:nvPr/>
        </p:nvPicPr>
        <p:blipFill>
          <a:blip r:embed="rId4"/>
          <a:stretch>
            <a:fillRect/>
          </a:stretch>
        </p:blipFill>
        <p:spPr>
          <a:xfrm>
            <a:off x="1461776" y="4359004"/>
            <a:ext cx="1674246" cy="1817959"/>
          </a:xfrm>
          <a:prstGeom prst="rect">
            <a:avLst/>
          </a:prstGeom>
        </p:spPr>
      </p:pic>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3641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Easy English p3</a:t>
            </a:r>
            <a:endParaRPr lang="en-AU"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3621504" y="1487362"/>
            <a:ext cx="7988970" cy="4335922"/>
          </a:xfrm>
        </p:spPr>
        <p:txBody>
          <a:bodyPr>
            <a:normAutofit lnSpcReduction="10000"/>
          </a:bodyPr>
          <a:lstStyle/>
          <a:p>
            <a:pPr marL="0" indent="0">
              <a:buNone/>
            </a:pPr>
            <a:r>
              <a:rPr lang="en-US" dirty="0">
                <a:latin typeface="Arial" panose="020B0604020202020204" pitchFamily="34" charset="0"/>
                <a:cs typeface="Arial" panose="020B0604020202020204" pitchFamily="34" charset="0"/>
              </a:rPr>
              <a:t>We help services make sure you can </a:t>
            </a:r>
            <a:endParaRPr lang="en-AU" dirty="0">
              <a:latin typeface="Arial" panose="020B0604020202020204" pitchFamily="34" charset="0"/>
              <a:cs typeface="Arial" panose="020B0604020202020204" pitchFamily="34" charset="0"/>
            </a:endParaRPr>
          </a:p>
          <a:p>
            <a:pPr lvl="0">
              <a:lnSpc>
                <a:spcPct val="250000"/>
              </a:lnSpc>
            </a:pPr>
            <a:r>
              <a:rPr lang="en-US" dirty="0">
                <a:latin typeface="Arial" panose="020B0604020202020204" pitchFamily="34" charset="0"/>
                <a:cs typeface="Arial" panose="020B0604020202020204" pitchFamily="34" charset="0"/>
              </a:rPr>
              <a:t>get the information</a:t>
            </a:r>
            <a:endParaRPr lang="en-AU" dirty="0">
              <a:latin typeface="Arial" panose="020B0604020202020204" pitchFamily="34" charset="0"/>
              <a:cs typeface="Arial" panose="020B0604020202020204" pitchFamily="34" charset="0"/>
            </a:endParaRPr>
          </a:p>
          <a:p>
            <a:pPr marL="0" indent="0">
              <a:lnSpc>
                <a:spcPct val="300000"/>
              </a:lnSpc>
              <a:buNone/>
            </a:pPr>
            <a:r>
              <a:rPr lang="en-US" b="1" dirty="0" smtClean="0">
                <a:latin typeface="Arial" panose="020B0604020202020204" pitchFamily="34" charset="0"/>
                <a:cs typeface="Arial" panose="020B0604020202020204" pitchFamily="34" charset="0"/>
              </a:rPr>
              <a:t>  and</a:t>
            </a:r>
            <a:endParaRPr lang="en-AU" dirty="0">
              <a:latin typeface="Arial" panose="020B0604020202020204" pitchFamily="34" charset="0"/>
              <a:cs typeface="Arial" panose="020B0604020202020204" pitchFamily="34" charset="0"/>
            </a:endParaRPr>
          </a:p>
          <a:p>
            <a:pPr>
              <a:lnSpc>
                <a:spcPct val="300000"/>
              </a:lnSpc>
            </a:pPr>
            <a:r>
              <a:rPr lang="en-US" dirty="0">
                <a:latin typeface="Arial" panose="020B0604020202020204" pitchFamily="34" charset="0"/>
                <a:cs typeface="Arial" panose="020B0604020202020204" pitchFamily="34" charset="0"/>
              </a:rPr>
              <a:t>understand the information.</a:t>
            </a:r>
            <a:endParaRPr lang="en-AU" dirty="0">
              <a:latin typeface="Arial" panose="020B0604020202020204" pitchFamily="34" charset="0"/>
              <a:cs typeface="Arial" panose="020B0604020202020204" pitchFamily="34" charset="0"/>
            </a:endParaRPr>
          </a:p>
        </p:txBody>
      </p:sp>
      <p:pic>
        <p:nvPicPr>
          <p:cNvPr id="6" name="Picture 5" descr="An illustration of the man with dark glasses  with a computer and headphones."/>
          <p:cNvPicPr>
            <a:picLocks noChangeAspect="1"/>
          </p:cNvPicPr>
          <p:nvPr/>
        </p:nvPicPr>
        <p:blipFill>
          <a:blip r:embed="rId3"/>
          <a:stretch>
            <a:fillRect/>
          </a:stretch>
        </p:blipFill>
        <p:spPr>
          <a:xfrm>
            <a:off x="1232968" y="1690688"/>
            <a:ext cx="2131862" cy="1794543"/>
          </a:xfrm>
          <a:prstGeom prst="rect">
            <a:avLst/>
          </a:prstGeom>
        </p:spPr>
      </p:pic>
      <p:pic>
        <p:nvPicPr>
          <p:cNvPr id="8" name="Picture 7" descr="Illustration of the lady now looking at a book on the desk. She is helped by another lady."/>
          <p:cNvPicPr>
            <a:picLocks noChangeAspect="1"/>
          </p:cNvPicPr>
          <p:nvPr/>
        </p:nvPicPr>
        <p:blipFill>
          <a:blip r:embed="rId4"/>
          <a:stretch>
            <a:fillRect/>
          </a:stretch>
        </p:blipFill>
        <p:spPr>
          <a:xfrm>
            <a:off x="1461776" y="4359004"/>
            <a:ext cx="1674246" cy="1817959"/>
          </a:xfrm>
          <a:prstGeom prst="rect">
            <a:avLst/>
          </a:prstGeom>
        </p:spPr>
      </p:pic>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3861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Images</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588170"/>
            <a:ext cx="10515600" cy="4271210"/>
          </a:xfrm>
        </p:spPr>
        <p:txBody>
          <a:bodyPr>
            <a:noAutofit/>
          </a:bodyPr>
          <a:lstStyle/>
          <a:p>
            <a:pPr marL="0" indent="0">
              <a:lnSpc>
                <a:spcPct val="200000"/>
              </a:lnSpc>
              <a:spcBef>
                <a:spcPts val="0"/>
              </a:spcBef>
              <a:buNone/>
            </a:pPr>
            <a:r>
              <a:rPr lang="en-US" sz="3200" dirty="0" smtClean="0">
                <a:latin typeface="Arial" panose="020B0604020202020204" pitchFamily="34" charset="0"/>
                <a:cs typeface="Arial" panose="020B0604020202020204" pitchFamily="34" charset="0"/>
              </a:rPr>
              <a:t>Purpose: draw attention, assist understanding.</a:t>
            </a:r>
          </a:p>
          <a:p>
            <a:pPr>
              <a:lnSpc>
                <a:spcPct val="200000"/>
              </a:lnSpc>
              <a:spcBef>
                <a:spcPts val="0"/>
              </a:spcBef>
            </a:pPr>
            <a:r>
              <a:rPr lang="en-US" sz="3200" dirty="0" smtClean="0">
                <a:latin typeface="Arial" panose="020B0604020202020204" pitchFamily="34" charset="0"/>
                <a:cs typeface="Arial" panose="020B0604020202020204" pitchFamily="34" charset="0"/>
              </a:rPr>
              <a:t>Drawings / Illustrations</a:t>
            </a:r>
          </a:p>
          <a:p>
            <a:pPr>
              <a:lnSpc>
                <a:spcPct val="200000"/>
              </a:lnSpc>
              <a:spcBef>
                <a:spcPts val="0"/>
              </a:spcBef>
            </a:pPr>
            <a:r>
              <a:rPr lang="en-US" sz="3200" dirty="0" smtClean="0">
                <a:latin typeface="Arial" panose="020B0604020202020204" pitchFamily="34" charset="0"/>
                <a:cs typeface="Arial" panose="020B0604020202020204" pitchFamily="34" charset="0"/>
              </a:rPr>
              <a:t>Photos</a:t>
            </a:r>
          </a:p>
          <a:p>
            <a:pPr>
              <a:lnSpc>
                <a:spcPct val="200000"/>
              </a:lnSpc>
              <a:spcBef>
                <a:spcPts val="0"/>
              </a:spcBef>
            </a:pPr>
            <a:r>
              <a:rPr lang="en-US" sz="3200" dirty="0" smtClean="0">
                <a:latin typeface="Arial" panose="020B0604020202020204" pitchFamily="34" charset="0"/>
                <a:cs typeface="Arial" panose="020B0604020202020204" pitchFamily="34" charset="0"/>
              </a:rPr>
              <a:t>Symbols / Icons</a:t>
            </a: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7479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Using Easy English</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515979"/>
            <a:ext cx="10515600" cy="4660983"/>
          </a:xfrm>
        </p:spPr>
        <p:txBody>
          <a:bodyPr>
            <a:noAutofit/>
          </a:bodyPr>
          <a:lstStyle/>
          <a:p>
            <a:pPr marL="0" indent="0">
              <a:lnSpc>
                <a:spcPct val="200000"/>
              </a:lnSpc>
              <a:spcBef>
                <a:spcPts val="0"/>
              </a:spcBef>
              <a:buNone/>
            </a:pPr>
            <a:r>
              <a:rPr lang="en-US" dirty="0" smtClean="0">
                <a:latin typeface="Arial" panose="020B0604020202020204" pitchFamily="34" charset="0"/>
                <a:cs typeface="Arial" panose="020B0604020202020204" pitchFamily="34" charset="0"/>
              </a:rPr>
              <a:t>Printable hard copy, shared reading.</a:t>
            </a:r>
          </a:p>
          <a:p>
            <a:pPr>
              <a:lnSpc>
                <a:spcPct val="200000"/>
              </a:lnSpc>
              <a:spcBef>
                <a:spcPts val="0"/>
              </a:spcBef>
            </a:pPr>
            <a:r>
              <a:rPr lang="en-US" dirty="0" smtClean="0">
                <a:latin typeface="Arial" panose="020B0604020202020204" pitchFamily="34" charset="0"/>
                <a:cs typeface="Arial" panose="020B0604020202020204" pitchFamily="34" charset="0"/>
              </a:rPr>
              <a:t>44% have difficulty understanding written text</a:t>
            </a:r>
          </a:p>
          <a:p>
            <a:pPr>
              <a:lnSpc>
                <a:spcPct val="200000"/>
              </a:lnSpc>
              <a:spcBef>
                <a:spcPts val="0"/>
              </a:spcBef>
            </a:pPr>
            <a:r>
              <a:rPr lang="en-US" dirty="0" smtClean="0">
                <a:latin typeface="Arial" panose="020B0604020202020204" pitchFamily="34" charset="0"/>
                <a:cs typeface="Arial" panose="020B0604020202020204" pitchFamily="34" charset="0"/>
              </a:rPr>
              <a:t>76% over 55 years old have auditory processing deficits</a:t>
            </a:r>
          </a:p>
          <a:p>
            <a:pPr>
              <a:lnSpc>
                <a:spcPct val="200000"/>
              </a:lnSpc>
              <a:spcBef>
                <a:spcPts val="0"/>
              </a:spcBef>
            </a:pPr>
            <a:r>
              <a:rPr lang="en-US" dirty="0" smtClean="0">
                <a:latin typeface="Arial" panose="020B0604020202020204" pitchFamily="34" charset="0"/>
                <a:cs typeface="Arial" panose="020B0604020202020204" pitchFamily="34" charset="0"/>
              </a:rPr>
              <a:t>1 in 5 households do not have a computer</a:t>
            </a:r>
          </a:p>
          <a:p>
            <a:pPr>
              <a:lnSpc>
                <a:spcPct val="200000"/>
              </a:lnSpc>
              <a:spcBef>
                <a:spcPts val="0"/>
              </a:spcBef>
            </a:pPr>
            <a:r>
              <a:rPr lang="en-US" dirty="0" smtClean="0">
                <a:latin typeface="Arial" panose="020B0604020202020204" pitchFamily="34" charset="0"/>
                <a:cs typeface="Arial" panose="020B0604020202020204" pitchFamily="34" charset="0"/>
              </a:rPr>
              <a:t>Reading online is harder than reading print</a:t>
            </a: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1360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Contact Details</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825625"/>
            <a:ext cx="10515600" cy="4216103"/>
          </a:xfrm>
        </p:spPr>
        <p:txBody>
          <a:bodyPr/>
          <a:lstStyle/>
          <a:p>
            <a:pPr marL="0" indent="0">
              <a:buNone/>
            </a:pPr>
            <a:r>
              <a:rPr lang="en-AU" b="1" dirty="0" smtClean="0">
                <a:latin typeface="Arial" panose="020B0604020202020204" pitchFamily="34" charset="0"/>
                <a:cs typeface="Arial" panose="020B0604020202020204" pitchFamily="34" charset="0"/>
              </a:rPr>
              <a:t>Leone Carroll</a:t>
            </a:r>
          </a:p>
          <a:p>
            <a:pPr marL="0" indent="0">
              <a:buNone/>
            </a:pPr>
            <a:r>
              <a:rPr lang="en-US" dirty="0" smtClean="0">
                <a:latin typeface="Arial" panose="020B0604020202020204" pitchFamily="34" charset="0"/>
                <a:cs typeface="Arial" panose="020B0604020202020204" pitchFamily="34" charset="0"/>
              </a:rPr>
              <a:t>Braille Production Officer,</a:t>
            </a:r>
          </a:p>
          <a:p>
            <a:pPr marL="0" indent="0">
              <a:buNone/>
            </a:pPr>
            <a:r>
              <a:rPr lang="en-US" dirty="0" smtClean="0">
                <a:latin typeface="Arial" panose="020B0604020202020204" pitchFamily="34" charset="0"/>
                <a:cs typeface="Arial" panose="020B0604020202020204" pitchFamily="34" charset="0"/>
              </a:rPr>
              <a:t>Easy English Specialist</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Phone: 08 9311 8202</a:t>
            </a:r>
            <a:br>
              <a:rPr lang="en-US"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Email: </a:t>
            </a:r>
            <a:r>
              <a:rPr lang="en-US" dirty="0" smtClean="0">
                <a:latin typeface="Arial" panose="020B0604020202020204" pitchFamily="34" charset="0"/>
                <a:cs typeface="Arial" panose="020B0604020202020204" pitchFamily="34" charset="0"/>
                <a:hlinkClick r:id="rId3"/>
              </a:rPr>
              <a:t>access@visability.com.au</a:t>
            </a:r>
            <a:r>
              <a:rPr lang="en-US" dirty="0" smtClean="0">
                <a:latin typeface="Arial" panose="020B0604020202020204" pitchFamily="34" charset="0"/>
                <a:cs typeface="Arial" panose="020B0604020202020204" pitchFamily="34" charset="0"/>
              </a:rPr>
              <a:t> </a:t>
            </a:r>
            <a:endParaRPr lang="en-AU" dirty="0">
              <a:latin typeface="Arial" panose="020B0604020202020204" pitchFamily="34" charset="0"/>
              <a:cs typeface="Arial" panose="020B0604020202020204" pitchFamily="34" charset="0"/>
            </a:endParaRP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3720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Introduction</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308538"/>
            <a:ext cx="10515600" cy="4817327"/>
          </a:xfrm>
        </p:spPr>
        <p:txBody>
          <a:bodyPr>
            <a:normAutofit/>
          </a:bodyPr>
          <a:lstStyle/>
          <a:p>
            <a:pPr>
              <a:lnSpc>
                <a:spcPct val="200000"/>
              </a:lnSpc>
            </a:pPr>
            <a:r>
              <a:rPr lang="en-US" dirty="0" smtClean="0">
                <a:latin typeface="Arial" panose="020B0604020202020204" pitchFamily="34" charset="0"/>
                <a:cs typeface="Arial" panose="020B0604020202020204" pitchFamily="34" charset="0"/>
              </a:rPr>
              <a:t>Easy English ensures the full range of alternative formats are available to the full range of abilities.</a:t>
            </a:r>
          </a:p>
          <a:p>
            <a:pPr>
              <a:lnSpc>
                <a:spcPct val="200000"/>
              </a:lnSpc>
            </a:pPr>
            <a:r>
              <a:rPr lang="en-US" dirty="0" smtClean="0">
                <a:latin typeface="Arial" panose="020B0604020202020204" pitchFamily="34" charset="0"/>
                <a:cs typeface="Arial" panose="020B0604020202020204" pitchFamily="34" charset="0"/>
              </a:rPr>
              <a:t>Equivalent to a Triple A standard (Victorian Government)</a:t>
            </a:r>
          </a:p>
          <a:p>
            <a:pPr>
              <a:lnSpc>
                <a:spcPct val="200000"/>
              </a:lnSpc>
            </a:pPr>
            <a:r>
              <a:rPr lang="en-US" dirty="0" smtClean="0">
                <a:latin typeface="Arial" panose="020B0604020202020204" pitchFamily="34" charset="0"/>
                <a:cs typeface="Arial" panose="020B0604020202020204" pitchFamily="34" charset="0"/>
              </a:rPr>
              <a:t>“Print disability” includes literacy, as well as learning, physical and vision impairments.</a:t>
            </a:r>
            <a:endParaRPr lang="en-US" dirty="0">
              <a:latin typeface="Arial" panose="020B0604020202020204" pitchFamily="34" charset="0"/>
              <a:cs typeface="Arial" panose="020B0604020202020204" pitchFamily="34" charset="0"/>
            </a:endParaRP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7935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err="1" smtClean="0"/>
              <a:t>VisAbility</a:t>
            </a:r>
            <a:endParaRPr lang="en-AU" dirty="0"/>
          </a:p>
        </p:txBody>
      </p:sp>
      <p:sp>
        <p:nvSpPr>
          <p:cNvPr id="9" name="Subtitle 8"/>
          <p:cNvSpPr>
            <a:spLocks noGrp="1"/>
          </p:cNvSpPr>
          <p:nvPr>
            <p:ph type="subTitle" idx="1"/>
          </p:nvPr>
        </p:nvSpPr>
        <p:spPr/>
        <p:txBody>
          <a:bodyPr/>
          <a:lstStyle/>
          <a:p>
            <a:r>
              <a:rPr lang="en-US" dirty="0" smtClean="0"/>
              <a:t>Every support at any stage.</a:t>
            </a:r>
            <a:endParaRPr lang="en-AU" dirty="0"/>
          </a:p>
        </p:txBody>
      </p:sp>
      <p:sp>
        <p:nvSpPr>
          <p:cNvPr id="2" name="Rectangle 1" descr="Background."/>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pic>
        <p:nvPicPr>
          <p:cNvPr id="3" name="Picture 2" descr="VisAbility logo wordmark and tagline. Text reads 'VisAbility, Every support at any stag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1372" y="2378944"/>
            <a:ext cx="5990539" cy="1646233"/>
          </a:xfrm>
          <a:prstGeom prst="rect">
            <a:avLst/>
          </a:prstGeom>
        </p:spPr>
      </p:pic>
      <p:pic>
        <p:nvPicPr>
          <p:cNvPr id="5" name="Picture 4" descr="VisAbility symbol, cropped, depicting v shapes forming a circle. V shapes are in a range of colours from aubergine, orange, fushia, gold, teal, green and blu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74686" y="330558"/>
            <a:ext cx="2317314" cy="2804837"/>
          </a:xfrm>
          <a:prstGeom prst="rect">
            <a:avLst/>
          </a:prstGeom>
        </p:spPr>
      </p:pic>
      <p:sp>
        <p:nvSpPr>
          <p:cNvPr id="7" name="TextBox 6"/>
          <p:cNvSpPr txBox="1"/>
          <p:nvPr/>
        </p:nvSpPr>
        <p:spPr>
          <a:xfrm>
            <a:off x="1317076" y="5466166"/>
            <a:ext cx="9716267"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VisAbility website: 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5432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The VisAbility journey</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966634"/>
            <a:ext cx="10515600" cy="4075094"/>
          </a:xfrm>
        </p:spPr>
        <p:txBody>
          <a:bodyPr>
            <a:normAutofit/>
          </a:bodyPr>
          <a:lstStyle/>
          <a:p>
            <a:pPr>
              <a:lnSpc>
                <a:spcPct val="200000"/>
              </a:lnSpc>
            </a:pPr>
            <a:r>
              <a:rPr lang="en-US" dirty="0" smtClean="0">
                <a:latin typeface="Arial" panose="020B0604020202020204" pitchFamily="34" charset="0"/>
                <a:cs typeface="Arial" panose="020B0604020202020204" pitchFamily="34" charset="0"/>
              </a:rPr>
              <a:t>Provided conversions to Easy English</a:t>
            </a:r>
          </a:p>
          <a:p>
            <a:pPr>
              <a:lnSpc>
                <a:spcPct val="200000"/>
              </a:lnSpc>
            </a:pPr>
            <a:r>
              <a:rPr lang="en-US" dirty="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eries of workshops – ILC grant.</a:t>
            </a:r>
          </a:p>
          <a:p>
            <a:pPr>
              <a:lnSpc>
                <a:spcPct val="200000"/>
              </a:lnSpc>
            </a:pPr>
            <a:r>
              <a:rPr lang="en-US" dirty="0" smtClean="0">
                <a:latin typeface="Arial" panose="020B0604020202020204" pitchFamily="34" charset="0"/>
                <a:cs typeface="Arial" panose="020B0604020202020204" pitchFamily="34" charset="0"/>
              </a:rPr>
              <a:t>Most participants had heard of Easy English.</a:t>
            </a:r>
            <a:endParaRPr lang="en-US" dirty="0">
              <a:latin typeface="Arial" panose="020B0604020202020204" pitchFamily="34" charset="0"/>
              <a:cs typeface="Arial" panose="020B0604020202020204" pitchFamily="34" charset="0"/>
            </a:endParaRP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771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Why we need to consider literacy levels</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567717"/>
            <a:ext cx="10515600" cy="4351338"/>
          </a:xfrm>
        </p:spPr>
        <p:txBody>
          <a:bodyPr>
            <a:normAutofit fontScale="92500" lnSpcReduction="10000"/>
          </a:bodyPr>
          <a:lstStyle/>
          <a:p>
            <a:pPr>
              <a:lnSpc>
                <a:spcPct val="200000"/>
              </a:lnSpc>
            </a:pPr>
            <a:r>
              <a:rPr lang="en-US" dirty="0">
                <a:latin typeface="Arial" panose="020B0604020202020204" pitchFamily="34" charset="0"/>
                <a:cs typeface="Arial" panose="020B0604020202020204" pitchFamily="34" charset="0"/>
              </a:rPr>
              <a:t>44% of Australians do not have functional literacy skills</a:t>
            </a:r>
            <a:r>
              <a:rPr lang="en-US" dirty="0" smtClean="0">
                <a:latin typeface="Arial" panose="020B0604020202020204" pitchFamily="34" charset="0"/>
                <a:cs typeface="Arial" panose="020B0604020202020204" pitchFamily="34" charset="0"/>
              </a:rPr>
              <a:t>.</a:t>
            </a:r>
          </a:p>
          <a:p>
            <a:pPr>
              <a:lnSpc>
                <a:spcPct val="200000"/>
              </a:lnSpc>
            </a:pPr>
            <a:r>
              <a:rPr lang="en-US" dirty="0" smtClean="0">
                <a:latin typeface="Arial" panose="020B0604020202020204" pitchFamily="34" charset="0"/>
                <a:cs typeface="Arial" panose="020B0604020202020204" pitchFamily="34" charset="0"/>
              </a:rPr>
              <a:t>Learning disability (e.g., dyslexia) – difficulty </a:t>
            </a:r>
            <a:r>
              <a:rPr lang="en-US" b="1" dirty="0" smtClean="0">
                <a:latin typeface="Arial" panose="020B0604020202020204" pitchFamily="34" charset="0"/>
                <a:cs typeface="Arial" panose="020B0604020202020204" pitchFamily="34" charset="0"/>
              </a:rPr>
              <a:t>decoding</a:t>
            </a:r>
            <a:r>
              <a:rPr lang="en-US" dirty="0" smtClean="0">
                <a:latin typeface="Arial" panose="020B0604020202020204" pitchFamily="34" charset="0"/>
                <a:cs typeface="Arial" panose="020B0604020202020204" pitchFamily="34" charset="0"/>
              </a:rPr>
              <a:t>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written words.</a:t>
            </a:r>
          </a:p>
          <a:p>
            <a:pPr>
              <a:lnSpc>
                <a:spcPct val="200000"/>
              </a:lnSpc>
            </a:pPr>
            <a:r>
              <a:rPr lang="en-US" dirty="0" smtClean="0">
                <a:latin typeface="Arial" panose="020B0604020202020204" pitchFamily="34" charset="0"/>
                <a:cs typeface="Arial" panose="020B0604020202020204" pitchFamily="34" charset="0"/>
              </a:rPr>
              <a:t>Intellectual disability – difficulty </a:t>
            </a:r>
            <a:r>
              <a:rPr lang="en-US" b="1" dirty="0" smtClean="0">
                <a:latin typeface="Arial" panose="020B0604020202020204" pitchFamily="34" charset="0"/>
                <a:cs typeface="Arial" panose="020B0604020202020204" pitchFamily="34" charset="0"/>
              </a:rPr>
              <a:t>understanding</a:t>
            </a:r>
            <a:r>
              <a:rPr lang="en-US" dirty="0" smtClean="0">
                <a:latin typeface="Arial" panose="020B0604020202020204" pitchFamily="34" charset="0"/>
                <a:cs typeface="Arial" panose="020B0604020202020204" pitchFamily="34" charset="0"/>
              </a:rPr>
              <a:t> written text.</a:t>
            </a:r>
          </a:p>
          <a:p>
            <a:pPr>
              <a:lnSpc>
                <a:spcPct val="200000"/>
              </a:lnSpc>
            </a:pPr>
            <a:r>
              <a:rPr lang="en-US" dirty="0" smtClean="0">
                <a:latin typeface="Arial" panose="020B0604020202020204" pitchFamily="34" charset="0"/>
                <a:cs typeface="Arial" panose="020B0604020202020204" pitchFamily="34" charset="0"/>
              </a:rPr>
              <a:t>Culturally and Linguistically Diverse backgrounds.</a:t>
            </a: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3826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Australian literacy levels</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567717"/>
            <a:ext cx="10515600" cy="4351338"/>
          </a:xfrm>
        </p:spPr>
        <p:txBody>
          <a:bodyPr>
            <a:normAutofit/>
          </a:bodyPr>
          <a:lstStyle/>
          <a:p>
            <a:pPr>
              <a:lnSpc>
                <a:spcPct val="200000"/>
              </a:lnSpc>
            </a:pPr>
            <a:r>
              <a:rPr lang="en-US" dirty="0" smtClean="0">
                <a:latin typeface="Arial" panose="020B0604020202020204" pitchFamily="34" charset="0"/>
                <a:cs typeface="Arial" panose="020B0604020202020204" pitchFamily="34" charset="0"/>
              </a:rPr>
              <a:t>56% of Australians can understand written material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at a Year 9 level or above.</a:t>
            </a:r>
          </a:p>
          <a:p>
            <a:pPr>
              <a:lnSpc>
                <a:spcPct val="200000"/>
              </a:lnSpc>
            </a:pPr>
            <a:r>
              <a:rPr lang="en-US" dirty="0" smtClean="0">
                <a:latin typeface="Arial" panose="020B0604020202020204" pitchFamily="34" charset="0"/>
                <a:cs typeface="Arial" panose="020B0604020202020204" pitchFamily="34" charset="0"/>
              </a:rPr>
              <a:t>44% cannot.</a:t>
            </a:r>
          </a:p>
          <a:p>
            <a:pPr marL="457200" lvl="1" indent="0">
              <a:lnSpc>
                <a:spcPct val="200000"/>
              </a:lnSpc>
              <a:buNone/>
            </a:pPr>
            <a:r>
              <a:rPr lang="en-US" sz="2800" dirty="0" smtClean="0">
                <a:latin typeface="Arial" panose="020B0604020202020204" pitchFamily="34" charset="0"/>
                <a:cs typeface="Arial" panose="020B0604020202020204" pitchFamily="34" charset="0"/>
              </a:rPr>
              <a:t>- 14% have a low to very low level of literacy.</a:t>
            </a: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1703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Making Documents more understandable</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567717"/>
            <a:ext cx="10515600" cy="4351338"/>
          </a:xfrm>
        </p:spPr>
        <p:txBody>
          <a:bodyPr>
            <a:normAutofit/>
          </a:bodyPr>
          <a:lstStyle/>
          <a:p>
            <a:pPr marL="514350" indent="-514350">
              <a:lnSpc>
                <a:spcPct val="200000"/>
              </a:lnSpc>
              <a:buFont typeface="+mj-lt"/>
              <a:buAutoNum type="arabicPeriod"/>
            </a:pPr>
            <a:r>
              <a:rPr lang="en-US" sz="2800" dirty="0" smtClean="0">
                <a:latin typeface="Arial" panose="020B0604020202020204" pitchFamily="34" charset="0"/>
                <a:cs typeface="Arial" panose="020B0604020202020204" pitchFamily="34" charset="0"/>
              </a:rPr>
              <a:t>Plain Language</a:t>
            </a:r>
          </a:p>
          <a:p>
            <a:pPr marL="514350" indent="-514350">
              <a:lnSpc>
                <a:spcPct val="200000"/>
              </a:lnSpc>
              <a:buFont typeface="+mj-lt"/>
              <a:buAutoNum type="arabicPeriod"/>
            </a:pPr>
            <a:r>
              <a:rPr lang="en-US" dirty="0" smtClean="0">
                <a:latin typeface="Arial" panose="020B0604020202020204" pitchFamily="34" charset="0"/>
                <a:cs typeface="Arial" panose="020B0604020202020204" pitchFamily="34" charset="0"/>
              </a:rPr>
              <a:t>Easy Read</a:t>
            </a:r>
          </a:p>
          <a:p>
            <a:pPr marL="514350" indent="-514350">
              <a:lnSpc>
                <a:spcPct val="200000"/>
              </a:lnSpc>
              <a:buFont typeface="+mj-lt"/>
              <a:buAutoNum type="arabicPeriod"/>
            </a:pPr>
            <a:r>
              <a:rPr lang="en-US" sz="2800" dirty="0" smtClean="0">
                <a:latin typeface="Arial" panose="020B0604020202020204" pitchFamily="34" charset="0"/>
                <a:cs typeface="Arial" panose="020B0604020202020204" pitchFamily="34" charset="0"/>
              </a:rPr>
              <a:t>Easy English</a:t>
            </a:r>
          </a:p>
          <a:p>
            <a:pPr marL="0" indent="0">
              <a:lnSpc>
                <a:spcPct val="200000"/>
              </a:lnSpc>
              <a:buNone/>
            </a:pPr>
            <a:r>
              <a:rPr lang="en-US" dirty="0" smtClean="0">
                <a:latin typeface="Arial" panose="020B0604020202020204" pitchFamily="34" charset="0"/>
                <a:cs typeface="Arial" panose="020B0604020202020204" pitchFamily="34" charset="0"/>
              </a:rPr>
              <a:t>Differ in the literacy level required to understand them.</a:t>
            </a:r>
            <a:endParaRPr lang="en-US" sz="2800" dirty="0" smtClean="0">
              <a:latin typeface="Arial" panose="020B0604020202020204" pitchFamily="34" charset="0"/>
              <a:cs typeface="Arial" panose="020B0604020202020204" pitchFamily="34" charset="0"/>
            </a:endParaRP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3552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1. Plain Language</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567717"/>
            <a:ext cx="10515600" cy="4351338"/>
          </a:xfrm>
        </p:spPr>
        <p:txBody>
          <a:bodyPr>
            <a:normAutofit/>
          </a:bodyPr>
          <a:lstStyle/>
          <a:p>
            <a:pPr>
              <a:lnSpc>
                <a:spcPct val="200000"/>
              </a:lnSpc>
            </a:pPr>
            <a:r>
              <a:rPr lang="en-US" sz="2800" dirty="0" smtClean="0">
                <a:latin typeface="Arial" panose="020B0604020202020204" pitchFamily="34" charset="0"/>
                <a:cs typeface="Arial" panose="020B0604020202020204" pitchFamily="34" charset="0"/>
              </a:rPr>
              <a:t>Year 9 level reader</a:t>
            </a:r>
          </a:p>
          <a:p>
            <a:pPr>
              <a:lnSpc>
                <a:spcPct val="200000"/>
              </a:lnSpc>
            </a:pPr>
            <a:r>
              <a:rPr lang="en-US" dirty="0" smtClean="0">
                <a:latin typeface="Arial" panose="020B0604020202020204" pitchFamily="34" charset="0"/>
                <a:cs typeface="Arial" panose="020B0604020202020204" pitchFamily="34" charset="0"/>
              </a:rPr>
              <a:t>Sentences around 25 words long</a:t>
            </a:r>
          </a:p>
          <a:p>
            <a:pPr>
              <a:lnSpc>
                <a:spcPct val="200000"/>
              </a:lnSpc>
            </a:pPr>
            <a:r>
              <a:rPr lang="en-US" sz="2800" dirty="0" smtClean="0">
                <a:latin typeface="Arial" panose="020B0604020202020204" pitchFamily="34" charset="0"/>
                <a:cs typeface="Arial" panose="020B0604020202020204" pitchFamily="34" charset="0"/>
              </a:rPr>
              <a:t>“need to know” + “nice to know”</a:t>
            </a:r>
          </a:p>
          <a:p>
            <a:pPr>
              <a:lnSpc>
                <a:spcPct val="200000"/>
              </a:lnSpc>
            </a:pPr>
            <a:r>
              <a:rPr lang="en-US" dirty="0" smtClean="0">
                <a:latin typeface="Arial" panose="020B0604020202020204" pitchFamily="34" charset="0"/>
                <a:cs typeface="Arial" panose="020B0604020202020204" pitchFamily="34" charset="0"/>
              </a:rPr>
              <a:t>56% of the population</a:t>
            </a:r>
            <a:endParaRPr lang="en-US" sz="2800" dirty="0" smtClean="0">
              <a:latin typeface="Arial" panose="020B0604020202020204" pitchFamily="34" charset="0"/>
              <a:cs typeface="Arial" panose="020B0604020202020204" pitchFamily="34" charset="0"/>
            </a:endParaRP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8434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a:latin typeface="Arial" panose="020B0604020202020204" pitchFamily="34" charset="0"/>
                <a:cs typeface="Arial" panose="020B0604020202020204" pitchFamily="34" charset="0"/>
              </a:rPr>
              <a:t>2</a:t>
            </a:r>
            <a:r>
              <a:rPr lang="en-US" b="1" dirty="0" smtClean="0">
                <a:latin typeface="Arial" panose="020B0604020202020204" pitchFamily="34" charset="0"/>
                <a:cs typeface="Arial" panose="020B0604020202020204" pitchFamily="34" charset="0"/>
              </a:rPr>
              <a:t>. Easy Read</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567717"/>
            <a:ext cx="10515600" cy="4351338"/>
          </a:xfrm>
        </p:spPr>
        <p:txBody>
          <a:bodyPr>
            <a:normAutofit fontScale="92500" lnSpcReduction="20000"/>
          </a:bodyPr>
          <a:lstStyle/>
          <a:p>
            <a:pPr>
              <a:lnSpc>
                <a:spcPct val="200000"/>
              </a:lnSpc>
            </a:pPr>
            <a:r>
              <a:rPr lang="en-US" sz="2800" dirty="0" smtClean="0">
                <a:latin typeface="Arial" panose="020B0604020202020204" pitchFamily="34" charset="0"/>
                <a:cs typeface="Arial" panose="020B0604020202020204" pitchFamily="34" charset="0"/>
              </a:rPr>
              <a:t>Readers not at a Year 9 level </a:t>
            </a:r>
          </a:p>
          <a:p>
            <a:pPr>
              <a:lnSpc>
                <a:spcPct val="200000"/>
              </a:lnSpc>
            </a:pPr>
            <a:r>
              <a:rPr lang="en-US" dirty="0" smtClean="0">
                <a:latin typeface="Arial" panose="020B0604020202020204" pitchFamily="34" charset="0"/>
                <a:cs typeface="Arial" panose="020B0604020202020204" pitchFamily="34" charset="0"/>
              </a:rPr>
              <a:t>Sentences around 15 - 25 words long</a:t>
            </a:r>
          </a:p>
          <a:p>
            <a:pPr>
              <a:lnSpc>
                <a:spcPct val="200000"/>
              </a:lnSpc>
            </a:pPr>
            <a:r>
              <a:rPr lang="en-US" sz="2800" dirty="0" smtClean="0">
                <a:latin typeface="Arial" panose="020B0604020202020204" pitchFamily="34" charset="0"/>
                <a:cs typeface="Arial" panose="020B0604020202020204" pitchFamily="34" charset="0"/>
              </a:rPr>
              <a:t>Mostly “need to know”</a:t>
            </a:r>
          </a:p>
          <a:p>
            <a:pPr>
              <a:lnSpc>
                <a:spcPct val="200000"/>
              </a:lnSpc>
            </a:pPr>
            <a:r>
              <a:rPr lang="en-US" dirty="0" smtClean="0">
                <a:latin typeface="Arial" panose="020B0604020202020204" pitchFamily="34" charset="0"/>
                <a:cs typeface="Arial" panose="020B0604020202020204" pitchFamily="34" charset="0"/>
              </a:rPr>
              <a:t>Images, usually photos and symbols</a:t>
            </a:r>
            <a:endParaRPr lang="en-US" sz="2800" dirty="0" smtClean="0">
              <a:latin typeface="Arial" panose="020B0604020202020204" pitchFamily="34" charset="0"/>
              <a:cs typeface="Arial" panose="020B0604020202020204" pitchFamily="34" charset="0"/>
            </a:endParaRPr>
          </a:p>
          <a:p>
            <a:pPr>
              <a:lnSpc>
                <a:spcPct val="200000"/>
              </a:lnSpc>
            </a:pPr>
            <a:r>
              <a:rPr lang="en-US" dirty="0">
                <a:latin typeface="Arial" panose="020B0604020202020204" pitchFamily="34" charset="0"/>
                <a:cs typeface="Arial" panose="020B0604020202020204" pitchFamily="34" charset="0"/>
              </a:rPr>
              <a:t>8</a:t>
            </a:r>
            <a:r>
              <a:rPr lang="en-US" dirty="0" smtClean="0">
                <a:latin typeface="Arial" panose="020B0604020202020204" pitchFamily="34" charset="0"/>
                <a:cs typeface="Arial" panose="020B0604020202020204" pitchFamily="34" charset="0"/>
              </a:rPr>
              <a:t>6% of the population</a:t>
            </a:r>
            <a:endParaRPr lang="en-US" sz="2800" dirty="0" smtClean="0">
              <a:latin typeface="Arial" panose="020B0604020202020204" pitchFamily="34" charset="0"/>
              <a:cs typeface="Arial" panose="020B0604020202020204" pitchFamily="34" charset="0"/>
            </a:endParaRP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7462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heading"/>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3. Easy English</a:t>
            </a:r>
            <a:endParaRPr lang="en-AU" b="1" dirty="0">
              <a:latin typeface="Arial" panose="020B0604020202020204" pitchFamily="34" charset="0"/>
              <a:cs typeface="Arial" panose="020B0604020202020204" pitchFamily="34" charset="0"/>
            </a:endParaRPr>
          </a:p>
        </p:txBody>
      </p:sp>
      <p:sp>
        <p:nvSpPr>
          <p:cNvPr id="3" name="Slide content"/>
          <p:cNvSpPr>
            <a:spLocks noGrp="1"/>
          </p:cNvSpPr>
          <p:nvPr>
            <p:ph idx="1"/>
          </p:nvPr>
        </p:nvSpPr>
        <p:spPr>
          <a:xfrm>
            <a:off x="838200" y="1299411"/>
            <a:ext cx="10515600" cy="4742317"/>
          </a:xfrm>
        </p:spPr>
        <p:txBody>
          <a:bodyPr>
            <a:noAutofit/>
          </a:bodyPr>
          <a:lstStyle/>
          <a:p>
            <a:pPr>
              <a:lnSpc>
                <a:spcPct val="200000"/>
              </a:lnSpc>
              <a:spcBef>
                <a:spcPts val="0"/>
              </a:spcBef>
            </a:pPr>
            <a:r>
              <a:rPr lang="en-US" sz="2400" dirty="0" smtClean="0">
                <a:latin typeface="Arial" panose="020B0604020202020204" pitchFamily="34" charset="0"/>
                <a:cs typeface="Arial" panose="020B0604020202020204" pitchFamily="34" charset="0"/>
              </a:rPr>
              <a:t>Readers not at a Year 9 level </a:t>
            </a:r>
          </a:p>
          <a:p>
            <a:pPr>
              <a:lnSpc>
                <a:spcPct val="200000"/>
              </a:lnSpc>
              <a:spcBef>
                <a:spcPts val="0"/>
              </a:spcBef>
            </a:pPr>
            <a:r>
              <a:rPr lang="en-US" sz="2400" dirty="0" smtClean="0">
                <a:latin typeface="Arial" panose="020B0604020202020204" pitchFamily="34" charset="0"/>
                <a:cs typeface="Arial" panose="020B0604020202020204" pitchFamily="34" charset="0"/>
              </a:rPr>
              <a:t>Sentences in 5-10 word chunks</a:t>
            </a:r>
          </a:p>
          <a:p>
            <a:pPr>
              <a:lnSpc>
                <a:spcPct val="200000"/>
              </a:lnSpc>
              <a:spcBef>
                <a:spcPts val="0"/>
              </a:spcBef>
            </a:pPr>
            <a:r>
              <a:rPr lang="en-US" sz="2400" dirty="0" smtClean="0">
                <a:latin typeface="Arial" panose="020B0604020202020204" pitchFamily="34" charset="0"/>
                <a:cs typeface="Arial" panose="020B0604020202020204" pitchFamily="34" charset="0"/>
              </a:rPr>
              <a:t>Consistency in layout</a:t>
            </a:r>
          </a:p>
          <a:p>
            <a:pPr>
              <a:lnSpc>
                <a:spcPct val="200000"/>
              </a:lnSpc>
              <a:spcBef>
                <a:spcPts val="0"/>
              </a:spcBef>
            </a:pPr>
            <a:r>
              <a:rPr lang="en-US" sz="2400" dirty="0" smtClean="0">
                <a:latin typeface="Arial" panose="020B0604020202020204" pitchFamily="34" charset="0"/>
                <a:cs typeface="Arial" panose="020B0604020202020204" pitchFamily="34" charset="0"/>
              </a:rPr>
              <a:t>Just “need to know”</a:t>
            </a:r>
          </a:p>
          <a:p>
            <a:pPr>
              <a:lnSpc>
                <a:spcPct val="200000"/>
              </a:lnSpc>
              <a:spcBef>
                <a:spcPts val="0"/>
              </a:spcBef>
            </a:pPr>
            <a:r>
              <a:rPr lang="en-US" sz="2400" dirty="0" smtClean="0">
                <a:latin typeface="Arial" panose="020B0604020202020204" pitchFamily="34" charset="0"/>
                <a:cs typeface="Arial" panose="020B0604020202020204" pitchFamily="34" charset="0"/>
              </a:rPr>
              <a:t>Images</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drawings/illustrations </a:t>
            </a:r>
          </a:p>
          <a:p>
            <a:pPr>
              <a:lnSpc>
                <a:spcPct val="200000"/>
              </a:lnSpc>
            </a:pPr>
            <a:r>
              <a:rPr lang="en-US" sz="2400" dirty="0" smtClean="0">
                <a:latin typeface="Arial" panose="020B0604020202020204" pitchFamily="34" charset="0"/>
                <a:cs typeface="Arial" panose="020B0604020202020204" pitchFamily="34" charset="0"/>
              </a:rPr>
              <a:t>100% of the population</a:t>
            </a:r>
          </a:p>
        </p:txBody>
      </p:sp>
      <p:sp>
        <p:nvSpPr>
          <p:cNvPr id="4" name="Rectangle 3" descr="Decorative."/>
          <p:cNvSpPr/>
          <p:nvPr/>
        </p:nvSpPr>
        <p:spPr>
          <a:xfrm>
            <a:off x="0" y="6176963"/>
            <a:ext cx="12192000" cy="681037"/>
          </a:xfrm>
          <a:prstGeom prst="rect">
            <a:avLst/>
          </a:prstGeom>
          <a:solidFill>
            <a:schemeClr val="tx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Nunito" panose="00000500000000000000" pitchFamily="2" charset="0"/>
            </a:endParaRPr>
          </a:p>
        </p:txBody>
      </p:sp>
      <p:sp>
        <p:nvSpPr>
          <p:cNvPr id="5" name="TextBox 4"/>
          <p:cNvSpPr txBox="1"/>
          <p:nvPr/>
        </p:nvSpPr>
        <p:spPr>
          <a:xfrm>
            <a:off x="2490247" y="6261100"/>
            <a:ext cx="7211506" cy="461665"/>
          </a:xfrm>
          <a:prstGeom prst="rect">
            <a:avLst/>
          </a:prstGeom>
          <a:noFill/>
        </p:spPr>
        <p:txBody>
          <a:bodyPr wrap="square" rtlCol="0">
            <a:spAutoFit/>
          </a:bodyPr>
          <a:lstStyle/>
          <a:p>
            <a:pPr algn="ctr"/>
            <a:r>
              <a:rPr lang="en-AU" sz="2400" b="1" u="sng" dirty="0" smtClean="0">
                <a:solidFill>
                  <a:schemeClr val="bg1"/>
                </a:solidFill>
                <a:latin typeface="Arial" panose="020B0604020202020204" pitchFamily="34" charset="0"/>
                <a:cs typeface="Arial" panose="020B0604020202020204" pitchFamily="34" charset="0"/>
              </a:rPr>
              <a:t>www.visability.com.au</a:t>
            </a:r>
            <a:endParaRPr lang="en-AU" sz="2400" b="1" u="sng"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7614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79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TotalTime>
  <Words>649</Words>
  <Application>Microsoft Office PowerPoint</Application>
  <PresentationFormat>Widescreen</PresentationFormat>
  <Paragraphs>133</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Nunito</vt:lpstr>
      <vt:lpstr>Times New Roman</vt:lpstr>
      <vt:lpstr>Office Theme</vt:lpstr>
      <vt:lpstr>The Place for Easy English for full information access</vt:lpstr>
      <vt:lpstr>Introduction</vt:lpstr>
      <vt:lpstr>The VisAbility journey</vt:lpstr>
      <vt:lpstr>Why we need to consider literacy levels</vt:lpstr>
      <vt:lpstr>Australian literacy levels</vt:lpstr>
      <vt:lpstr>Making Documents more understandable</vt:lpstr>
      <vt:lpstr>1. Plain Language</vt:lpstr>
      <vt:lpstr>2. Easy Read</vt:lpstr>
      <vt:lpstr>3. Easy English</vt:lpstr>
      <vt:lpstr>An example: Plain Language</vt:lpstr>
      <vt:lpstr>An example: Easy Read</vt:lpstr>
      <vt:lpstr>An example: Easy Read</vt:lpstr>
      <vt:lpstr>An example: Easy English</vt:lpstr>
      <vt:lpstr>Easy English p2</vt:lpstr>
      <vt:lpstr>Easy English p3</vt:lpstr>
      <vt:lpstr>Easy English p3</vt:lpstr>
      <vt:lpstr>Images</vt:lpstr>
      <vt:lpstr>Using Easy English</vt:lpstr>
      <vt:lpstr>Contact Details</vt:lpstr>
      <vt:lpstr>VisAbility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VisAbility PowerPoint Template</dc:title>
  <dc:creator>Claire Towns</dc:creator>
  <cp:keywords>VisAbility; Slideshow; PowerPoint; Template; Accessible</cp:keywords>
  <cp:lastModifiedBy>Leone Carroll</cp:lastModifiedBy>
  <cp:revision>44</cp:revision>
  <dcterms:created xsi:type="dcterms:W3CDTF">2020-10-13T01:42:00Z</dcterms:created>
  <dcterms:modified xsi:type="dcterms:W3CDTF">2021-05-14T01:58:23Z</dcterms:modified>
</cp:coreProperties>
</file>