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423" r:id="rId2"/>
    <p:sldId id="334" r:id="rId3"/>
    <p:sldId id="317" r:id="rId4"/>
    <p:sldId id="419" r:id="rId5"/>
    <p:sldId id="394" r:id="rId6"/>
    <p:sldId id="377" r:id="rId7"/>
    <p:sldId id="379" r:id="rId8"/>
    <p:sldId id="424" r:id="rId9"/>
    <p:sldId id="381" r:id="rId10"/>
    <p:sldId id="382" r:id="rId11"/>
    <p:sldId id="383" r:id="rId12"/>
    <p:sldId id="384" r:id="rId13"/>
    <p:sldId id="393" r:id="rId14"/>
    <p:sldId id="404" r:id="rId15"/>
    <p:sldId id="414" r:id="rId16"/>
    <p:sldId id="409" r:id="rId17"/>
    <p:sldId id="413" r:id="rId18"/>
    <p:sldId id="385" r:id="rId19"/>
    <p:sldId id="408" r:id="rId20"/>
    <p:sldId id="410" r:id="rId21"/>
    <p:sldId id="420" r:id="rId22"/>
    <p:sldId id="415" r:id="rId23"/>
    <p:sldId id="400" r:id="rId24"/>
    <p:sldId id="392" r:id="rId25"/>
    <p:sldId id="403" r:id="rId26"/>
    <p:sldId id="42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3"/>
    <a:srgbClr val="011893"/>
    <a:srgbClr val="0432FF"/>
    <a:srgbClr val="FFD415"/>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80"/>
    <p:restoredTop sz="96374" autoAdjust="0"/>
  </p:normalViewPr>
  <p:slideViewPr>
    <p:cSldViewPr snapToGrid="0" snapToObjects="1">
      <p:cViewPr varScale="1">
        <p:scale>
          <a:sx n="107" d="100"/>
          <a:sy n="107" d="100"/>
        </p:scale>
        <p:origin x="894" y="102"/>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4CE55-A7E2-0944-86C5-891F0073FD86}" type="datetimeFigureOut">
              <a:rPr lang="en-US" smtClean="0"/>
              <a:t>5/9/2021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D5F033-EB3C-EF41-BB26-699C8584F377}" type="slidenum">
              <a:rPr lang="en-US" smtClean="0"/>
              <a:t>‹#›</a:t>
            </a:fld>
            <a:endParaRPr lang="en-US" dirty="0"/>
          </a:p>
        </p:txBody>
      </p:sp>
    </p:spTree>
    <p:extLst>
      <p:ext uri="{BB962C8B-B14F-4D97-AF65-F5344CB8AC3E}">
        <p14:creationId xmlns:p14="http://schemas.microsoft.com/office/powerpoint/2010/main" val="1743753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Penny</a:t>
            </a:r>
          </a:p>
        </p:txBody>
      </p:sp>
      <p:sp>
        <p:nvSpPr>
          <p:cNvPr id="4" name="Slide Number Placeholder 3"/>
          <p:cNvSpPr>
            <a:spLocks noGrp="1"/>
          </p:cNvSpPr>
          <p:nvPr>
            <p:ph type="sldNum" sz="quarter" idx="5"/>
          </p:nvPr>
        </p:nvSpPr>
        <p:spPr/>
        <p:txBody>
          <a:bodyPr/>
          <a:lstStyle/>
          <a:p>
            <a:fld id="{84D5F033-EB3C-EF41-BB26-699C8584F377}" type="slidenum">
              <a:rPr lang="en-US" smtClean="0"/>
              <a:t>1</a:t>
            </a:fld>
            <a:endParaRPr lang="en-US" dirty="0"/>
          </a:p>
        </p:txBody>
      </p:sp>
    </p:spTree>
    <p:extLst>
      <p:ext uri="{BB962C8B-B14F-4D97-AF65-F5344CB8AC3E}">
        <p14:creationId xmlns:p14="http://schemas.microsoft.com/office/powerpoint/2010/main" val="3258716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Kathryn  </a:t>
            </a:r>
          </a:p>
        </p:txBody>
      </p:sp>
      <p:sp>
        <p:nvSpPr>
          <p:cNvPr id="4" name="Slide Number Placeholder 3"/>
          <p:cNvSpPr>
            <a:spLocks noGrp="1"/>
          </p:cNvSpPr>
          <p:nvPr>
            <p:ph type="sldNum" sz="quarter" idx="5"/>
          </p:nvPr>
        </p:nvSpPr>
        <p:spPr/>
        <p:txBody>
          <a:bodyPr/>
          <a:lstStyle/>
          <a:p>
            <a:fld id="{84D5F033-EB3C-EF41-BB26-699C8584F377}" type="slidenum">
              <a:rPr lang="en-US" smtClean="0"/>
              <a:t>14</a:t>
            </a:fld>
            <a:endParaRPr lang="en-US" dirty="0"/>
          </a:p>
        </p:txBody>
      </p:sp>
    </p:spTree>
    <p:extLst>
      <p:ext uri="{BB962C8B-B14F-4D97-AF65-F5344CB8AC3E}">
        <p14:creationId xmlns:p14="http://schemas.microsoft.com/office/powerpoint/2010/main" val="329812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a:p>
            <a:r>
              <a:rPr lang="en-US" dirty="0"/>
              <a:t>Here of some of the ways  the participants helped support families that stood out to us.  A lot of time was spent advocating for accessible technology.  In the first study, at the beginning the shift to online instruction was so quick a lot of families  and schools had no idea  what was happening . Everybody needed training and support to navigate spaces like zoom and google classroom. We found that there were less complaints about technology by the second survey. And just like many of you, we had to connect to families through texts and even becoming a delivery service for educational materials.</a:t>
            </a:r>
          </a:p>
        </p:txBody>
      </p:sp>
      <p:sp>
        <p:nvSpPr>
          <p:cNvPr id="4" name="Slide Number Placeholder 3"/>
          <p:cNvSpPr>
            <a:spLocks noGrp="1"/>
          </p:cNvSpPr>
          <p:nvPr>
            <p:ph type="sldNum" sz="quarter" idx="5"/>
          </p:nvPr>
        </p:nvSpPr>
        <p:spPr/>
        <p:txBody>
          <a:bodyPr/>
          <a:lstStyle/>
          <a:p>
            <a:fld id="{84D5F033-EB3C-EF41-BB26-699C8584F377}" type="slidenum">
              <a:rPr lang="en-US" smtClean="0"/>
              <a:t>15</a:t>
            </a:fld>
            <a:endParaRPr lang="en-US" dirty="0"/>
          </a:p>
        </p:txBody>
      </p:sp>
    </p:spTree>
    <p:extLst>
      <p:ext uri="{BB962C8B-B14F-4D97-AF65-F5344CB8AC3E}">
        <p14:creationId xmlns:p14="http://schemas.microsoft.com/office/powerpoint/2010/main" val="387850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 </a:t>
            </a:r>
          </a:p>
          <a:p>
            <a:r>
              <a:rPr lang="en-US" dirty="0"/>
              <a:t>I think prior to the pandemic, we as professionals  often forgot our students didn’t live in a bubble. But we got a much closer view as to all the demands families have going on.  We got a better perspective, but families were  better able to learn ways to support their child in the home.  The need for face to face interaction is  really required to have engaged students.</a:t>
            </a:r>
          </a:p>
        </p:txBody>
      </p:sp>
      <p:sp>
        <p:nvSpPr>
          <p:cNvPr id="4" name="Slide Number Placeholder 3"/>
          <p:cNvSpPr>
            <a:spLocks noGrp="1"/>
          </p:cNvSpPr>
          <p:nvPr>
            <p:ph type="sldNum" sz="quarter" idx="5"/>
          </p:nvPr>
        </p:nvSpPr>
        <p:spPr/>
        <p:txBody>
          <a:bodyPr/>
          <a:lstStyle/>
          <a:p>
            <a:fld id="{84D5F033-EB3C-EF41-BB26-699C8584F377}" type="slidenum">
              <a:rPr lang="en-US" smtClean="0"/>
              <a:t>17</a:t>
            </a:fld>
            <a:endParaRPr lang="en-US" dirty="0"/>
          </a:p>
        </p:txBody>
      </p:sp>
    </p:spTree>
    <p:extLst>
      <p:ext uri="{BB962C8B-B14F-4D97-AF65-F5344CB8AC3E}">
        <p14:creationId xmlns:p14="http://schemas.microsoft.com/office/powerpoint/2010/main" val="3331875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Justin</a:t>
            </a:r>
          </a:p>
        </p:txBody>
      </p:sp>
      <p:sp>
        <p:nvSpPr>
          <p:cNvPr id="4" name="Slide Number Placeholder 3"/>
          <p:cNvSpPr>
            <a:spLocks noGrp="1"/>
          </p:cNvSpPr>
          <p:nvPr>
            <p:ph type="sldNum" sz="quarter" idx="5"/>
          </p:nvPr>
        </p:nvSpPr>
        <p:spPr/>
        <p:txBody>
          <a:bodyPr/>
          <a:lstStyle/>
          <a:p>
            <a:fld id="{84D5F033-EB3C-EF41-BB26-699C8584F377}" type="slidenum">
              <a:rPr lang="en-US" smtClean="0"/>
              <a:t>18</a:t>
            </a:fld>
            <a:endParaRPr lang="en-US" dirty="0"/>
          </a:p>
        </p:txBody>
      </p:sp>
    </p:spTree>
    <p:extLst>
      <p:ext uri="{BB962C8B-B14F-4D97-AF65-F5344CB8AC3E}">
        <p14:creationId xmlns:p14="http://schemas.microsoft.com/office/powerpoint/2010/main" val="2462274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solidFill>
                  <a:srgbClr val="FF0000"/>
                </a:solidFill>
              </a:rPr>
              <a:t>Is this slide in the right place?</a:t>
            </a:r>
          </a:p>
        </p:txBody>
      </p:sp>
      <p:sp>
        <p:nvSpPr>
          <p:cNvPr id="4" name="Slide Number Placeholder 3"/>
          <p:cNvSpPr>
            <a:spLocks noGrp="1"/>
          </p:cNvSpPr>
          <p:nvPr>
            <p:ph type="sldNum" sz="quarter" idx="5"/>
          </p:nvPr>
        </p:nvSpPr>
        <p:spPr/>
        <p:txBody>
          <a:bodyPr/>
          <a:lstStyle/>
          <a:p>
            <a:fld id="{84D5F033-EB3C-EF41-BB26-699C8584F377}" type="slidenum">
              <a:rPr lang="en-US" smtClean="0"/>
              <a:t>19</a:t>
            </a:fld>
            <a:endParaRPr lang="en-US" dirty="0"/>
          </a:p>
        </p:txBody>
      </p:sp>
    </p:spTree>
    <p:extLst>
      <p:ext uri="{BB962C8B-B14F-4D97-AF65-F5344CB8AC3E}">
        <p14:creationId xmlns:p14="http://schemas.microsoft.com/office/powerpoint/2010/main" val="2082800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a:p>
            <a:r>
              <a:rPr lang="en-US" dirty="0"/>
              <a:t>I know I found it very helpful when I could be added to the virtual classroom even just to go an observe to judge how my student was able to participate.  We made sure to spend time learning what worked. Liked external </a:t>
            </a:r>
            <a:r>
              <a:rPr lang="en-US" dirty="0" err="1"/>
              <a:t>moitors</a:t>
            </a:r>
            <a:r>
              <a:rPr lang="en-US" dirty="0"/>
              <a:t> and keyboards.  Also, giving specific ideas that  are causing problems for our students. One of mine, his mom actually tweeted about a learning platform and the company reached out and asked could they get information and they were able to make the platform more accessible .</a:t>
            </a:r>
          </a:p>
        </p:txBody>
      </p:sp>
      <p:sp>
        <p:nvSpPr>
          <p:cNvPr id="4" name="Slide Number Placeholder 3"/>
          <p:cNvSpPr>
            <a:spLocks noGrp="1"/>
          </p:cNvSpPr>
          <p:nvPr>
            <p:ph type="sldNum" sz="quarter" idx="5"/>
          </p:nvPr>
        </p:nvSpPr>
        <p:spPr/>
        <p:txBody>
          <a:bodyPr/>
          <a:lstStyle/>
          <a:p>
            <a:fld id="{84D5F033-EB3C-EF41-BB26-699C8584F377}" type="slidenum">
              <a:rPr lang="en-US" smtClean="0"/>
              <a:t>22</a:t>
            </a:fld>
            <a:endParaRPr lang="en-US" dirty="0"/>
          </a:p>
        </p:txBody>
      </p:sp>
    </p:spTree>
    <p:extLst>
      <p:ext uri="{BB962C8B-B14F-4D97-AF65-F5344CB8AC3E}">
        <p14:creationId xmlns:p14="http://schemas.microsoft.com/office/powerpoint/2010/main" val="839592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Justin</a:t>
            </a:r>
          </a:p>
        </p:txBody>
      </p:sp>
      <p:sp>
        <p:nvSpPr>
          <p:cNvPr id="4" name="Slide Number Placeholder 3"/>
          <p:cNvSpPr>
            <a:spLocks noGrp="1"/>
          </p:cNvSpPr>
          <p:nvPr>
            <p:ph type="sldNum" sz="quarter" idx="5"/>
          </p:nvPr>
        </p:nvSpPr>
        <p:spPr/>
        <p:txBody>
          <a:bodyPr/>
          <a:lstStyle/>
          <a:p>
            <a:fld id="{84D5F033-EB3C-EF41-BB26-699C8584F377}" type="slidenum">
              <a:rPr lang="en-US" smtClean="0"/>
              <a:t>23</a:t>
            </a:fld>
            <a:endParaRPr lang="en-US" dirty="0"/>
          </a:p>
        </p:txBody>
      </p:sp>
    </p:spTree>
    <p:extLst>
      <p:ext uri="{BB962C8B-B14F-4D97-AF65-F5344CB8AC3E}">
        <p14:creationId xmlns:p14="http://schemas.microsoft.com/office/powerpoint/2010/main" val="550861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Penny</a:t>
            </a:r>
          </a:p>
        </p:txBody>
      </p:sp>
      <p:sp>
        <p:nvSpPr>
          <p:cNvPr id="4" name="Slide Number Placeholder 3"/>
          <p:cNvSpPr>
            <a:spLocks noGrp="1"/>
          </p:cNvSpPr>
          <p:nvPr>
            <p:ph type="sldNum" sz="quarter" idx="5"/>
          </p:nvPr>
        </p:nvSpPr>
        <p:spPr/>
        <p:txBody>
          <a:bodyPr/>
          <a:lstStyle/>
          <a:p>
            <a:fld id="{84D5F033-EB3C-EF41-BB26-699C8584F377}" type="slidenum">
              <a:rPr lang="en-US" smtClean="0"/>
              <a:t>24</a:t>
            </a:fld>
            <a:endParaRPr lang="en-US" dirty="0"/>
          </a:p>
        </p:txBody>
      </p:sp>
    </p:spTree>
    <p:extLst>
      <p:ext uri="{BB962C8B-B14F-4D97-AF65-F5344CB8AC3E}">
        <p14:creationId xmlns:p14="http://schemas.microsoft.com/office/powerpoint/2010/main" val="3378707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Justin</a:t>
            </a:r>
          </a:p>
        </p:txBody>
      </p:sp>
      <p:sp>
        <p:nvSpPr>
          <p:cNvPr id="4" name="Slide Number Placeholder 3"/>
          <p:cNvSpPr>
            <a:spLocks noGrp="1"/>
          </p:cNvSpPr>
          <p:nvPr>
            <p:ph type="sldNum" sz="quarter" idx="5"/>
          </p:nvPr>
        </p:nvSpPr>
        <p:spPr/>
        <p:txBody>
          <a:bodyPr/>
          <a:lstStyle/>
          <a:p>
            <a:fld id="{94330E01-63F4-44C3-AC79-07623F1431D9}" type="slidenum">
              <a:rPr lang="en-US" smtClean="0"/>
              <a:t>25</a:t>
            </a:fld>
            <a:endParaRPr lang="en-US" dirty="0"/>
          </a:p>
        </p:txBody>
      </p:sp>
    </p:spTree>
    <p:extLst>
      <p:ext uri="{BB962C8B-B14F-4D97-AF65-F5344CB8AC3E}">
        <p14:creationId xmlns:p14="http://schemas.microsoft.com/office/powerpoint/2010/main" val="2524378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Penny</a:t>
            </a:r>
          </a:p>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26</a:t>
            </a:fld>
            <a:endParaRPr lang="en-US" dirty="0"/>
          </a:p>
        </p:txBody>
      </p:sp>
    </p:spTree>
    <p:extLst>
      <p:ext uri="{BB962C8B-B14F-4D97-AF65-F5344CB8AC3E}">
        <p14:creationId xmlns:p14="http://schemas.microsoft.com/office/powerpoint/2010/main" val="115431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Penny</a:t>
            </a:r>
          </a:p>
        </p:txBody>
      </p:sp>
      <p:sp>
        <p:nvSpPr>
          <p:cNvPr id="4" name="Slide Number Placeholder 3"/>
          <p:cNvSpPr>
            <a:spLocks noGrp="1"/>
          </p:cNvSpPr>
          <p:nvPr>
            <p:ph type="sldNum" sz="quarter" idx="5"/>
          </p:nvPr>
        </p:nvSpPr>
        <p:spPr/>
        <p:txBody>
          <a:bodyPr/>
          <a:lstStyle/>
          <a:p>
            <a:fld id="{84D5F033-EB3C-EF41-BB26-699C8584F377}" type="slidenum">
              <a:rPr lang="en-US" smtClean="0"/>
              <a:t>2</a:t>
            </a:fld>
            <a:endParaRPr lang="en-US" dirty="0"/>
          </a:p>
        </p:txBody>
      </p:sp>
    </p:spTree>
    <p:extLst>
      <p:ext uri="{BB962C8B-B14F-4D97-AF65-F5344CB8AC3E}">
        <p14:creationId xmlns:p14="http://schemas.microsoft.com/office/powerpoint/2010/main" val="1018075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Penny</a:t>
            </a:r>
          </a:p>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3</a:t>
            </a:fld>
            <a:endParaRPr lang="en-US" dirty="0"/>
          </a:p>
        </p:txBody>
      </p:sp>
    </p:spTree>
    <p:extLst>
      <p:ext uri="{BB962C8B-B14F-4D97-AF65-F5344CB8AC3E}">
        <p14:creationId xmlns:p14="http://schemas.microsoft.com/office/powerpoint/2010/main" val="3593283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Penny</a:t>
            </a:r>
          </a:p>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4</a:t>
            </a:fld>
            <a:endParaRPr lang="en-US" dirty="0"/>
          </a:p>
        </p:txBody>
      </p:sp>
    </p:spTree>
    <p:extLst>
      <p:ext uri="{BB962C8B-B14F-4D97-AF65-F5344CB8AC3E}">
        <p14:creationId xmlns:p14="http://schemas.microsoft.com/office/powerpoint/2010/main" val="3386665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Penny</a:t>
            </a:r>
          </a:p>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5</a:t>
            </a:fld>
            <a:endParaRPr lang="en-US" dirty="0"/>
          </a:p>
        </p:txBody>
      </p:sp>
    </p:spTree>
    <p:extLst>
      <p:ext uri="{BB962C8B-B14F-4D97-AF65-F5344CB8AC3E}">
        <p14:creationId xmlns:p14="http://schemas.microsoft.com/office/powerpoint/2010/main" val="705121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Penny</a:t>
            </a:r>
          </a:p>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6</a:t>
            </a:fld>
            <a:endParaRPr lang="en-US" dirty="0"/>
          </a:p>
        </p:txBody>
      </p:sp>
    </p:spTree>
    <p:extLst>
      <p:ext uri="{BB962C8B-B14F-4D97-AF65-F5344CB8AC3E}">
        <p14:creationId xmlns:p14="http://schemas.microsoft.com/office/powerpoint/2010/main" val="2484234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7</a:t>
            </a:fld>
            <a:endParaRPr lang="en-US" dirty="0"/>
          </a:p>
        </p:txBody>
      </p:sp>
    </p:spTree>
    <p:extLst>
      <p:ext uri="{BB962C8B-B14F-4D97-AF65-F5344CB8AC3E}">
        <p14:creationId xmlns:p14="http://schemas.microsoft.com/office/powerpoint/2010/main" val="386982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Penny</a:t>
            </a:r>
          </a:p>
        </p:txBody>
      </p:sp>
      <p:sp>
        <p:nvSpPr>
          <p:cNvPr id="4" name="Slide Number Placeholder 3"/>
          <p:cNvSpPr>
            <a:spLocks noGrp="1"/>
          </p:cNvSpPr>
          <p:nvPr>
            <p:ph type="sldNum" sz="quarter" idx="5"/>
          </p:nvPr>
        </p:nvSpPr>
        <p:spPr/>
        <p:txBody>
          <a:bodyPr/>
          <a:lstStyle/>
          <a:p>
            <a:fld id="{84D5F033-EB3C-EF41-BB26-699C8584F377}" type="slidenum">
              <a:rPr lang="en-US" smtClean="0"/>
              <a:t>8</a:t>
            </a:fld>
            <a:endParaRPr lang="en-US" dirty="0"/>
          </a:p>
        </p:txBody>
      </p:sp>
    </p:spTree>
    <p:extLst>
      <p:ext uri="{BB962C8B-B14F-4D97-AF65-F5344CB8AC3E}">
        <p14:creationId xmlns:p14="http://schemas.microsoft.com/office/powerpoint/2010/main" val="3154443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Penny</a:t>
            </a:r>
          </a:p>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13</a:t>
            </a:fld>
            <a:endParaRPr lang="en-US" dirty="0"/>
          </a:p>
        </p:txBody>
      </p:sp>
    </p:spTree>
    <p:extLst>
      <p:ext uri="{BB962C8B-B14F-4D97-AF65-F5344CB8AC3E}">
        <p14:creationId xmlns:p14="http://schemas.microsoft.com/office/powerpoint/2010/main" val="1837051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371600"/>
            <a:ext cx="10464800" cy="2597150"/>
          </a:xfrm>
        </p:spPr>
        <p:txBody>
          <a:bodyPr anchor="b">
            <a:noAutofit/>
          </a:bodyPr>
          <a:lstStyle>
            <a:lvl1pPr>
              <a:defRPr sz="4800" cap="none" baseline="0">
                <a:solidFill>
                  <a:schemeClr val="tx1"/>
                </a:solidFill>
              </a:defRPr>
            </a:lvl1pPr>
          </a:lstStyle>
          <a:p>
            <a:r>
              <a:rPr lang="en-US" dirty="0"/>
              <a:t>Click to Edit Master Title</a:t>
            </a:r>
          </a:p>
        </p:txBody>
      </p:sp>
      <p:sp>
        <p:nvSpPr>
          <p:cNvPr id="3" name="Subtitle 2"/>
          <p:cNvSpPr>
            <a:spLocks noGrp="1"/>
          </p:cNvSpPr>
          <p:nvPr>
            <p:ph type="subTitle" idx="1"/>
          </p:nvPr>
        </p:nvSpPr>
        <p:spPr>
          <a:xfrm>
            <a:off x="914400" y="4381500"/>
            <a:ext cx="8534400" cy="2065779"/>
          </a:xfrm>
        </p:spPr>
        <p:txBody>
          <a:bodyPr/>
          <a:lstStyle>
            <a:lvl1pPr marL="0" indent="0" algn="l">
              <a:lnSpc>
                <a:spcPct val="100000"/>
              </a:lnSpc>
              <a:spcBef>
                <a:spcPts val="0"/>
              </a:spcBef>
              <a:spcAft>
                <a:spcPts val="0"/>
              </a:spcAft>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a:t>
            </a:r>
          </a:p>
          <a:p>
            <a:endParaRPr lang="en-US" dirty="0"/>
          </a:p>
        </p:txBody>
      </p:sp>
      <p:cxnSp>
        <p:nvCxnSpPr>
          <p:cNvPr id="8" name="Straight Connector 7"/>
          <p:cNvCxnSpPr/>
          <p:nvPr/>
        </p:nvCxnSpPr>
        <p:spPr>
          <a:xfrm>
            <a:off x="914400" y="4171103"/>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descr="CTEBVI logo">
            <a:extLst>
              <a:ext uri="{FF2B5EF4-FFF2-40B4-BE49-F238E27FC236}">
                <a16:creationId xmlns:a16="http://schemas.microsoft.com/office/drawing/2014/main" id="{D98FD5A5-86E7-6841-8C85-9E48DCDC2C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 cy="1044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62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22471E3D-74B4-114D-9F36-EDC3A1F7E4FE}"/>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69771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800" b="0"/>
            </a:lvl1pPr>
          </a:lstStyle>
          <a:p>
            <a:r>
              <a:rPr lang="en-US" dirty="0"/>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609601" y="2130553"/>
            <a:ext cx="2852928" cy="4243615"/>
          </a:xfrm>
        </p:spPr>
        <p:txBody>
          <a:bodyPr>
            <a:normAutofit/>
          </a:bodyPr>
          <a:lstStyle>
            <a:lvl1pPr marL="0" indent="0">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609600" y="18288"/>
            <a:ext cx="3860800" cy="329184"/>
          </a:xfrm>
          <a:prstGeom prst="rect">
            <a:avLst/>
          </a:prstGeom>
        </p:spPr>
        <p:txBody>
          <a:bodyPr/>
          <a:lstStyle/>
          <a:p>
            <a:fld id="{CE9E1CA1-D8A3-CF40-9734-25F30061656F}" type="datetimeFigureOut">
              <a:rPr lang="en-US" smtClean="0"/>
              <a:t>5/9/2021</a:t>
            </a:fld>
            <a:endParaRPr lang="en-US" dirty="0"/>
          </a:p>
        </p:txBody>
      </p:sp>
      <p:sp>
        <p:nvSpPr>
          <p:cNvPr id="6" name="Footer Placeholder 5"/>
          <p:cNvSpPr>
            <a:spLocks noGrp="1"/>
          </p:cNvSpPr>
          <p:nvPr>
            <p:ph type="ftr" sz="quarter" idx="11"/>
          </p:nvPr>
        </p:nvSpPr>
        <p:spPr>
          <a:xfrm>
            <a:off x="4572000" y="18288"/>
            <a:ext cx="5486400" cy="329184"/>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160000" y="18288"/>
            <a:ext cx="1422400" cy="329184"/>
          </a:xfrm>
          <a:prstGeom prst="rect">
            <a:avLst/>
          </a:prstGeom>
        </p:spPr>
        <p:txBody>
          <a:bodyPr/>
          <a:lstStyle/>
          <a:p>
            <a:fld id="{05420A8B-95B4-6F40-8405-65912273E3F0}" type="slidenum">
              <a:rPr lang="en-US" smtClean="0"/>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6">
            <a:extLst>
              <a:ext uri="{FF2B5EF4-FFF2-40B4-BE49-F238E27FC236}">
                <a16:creationId xmlns:a16="http://schemas.microsoft.com/office/drawing/2014/main" id="{B6D9BE21-5106-5040-9CB7-1FE004D5AA21}"/>
              </a:ext>
            </a:extLst>
          </p:cNvPr>
          <p:cNvSpPr txBox="1">
            <a:spLocks/>
          </p:cNvSpPr>
          <p:nvPr userDrawn="1"/>
        </p:nvSpPr>
        <p:spPr>
          <a:xfrm>
            <a:off x="11582400" y="6489032"/>
            <a:ext cx="597568" cy="329184"/>
          </a:xfrm>
          <a:prstGeom prst="rect">
            <a:avLst/>
          </a:prstGeom>
        </p:spPr>
        <p:txBody>
          <a:bodyPr/>
          <a:lstStyle>
            <a:defPPr>
              <a:defRPr lang="en-US"/>
            </a:defPPr>
            <a:lvl1pPr marL="0" algn="ct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243609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800" b="0"/>
            </a:lvl1pPr>
          </a:lstStyle>
          <a:p>
            <a:r>
              <a:rPr lang="en-US" dirty="0"/>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09600" y="2133600"/>
            <a:ext cx="2852928" cy="4242816"/>
          </a:xfrm>
        </p:spPr>
        <p:txBody>
          <a:bodyPr>
            <a:normAutofit/>
          </a:bodyPr>
          <a:lstStyle>
            <a:lvl1pPr marL="0" indent="0">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a:xfrm>
            <a:off x="10160000" y="18288"/>
            <a:ext cx="1422400" cy="329184"/>
          </a:xfrm>
          <a:prstGeom prst="rect">
            <a:avLst/>
          </a:prstGeom>
        </p:spPr>
        <p:txBody>
          <a:bodyPr/>
          <a:lstStyle/>
          <a:p>
            <a:fld id="{05420A8B-95B4-6F40-8405-65912273E3F0}" type="slidenum">
              <a:rPr lang="en-US" smtClean="0"/>
              <a:t>‹#›</a:t>
            </a:fld>
            <a:endParaRPr lang="en-US" dirty="0"/>
          </a:p>
        </p:txBody>
      </p:sp>
      <p:sp>
        <p:nvSpPr>
          <p:cNvPr id="8" name="Slide Number Placeholder 6">
            <a:extLst>
              <a:ext uri="{FF2B5EF4-FFF2-40B4-BE49-F238E27FC236}">
                <a16:creationId xmlns:a16="http://schemas.microsoft.com/office/drawing/2014/main" id="{CFAE91A7-04DE-BD45-9ADB-052FF3A08523}"/>
              </a:ext>
            </a:extLst>
          </p:cNvPr>
          <p:cNvSpPr txBox="1">
            <a:spLocks/>
          </p:cNvSpPr>
          <p:nvPr userDrawn="1"/>
        </p:nvSpPr>
        <p:spPr>
          <a:xfrm>
            <a:off x="11582400" y="6489032"/>
            <a:ext cx="597568" cy="329184"/>
          </a:xfrm>
          <a:prstGeom prst="rect">
            <a:avLst/>
          </a:prstGeom>
        </p:spPr>
        <p:txBody>
          <a:bodyPr/>
          <a:lstStyle>
            <a:defPPr>
              <a:defRPr lang="en-US"/>
            </a:defPPr>
            <a:lvl1pPr marL="0" algn="ct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62989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ingl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16987"/>
            <a:ext cx="10972800" cy="990600"/>
          </a:xfrm>
        </p:spPr>
        <p:txBody>
          <a:bodyPr/>
          <a:lstStyle>
            <a:lvl1pPr>
              <a:defRPr baseline="0"/>
            </a:lvl1pPr>
          </a:lstStyle>
          <a:p>
            <a:r>
              <a:rPr lang="en-US" dirty="0"/>
              <a:t>Single-lined title</a:t>
            </a:r>
          </a:p>
        </p:txBody>
      </p:sp>
      <p:sp>
        <p:nvSpPr>
          <p:cNvPr id="3" name="Content Placeholder 2"/>
          <p:cNvSpPr>
            <a:spLocks noGrp="1"/>
          </p:cNvSpPr>
          <p:nvPr>
            <p:ph idx="1"/>
          </p:nvPr>
        </p:nvSpPr>
        <p:spPr/>
        <p:txBody>
          <a:bodyPr/>
          <a:lstStyle>
            <a:lvl1pPr>
              <a:defRPr sz="3200"/>
            </a:lvl1pPr>
            <a:lvl2pPr>
              <a:defRPr sz="3000"/>
            </a:lvl2pPr>
            <a:lvl3pPr>
              <a:defRPr sz="2800"/>
            </a:lvl3pPr>
          </a:lstStyle>
          <a:p>
            <a:pPr lvl="0"/>
            <a:r>
              <a:rPr lang="en-US"/>
              <a:t>Click to edit Master text styles</a:t>
            </a:r>
          </a:p>
          <a:p>
            <a:pPr lvl="1"/>
            <a:r>
              <a:rPr lang="en-US"/>
              <a:t>Second level</a:t>
            </a:r>
          </a:p>
          <a:p>
            <a:pPr lvl="2"/>
            <a:r>
              <a:rPr lang="en-US"/>
              <a:t>Third level</a:t>
            </a:r>
          </a:p>
        </p:txBody>
      </p:sp>
      <p:sp>
        <p:nvSpPr>
          <p:cNvPr id="4" name="Slide Number Placeholder 6">
            <a:extLst>
              <a:ext uri="{FF2B5EF4-FFF2-40B4-BE49-F238E27FC236}">
                <a16:creationId xmlns:a16="http://schemas.microsoft.com/office/drawing/2014/main" id="{01C56782-1E7D-F447-86AE-3EE447B7490E}"/>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75112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Line 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16987"/>
            <a:ext cx="10972800" cy="1403346"/>
          </a:xfrm>
        </p:spPr>
        <p:txBody>
          <a:bodyPr/>
          <a:lstStyle/>
          <a:p>
            <a:r>
              <a:rPr lang="en-US" dirty="0"/>
              <a:t>Two-lined</a:t>
            </a:r>
            <a:br>
              <a:rPr lang="en-US" dirty="0"/>
            </a:br>
            <a:r>
              <a:rPr lang="en-US" dirty="0"/>
              <a:t>Title</a:t>
            </a:r>
          </a:p>
        </p:txBody>
      </p:sp>
      <p:sp>
        <p:nvSpPr>
          <p:cNvPr id="3" name="Content Placeholder 2"/>
          <p:cNvSpPr>
            <a:spLocks noGrp="1"/>
          </p:cNvSpPr>
          <p:nvPr>
            <p:ph idx="1"/>
          </p:nvPr>
        </p:nvSpPr>
        <p:spPr>
          <a:xfrm>
            <a:off x="609600" y="1936750"/>
            <a:ext cx="10972800" cy="4540250"/>
          </a:xfrm>
        </p:spPr>
        <p:txBody>
          <a:bodyPr/>
          <a:lstStyle>
            <a:lvl1pPr>
              <a:defRPr sz="3200"/>
            </a:lvl1pPr>
            <a:lvl2pPr>
              <a:defRPr sz="3000"/>
            </a:lvl2pPr>
            <a:lvl3pPr>
              <a:defRPr sz="2800"/>
            </a:lvl3pPr>
          </a:lstStyle>
          <a:p>
            <a:pPr lvl="0"/>
            <a:r>
              <a:rPr lang="en-US"/>
              <a:t>Click to edit Master text styles</a:t>
            </a:r>
          </a:p>
          <a:p>
            <a:pPr lvl="1"/>
            <a:r>
              <a:rPr lang="en-US"/>
              <a:t>Second level</a:t>
            </a:r>
          </a:p>
          <a:p>
            <a:pPr lvl="2"/>
            <a:r>
              <a:rPr lang="en-US"/>
              <a:t>Third level</a:t>
            </a:r>
          </a:p>
        </p:txBody>
      </p:sp>
      <p:sp>
        <p:nvSpPr>
          <p:cNvPr id="4" name="Slide Number Placeholder 6">
            <a:extLst>
              <a:ext uri="{FF2B5EF4-FFF2-40B4-BE49-F238E27FC236}">
                <a16:creationId xmlns:a16="http://schemas.microsoft.com/office/drawing/2014/main" id="{04F92586-E3F8-444B-B482-C57C2B954684}"/>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118162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ngle-line title Double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16987"/>
            <a:ext cx="10972800" cy="990600"/>
          </a:xfrm>
        </p:spPr>
        <p:txBody>
          <a:bodyPr/>
          <a:lstStyle/>
          <a:p>
            <a:r>
              <a:rPr lang="en-US"/>
              <a:t>Click to edit Master title style</a:t>
            </a:r>
            <a:endParaRPr lang="en-US" dirty="0"/>
          </a:p>
        </p:txBody>
      </p:sp>
      <p:sp>
        <p:nvSpPr>
          <p:cNvPr id="4" name="Content Placeholder 3"/>
          <p:cNvSpPr>
            <a:spLocks noGrp="1"/>
          </p:cNvSpPr>
          <p:nvPr>
            <p:ph sz="quarter" idx="10"/>
          </p:nvPr>
        </p:nvSpPr>
        <p:spPr>
          <a:xfrm>
            <a:off x="609600" y="1576388"/>
            <a:ext cx="10972800" cy="2709862"/>
          </a:xfrm>
        </p:spPr>
        <p:txBody>
          <a:bodyPr/>
          <a:lstStyle/>
          <a:p>
            <a:pPr lvl="0"/>
            <a:r>
              <a:rPr lang="en-US" dirty="0"/>
              <a:t>Click to edit Master text styles</a:t>
            </a:r>
          </a:p>
          <a:p>
            <a:pPr lvl="1"/>
            <a:r>
              <a:rPr lang="en-US" dirty="0"/>
              <a:t>Second level</a:t>
            </a:r>
          </a:p>
          <a:p>
            <a:pPr lvl="2"/>
            <a:endParaRPr lang="en-US" dirty="0"/>
          </a:p>
        </p:txBody>
      </p:sp>
      <p:sp>
        <p:nvSpPr>
          <p:cNvPr id="6" name="Content Placeholder 5"/>
          <p:cNvSpPr>
            <a:spLocks noGrp="1"/>
          </p:cNvSpPr>
          <p:nvPr>
            <p:ph sz="quarter" idx="11"/>
          </p:nvPr>
        </p:nvSpPr>
        <p:spPr>
          <a:xfrm>
            <a:off x="609600" y="4413250"/>
            <a:ext cx="10972800" cy="1936750"/>
          </a:xfrm>
        </p:spPr>
        <p:txBody>
          <a:bodyPr/>
          <a:lstStyle/>
          <a:p>
            <a:pPr lvl="0"/>
            <a:r>
              <a:rPr lang="en-US" dirty="0"/>
              <a:t>Click to edit Master text styles</a:t>
            </a:r>
          </a:p>
          <a:p>
            <a:pPr lvl="1"/>
            <a:r>
              <a:rPr lang="en-US" dirty="0"/>
              <a:t>Second level</a:t>
            </a:r>
          </a:p>
        </p:txBody>
      </p:sp>
      <p:sp>
        <p:nvSpPr>
          <p:cNvPr id="5" name="Slide Number Placeholder 6">
            <a:extLst>
              <a:ext uri="{FF2B5EF4-FFF2-40B4-BE49-F238E27FC236}">
                <a16:creationId xmlns:a16="http://schemas.microsoft.com/office/drawing/2014/main" id="{AA8A4F98-7C88-B24D-A6B3-702500318EA8}"/>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71025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line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16987"/>
            <a:ext cx="10972800" cy="9906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Slide Number Placeholder 6">
            <a:extLst>
              <a:ext uri="{FF2B5EF4-FFF2-40B4-BE49-F238E27FC236}">
                <a16:creationId xmlns:a16="http://schemas.microsoft.com/office/drawing/2014/main" id="{E6F4EE4A-5344-F44D-87B3-3DE3ADEFCCB5}"/>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53055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line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16986"/>
            <a:ext cx="10972800" cy="1256365"/>
          </a:xfrm>
        </p:spPr>
        <p:txBody>
          <a:bodyPr/>
          <a:lstStyle/>
          <a:p>
            <a:r>
              <a:rPr lang="en-US" dirty="0"/>
              <a:t>Two-lined </a:t>
            </a:r>
            <a:br>
              <a:rPr lang="en-US" dirty="0"/>
            </a:br>
            <a:r>
              <a:rPr lang="en-US" dirty="0"/>
              <a:t>Title</a:t>
            </a:r>
          </a:p>
        </p:txBody>
      </p:sp>
      <p:sp>
        <p:nvSpPr>
          <p:cNvPr id="3" name="Content Placeholder 2"/>
          <p:cNvSpPr>
            <a:spLocks noGrp="1"/>
          </p:cNvSpPr>
          <p:nvPr>
            <p:ph sz="half" idx="1"/>
          </p:nvPr>
        </p:nvSpPr>
        <p:spPr>
          <a:xfrm>
            <a:off x="609600" y="1894417"/>
            <a:ext cx="5384800" cy="4497239"/>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197600" y="1894416"/>
            <a:ext cx="5384800" cy="4497240"/>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Slide Number Placeholder 6">
            <a:extLst>
              <a:ext uri="{FF2B5EF4-FFF2-40B4-BE49-F238E27FC236}">
                <a16:creationId xmlns:a16="http://schemas.microsoft.com/office/drawing/2014/main" id="{8E94D0BA-A7A5-0845-BA50-C2120B18C004}"/>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678750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with column label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8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3000" b="0" kern="1200" dirty="0" smtClean="0">
                <a:solidFill>
                  <a:srgbClr val="0070C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8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6">
            <a:extLst>
              <a:ext uri="{FF2B5EF4-FFF2-40B4-BE49-F238E27FC236}">
                <a16:creationId xmlns:a16="http://schemas.microsoft.com/office/drawing/2014/main" id="{A8BC3218-B4B4-8B4E-8045-4C8A03CEEC04}"/>
              </a:ext>
            </a:extLst>
          </p:cNvPr>
          <p:cNvSpPr>
            <a:spLocks noGrp="1"/>
          </p:cNvSpPr>
          <p:nvPr>
            <p:ph type="sldNum" sz="quarter" idx="10"/>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74241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omparison 3 columns with label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676400"/>
            <a:ext cx="3352189"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438400"/>
            <a:ext cx="3350069" cy="3951288"/>
          </a:xfrm>
        </p:spPr>
        <p:txBody>
          <a:bodyPr/>
          <a:lstStyle>
            <a:lvl1pPr>
              <a:defRPr sz="24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cxnSp>
        <p:nvCxnSpPr>
          <p:cNvPr id="11" name="Straight Connector 10"/>
          <p:cNvCxnSpPr/>
          <p:nvPr/>
        </p:nvCxnSpPr>
        <p:spPr>
          <a:xfrm rot="5400000">
            <a:off x="1843444" y="403045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2">
            <a:extLst>
              <a:ext uri="{FF2B5EF4-FFF2-40B4-BE49-F238E27FC236}">
                <a16:creationId xmlns:a16="http://schemas.microsoft.com/office/drawing/2014/main" id="{5C8ED633-0E11-A442-A7E8-F4D395BE3777}"/>
              </a:ext>
            </a:extLst>
          </p:cNvPr>
          <p:cNvSpPr>
            <a:spLocks noGrp="1"/>
          </p:cNvSpPr>
          <p:nvPr>
            <p:ph type="body" idx="10"/>
          </p:nvPr>
        </p:nvSpPr>
        <p:spPr>
          <a:xfrm>
            <a:off x="4432462" y="1676400"/>
            <a:ext cx="3352189"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Content Placeholder 3">
            <a:extLst>
              <a:ext uri="{FF2B5EF4-FFF2-40B4-BE49-F238E27FC236}">
                <a16:creationId xmlns:a16="http://schemas.microsoft.com/office/drawing/2014/main" id="{9A7A107A-5FFC-5A4A-A643-DDC5B4B717F1}"/>
              </a:ext>
            </a:extLst>
          </p:cNvPr>
          <p:cNvSpPr>
            <a:spLocks noGrp="1"/>
          </p:cNvSpPr>
          <p:nvPr>
            <p:ph sz="half" idx="11"/>
          </p:nvPr>
        </p:nvSpPr>
        <p:spPr>
          <a:xfrm>
            <a:off x="4432462" y="2438400"/>
            <a:ext cx="3350069" cy="3951288"/>
          </a:xfrm>
        </p:spPr>
        <p:txBody>
          <a:bodyPr>
            <a:normAutofit/>
          </a:bodyPr>
          <a:lstStyle>
            <a:lvl1pPr>
              <a:defRPr sz="24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0" name="Text Placeholder 2">
            <a:extLst>
              <a:ext uri="{FF2B5EF4-FFF2-40B4-BE49-F238E27FC236}">
                <a16:creationId xmlns:a16="http://schemas.microsoft.com/office/drawing/2014/main" id="{16EAFA99-29FF-5045-B79B-3AE97AEF9741}"/>
              </a:ext>
            </a:extLst>
          </p:cNvPr>
          <p:cNvSpPr>
            <a:spLocks noGrp="1"/>
          </p:cNvSpPr>
          <p:nvPr>
            <p:ph type="body" idx="12"/>
          </p:nvPr>
        </p:nvSpPr>
        <p:spPr>
          <a:xfrm>
            <a:off x="8230211" y="1676400"/>
            <a:ext cx="3352189"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a:extLst>
              <a:ext uri="{FF2B5EF4-FFF2-40B4-BE49-F238E27FC236}">
                <a16:creationId xmlns:a16="http://schemas.microsoft.com/office/drawing/2014/main" id="{D46A5106-AB4D-D94C-AB45-2900DEC6AEE4}"/>
              </a:ext>
            </a:extLst>
          </p:cNvPr>
          <p:cNvSpPr>
            <a:spLocks noGrp="1"/>
          </p:cNvSpPr>
          <p:nvPr>
            <p:ph sz="half" idx="13"/>
          </p:nvPr>
        </p:nvSpPr>
        <p:spPr>
          <a:xfrm>
            <a:off x="8230211" y="2438400"/>
            <a:ext cx="3350069" cy="3951288"/>
          </a:xfrm>
        </p:spPr>
        <p:txBody>
          <a:bodyPr>
            <a:normAutofit/>
          </a:bodyPr>
          <a:lstStyle>
            <a:lvl1pPr>
              <a:defRPr sz="24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cxnSp>
        <p:nvCxnSpPr>
          <p:cNvPr id="13" name="Straight Connector 12">
            <a:extLst>
              <a:ext uri="{FF2B5EF4-FFF2-40B4-BE49-F238E27FC236}">
                <a16:creationId xmlns:a16="http://schemas.microsoft.com/office/drawing/2014/main" id="{C96664E4-47C8-6D4F-8699-6E6F9A38567D}"/>
              </a:ext>
            </a:extLst>
          </p:cNvPr>
          <p:cNvCxnSpPr/>
          <p:nvPr/>
        </p:nvCxnSpPr>
        <p:spPr>
          <a:xfrm rot="5400000">
            <a:off x="5651790" y="39694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lide Number Placeholder 6">
            <a:extLst>
              <a:ext uri="{FF2B5EF4-FFF2-40B4-BE49-F238E27FC236}">
                <a16:creationId xmlns:a16="http://schemas.microsoft.com/office/drawing/2014/main" id="{6B3FFD28-3CAB-F140-BBB5-63644A13129C}"/>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288428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ingle 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02983"/>
            <a:ext cx="10972800" cy="990600"/>
          </a:xfrm>
        </p:spPr>
        <p:txBody>
          <a:bodyPr/>
          <a:lstStyle>
            <a:lvl1pPr algn="ctr">
              <a:defRPr/>
            </a:lvl1pPr>
          </a:lstStyle>
          <a:p>
            <a:r>
              <a:rPr lang="en-US"/>
              <a:t>Click to edit Master title style</a:t>
            </a:r>
            <a:endParaRPr lang="en-US" dirty="0"/>
          </a:p>
        </p:txBody>
      </p:sp>
      <p:sp>
        <p:nvSpPr>
          <p:cNvPr id="3" name="Slide Number Placeholder 6">
            <a:extLst>
              <a:ext uri="{FF2B5EF4-FFF2-40B4-BE49-F238E27FC236}">
                <a16:creationId xmlns:a16="http://schemas.microsoft.com/office/drawing/2014/main" id="{1FBF4659-07FA-2946-840D-77895F391609}"/>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853588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7" name="Rectangle 6"/>
          <p:cNvSpPr/>
          <p:nvPr/>
        </p:nvSpPr>
        <p:spPr>
          <a:xfrm>
            <a:off x="0" y="0"/>
            <a:ext cx="12192000" cy="365760"/>
          </a:xfrm>
          <a:prstGeom prst="rect">
            <a:avLst/>
          </a:prstGeom>
          <a:solidFill>
            <a:srgbClr val="FFD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6">
            <a:extLst>
              <a:ext uri="{FF2B5EF4-FFF2-40B4-BE49-F238E27FC236}">
                <a16:creationId xmlns:a16="http://schemas.microsoft.com/office/drawing/2014/main" id="{D60FEA55-9EC6-BC4F-ABE4-D35828172C8D}"/>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2630357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1"/>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6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rgbClr val="330590"/>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rgbClr val="330590"/>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rosenblum@afb.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fb.org/ae2/"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access_report@afb.org" TargetMode="External"/><Relationship Id="rId4" Type="http://schemas.openxmlformats.org/officeDocument/2006/relationships/hyperlink" Target="https://www.afb.org/blog/entry/it-takes-village-access-engagement"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prosenblum@afb.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afb.org/research-and-initiatives/education/access-engagement-study"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afb.org/research-and-initiatives/education/access-engagement-study"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E6F9-D5A9-5D44-984C-E92757676E7A}"/>
              </a:ext>
            </a:extLst>
          </p:cNvPr>
          <p:cNvSpPr>
            <a:spLocks noGrp="1"/>
          </p:cNvSpPr>
          <p:nvPr>
            <p:ph type="ctrTitle"/>
          </p:nvPr>
        </p:nvSpPr>
        <p:spPr>
          <a:xfrm>
            <a:off x="1020418" y="1451113"/>
            <a:ext cx="10464800" cy="2597150"/>
          </a:xfrm>
        </p:spPr>
        <p:txBody>
          <a:bodyPr/>
          <a:lstStyle/>
          <a:p>
            <a:r>
              <a:rPr lang="en-US" sz="4000" dirty="0">
                <a:latin typeface="Verdana" panose="020B0604030504040204" pitchFamily="34" charset="0"/>
                <a:ea typeface="Verdana" panose="020B0604030504040204" pitchFamily="34" charset="0"/>
              </a:rPr>
              <a:t>How COVID-19 is Impacting Education in the U.S. and Canada: The Challenges, Successes and Unanswered Questions</a:t>
            </a:r>
            <a:endParaRPr lang="en-US" sz="4000" dirty="0"/>
          </a:p>
        </p:txBody>
      </p:sp>
      <p:sp>
        <p:nvSpPr>
          <p:cNvPr id="3" name="Subtitle 2">
            <a:extLst>
              <a:ext uri="{FF2B5EF4-FFF2-40B4-BE49-F238E27FC236}">
                <a16:creationId xmlns:a16="http://schemas.microsoft.com/office/drawing/2014/main" id="{7FE7CE11-2F35-C446-8AEA-3727EFCD2357}"/>
              </a:ext>
            </a:extLst>
          </p:cNvPr>
          <p:cNvSpPr>
            <a:spLocks noGrp="1"/>
          </p:cNvSpPr>
          <p:nvPr>
            <p:ph type="subTitle" idx="1"/>
          </p:nvPr>
        </p:nvSpPr>
        <p:spPr>
          <a:xfrm>
            <a:off x="914400" y="4739308"/>
            <a:ext cx="8534400" cy="2065779"/>
          </a:xfrm>
        </p:spPr>
        <p:txBody>
          <a:bodyPr/>
          <a:lstStyle/>
          <a:p>
            <a:pPr marL="0" indent="0">
              <a:buNone/>
            </a:pPr>
            <a:r>
              <a:rPr lang="en-US" b="1" dirty="0">
                <a:latin typeface="Verdana" panose="020B0604030504040204" pitchFamily="34" charset="0"/>
                <a:ea typeface="Verdana" panose="020B0604030504040204" pitchFamily="34" charset="0"/>
                <a:cs typeface="Verdana" panose="020B0604030504040204" pitchFamily="34" charset="0"/>
              </a:rPr>
              <a:t>Dr. L. Penny Rosenblum </a:t>
            </a: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Director of Research</a:t>
            </a:r>
            <a:br>
              <a:rPr lang="en-US" dirty="0">
                <a:latin typeface="Verdana" panose="020B0604030504040204" pitchFamily="34" charset="0"/>
                <a:ea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rPr>
              <a:t>American Foundation for the Blind</a:t>
            </a:r>
            <a:br>
              <a:rPr lang="en-US" dirty="0">
                <a:latin typeface="Verdana" panose="020B0604030504040204" pitchFamily="34" charset="0"/>
                <a:ea typeface="Verdana" panose="020B0604030504040204" pitchFamily="34" charset="0"/>
                <a:cs typeface="Verdana" panose="020B0604030504040204" pitchFamily="34" charset="0"/>
              </a:rPr>
            </a:br>
            <a:r>
              <a:rPr lang="en-US" dirty="0">
                <a:latin typeface="Verdana" panose="020B0604030504040204" pitchFamily="34" charset="0"/>
                <a:ea typeface="Verdana" panose="020B0604030504040204" pitchFamily="34" charset="0"/>
                <a:cs typeface="Verdana" panose="020B0604030504040204" pitchFamily="34" charset="0"/>
                <a:hlinkClick r:id="rId3"/>
              </a:rPr>
              <a:t>prosenblum@afb.org</a:t>
            </a:r>
            <a:r>
              <a:rPr lang="en-US" dirty="0">
                <a:latin typeface="Verdana" panose="020B0604030504040204" pitchFamily="34" charset="0"/>
                <a:ea typeface="Verdana" panose="020B0604030504040204" pitchFamily="34" charset="0"/>
                <a:cs typeface="Verdana" panose="020B0604030504040204" pitchFamily="34" charset="0"/>
              </a:rPr>
              <a:t> </a:t>
            </a:r>
          </a:p>
          <a:p>
            <a:endParaRPr lang="en-US" dirty="0"/>
          </a:p>
        </p:txBody>
      </p:sp>
      <p:pic>
        <p:nvPicPr>
          <p:cNvPr id="4" name="Content Placeholder 9" descr="The Access and Engagement and American Foundation for the Blind logos">
            <a:extLst>
              <a:ext uri="{FF2B5EF4-FFF2-40B4-BE49-F238E27FC236}">
                <a16:creationId xmlns:a16="http://schemas.microsoft.com/office/drawing/2014/main" id="{2B7EE03B-F7DC-9142-83EA-99C7B73C5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8470" y="335322"/>
            <a:ext cx="10853530" cy="1650617"/>
          </a:xfrm>
          <a:prstGeom prst="rect">
            <a:avLst/>
          </a:prstGeom>
        </p:spPr>
      </p:pic>
    </p:spTree>
    <p:extLst>
      <p:ext uri="{BB962C8B-B14F-4D97-AF65-F5344CB8AC3E}">
        <p14:creationId xmlns:p14="http://schemas.microsoft.com/office/powerpoint/2010/main" val="104379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t>Child Progress</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xmlns="" val="1"/>
              </a:ext>
            </a:extLst>
          </p:cNvPr>
          <p:cNvPicPr>
            <a:picLocks/>
          </p:cNvPicPr>
          <p:nvPr/>
        </p:nvPicPr>
        <p:blipFill>
          <a:blip r:embed="rId2"/>
          <a:stretch>
            <a:fillRect/>
          </a:stretch>
        </p:blipFill>
        <p:spPr>
          <a:xfrm>
            <a:off x="174082" y="416987"/>
            <a:ext cx="12199436" cy="6031574"/>
          </a:xfrm>
          <a:prstGeom prst="rect">
            <a:avLst/>
          </a:prstGeom>
        </p:spPr>
      </p:pic>
      <p:sp>
        <p:nvSpPr>
          <p:cNvPr id="3" name="Rectangle 2">
            <a:extLst>
              <a:ext uri="{FF2B5EF4-FFF2-40B4-BE49-F238E27FC236}">
                <a16:creationId xmlns:a16="http://schemas.microsoft.com/office/drawing/2014/main" id="{A1F3C90D-7FEF-4FEC-AE21-7F9A31FC11DB}"/>
              </a:ext>
            </a:extLst>
          </p:cNvPr>
          <p:cNvSpPr/>
          <p:nvPr/>
        </p:nvSpPr>
        <p:spPr>
          <a:xfrm>
            <a:off x="1796053" y="1864793"/>
            <a:ext cx="8592457" cy="3970318"/>
          </a:xfrm>
          <a:prstGeom prst="rect">
            <a:avLst/>
          </a:prstGeom>
        </p:spPr>
        <p:txBody>
          <a:bodyPr wrap="square">
            <a:spAutoFit/>
          </a:bodyPr>
          <a:lstStyle/>
          <a:p>
            <a:r>
              <a:rPr lang="en-US" sz="2800" dirty="0">
                <a:latin typeface="Verdana" panose="020B0604030504040204" pitchFamily="34" charset="0"/>
                <a:ea typeface="Verdana" panose="020B0604030504040204" pitchFamily="34" charset="0"/>
              </a:rPr>
              <a:t>We have been able to dedicate more time to independent learning skills with the slower pace. She has become potty trained and she can help get water and ice from the fridge. Still working on putting clothes and shoes and braces on.</a:t>
            </a:r>
          </a:p>
          <a:p>
            <a:endParaRPr lang="en-US" sz="2800" i="1" dirty="0">
              <a:latin typeface="Verdana" panose="020B0604030504040204" pitchFamily="34" charset="0"/>
              <a:ea typeface="Verdana" panose="020B0604030504040204" pitchFamily="34" charset="0"/>
            </a:endParaRPr>
          </a:p>
          <a:p>
            <a:r>
              <a:rPr lang="en-US" sz="2000" i="1" dirty="0">
                <a:latin typeface="Verdana" panose="020B0604030504040204" pitchFamily="34" charset="0"/>
                <a:ea typeface="Verdana" panose="020B0604030504040204" pitchFamily="34" charset="0"/>
              </a:rPr>
              <a:t>White female family member of a child who is blind, 3 years old </a:t>
            </a:r>
            <a:endParaRPr lang="en-US" sz="2000" dirty="0">
              <a:latin typeface="Verdana" panose="020B0604030504040204" pitchFamily="34" charset="0"/>
              <a:ea typeface="Verdana" panose="020B0604030504040204" pitchFamily="34" charset="0"/>
            </a:endParaRPr>
          </a:p>
          <a:p>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2332006C-A888-4FF6-B50D-B028C0AA542D}"/>
              </a:ext>
            </a:extLst>
          </p:cNvPr>
          <p:cNvSpPr/>
          <p:nvPr/>
        </p:nvSpPr>
        <p:spPr>
          <a:xfrm>
            <a:off x="11582400" y="6470110"/>
            <a:ext cx="380232"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11</a:t>
            </a:r>
          </a:p>
        </p:txBody>
      </p:sp>
    </p:spTree>
    <p:extLst>
      <p:ext uri="{BB962C8B-B14F-4D97-AF65-F5344CB8AC3E}">
        <p14:creationId xmlns:p14="http://schemas.microsoft.com/office/powerpoint/2010/main" val="2492562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School Age Services in November 2020</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p:txBody>
          <a:bodyPr>
            <a:normAutofit fontScale="92500" lnSpcReduction="10000"/>
          </a:bodyPr>
          <a:lstStyle/>
          <a:p>
            <a:r>
              <a:rPr lang="en-US" dirty="0"/>
              <a:t>n=168</a:t>
            </a:r>
          </a:p>
          <a:p>
            <a:r>
              <a:rPr lang="en-US" dirty="0"/>
              <a:t>92% of children had a current IEP.</a:t>
            </a:r>
          </a:p>
          <a:p>
            <a:r>
              <a:rPr lang="en-US" dirty="0"/>
              <a:t>30% of children were in general education classes.</a:t>
            </a:r>
          </a:p>
          <a:p>
            <a:r>
              <a:rPr lang="en-US" dirty="0"/>
              <a:t>22% of children were in a combination of general and special education classes. </a:t>
            </a:r>
          </a:p>
          <a:p>
            <a:r>
              <a:rPr lang="en-US" dirty="0"/>
              <a:t>15% of children were in a self-contained special education class.</a:t>
            </a:r>
          </a:p>
          <a:p>
            <a:r>
              <a:rPr lang="en-US" dirty="0"/>
              <a:t>19% of children were at a specialized school.</a:t>
            </a:r>
          </a:p>
          <a:p>
            <a:r>
              <a:rPr lang="en-US" dirty="0"/>
              <a:t>14% of children were in other placements (e.g., homeschool, center-based programs)</a:t>
            </a:r>
          </a:p>
          <a:p>
            <a:endParaRPr lang="en-US"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11</a:t>
            </a:fld>
            <a:endParaRPr lang="en-US" dirty="0"/>
          </a:p>
        </p:txBody>
      </p:sp>
    </p:spTree>
    <p:extLst>
      <p:ext uri="{BB962C8B-B14F-4D97-AF65-F5344CB8AC3E}">
        <p14:creationId xmlns:p14="http://schemas.microsoft.com/office/powerpoint/2010/main" val="87156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t>Dedicated Professionals</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xmlns="" val="1"/>
              </a:ext>
            </a:extLst>
          </p:cNvPr>
          <p:cNvPicPr>
            <a:picLocks/>
          </p:cNvPicPr>
          <p:nvPr/>
        </p:nvPicPr>
        <p:blipFill>
          <a:blip r:embed="rId2"/>
          <a:stretch>
            <a:fillRect/>
          </a:stretch>
        </p:blipFill>
        <p:spPr>
          <a:xfrm>
            <a:off x="-261435" y="567665"/>
            <a:ext cx="12199436" cy="6031574"/>
          </a:xfrm>
          <a:prstGeom prst="rect">
            <a:avLst/>
          </a:prstGeom>
        </p:spPr>
      </p:pic>
      <p:sp>
        <p:nvSpPr>
          <p:cNvPr id="3" name="Rectangle 2">
            <a:extLst>
              <a:ext uri="{FF2B5EF4-FFF2-40B4-BE49-F238E27FC236}">
                <a16:creationId xmlns:a16="http://schemas.microsoft.com/office/drawing/2014/main" id="{A1F3C90D-7FEF-4FEC-AE21-7F9A31FC11DB}"/>
              </a:ext>
            </a:extLst>
          </p:cNvPr>
          <p:cNvSpPr/>
          <p:nvPr/>
        </p:nvSpPr>
        <p:spPr>
          <a:xfrm>
            <a:off x="1796053" y="1864793"/>
            <a:ext cx="8592457" cy="4154984"/>
          </a:xfrm>
          <a:prstGeom prst="rect">
            <a:avLst/>
          </a:prstGeom>
        </p:spPr>
        <p:txBody>
          <a:bodyPr wrap="square">
            <a:spAutoFit/>
          </a:bodyPr>
          <a:lstStyle/>
          <a:p>
            <a:r>
              <a:rPr lang="en-US" sz="2800" dirty="0">
                <a:latin typeface="Verdana" panose="020B0604030504040204" pitchFamily="34" charset="0"/>
                <a:ea typeface="Verdana" panose="020B0604030504040204" pitchFamily="34" charset="0"/>
              </a:rPr>
              <a:t>[The TVI] has been the most stable aspect.  She has worked out lessons, weekly drops off materials, and has met with us regularly four days a week, twice each day.  She is the glue holding my son’s education together.</a:t>
            </a:r>
          </a:p>
          <a:p>
            <a:endParaRPr lang="en-US" sz="2800" dirty="0">
              <a:latin typeface="Verdana" panose="020B0604030504040204" pitchFamily="34" charset="0"/>
              <a:ea typeface="Verdana" panose="020B0604030504040204" pitchFamily="34" charset="0"/>
            </a:endParaRPr>
          </a:p>
          <a:p>
            <a:r>
              <a:rPr lang="en-US" sz="2000" i="1" dirty="0">
                <a:latin typeface="Verdana" panose="020B0604030504040204" pitchFamily="34" charset="0"/>
                <a:ea typeface="Verdana" panose="020B0604030504040204" pitchFamily="34" charset="0"/>
              </a:rPr>
              <a:t>Female family member of a child who is blind with additional disabilities, 5 to 7 years old</a:t>
            </a:r>
          </a:p>
          <a:p>
            <a:endParaRPr lang="en-US" i="1" dirty="0">
              <a:latin typeface="Verdana" panose="020B0604030504040204" pitchFamily="34" charset="0"/>
              <a:ea typeface="Verdana" panose="020B0604030504040204" pitchFamily="34" charset="0"/>
            </a:endParaRPr>
          </a:p>
          <a:p>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7" name="Slide Number Placeholder 4">
            <a:extLst>
              <a:ext uri="{FF2B5EF4-FFF2-40B4-BE49-F238E27FC236}">
                <a16:creationId xmlns:a16="http://schemas.microsoft.com/office/drawing/2014/main" id="{3B5820E1-AD0A-48A9-BAC5-A5DB14F35B04}"/>
              </a:ext>
            </a:extLst>
          </p:cNvPr>
          <p:cNvSpPr txBox="1">
            <a:spLocks/>
          </p:cNvSpPr>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12</a:t>
            </a:fld>
            <a:endParaRPr lang="en-US" dirty="0"/>
          </a:p>
        </p:txBody>
      </p:sp>
    </p:spTree>
    <p:extLst>
      <p:ext uri="{BB962C8B-B14F-4D97-AF65-F5344CB8AC3E}">
        <p14:creationId xmlns:p14="http://schemas.microsoft.com/office/powerpoint/2010/main" val="1786527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1E0070-CBEB-409F-B24D-9AF74FE45EB2}"/>
              </a:ext>
            </a:extLst>
          </p:cNvPr>
          <p:cNvSpPr>
            <a:spLocks noGrp="1"/>
          </p:cNvSpPr>
          <p:nvPr>
            <p:ph type="title"/>
          </p:nvPr>
        </p:nvSpPr>
        <p:spPr/>
        <p:txBody>
          <a:bodyPr/>
          <a:lstStyle/>
          <a:p>
            <a:r>
              <a:rPr lang="en-US" dirty="0"/>
              <a:t>The Professionals</a:t>
            </a:r>
          </a:p>
        </p:txBody>
      </p:sp>
      <p:sp>
        <p:nvSpPr>
          <p:cNvPr id="7" name="Text Placeholder 6">
            <a:extLst>
              <a:ext uri="{FF2B5EF4-FFF2-40B4-BE49-F238E27FC236}">
                <a16:creationId xmlns:a16="http://schemas.microsoft.com/office/drawing/2014/main" id="{BB25465A-EFD9-4B0B-BF80-EBC7A921AC88}"/>
              </a:ext>
            </a:extLst>
          </p:cNvPr>
          <p:cNvSpPr>
            <a:spLocks noGrp="1"/>
          </p:cNvSpPr>
          <p:nvPr>
            <p:ph type="body" idx="1"/>
          </p:nvPr>
        </p:nvSpPr>
        <p:spPr/>
        <p:txBody>
          <a:bodyPr/>
          <a:lstStyle/>
          <a:p>
            <a:r>
              <a:rPr lang="en-US" dirty="0"/>
              <a:t>A&amp;E I (n=1,028)		</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sz="half" idx="2"/>
          </p:nvPr>
        </p:nvSpPr>
        <p:spPr/>
        <p:txBody>
          <a:bodyPr>
            <a:normAutofit/>
          </a:bodyPr>
          <a:lstStyle/>
          <a:p>
            <a:r>
              <a:rPr lang="en-US" sz="2800" dirty="0"/>
              <a:t>710 TVIs</a:t>
            </a:r>
          </a:p>
          <a:p>
            <a:r>
              <a:rPr lang="en-US" sz="2800" dirty="0"/>
              <a:t>138 O&amp;M specialists</a:t>
            </a:r>
          </a:p>
          <a:p>
            <a:r>
              <a:rPr lang="en-US" sz="2800" dirty="0"/>
              <a:t>180 Dually certified professionals</a:t>
            </a:r>
            <a:endParaRPr lang="en-US" dirty="0"/>
          </a:p>
        </p:txBody>
      </p:sp>
      <p:sp>
        <p:nvSpPr>
          <p:cNvPr id="8" name="Text Placeholder 7">
            <a:extLst>
              <a:ext uri="{FF2B5EF4-FFF2-40B4-BE49-F238E27FC236}">
                <a16:creationId xmlns:a16="http://schemas.microsoft.com/office/drawing/2014/main" id="{C536019B-3236-4298-B9C9-102E07B85504}"/>
              </a:ext>
            </a:extLst>
          </p:cNvPr>
          <p:cNvSpPr>
            <a:spLocks noGrp="1"/>
          </p:cNvSpPr>
          <p:nvPr>
            <p:ph type="body" sz="quarter" idx="3"/>
          </p:nvPr>
        </p:nvSpPr>
        <p:spPr/>
        <p:txBody>
          <a:bodyPr/>
          <a:lstStyle/>
          <a:p>
            <a:r>
              <a:rPr lang="en-US" dirty="0"/>
              <a:t>A&amp;E II (n=481)</a:t>
            </a:r>
          </a:p>
        </p:txBody>
      </p:sp>
      <p:sp>
        <p:nvSpPr>
          <p:cNvPr id="9" name="Content Placeholder 8">
            <a:extLst>
              <a:ext uri="{FF2B5EF4-FFF2-40B4-BE49-F238E27FC236}">
                <a16:creationId xmlns:a16="http://schemas.microsoft.com/office/drawing/2014/main" id="{6FE28223-B0B9-4555-8A7A-BD3C49DA6694}"/>
              </a:ext>
            </a:extLst>
          </p:cNvPr>
          <p:cNvSpPr>
            <a:spLocks noGrp="1"/>
          </p:cNvSpPr>
          <p:nvPr>
            <p:ph sz="quarter" idx="4"/>
          </p:nvPr>
        </p:nvSpPr>
        <p:spPr/>
        <p:txBody>
          <a:bodyPr>
            <a:normAutofit/>
          </a:bodyPr>
          <a:lstStyle/>
          <a:p>
            <a:r>
              <a:rPr lang="en-US" sz="2800" dirty="0"/>
              <a:t>301 TVIs</a:t>
            </a:r>
          </a:p>
          <a:p>
            <a:r>
              <a:rPr lang="en-US" sz="2800" dirty="0"/>
              <a:t>79 O&amp;M specialists</a:t>
            </a:r>
          </a:p>
          <a:p>
            <a:r>
              <a:rPr lang="en-US" sz="2800" dirty="0"/>
              <a:t>87 Dually certified professionals</a:t>
            </a:r>
          </a:p>
          <a:p>
            <a:pPr marL="0" indent="0">
              <a:buNone/>
            </a:pPr>
            <a:endParaRPr lang="en-US" sz="2800"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225280" y="6381840"/>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BC45B57-8485-42EB-9684-901077927C14}" type="slidenum">
              <a:rPr lang="en-US" smtClean="0"/>
              <a:pPr/>
              <a:t>13</a:t>
            </a:fld>
            <a:endParaRPr lang="en-US" dirty="0"/>
          </a:p>
        </p:txBody>
      </p:sp>
      <p:sp>
        <p:nvSpPr>
          <p:cNvPr id="10" name="TextBox 9">
            <a:extLst>
              <a:ext uri="{FF2B5EF4-FFF2-40B4-BE49-F238E27FC236}">
                <a16:creationId xmlns:a16="http://schemas.microsoft.com/office/drawing/2014/main" id="{633D0ECF-C164-4D9B-A444-332DBE3DCD6E}"/>
              </a:ext>
            </a:extLst>
          </p:cNvPr>
          <p:cNvSpPr txBox="1"/>
          <p:nvPr/>
        </p:nvSpPr>
        <p:spPr>
          <a:xfrm>
            <a:off x="761791" y="5419101"/>
            <a:ext cx="5090369"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Most TVIs and O&amp;M specialists were itinerant in both studies.</a:t>
            </a:r>
          </a:p>
        </p:txBody>
      </p:sp>
    </p:spTree>
    <p:extLst>
      <p:ext uri="{BB962C8B-B14F-4D97-AF65-F5344CB8AC3E}">
        <p14:creationId xmlns:p14="http://schemas.microsoft.com/office/powerpoint/2010/main" val="3531694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Professionals Supporting Families</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p:txBody>
          <a:bodyPr>
            <a:normAutofit fontScale="92500" lnSpcReduction="10000"/>
          </a:bodyPr>
          <a:lstStyle/>
          <a:p>
            <a:r>
              <a:rPr lang="en-US" dirty="0"/>
              <a:t>58% of professionals were able to reach 91%-100% of their families.</a:t>
            </a:r>
          </a:p>
          <a:p>
            <a:r>
              <a:rPr lang="en-US" dirty="0"/>
              <a:t>17% of professionals were only able to reach 25% to 49% of their families.</a:t>
            </a:r>
          </a:p>
          <a:p>
            <a:r>
              <a:rPr lang="en-US" dirty="0"/>
              <a:t>Reasons families were not reached included:</a:t>
            </a:r>
          </a:p>
          <a:p>
            <a:pPr lvl="1"/>
            <a:r>
              <a:rPr lang="en-US" dirty="0"/>
              <a:t>Not having current contact information</a:t>
            </a:r>
          </a:p>
          <a:p>
            <a:pPr lvl="1"/>
            <a:r>
              <a:rPr lang="en-US" dirty="0"/>
              <a:t>Families were struggling</a:t>
            </a:r>
          </a:p>
          <a:p>
            <a:pPr lvl="1"/>
            <a:r>
              <a:rPr lang="en-US" dirty="0"/>
              <a:t>Language barriers</a:t>
            </a:r>
          </a:p>
          <a:p>
            <a:pPr lvl="1"/>
            <a:r>
              <a:rPr lang="en-US" dirty="0"/>
              <a:t>Family members having multiple demands on their time</a:t>
            </a:r>
          </a:p>
          <a:p>
            <a:pPr lvl="1"/>
            <a:r>
              <a:rPr lang="en-US" dirty="0"/>
              <a:t>Families not having Internet and/or device access</a:t>
            </a:r>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14</a:t>
            </a:fld>
            <a:endParaRPr lang="en-US" dirty="0"/>
          </a:p>
        </p:txBody>
      </p:sp>
    </p:spTree>
    <p:extLst>
      <p:ext uri="{BB962C8B-B14F-4D97-AF65-F5344CB8AC3E}">
        <p14:creationId xmlns:p14="http://schemas.microsoft.com/office/powerpoint/2010/main" val="2248682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A&amp;E II Participants: Supporting Families</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a:xfrm>
            <a:off x="609600" y="1844678"/>
            <a:ext cx="10972800" cy="4876800"/>
          </a:xfrm>
        </p:spPr>
        <p:txBody>
          <a:bodyPr>
            <a:normAutofit/>
          </a:bodyPr>
          <a:lstStyle/>
          <a:p>
            <a:r>
              <a:rPr lang="en-US" dirty="0"/>
              <a:t>Vision professionals spent considerable time and effort to advocate for their students to have accessible technology.</a:t>
            </a:r>
          </a:p>
          <a:p>
            <a:r>
              <a:rPr lang="en-US" dirty="0"/>
              <a:t>Some vision professionals and many family members needed training and ongoing support to use technology (e.g., video conferencing, Google Classroom, Zoom).</a:t>
            </a:r>
          </a:p>
          <a:p>
            <a:r>
              <a:rPr lang="en-US" dirty="0"/>
              <a:t>TVIs on average used 12 ways to support their students and families and O&amp;M specialists used 9 ways (e.g., text, online meetings, delivering materials). </a:t>
            </a:r>
          </a:p>
          <a:p>
            <a:endParaRPr lang="en-US" dirty="0"/>
          </a:p>
          <a:p>
            <a:endParaRPr lang="en-US"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15</a:t>
            </a:fld>
            <a:endParaRPr lang="en-US" dirty="0"/>
          </a:p>
        </p:txBody>
      </p:sp>
    </p:spTree>
    <p:extLst>
      <p:ext uri="{BB962C8B-B14F-4D97-AF65-F5344CB8AC3E}">
        <p14:creationId xmlns:p14="http://schemas.microsoft.com/office/powerpoint/2010/main" val="595844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t>Challenges of Online Education</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xmlns="" val="1"/>
              </a:ext>
            </a:extLst>
          </p:cNvPr>
          <p:cNvPicPr>
            <a:picLocks/>
          </p:cNvPicPr>
          <p:nvPr/>
        </p:nvPicPr>
        <p:blipFill>
          <a:blip r:embed="rId2"/>
          <a:stretch>
            <a:fillRect/>
          </a:stretch>
        </p:blipFill>
        <p:spPr>
          <a:xfrm>
            <a:off x="79898" y="589564"/>
            <a:ext cx="12199436" cy="6031574"/>
          </a:xfrm>
          <a:prstGeom prst="rect">
            <a:avLst/>
          </a:prstGeom>
        </p:spPr>
      </p:pic>
      <p:sp>
        <p:nvSpPr>
          <p:cNvPr id="3" name="Rectangle 2">
            <a:extLst>
              <a:ext uri="{FF2B5EF4-FFF2-40B4-BE49-F238E27FC236}">
                <a16:creationId xmlns:a16="http://schemas.microsoft.com/office/drawing/2014/main" id="{A1F3C90D-7FEF-4FEC-AE21-7F9A31FC11DB}"/>
              </a:ext>
            </a:extLst>
          </p:cNvPr>
          <p:cNvSpPr/>
          <p:nvPr/>
        </p:nvSpPr>
        <p:spPr>
          <a:xfrm>
            <a:off x="1796053" y="1727491"/>
            <a:ext cx="8592457" cy="4893647"/>
          </a:xfrm>
          <a:prstGeom prst="rect">
            <a:avLst/>
          </a:prstGeom>
        </p:spPr>
        <p:txBody>
          <a:bodyPr wrap="square">
            <a:spAutoFit/>
          </a:bodyPr>
          <a:lstStyle/>
          <a:p>
            <a:r>
              <a:rPr lang="en-US" sz="2400" dirty="0">
                <a:latin typeface="Verdana" panose="020B0604030504040204" pitchFamily="34" charset="0"/>
                <a:ea typeface="Verdana" panose="020B0604030504040204" pitchFamily="34" charset="0"/>
              </a:rPr>
              <a:t>For students with very complex needs, the virtual classroom is not beneficial to them. We have provided materials for home use, but it certainly does not replicate what they would have access to in the special education classroom at school. This is particularly true for our [multiply sensory disabled] high school students who would have work placements and community activities in a typical school year.</a:t>
            </a:r>
            <a:br>
              <a:rPr lang="en-US" sz="2400"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
            </a:r>
            <a:br>
              <a:rPr lang="en-US" dirty="0">
                <a:latin typeface="Verdana" panose="020B0604030504040204" pitchFamily="34" charset="0"/>
                <a:ea typeface="Verdana" panose="020B0604030504040204" pitchFamily="34" charset="0"/>
              </a:rPr>
            </a:br>
            <a:r>
              <a:rPr lang="en-US" sz="2000" i="1" dirty="0">
                <a:latin typeface="Verdana" panose="020B0604030504040204" pitchFamily="34" charset="0"/>
                <a:ea typeface="Verdana" panose="020B0604030504040204" pitchFamily="34" charset="0"/>
              </a:rPr>
              <a:t>White female TVI</a:t>
            </a:r>
            <a:endParaRPr lang="en-US" sz="2000" dirty="0">
              <a:latin typeface="Verdana" panose="020B0604030504040204" pitchFamily="34" charset="0"/>
              <a:ea typeface="Verdana" panose="020B0604030504040204" pitchFamily="34" charset="0"/>
            </a:endParaRPr>
          </a:p>
          <a:p>
            <a:endParaRPr lang="en-US" sz="4800"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a:extLst>
              <a:ext uri="{FF2B5EF4-FFF2-40B4-BE49-F238E27FC236}">
                <a16:creationId xmlns:a16="http://schemas.microsoft.com/office/drawing/2014/main" id="{AA133279-0538-4D77-87AB-DCF7CBC36020}"/>
              </a:ext>
            </a:extLst>
          </p:cNvPr>
          <p:cNvSpPr txBox="1">
            <a:spLocks/>
          </p:cNvSpPr>
          <p:nvPr/>
        </p:nvSpPr>
        <p:spPr>
          <a:xfrm>
            <a:off x="9074952" y="6441013"/>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16</a:t>
            </a:fld>
            <a:endParaRPr lang="en-US" dirty="0"/>
          </a:p>
        </p:txBody>
      </p:sp>
    </p:spTree>
    <p:extLst>
      <p:ext uri="{BB962C8B-B14F-4D97-AF65-F5344CB8AC3E}">
        <p14:creationId xmlns:p14="http://schemas.microsoft.com/office/powerpoint/2010/main" val="2950699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Educating Students with Additional Disabilities</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a:xfrm>
            <a:off x="609600" y="1844678"/>
            <a:ext cx="10972800" cy="4876800"/>
          </a:xfrm>
        </p:spPr>
        <p:txBody>
          <a:bodyPr>
            <a:normAutofit/>
          </a:bodyPr>
          <a:lstStyle/>
          <a:p>
            <a:r>
              <a:rPr lang="en-US" dirty="0"/>
              <a:t>Vision professionals recognized that families had competing demands.</a:t>
            </a:r>
          </a:p>
          <a:p>
            <a:r>
              <a:rPr lang="en-US" dirty="0"/>
              <a:t>Online education enabled some family members to better understand how to support their child’s learning.</a:t>
            </a:r>
          </a:p>
          <a:p>
            <a:r>
              <a:rPr lang="en-US" dirty="0"/>
              <a:t>Many students were not able to “engage” with a screen, limiting their participation in their education.</a:t>
            </a:r>
          </a:p>
          <a:p>
            <a:r>
              <a:rPr lang="en-US" dirty="0"/>
              <a:t>In-person instruction required careful planning to maintain safety yet provide individualized hands-on instruction. </a:t>
            </a:r>
          </a:p>
          <a:p>
            <a:endParaRPr lang="en-US"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17</a:t>
            </a:fld>
            <a:endParaRPr lang="en-US" dirty="0"/>
          </a:p>
        </p:txBody>
      </p:sp>
    </p:spTree>
    <p:extLst>
      <p:ext uri="{BB962C8B-B14F-4D97-AF65-F5344CB8AC3E}">
        <p14:creationId xmlns:p14="http://schemas.microsoft.com/office/powerpoint/2010/main" val="3775192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609600" y="524248"/>
            <a:ext cx="10617200" cy="1214595"/>
          </a:xfrm>
        </p:spPr>
        <p:txBody>
          <a:bodyPr>
            <a:normAutofit fontScale="90000"/>
          </a:bodyPr>
          <a:lstStyle/>
          <a:p>
            <a:r>
              <a:rPr lang="en-US" dirty="0"/>
              <a:t>Recommendations from </a:t>
            </a:r>
            <a:r>
              <a:rPr lang="en-US" i="1" dirty="0"/>
              <a:t>Access &amp; Engagement II </a:t>
            </a:r>
            <a:endParaRPr lang="en-US" dirty="0"/>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a:xfrm>
            <a:off x="609600" y="1738843"/>
            <a:ext cx="10972800" cy="4876800"/>
          </a:xfrm>
        </p:spPr>
        <p:txBody>
          <a:bodyPr>
            <a:normAutofit fontScale="92500" lnSpcReduction="10000"/>
          </a:bodyPr>
          <a:lstStyle/>
          <a:p>
            <a:pPr lvl="0"/>
            <a:r>
              <a:rPr lang="en-US" dirty="0"/>
              <a:t>The importance of teamwork </a:t>
            </a:r>
          </a:p>
          <a:p>
            <a:pPr lvl="0"/>
            <a:r>
              <a:rPr lang="en-US" dirty="0"/>
              <a:t>Full access to digital learning </a:t>
            </a:r>
          </a:p>
          <a:p>
            <a:pPr lvl="0"/>
            <a:r>
              <a:rPr lang="en-US" dirty="0"/>
              <a:t>Providing students access to the curriculum</a:t>
            </a:r>
          </a:p>
          <a:p>
            <a:pPr lvl="0"/>
            <a:r>
              <a:rPr lang="en-US" dirty="0"/>
              <a:t>Meeting the needs of students with additional disabilities</a:t>
            </a:r>
          </a:p>
          <a:p>
            <a:pPr lvl="0"/>
            <a:r>
              <a:rPr lang="en-US" dirty="0"/>
              <a:t>Changes to IFSPs and IEPs as a result of the pandemic</a:t>
            </a:r>
          </a:p>
          <a:p>
            <a:pPr lvl="0"/>
            <a:r>
              <a:rPr lang="en-US" dirty="0"/>
              <a:t>Provision of orientation and mobility instruction</a:t>
            </a:r>
          </a:p>
          <a:p>
            <a:pPr lvl="0"/>
            <a:r>
              <a:rPr lang="en-US" dirty="0"/>
              <a:t>Continuing to build on successes that have resulted from the COVID-19 pandemic</a:t>
            </a:r>
          </a:p>
          <a:p>
            <a:pPr lvl="0"/>
            <a:r>
              <a:rPr lang="en-US" dirty="0"/>
              <a:t>Supporting the mental health and safety of students, families, and professionals</a:t>
            </a:r>
          </a:p>
          <a:p>
            <a:endParaRPr lang="en-US"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48319" y="6356353"/>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18</a:t>
            </a:fld>
            <a:endParaRPr lang="en-US" dirty="0"/>
          </a:p>
        </p:txBody>
      </p:sp>
    </p:spTree>
    <p:extLst>
      <p:ext uri="{BB962C8B-B14F-4D97-AF65-F5344CB8AC3E}">
        <p14:creationId xmlns:p14="http://schemas.microsoft.com/office/powerpoint/2010/main" val="129578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The Importance of Teamwork</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p:txBody>
          <a:bodyPr>
            <a:normAutofit/>
          </a:bodyPr>
          <a:lstStyle/>
          <a:p>
            <a:r>
              <a:rPr lang="en-US" sz="2800" dirty="0">
                <a:latin typeface="Verdana" panose="020B0604030504040204" pitchFamily="34" charset="0"/>
                <a:ea typeface="Verdana" panose="020B0604030504040204" pitchFamily="34" charset="0"/>
              </a:rPr>
              <a:t>Communication between students, family members, vision professionals, other educators, and administrators must be ongoing, clear, and individualized to the needs of the student and family members. </a:t>
            </a:r>
          </a:p>
          <a:p>
            <a:r>
              <a:rPr lang="en-US" sz="2800" dirty="0">
                <a:latin typeface="Verdana" panose="020B0604030504040204" pitchFamily="34" charset="0"/>
                <a:ea typeface="Verdana" panose="020B0604030504040204" pitchFamily="34" charset="0"/>
              </a:rPr>
              <a:t>Provide interpreters for non-English speakers.</a:t>
            </a:r>
          </a:p>
          <a:p>
            <a:r>
              <a:rPr lang="en-US" sz="2800" dirty="0">
                <a:latin typeface="Verdana" panose="020B0604030504040204" pitchFamily="34" charset="0"/>
                <a:ea typeface="Verdana" panose="020B0604030504040204" pitchFamily="34" charset="0"/>
              </a:rPr>
              <a:t>Ensure funding and resources are available to allow all children to receive services.</a:t>
            </a:r>
          </a:p>
          <a:p>
            <a:r>
              <a:rPr lang="en-US" sz="2800" dirty="0">
                <a:latin typeface="Verdana" panose="020B0604030504040204" pitchFamily="34" charset="0"/>
                <a:ea typeface="Verdana" panose="020B0604030504040204" pitchFamily="34" charset="0"/>
              </a:rPr>
              <a:t>Ensure assessments continue to occur for children. </a:t>
            </a:r>
          </a:p>
          <a:p>
            <a:r>
              <a:rPr lang="en-US" sz="2800" dirty="0">
                <a:latin typeface="Verdana" panose="020B0604030504040204" pitchFamily="34" charset="0"/>
                <a:ea typeface="Verdana" panose="020B0604030504040204" pitchFamily="34" charset="0"/>
              </a:rPr>
              <a:t>Help connect families to resources to obtain reduced/free meals and/or childcare. </a:t>
            </a: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19</a:t>
            </a:fld>
            <a:endParaRPr lang="en-US" dirty="0"/>
          </a:p>
        </p:txBody>
      </p:sp>
    </p:spTree>
    <p:extLst>
      <p:ext uri="{BB962C8B-B14F-4D97-AF65-F5344CB8AC3E}">
        <p14:creationId xmlns:p14="http://schemas.microsoft.com/office/powerpoint/2010/main" val="1059930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t>It’s So True!</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xmlns="" val="1"/>
              </a:ext>
            </a:extLst>
          </p:cNvPr>
          <p:cNvPicPr>
            <a:picLocks/>
          </p:cNvPicPr>
          <p:nvPr/>
        </p:nvPicPr>
        <p:blipFill>
          <a:blip r:embed="rId3"/>
          <a:stretch>
            <a:fillRect/>
          </a:stretch>
        </p:blipFill>
        <p:spPr>
          <a:xfrm>
            <a:off x="92865" y="476321"/>
            <a:ext cx="12199436" cy="6031574"/>
          </a:xfrm>
          <a:prstGeom prst="rect">
            <a:avLst/>
          </a:prstGeom>
        </p:spPr>
      </p:pic>
      <p:sp>
        <p:nvSpPr>
          <p:cNvPr id="3" name="Rectangle 2">
            <a:extLst>
              <a:ext uri="{FF2B5EF4-FFF2-40B4-BE49-F238E27FC236}">
                <a16:creationId xmlns:a16="http://schemas.microsoft.com/office/drawing/2014/main" id="{A1F3C90D-7FEF-4FEC-AE21-7F9A31FC11DB}"/>
              </a:ext>
            </a:extLst>
          </p:cNvPr>
          <p:cNvSpPr/>
          <p:nvPr/>
        </p:nvSpPr>
        <p:spPr>
          <a:xfrm>
            <a:off x="1796053" y="1864793"/>
            <a:ext cx="8592457" cy="4278094"/>
          </a:xfrm>
          <a:prstGeom prst="rect">
            <a:avLst/>
          </a:prstGeom>
        </p:spPr>
        <p:txBody>
          <a:bodyPr wrap="square">
            <a:spAutoFit/>
          </a:bodyPr>
          <a:lstStyle/>
          <a:p>
            <a:r>
              <a:rPr lang="en-US" sz="2800" dirty="0">
                <a:latin typeface="Verdana" panose="020B0604030504040204" pitchFamily="34" charset="0"/>
                <a:ea typeface="Verdana" panose="020B0604030504040204" pitchFamily="34" charset="0"/>
              </a:rPr>
              <a:t>Everybody has had to adapt to crazy things that are not very normal. People are getting tired of this [COVID-19] stuff but we have to move forward with the education of our young people with all the organizations and programs and services offered.</a:t>
            </a:r>
          </a:p>
          <a:p>
            <a:endParaRPr lang="en-US" sz="2800" i="1" dirty="0">
              <a:latin typeface="Verdana" panose="020B0604030504040204" pitchFamily="34" charset="0"/>
              <a:ea typeface="Verdana" panose="020B0604030504040204" pitchFamily="34" charset="0"/>
            </a:endParaRPr>
          </a:p>
          <a:p>
            <a:r>
              <a:rPr lang="en-US" sz="2000" i="1" dirty="0">
                <a:latin typeface="Verdana" panose="020B0604030504040204" pitchFamily="34" charset="0"/>
                <a:ea typeface="Verdana" panose="020B0604030504040204" pitchFamily="34" charset="0"/>
              </a:rPr>
              <a:t>Family member of a child with low vision 2.5 to 3 years old, and a preschool child who is blind with additional disabilities</a:t>
            </a:r>
            <a:endParaRPr lang="en-US" sz="2000" dirty="0">
              <a:latin typeface="Verdana" panose="020B0604030504040204" pitchFamily="34" charset="0"/>
              <a:ea typeface="Verdana" panose="020B0604030504040204" pitchFamily="34" charset="0"/>
            </a:endParaRPr>
          </a:p>
          <a:p>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Tree>
    <p:extLst>
      <p:ext uri="{BB962C8B-B14F-4D97-AF65-F5344CB8AC3E}">
        <p14:creationId xmlns:p14="http://schemas.microsoft.com/office/powerpoint/2010/main" val="881029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Full Access to Digital Learning</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p:txBody>
          <a:bodyPr>
            <a:normAutofit/>
          </a:bodyPr>
          <a:lstStyle/>
          <a:p>
            <a:r>
              <a:rPr lang="en-US" sz="2800" dirty="0">
                <a:latin typeface="Verdana" panose="020B0604030504040204" pitchFamily="34" charset="0"/>
                <a:ea typeface="Verdana" panose="020B0604030504040204" pitchFamily="34" charset="0"/>
              </a:rPr>
              <a:t>Mechanisms are needed to provide students, family members, and vision professionals instruction and ongoing support with technology including replacing and/or repairing technology in a timely manner.</a:t>
            </a:r>
          </a:p>
          <a:p>
            <a:r>
              <a:rPr lang="en-US" sz="2800" dirty="0">
                <a:latin typeface="Verdana" panose="020B0604030504040204" pitchFamily="34" charset="0"/>
                <a:ea typeface="Verdana" panose="020B0604030504040204" pitchFamily="34" charset="0"/>
              </a:rPr>
              <a:t>Over the 9 months of the pandemic both vision professionals and students gained skills in using digital learning tools and video conferencing platforms. </a:t>
            </a:r>
          </a:p>
          <a:p>
            <a:r>
              <a:rPr lang="en-US" sz="2800" dirty="0">
                <a:latin typeface="Verdana" panose="020B0604030504040204" pitchFamily="34" charset="0"/>
                <a:ea typeface="Verdana" panose="020B0604030504040204" pitchFamily="34" charset="0"/>
              </a:rPr>
              <a:t>Students need the same AT when online as they have in school.</a:t>
            </a:r>
          </a:p>
          <a:p>
            <a:r>
              <a:rPr lang="en-US" sz="2800" dirty="0">
                <a:latin typeface="Verdana" panose="020B0604030504040204" pitchFamily="34" charset="0"/>
                <a:ea typeface="Verdana" panose="020B0604030504040204" pitchFamily="34" charset="0"/>
              </a:rPr>
              <a:t>One size does not fit all!</a:t>
            </a:r>
          </a:p>
          <a:p>
            <a:endParaRPr lang="en-US" sz="2800" dirty="0">
              <a:latin typeface="Verdana" panose="020B0604030504040204" pitchFamily="34" charset="0"/>
              <a:ea typeface="Verdana" panose="020B0604030504040204" pitchFamily="34" charset="0"/>
            </a:endParaRPr>
          </a:p>
          <a:p>
            <a:endParaRPr lang="en-US" sz="2400" dirty="0">
              <a:latin typeface="Verdana" panose="020B0604030504040204" pitchFamily="34" charset="0"/>
              <a:ea typeface="Verdana" panose="020B0604030504040204" pitchFamily="34" charset="0"/>
            </a:endParaRPr>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20</a:t>
            </a:fld>
            <a:endParaRPr lang="en-US" dirty="0"/>
          </a:p>
        </p:txBody>
      </p:sp>
    </p:spTree>
    <p:extLst>
      <p:ext uri="{BB962C8B-B14F-4D97-AF65-F5344CB8AC3E}">
        <p14:creationId xmlns:p14="http://schemas.microsoft.com/office/powerpoint/2010/main" val="938041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t>Advocating for Students’ Technology Needs</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xmlns="" val="1"/>
              </a:ext>
            </a:extLst>
          </p:cNvPr>
          <p:cNvPicPr>
            <a:picLocks/>
          </p:cNvPicPr>
          <p:nvPr/>
        </p:nvPicPr>
        <p:blipFill>
          <a:blip r:embed="rId2"/>
          <a:stretch>
            <a:fillRect/>
          </a:stretch>
        </p:blipFill>
        <p:spPr>
          <a:xfrm>
            <a:off x="-7437" y="519820"/>
            <a:ext cx="12199436" cy="6031574"/>
          </a:xfrm>
          <a:prstGeom prst="rect">
            <a:avLst/>
          </a:prstGeom>
        </p:spPr>
      </p:pic>
      <p:sp>
        <p:nvSpPr>
          <p:cNvPr id="3" name="Rectangle 2">
            <a:extLst>
              <a:ext uri="{FF2B5EF4-FFF2-40B4-BE49-F238E27FC236}">
                <a16:creationId xmlns:a16="http://schemas.microsoft.com/office/drawing/2014/main" id="{A1F3C90D-7FEF-4FEC-AE21-7F9A31FC11DB}"/>
              </a:ext>
            </a:extLst>
          </p:cNvPr>
          <p:cNvSpPr/>
          <p:nvPr/>
        </p:nvSpPr>
        <p:spPr>
          <a:xfrm>
            <a:off x="1779934" y="2009030"/>
            <a:ext cx="8592457" cy="4431983"/>
          </a:xfrm>
          <a:prstGeom prst="rect">
            <a:avLst/>
          </a:prstGeom>
        </p:spPr>
        <p:txBody>
          <a:bodyPr wrap="square">
            <a:spAutoFit/>
          </a:bodyPr>
          <a:lstStyle/>
          <a:p>
            <a:r>
              <a:rPr lang="en-US" sz="2400" dirty="0">
                <a:latin typeface="Verdana" panose="020B0604030504040204" pitchFamily="34" charset="0"/>
                <a:ea typeface="Verdana" panose="020B0604030504040204" pitchFamily="34" charset="0"/>
              </a:rPr>
              <a:t>All students in the school district that I work in were given Chromebooks as their point of school access this year. The battle is to convince and prove to the district [administration] that this is not the appropriate option for JAWS [users]. Braille Notetakers, really any accessible technology...has been very tough [to acquire for students].</a:t>
            </a:r>
          </a:p>
          <a:p>
            <a:r>
              <a:rPr lang="en-US" sz="2400" dirty="0">
                <a:latin typeface="Verdana" panose="020B0604030504040204" pitchFamily="34" charset="0"/>
                <a:ea typeface="Verdana" panose="020B0604030504040204" pitchFamily="34" charset="0"/>
              </a:rPr>
              <a:t/>
            </a:r>
            <a:br>
              <a:rPr lang="en-US" sz="2400" dirty="0">
                <a:latin typeface="Verdana" panose="020B0604030504040204" pitchFamily="34" charset="0"/>
                <a:ea typeface="Verdana" panose="020B0604030504040204" pitchFamily="34" charset="0"/>
              </a:rPr>
            </a:br>
            <a:r>
              <a:rPr lang="en-US" sz="2000" i="1" dirty="0">
                <a:latin typeface="Verdana" panose="020B0604030504040204" pitchFamily="34" charset="0"/>
                <a:ea typeface="Verdana" panose="020B0604030504040204" pitchFamily="34" charset="0"/>
              </a:rPr>
              <a:t>White female TVI</a:t>
            </a:r>
            <a:endParaRPr lang="en-US" sz="2000" dirty="0">
              <a:latin typeface="Verdana" panose="020B0604030504040204" pitchFamily="34" charset="0"/>
              <a:ea typeface="Verdana" panose="020B0604030504040204" pitchFamily="34" charset="0"/>
            </a:endParaRPr>
          </a:p>
          <a:p>
            <a:endParaRPr lang="en-US" sz="6000"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a:extLst>
              <a:ext uri="{FF2B5EF4-FFF2-40B4-BE49-F238E27FC236}">
                <a16:creationId xmlns:a16="http://schemas.microsoft.com/office/drawing/2014/main" id="{AA133279-0538-4D77-87AB-DCF7CBC36020}"/>
              </a:ext>
            </a:extLst>
          </p:cNvPr>
          <p:cNvSpPr txBox="1">
            <a:spLocks/>
          </p:cNvSpPr>
          <p:nvPr/>
        </p:nvSpPr>
        <p:spPr>
          <a:xfrm>
            <a:off x="9074952" y="6441013"/>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21</a:t>
            </a:fld>
            <a:endParaRPr lang="en-US" dirty="0"/>
          </a:p>
        </p:txBody>
      </p:sp>
    </p:spTree>
    <p:extLst>
      <p:ext uri="{BB962C8B-B14F-4D97-AF65-F5344CB8AC3E}">
        <p14:creationId xmlns:p14="http://schemas.microsoft.com/office/powerpoint/2010/main" val="870061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Digital Learning Tools</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a:xfrm>
            <a:off x="609600" y="1844678"/>
            <a:ext cx="10972800" cy="4876800"/>
          </a:xfrm>
        </p:spPr>
        <p:txBody>
          <a:bodyPr>
            <a:normAutofit/>
          </a:bodyPr>
          <a:lstStyle/>
          <a:p>
            <a:r>
              <a:rPr lang="en-US" dirty="0"/>
              <a:t>Attend online classes with the student to ensure access.</a:t>
            </a:r>
          </a:p>
          <a:p>
            <a:r>
              <a:rPr lang="en-US" dirty="0"/>
              <a:t>Work with administration to get needed equipment (e.g., an external monitor to pair with a Chromebook).</a:t>
            </a:r>
          </a:p>
          <a:p>
            <a:r>
              <a:rPr lang="en-US" dirty="0"/>
              <a:t>Request that a vision professional be on the selection committee for technology the school/district is considering for purchase. </a:t>
            </a:r>
          </a:p>
          <a:p>
            <a:r>
              <a:rPr lang="en-US" dirty="0"/>
              <a:t>Notify companies with </a:t>
            </a:r>
            <a:r>
              <a:rPr lang="en-US" b="1" u="sng" dirty="0"/>
              <a:t>specific</a:t>
            </a:r>
            <a:r>
              <a:rPr lang="en-US" dirty="0"/>
              <a:t> information about accessibility and usability issues with their product. </a:t>
            </a:r>
          </a:p>
          <a:p>
            <a:endParaRPr lang="en-US" dirty="0"/>
          </a:p>
          <a:p>
            <a:endParaRPr lang="en-US"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093201" y="6416677"/>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22</a:t>
            </a:fld>
            <a:endParaRPr lang="en-US" dirty="0"/>
          </a:p>
        </p:txBody>
      </p:sp>
    </p:spTree>
    <p:extLst>
      <p:ext uri="{BB962C8B-B14F-4D97-AF65-F5344CB8AC3E}">
        <p14:creationId xmlns:p14="http://schemas.microsoft.com/office/powerpoint/2010/main" val="4032307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Continuing to Build on Successes </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p:txBody>
          <a:bodyPr>
            <a:normAutofit/>
          </a:bodyPr>
          <a:lstStyle/>
          <a:p>
            <a:r>
              <a:rPr lang="en-US" dirty="0"/>
              <a:t>Vision professionals have built communities of practice and online support networks (e.g., TSBVI Coffee Hour).</a:t>
            </a:r>
          </a:p>
          <a:p>
            <a:r>
              <a:rPr lang="en-US" dirty="0"/>
              <a:t>Vision professionals and students have had to learn new technology skills that will benefit them in the future.</a:t>
            </a:r>
          </a:p>
          <a:p>
            <a:r>
              <a:rPr lang="en-US" dirty="0"/>
              <a:t>Many family members and vision professionals have been able to work more closely together when education is delivered online. </a:t>
            </a:r>
          </a:p>
          <a:p>
            <a:r>
              <a:rPr lang="en-US" dirty="0"/>
              <a:t>Some administrators have increased their understanding of the specific needs of our students. </a:t>
            </a:r>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8737600" y="6356353"/>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23</a:t>
            </a:fld>
            <a:endParaRPr lang="en-US" dirty="0"/>
          </a:p>
        </p:txBody>
      </p:sp>
    </p:spTree>
    <p:extLst>
      <p:ext uri="{BB962C8B-B14F-4D97-AF65-F5344CB8AC3E}">
        <p14:creationId xmlns:p14="http://schemas.microsoft.com/office/powerpoint/2010/main" val="1544082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t>The Importance of  Access &amp; Engagement II</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xmlns="" val="1"/>
              </a:ext>
            </a:extLst>
          </p:cNvPr>
          <p:cNvPicPr>
            <a:picLocks/>
          </p:cNvPicPr>
          <p:nvPr/>
        </p:nvPicPr>
        <p:blipFill>
          <a:blip r:embed="rId3"/>
          <a:stretch>
            <a:fillRect/>
          </a:stretch>
        </p:blipFill>
        <p:spPr>
          <a:xfrm>
            <a:off x="66234" y="416987"/>
            <a:ext cx="12199436" cy="6031574"/>
          </a:xfrm>
          <a:prstGeom prst="rect">
            <a:avLst/>
          </a:prstGeom>
        </p:spPr>
      </p:pic>
      <p:sp>
        <p:nvSpPr>
          <p:cNvPr id="3" name="Rectangle 2">
            <a:extLst>
              <a:ext uri="{FF2B5EF4-FFF2-40B4-BE49-F238E27FC236}">
                <a16:creationId xmlns:a16="http://schemas.microsoft.com/office/drawing/2014/main" id="{A1F3C90D-7FEF-4FEC-AE21-7F9A31FC11DB}"/>
              </a:ext>
            </a:extLst>
          </p:cNvPr>
          <p:cNvSpPr/>
          <p:nvPr/>
        </p:nvSpPr>
        <p:spPr>
          <a:xfrm>
            <a:off x="1796053" y="1864793"/>
            <a:ext cx="9389811" cy="4216539"/>
          </a:xfrm>
          <a:prstGeom prst="rect">
            <a:avLst/>
          </a:prstGeom>
        </p:spPr>
        <p:txBody>
          <a:bodyPr wrap="square">
            <a:spAutoFit/>
          </a:bodyPr>
          <a:lstStyle/>
          <a:p>
            <a:r>
              <a:rPr lang="en-US" sz="2000" dirty="0">
                <a:latin typeface="Verdana" panose="020B0604030504040204" pitchFamily="34" charset="0"/>
                <a:ea typeface="Verdana" panose="020B0604030504040204" pitchFamily="34" charset="0"/>
              </a:rPr>
              <a:t>I am the parent of a blind child and certified as a TVI, but working as a Superintendent at a school for the blind. I feel like this has been a very difficult time for our students and that remote learning is inaccessible to many without 100% parental/family support. [Remote learning] is specifically challenging for young students and those with multiple disabilities. I think data like this survey is critical because gaps identified during the pandemic will be relevant in years to come. With an ever-increasing digital component to employment, the pandemic very much models many job opportunities for our students.</a:t>
            </a:r>
          </a:p>
          <a:p>
            <a:endParaRPr lang="en-US" sz="2000" i="1" dirty="0">
              <a:latin typeface="Verdana" panose="020B0604030504040204" pitchFamily="34" charset="0"/>
              <a:ea typeface="Verdana" panose="020B0604030504040204" pitchFamily="34" charset="0"/>
            </a:endParaRPr>
          </a:p>
          <a:p>
            <a:r>
              <a:rPr lang="en-US" sz="2000" i="1" dirty="0">
                <a:latin typeface="Verdana" panose="020B0604030504040204" pitchFamily="34" charset="0"/>
                <a:ea typeface="Verdana" panose="020B0604030504040204" pitchFamily="34" charset="0"/>
              </a:rPr>
              <a:t>White female family member of a child who is blind with additional disabilities, 13-15 years old </a:t>
            </a:r>
            <a:endParaRPr lang="en-US" sz="20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8437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25567-07B4-42F1-803A-EF50BDD4CFC8}"/>
              </a:ext>
            </a:extLst>
          </p:cNvPr>
          <p:cNvSpPr>
            <a:spLocks noGrp="1"/>
          </p:cNvSpPr>
          <p:nvPr>
            <p:ph type="title"/>
          </p:nvPr>
        </p:nvSpPr>
        <p:spPr/>
        <p:txBody>
          <a:bodyPr>
            <a:normAutofit/>
          </a:bodyPr>
          <a:lstStyle/>
          <a:p>
            <a:r>
              <a:rPr lang="en-US" sz="3600" dirty="0">
                <a:latin typeface="Verdana" panose="020B0604030504040204" pitchFamily="34" charset="0"/>
                <a:ea typeface="Verdana" panose="020B0604030504040204" pitchFamily="34" charset="0"/>
              </a:rPr>
              <a:t>Access &amp; Engagement II</a:t>
            </a:r>
          </a:p>
        </p:txBody>
      </p:sp>
      <p:sp>
        <p:nvSpPr>
          <p:cNvPr id="7" name="Content Placeholder 6">
            <a:extLst>
              <a:ext uri="{FF2B5EF4-FFF2-40B4-BE49-F238E27FC236}">
                <a16:creationId xmlns:a16="http://schemas.microsoft.com/office/drawing/2014/main" id="{FFD5C3C2-7DAC-41DB-B55F-B499FBBBA337}"/>
              </a:ext>
            </a:extLst>
          </p:cNvPr>
          <p:cNvSpPr>
            <a:spLocks noGrp="1"/>
          </p:cNvSpPr>
          <p:nvPr>
            <p:ph idx="1"/>
          </p:nvPr>
        </p:nvSpPr>
        <p:spPr/>
        <p:txBody>
          <a:bodyPr>
            <a:noAutofit/>
          </a:bodyPr>
          <a:lstStyle/>
          <a:p>
            <a:r>
              <a:rPr lang="en-US" dirty="0">
                <a:latin typeface="Verdana" panose="020B0604030504040204" pitchFamily="34" charset="0"/>
                <a:ea typeface="Verdana" panose="020B0604030504040204" pitchFamily="34" charset="0"/>
              </a:rPr>
              <a:t>The report will be available in early May </a:t>
            </a:r>
          </a:p>
          <a:p>
            <a:pPr lvl="1"/>
            <a:r>
              <a:rPr lang="en-US" dirty="0">
                <a:latin typeface="Verdana" panose="020B0604030504040204" pitchFamily="34" charset="0"/>
                <a:ea typeface="Verdana" panose="020B0604030504040204" pitchFamily="34" charset="0"/>
                <a:hlinkClick r:id="rId3"/>
              </a:rPr>
              <a:t>https://www.afb.org/ae2/</a:t>
            </a:r>
            <a:r>
              <a:rPr lang="en-US" dirty="0">
                <a:latin typeface="Verdana" panose="020B0604030504040204" pitchFamily="34" charset="0"/>
                <a:ea typeface="Verdana" panose="020B0604030504040204" pitchFamily="34" charset="0"/>
              </a:rPr>
              <a:t> </a:t>
            </a:r>
          </a:p>
          <a:p>
            <a:r>
              <a:rPr lang="en-US" dirty="0">
                <a:latin typeface="Verdana" panose="020B0604030504040204" pitchFamily="34" charset="0"/>
                <a:ea typeface="Verdana" panose="020B0604030504040204" pitchFamily="34" charset="0"/>
              </a:rPr>
              <a:t>Blog post</a:t>
            </a:r>
          </a:p>
          <a:p>
            <a:pPr lvl="1"/>
            <a:r>
              <a:rPr lang="en-US" u="sng" dirty="0">
                <a:latin typeface="Verdana" panose="020B0604030504040204" pitchFamily="34" charset="0"/>
                <a:ea typeface="Verdana" panose="020B0604030504040204" pitchFamily="34" charset="0"/>
                <a:hlinkClick r:id="rId4"/>
              </a:rPr>
              <a:t>It Takes a Village: Join the Access and Engagement Village and Advocate for the Education of Students with Visual Impairments</a:t>
            </a:r>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Share your ideas with us </a:t>
            </a:r>
          </a:p>
          <a:p>
            <a:pPr lvl="1"/>
            <a:r>
              <a:rPr lang="en-US" dirty="0">
                <a:latin typeface="Verdana" panose="020B0604030504040204" pitchFamily="34" charset="0"/>
                <a:ea typeface="Verdana" panose="020B0604030504040204" pitchFamily="34" charset="0"/>
                <a:hlinkClick r:id="rId5"/>
              </a:rPr>
              <a:t>access_report@afb.org</a:t>
            </a:r>
            <a:r>
              <a:rPr lang="en-US" dirty="0">
                <a:latin typeface="Verdana" panose="020B0604030504040204" pitchFamily="34" charset="0"/>
                <a:ea typeface="Verdana" panose="020B0604030504040204" pitchFamily="34" charset="0"/>
              </a:rPr>
              <a:t> </a:t>
            </a:r>
          </a:p>
        </p:txBody>
      </p:sp>
      <p:sp>
        <p:nvSpPr>
          <p:cNvPr id="4" name="Text Placeholder 3">
            <a:extLst>
              <a:ext uri="{FF2B5EF4-FFF2-40B4-BE49-F238E27FC236}">
                <a16:creationId xmlns:a16="http://schemas.microsoft.com/office/drawing/2014/main" id="{DE9D715E-1D5C-4422-B812-FC25F8B7CCE9}"/>
              </a:ext>
            </a:extLst>
          </p:cNvPr>
          <p:cNvSpPr>
            <a:spLocks noGrp="1"/>
          </p:cNvSpPr>
          <p:nvPr>
            <p:ph type="body" idx="4294967295"/>
          </p:nvPr>
        </p:nvSpPr>
        <p:spPr>
          <a:xfrm>
            <a:off x="5776913" y="2981325"/>
            <a:ext cx="6415087" cy="4248150"/>
          </a:xfrm>
        </p:spPr>
        <p:txBody>
          <a:bodyPr/>
          <a:lstStyle/>
          <a:p>
            <a:r>
              <a:rPr lang="en-US" sz="2800" b="0" dirty="0">
                <a:solidFill>
                  <a:srgbClr val="0070C0"/>
                </a:solidFill>
                <a:latin typeface="Verdana" panose="020B0604030504040204" pitchFamily="34" charset="0"/>
                <a:ea typeface="Verdana" panose="020B0604030504040204" pitchFamily="34" charset="0"/>
              </a:rPr>
              <a:t>      </a:t>
            </a:r>
            <a:endParaRPr lang="en-US" b="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27184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0543-C301-4EFF-B919-91C87D194705}"/>
              </a:ext>
            </a:extLst>
          </p:cNvPr>
          <p:cNvSpPr>
            <a:spLocks noGrp="1"/>
          </p:cNvSpPr>
          <p:nvPr>
            <p:ph type="title"/>
          </p:nvPr>
        </p:nvSpPr>
        <p:spPr/>
        <p:txBody>
          <a:bodyPr>
            <a:normAutofit/>
          </a:bodyPr>
          <a:lstStyle/>
          <a:p>
            <a:r>
              <a:rPr lang="en-US" sz="3600" dirty="0"/>
              <a:t>Thank You</a:t>
            </a:r>
          </a:p>
        </p:txBody>
      </p:sp>
      <p:sp>
        <p:nvSpPr>
          <p:cNvPr id="3" name="Content Placeholder 2">
            <a:extLst>
              <a:ext uri="{FF2B5EF4-FFF2-40B4-BE49-F238E27FC236}">
                <a16:creationId xmlns:a16="http://schemas.microsoft.com/office/drawing/2014/main" id="{ACF3C748-29E7-4013-8DB7-E46E7BE943F7}"/>
              </a:ext>
            </a:extLst>
          </p:cNvPr>
          <p:cNvSpPr>
            <a:spLocks noGrp="1"/>
          </p:cNvSpPr>
          <p:nvPr>
            <p:ph idx="1"/>
          </p:nvPr>
        </p:nvSpPr>
        <p:spPr>
          <a:xfrm>
            <a:off x="4064000" y="1926722"/>
            <a:ext cx="4063999" cy="3281513"/>
          </a:xfrm>
        </p:spPr>
        <p:txBody>
          <a:bodyPr>
            <a:normAutofit/>
          </a:bodyPr>
          <a:lstStyle/>
          <a:p>
            <a:pPr marL="0" indent="0">
              <a:buNone/>
            </a:pPr>
            <a:r>
              <a:rPr lang="en-US" sz="2800" dirty="0">
                <a:effectLst/>
                <a:latin typeface="Verdana" panose="020B0604030504040204" pitchFamily="34" charset="0"/>
                <a:ea typeface="Verdana" panose="020B0604030504040204" pitchFamily="34" charset="0"/>
                <a:cs typeface="Verdana" panose="020B0604030504040204" pitchFamily="34" charset="0"/>
              </a:rPr>
              <a:t>Dr. L. Penny Rosenblum</a:t>
            </a:r>
          </a:p>
          <a:p>
            <a:pPr marL="0" indent="0">
              <a:buNone/>
            </a:pPr>
            <a:r>
              <a:rPr lang="en-US" sz="2800" dirty="0">
                <a:latin typeface="Verdana" panose="020B0604030504040204" pitchFamily="34" charset="0"/>
                <a:ea typeface="Verdana" panose="020B0604030504040204" pitchFamily="34" charset="0"/>
                <a:cs typeface="Verdana" panose="020B0604030504040204" pitchFamily="34" charset="0"/>
              </a:rPr>
              <a:t>American Foundation for the Blind</a:t>
            </a:r>
          </a:p>
          <a:p>
            <a:pPr marL="0" indent="0">
              <a:buNone/>
            </a:pPr>
            <a:r>
              <a:rPr lang="en-US" sz="2800" dirty="0">
                <a:effectLst/>
                <a:latin typeface="Verdana" panose="020B0604030504040204" pitchFamily="34" charset="0"/>
                <a:ea typeface="Verdana" panose="020B0604030504040204" pitchFamily="34" charset="0"/>
                <a:cs typeface="Verdana" panose="020B0604030504040204" pitchFamily="34" charset="0"/>
                <a:hlinkClick r:id="rId3"/>
              </a:rPr>
              <a:t>prosenblum@afb.org</a:t>
            </a:r>
            <a:r>
              <a:rPr lang="en-US" sz="2800" dirty="0">
                <a:effectLst/>
                <a:latin typeface="Verdana" panose="020B0604030504040204" pitchFamily="34" charset="0"/>
                <a:ea typeface="Verdana" panose="020B0604030504040204" pitchFamily="34" charset="0"/>
                <a:cs typeface="Verdana" panose="020B0604030504040204" pitchFamily="34" charset="0"/>
              </a:rPr>
              <a:t>  </a:t>
            </a:r>
            <a:endParaRPr lang="en-US" sz="2800" dirty="0"/>
          </a:p>
        </p:txBody>
      </p:sp>
      <p:sp>
        <p:nvSpPr>
          <p:cNvPr id="5" name="Slide Number Placeholder 4">
            <a:extLst>
              <a:ext uri="{FF2B5EF4-FFF2-40B4-BE49-F238E27FC236}">
                <a16:creationId xmlns:a16="http://schemas.microsoft.com/office/drawing/2014/main" id="{2FDD1AA4-870D-43A3-955D-21676A352955}"/>
              </a:ext>
            </a:extLst>
          </p:cNvPr>
          <p:cNvSpPr>
            <a:spLocks noGrp="1"/>
          </p:cNvSpPr>
          <p:nvPr>
            <p:ph type="sldNum" sz="quarter" idx="12"/>
          </p:nvPr>
        </p:nvSpPr>
        <p:spPr>
          <a:xfrm>
            <a:off x="9074952" y="6356353"/>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26</a:t>
            </a:fld>
            <a:endParaRPr lang="en-US" dirty="0"/>
          </a:p>
        </p:txBody>
      </p:sp>
      <p:pic>
        <p:nvPicPr>
          <p:cNvPr id="8" name="Picture 7" descr="The cover of the Access and Engagement report. ">
            <a:extLst>
              <a:ext uri="{FF2B5EF4-FFF2-40B4-BE49-F238E27FC236}">
                <a16:creationId xmlns:a16="http://schemas.microsoft.com/office/drawing/2014/main" id="{D440F460-8872-4229-B6F1-9AC5BF7AEE1C}"/>
              </a:ext>
            </a:extLst>
          </p:cNvPr>
          <p:cNvPicPr>
            <a:picLocks noChangeAspect="1"/>
          </p:cNvPicPr>
          <p:nvPr/>
        </p:nvPicPr>
        <p:blipFill>
          <a:blip r:embed="rId4"/>
          <a:stretch>
            <a:fillRect/>
          </a:stretch>
        </p:blipFill>
        <p:spPr>
          <a:xfrm>
            <a:off x="502993" y="1536319"/>
            <a:ext cx="3071567" cy="39712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a:extLst>
              <a:ext uri="{FF2B5EF4-FFF2-40B4-BE49-F238E27FC236}">
                <a16:creationId xmlns:a16="http://schemas.microsoft.com/office/drawing/2014/main" id="{5959DF5F-5B5A-47D7-B7DE-A3D6CDB3BD55}"/>
              </a:ext>
            </a:extLst>
          </p:cNvPr>
          <p:cNvSpPr txBox="1"/>
          <p:nvPr/>
        </p:nvSpPr>
        <p:spPr>
          <a:xfrm>
            <a:off x="427111" y="5889298"/>
            <a:ext cx="9947275" cy="646331"/>
          </a:xfrm>
          <a:prstGeom prst="rect">
            <a:avLst/>
          </a:prstGeom>
          <a:noFill/>
        </p:spPr>
        <p:txBody>
          <a:bodyPr wrap="none" rtlCol="0">
            <a:spAutoFit/>
          </a:bodyPr>
          <a:lstStyle/>
          <a:p>
            <a:r>
              <a:rPr lang="en-US" dirty="0">
                <a:latin typeface="Verdana" panose="020B0604030504040204" pitchFamily="34" charset="0"/>
                <a:ea typeface="Verdana" panose="020B0604030504040204" pitchFamily="34" charset="0"/>
                <a:hlinkClick r:id="rId5"/>
              </a:rPr>
              <a:t>https://www.afb.org/research-and-initiatives/education/access-engagement-study</a:t>
            </a:r>
            <a:endParaRPr lang="en-US" dirty="0">
              <a:latin typeface="Verdana" panose="020B0604030504040204" pitchFamily="34" charset="0"/>
              <a:ea typeface="Verdana" panose="020B0604030504040204" pitchFamily="34" charset="0"/>
            </a:endParaRPr>
          </a:p>
          <a:p>
            <a:r>
              <a:rPr lang="en-US" dirty="0">
                <a:highlight>
                  <a:srgbClr val="FFFF00"/>
                </a:highlight>
                <a:latin typeface="Verdana" panose="020B0604030504040204" pitchFamily="34" charset="0"/>
                <a:ea typeface="Verdana" panose="020B0604030504040204" pitchFamily="34" charset="0"/>
              </a:rPr>
              <a:t> </a:t>
            </a:r>
          </a:p>
        </p:txBody>
      </p:sp>
      <p:pic>
        <p:nvPicPr>
          <p:cNvPr id="6" name="Picture 5">
            <a:extLst>
              <a:ext uri="{FF2B5EF4-FFF2-40B4-BE49-F238E27FC236}">
                <a16:creationId xmlns:a16="http://schemas.microsoft.com/office/drawing/2014/main" id="{9C8502B5-C063-408C-9384-185A7E54D22A}"/>
              </a:ext>
            </a:extLst>
          </p:cNvPr>
          <p:cNvPicPr>
            <a:picLocks noChangeAspect="1"/>
          </p:cNvPicPr>
          <p:nvPr/>
        </p:nvPicPr>
        <p:blipFill rotWithShape="1">
          <a:blip r:embed="rId6"/>
          <a:srcRect l="4131"/>
          <a:stretch/>
        </p:blipFill>
        <p:spPr>
          <a:xfrm>
            <a:off x="8594078" y="1536319"/>
            <a:ext cx="3094929" cy="40536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7900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0543-C301-4EFF-B919-91C87D194705}"/>
              </a:ext>
            </a:extLst>
          </p:cNvPr>
          <p:cNvSpPr>
            <a:spLocks noGrp="1"/>
          </p:cNvSpPr>
          <p:nvPr>
            <p:ph type="title"/>
          </p:nvPr>
        </p:nvSpPr>
        <p:spPr/>
        <p:txBody>
          <a:bodyPr>
            <a:normAutofit/>
          </a:bodyPr>
          <a:lstStyle/>
          <a:p>
            <a:r>
              <a:rPr lang="en-US" sz="3600" dirty="0"/>
              <a:t>Two Studies: One Research Question</a:t>
            </a:r>
          </a:p>
        </p:txBody>
      </p:sp>
      <p:sp>
        <p:nvSpPr>
          <p:cNvPr id="3" name="Content Placeholder 2">
            <a:extLst>
              <a:ext uri="{FF2B5EF4-FFF2-40B4-BE49-F238E27FC236}">
                <a16:creationId xmlns:a16="http://schemas.microsoft.com/office/drawing/2014/main" id="{ACF3C748-29E7-4013-8DB7-E46E7BE943F7}"/>
              </a:ext>
            </a:extLst>
          </p:cNvPr>
          <p:cNvSpPr>
            <a:spLocks noGrp="1"/>
          </p:cNvSpPr>
          <p:nvPr>
            <p:ph idx="1"/>
          </p:nvPr>
        </p:nvSpPr>
        <p:spPr>
          <a:xfrm>
            <a:off x="3632201" y="1926722"/>
            <a:ext cx="5384754" cy="3281513"/>
          </a:xfrm>
        </p:spPr>
        <p:txBody>
          <a:bodyPr>
            <a:normAutofit/>
          </a:bodyPr>
          <a:lstStyle/>
          <a:p>
            <a:pPr marL="0" indent="0">
              <a:buNone/>
            </a:pPr>
            <a:r>
              <a:rPr lang="en-US" sz="2800" dirty="0">
                <a:effectLst/>
                <a:latin typeface="Verdana" panose="020B0604030504040204" pitchFamily="34" charset="0"/>
                <a:ea typeface="Verdana" panose="020B0604030504040204" pitchFamily="34" charset="0"/>
                <a:cs typeface="Verdana" panose="020B0604030504040204" pitchFamily="34" charset="0"/>
              </a:rPr>
              <a:t>How </a:t>
            </a:r>
            <a:r>
              <a:rPr lang="en-US" sz="2800" dirty="0">
                <a:latin typeface="Verdana" panose="020B0604030504040204" pitchFamily="34" charset="0"/>
                <a:ea typeface="Verdana" panose="020B0604030504040204" pitchFamily="34" charset="0"/>
                <a:cs typeface="Verdana" panose="020B0604030504040204" pitchFamily="34" charset="0"/>
              </a:rPr>
              <a:t>has</a:t>
            </a:r>
            <a:r>
              <a:rPr lang="en-US" sz="2800" dirty="0">
                <a:effectLst/>
                <a:latin typeface="Verdana" panose="020B0604030504040204" pitchFamily="34" charset="0"/>
                <a:ea typeface="Verdana" panose="020B0604030504040204" pitchFamily="34" charset="0"/>
                <a:cs typeface="Verdana" panose="020B0604030504040204" pitchFamily="34" charset="0"/>
              </a:rPr>
              <a:t> the COVID-19 pandemic </a:t>
            </a:r>
            <a:r>
              <a:rPr lang="en-US" sz="2800" dirty="0">
                <a:latin typeface="Verdana" panose="020B0604030504040204" pitchFamily="34" charset="0"/>
                <a:ea typeface="Verdana" panose="020B0604030504040204" pitchFamily="34" charset="0"/>
                <a:cs typeface="Verdana" panose="020B0604030504040204" pitchFamily="34" charset="0"/>
              </a:rPr>
              <a:t>impacted</a:t>
            </a:r>
            <a:r>
              <a:rPr lang="en-US" sz="2800" dirty="0">
                <a:effectLst/>
                <a:latin typeface="Verdana" panose="020B0604030504040204" pitchFamily="34" charset="0"/>
                <a:ea typeface="Verdana" panose="020B0604030504040204" pitchFamily="34" charset="0"/>
                <a:cs typeface="Verdana" panose="020B0604030504040204" pitchFamily="34" charset="0"/>
              </a:rPr>
              <a:t> the education of students </a:t>
            </a:r>
            <a:br>
              <a:rPr lang="en-US" sz="2800" dirty="0">
                <a:effectLst/>
                <a:latin typeface="Verdana" panose="020B0604030504040204" pitchFamily="34" charset="0"/>
                <a:ea typeface="Verdana" panose="020B0604030504040204" pitchFamily="34" charset="0"/>
                <a:cs typeface="Verdana" panose="020B0604030504040204" pitchFamily="34" charset="0"/>
              </a:rPr>
            </a:br>
            <a:r>
              <a:rPr lang="en-US" sz="2800" dirty="0">
                <a:effectLst/>
                <a:latin typeface="Verdana" panose="020B0604030504040204" pitchFamily="34" charset="0"/>
                <a:ea typeface="Verdana" panose="020B0604030504040204" pitchFamily="34" charset="0"/>
                <a:cs typeface="Verdana" panose="020B0604030504040204" pitchFamily="34" charset="0"/>
              </a:rPr>
              <a:t>with visual impairments, their families, TVIs, and O&amp;M specialists in the United States and Canada?  </a:t>
            </a:r>
            <a:endParaRPr lang="en-US" sz="2800" dirty="0"/>
          </a:p>
        </p:txBody>
      </p:sp>
      <p:sp>
        <p:nvSpPr>
          <p:cNvPr id="5" name="Slide Number Placeholder 4">
            <a:extLst>
              <a:ext uri="{FF2B5EF4-FFF2-40B4-BE49-F238E27FC236}">
                <a16:creationId xmlns:a16="http://schemas.microsoft.com/office/drawing/2014/main" id="{2FDD1AA4-870D-43A3-955D-21676A352955}"/>
              </a:ext>
            </a:extLst>
          </p:cNvPr>
          <p:cNvSpPr>
            <a:spLocks noGrp="1"/>
          </p:cNvSpPr>
          <p:nvPr>
            <p:ph type="sldNum" sz="quarter" idx="12"/>
          </p:nvPr>
        </p:nvSpPr>
        <p:spPr>
          <a:xfrm>
            <a:off x="9074952" y="6356353"/>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3</a:t>
            </a:fld>
            <a:endParaRPr lang="en-US" dirty="0"/>
          </a:p>
        </p:txBody>
      </p:sp>
      <p:pic>
        <p:nvPicPr>
          <p:cNvPr id="8" name="Picture 7" descr="The cover of the Access and Engagement report. ">
            <a:extLst>
              <a:ext uri="{FF2B5EF4-FFF2-40B4-BE49-F238E27FC236}">
                <a16:creationId xmlns:a16="http://schemas.microsoft.com/office/drawing/2014/main" id="{D440F460-8872-4229-B6F1-9AC5BF7AEE1C}"/>
              </a:ext>
            </a:extLst>
          </p:cNvPr>
          <p:cNvPicPr>
            <a:picLocks noChangeAspect="1"/>
          </p:cNvPicPr>
          <p:nvPr/>
        </p:nvPicPr>
        <p:blipFill>
          <a:blip r:embed="rId3"/>
          <a:stretch>
            <a:fillRect/>
          </a:stretch>
        </p:blipFill>
        <p:spPr>
          <a:xfrm>
            <a:off x="217781" y="1577555"/>
            <a:ext cx="3071567" cy="39712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a:extLst>
              <a:ext uri="{FF2B5EF4-FFF2-40B4-BE49-F238E27FC236}">
                <a16:creationId xmlns:a16="http://schemas.microsoft.com/office/drawing/2014/main" id="{5959DF5F-5B5A-47D7-B7DE-A3D6CDB3BD55}"/>
              </a:ext>
            </a:extLst>
          </p:cNvPr>
          <p:cNvSpPr txBox="1"/>
          <p:nvPr/>
        </p:nvSpPr>
        <p:spPr>
          <a:xfrm>
            <a:off x="427111" y="5889298"/>
            <a:ext cx="9947275" cy="646331"/>
          </a:xfrm>
          <a:prstGeom prst="rect">
            <a:avLst/>
          </a:prstGeom>
          <a:noFill/>
        </p:spPr>
        <p:txBody>
          <a:bodyPr wrap="none" rtlCol="0">
            <a:spAutoFit/>
          </a:bodyPr>
          <a:lstStyle/>
          <a:p>
            <a:r>
              <a:rPr lang="en-US" dirty="0">
                <a:latin typeface="Verdana" panose="020B0604030504040204" pitchFamily="34" charset="0"/>
                <a:ea typeface="Verdana" panose="020B0604030504040204" pitchFamily="34" charset="0"/>
                <a:hlinkClick r:id="rId4"/>
              </a:rPr>
              <a:t>https://www.afb.org/research-and-initiatives/education/access-engagement-study</a:t>
            </a:r>
            <a:endParaRPr lang="en-US" dirty="0">
              <a:latin typeface="Verdana" panose="020B0604030504040204" pitchFamily="34" charset="0"/>
              <a:ea typeface="Verdana" panose="020B0604030504040204" pitchFamily="34" charset="0"/>
            </a:endParaRPr>
          </a:p>
          <a:p>
            <a:r>
              <a:rPr lang="en-US" dirty="0">
                <a:highlight>
                  <a:srgbClr val="FFFF00"/>
                </a:highlight>
                <a:latin typeface="Verdana" panose="020B0604030504040204" pitchFamily="34" charset="0"/>
                <a:ea typeface="Verdana" panose="020B0604030504040204" pitchFamily="34" charset="0"/>
              </a:rPr>
              <a:t> </a:t>
            </a:r>
          </a:p>
        </p:txBody>
      </p:sp>
      <p:pic>
        <p:nvPicPr>
          <p:cNvPr id="6" name="Picture 5">
            <a:extLst>
              <a:ext uri="{FF2B5EF4-FFF2-40B4-BE49-F238E27FC236}">
                <a16:creationId xmlns:a16="http://schemas.microsoft.com/office/drawing/2014/main" id="{9C8502B5-C063-408C-9384-185A7E54D22A}"/>
              </a:ext>
            </a:extLst>
          </p:cNvPr>
          <p:cNvPicPr>
            <a:picLocks noChangeAspect="1"/>
          </p:cNvPicPr>
          <p:nvPr/>
        </p:nvPicPr>
        <p:blipFill rotWithShape="1">
          <a:blip r:embed="rId5"/>
          <a:srcRect l="4131"/>
          <a:stretch/>
        </p:blipFill>
        <p:spPr>
          <a:xfrm>
            <a:off x="8708378" y="1649765"/>
            <a:ext cx="3094929" cy="40536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0449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0543-C301-4EFF-B919-91C87D194705}"/>
              </a:ext>
            </a:extLst>
          </p:cNvPr>
          <p:cNvSpPr>
            <a:spLocks noGrp="1"/>
          </p:cNvSpPr>
          <p:nvPr>
            <p:ph type="title"/>
          </p:nvPr>
        </p:nvSpPr>
        <p:spPr/>
        <p:txBody>
          <a:bodyPr>
            <a:normAutofit/>
          </a:bodyPr>
          <a:lstStyle/>
          <a:p>
            <a:r>
              <a:rPr lang="en-US" sz="3600" dirty="0"/>
              <a:t>A Couple of Things to Keep in Mind</a:t>
            </a:r>
          </a:p>
        </p:txBody>
      </p:sp>
      <p:sp>
        <p:nvSpPr>
          <p:cNvPr id="3" name="Content Placeholder 2">
            <a:extLst>
              <a:ext uri="{FF2B5EF4-FFF2-40B4-BE49-F238E27FC236}">
                <a16:creationId xmlns:a16="http://schemas.microsoft.com/office/drawing/2014/main" id="{ACF3C748-29E7-4013-8DB7-E46E7BE943F7}"/>
              </a:ext>
            </a:extLst>
          </p:cNvPr>
          <p:cNvSpPr>
            <a:spLocks noGrp="1"/>
          </p:cNvSpPr>
          <p:nvPr>
            <p:ph idx="1"/>
          </p:nvPr>
        </p:nvSpPr>
        <p:spPr>
          <a:xfrm>
            <a:off x="965199" y="1525779"/>
            <a:ext cx="9270753" cy="4324605"/>
          </a:xfrm>
        </p:spPr>
        <p:txBody>
          <a:bodyPr>
            <a:normAutofit/>
          </a:bodyPr>
          <a:lstStyle/>
          <a:p>
            <a:r>
              <a:rPr lang="en-US" dirty="0">
                <a:latin typeface="Verdana" panose="020B0604030504040204" pitchFamily="34" charset="0"/>
                <a:ea typeface="Verdana" panose="020B0604030504040204" pitchFamily="34" charset="0"/>
              </a:rPr>
              <a:t>Both studies required participants to use the Internet to take a survey.</a:t>
            </a:r>
          </a:p>
          <a:p>
            <a:r>
              <a:rPr lang="en-US" dirty="0">
                <a:latin typeface="Verdana" panose="020B0604030504040204" pitchFamily="34" charset="0"/>
                <a:ea typeface="Verdana" panose="020B0604030504040204" pitchFamily="34" charset="0"/>
              </a:rPr>
              <a:t>Both surveys were long.</a:t>
            </a:r>
          </a:p>
          <a:p>
            <a:r>
              <a:rPr lang="en-US" dirty="0">
                <a:latin typeface="Verdana" panose="020B0604030504040204" pitchFamily="34" charset="0"/>
                <a:ea typeface="Verdana" panose="020B0604030504040204" pitchFamily="34" charset="0"/>
              </a:rPr>
              <a:t>Both study samples were primarily female and White.</a:t>
            </a:r>
          </a:p>
          <a:p>
            <a:r>
              <a:rPr lang="en-US" dirty="0">
                <a:latin typeface="Verdana" panose="020B0604030504040204" pitchFamily="34" charset="0"/>
                <a:ea typeface="Verdana" panose="020B0604030504040204" pitchFamily="34" charset="0"/>
              </a:rPr>
              <a:t>Both studies were advertised by schools, organizations, and companies in the blindness field. </a:t>
            </a:r>
          </a:p>
          <a:p>
            <a:endParaRPr lang="en-US" dirty="0"/>
          </a:p>
        </p:txBody>
      </p:sp>
      <p:sp>
        <p:nvSpPr>
          <p:cNvPr id="5" name="Slide Number Placeholder 4">
            <a:extLst>
              <a:ext uri="{FF2B5EF4-FFF2-40B4-BE49-F238E27FC236}">
                <a16:creationId xmlns:a16="http://schemas.microsoft.com/office/drawing/2014/main" id="{2FDD1AA4-870D-43A3-955D-21676A352955}"/>
              </a:ext>
            </a:extLst>
          </p:cNvPr>
          <p:cNvSpPr>
            <a:spLocks noGrp="1"/>
          </p:cNvSpPr>
          <p:nvPr>
            <p:ph type="sldNum" sz="quarter" idx="12"/>
          </p:nvPr>
        </p:nvSpPr>
        <p:spPr>
          <a:xfrm>
            <a:off x="9074952" y="6356353"/>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4</a:t>
            </a:fld>
            <a:endParaRPr lang="en-US" dirty="0"/>
          </a:p>
        </p:txBody>
      </p:sp>
    </p:spTree>
    <p:extLst>
      <p:ext uri="{BB962C8B-B14F-4D97-AF65-F5344CB8AC3E}">
        <p14:creationId xmlns:p14="http://schemas.microsoft.com/office/powerpoint/2010/main" val="54966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1E0070-CBEB-409F-B24D-9AF74FE45EB2}"/>
              </a:ext>
            </a:extLst>
          </p:cNvPr>
          <p:cNvSpPr>
            <a:spLocks noGrp="1"/>
          </p:cNvSpPr>
          <p:nvPr>
            <p:ph type="title"/>
          </p:nvPr>
        </p:nvSpPr>
        <p:spPr/>
        <p:txBody>
          <a:bodyPr/>
          <a:lstStyle/>
          <a:p>
            <a:r>
              <a:rPr lang="en-US" dirty="0"/>
              <a:t>Dates and Demographics</a:t>
            </a:r>
          </a:p>
        </p:txBody>
      </p:sp>
      <p:sp>
        <p:nvSpPr>
          <p:cNvPr id="7" name="Text Placeholder 6">
            <a:extLst>
              <a:ext uri="{FF2B5EF4-FFF2-40B4-BE49-F238E27FC236}">
                <a16:creationId xmlns:a16="http://schemas.microsoft.com/office/drawing/2014/main" id="{BB25465A-EFD9-4B0B-BF80-EBC7A921AC88}"/>
              </a:ext>
            </a:extLst>
          </p:cNvPr>
          <p:cNvSpPr>
            <a:spLocks noGrp="1"/>
          </p:cNvSpPr>
          <p:nvPr>
            <p:ph type="body" idx="1"/>
          </p:nvPr>
        </p:nvSpPr>
        <p:spPr/>
        <p:txBody>
          <a:bodyPr/>
          <a:lstStyle/>
          <a:p>
            <a:r>
              <a:rPr lang="en-US" dirty="0"/>
              <a:t>A&amp;E I 		</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sz="half" idx="2"/>
          </p:nvPr>
        </p:nvSpPr>
        <p:spPr/>
        <p:txBody>
          <a:bodyPr>
            <a:normAutofit/>
          </a:bodyPr>
          <a:lstStyle/>
          <a:p>
            <a:r>
              <a:rPr lang="en-US" sz="2800" dirty="0"/>
              <a:t>April 22-May 13, 2020</a:t>
            </a:r>
          </a:p>
          <a:p>
            <a:r>
              <a:rPr lang="en-US" sz="2800" dirty="0"/>
              <a:t>1432 participants</a:t>
            </a:r>
          </a:p>
          <a:p>
            <a:r>
              <a:rPr lang="en-US" sz="2800" dirty="0"/>
              <a:t>79% White</a:t>
            </a:r>
          </a:p>
          <a:p>
            <a:r>
              <a:rPr lang="en-US" sz="2800" dirty="0"/>
              <a:t>87% female</a:t>
            </a:r>
          </a:p>
          <a:p>
            <a:endParaRPr lang="en-US" sz="2800" dirty="0"/>
          </a:p>
          <a:p>
            <a:endParaRPr lang="en-US" sz="2800" dirty="0"/>
          </a:p>
        </p:txBody>
      </p:sp>
      <p:sp>
        <p:nvSpPr>
          <p:cNvPr id="8" name="Text Placeholder 7">
            <a:extLst>
              <a:ext uri="{FF2B5EF4-FFF2-40B4-BE49-F238E27FC236}">
                <a16:creationId xmlns:a16="http://schemas.microsoft.com/office/drawing/2014/main" id="{C536019B-3236-4298-B9C9-102E07B85504}"/>
              </a:ext>
            </a:extLst>
          </p:cNvPr>
          <p:cNvSpPr>
            <a:spLocks noGrp="1"/>
          </p:cNvSpPr>
          <p:nvPr>
            <p:ph type="body" sz="quarter" idx="3"/>
          </p:nvPr>
        </p:nvSpPr>
        <p:spPr>
          <a:xfrm>
            <a:off x="6427323" y="1681163"/>
            <a:ext cx="5183188" cy="823912"/>
          </a:xfrm>
        </p:spPr>
        <p:txBody>
          <a:bodyPr/>
          <a:lstStyle/>
          <a:p>
            <a:r>
              <a:rPr lang="en-US" dirty="0"/>
              <a:t>A&amp;E II</a:t>
            </a:r>
          </a:p>
        </p:txBody>
      </p:sp>
      <p:sp>
        <p:nvSpPr>
          <p:cNvPr id="9" name="Content Placeholder 8">
            <a:extLst>
              <a:ext uri="{FF2B5EF4-FFF2-40B4-BE49-F238E27FC236}">
                <a16:creationId xmlns:a16="http://schemas.microsoft.com/office/drawing/2014/main" id="{6FE28223-B0B9-4555-8A7A-BD3C49DA6694}"/>
              </a:ext>
            </a:extLst>
          </p:cNvPr>
          <p:cNvSpPr>
            <a:spLocks noGrp="1"/>
          </p:cNvSpPr>
          <p:nvPr>
            <p:ph sz="quarter" idx="4"/>
          </p:nvPr>
        </p:nvSpPr>
        <p:spPr>
          <a:xfrm>
            <a:off x="6427322" y="2505075"/>
            <a:ext cx="6127697" cy="3684588"/>
          </a:xfrm>
        </p:spPr>
        <p:txBody>
          <a:bodyPr/>
          <a:lstStyle/>
          <a:p>
            <a:r>
              <a:rPr lang="en-US" sz="2800" dirty="0"/>
              <a:t>Oct. 28-Nov. 30, 2020</a:t>
            </a:r>
          </a:p>
          <a:p>
            <a:r>
              <a:rPr lang="en-US" sz="2800" dirty="0"/>
              <a:t>662 participants</a:t>
            </a:r>
          </a:p>
          <a:p>
            <a:r>
              <a:rPr lang="en-US" sz="2800" dirty="0"/>
              <a:t>85% White</a:t>
            </a:r>
          </a:p>
          <a:p>
            <a:r>
              <a:rPr lang="en-US" sz="2800" dirty="0"/>
              <a:t>81% female</a:t>
            </a:r>
          </a:p>
          <a:p>
            <a:endParaRPr lang="en-US"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243628" y="6360052"/>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BC45B57-8485-42EB-9684-901077927C14}" type="slidenum">
              <a:rPr lang="en-US" smtClean="0"/>
              <a:pPr/>
              <a:t>5</a:t>
            </a:fld>
            <a:endParaRPr lang="en-US" dirty="0"/>
          </a:p>
        </p:txBody>
      </p:sp>
      <p:sp>
        <p:nvSpPr>
          <p:cNvPr id="10" name="TextBox 9">
            <a:extLst>
              <a:ext uri="{FF2B5EF4-FFF2-40B4-BE49-F238E27FC236}">
                <a16:creationId xmlns:a16="http://schemas.microsoft.com/office/drawing/2014/main" id="{633D0ECF-C164-4D9B-A444-332DBE3DCD6E}"/>
              </a:ext>
            </a:extLst>
          </p:cNvPr>
          <p:cNvSpPr txBox="1"/>
          <p:nvPr/>
        </p:nvSpPr>
        <p:spPr>
          <a:xfrm>
            <a:off x="552495" y="5197684"/>
            <a:ext cx="5543505" cy="954107"/>
          </a:xfrm>
          <a:prstGeom prst="rect">
            <a:avLst/>
          </a:prstGeom>
          <a:noFill/>
        </p:spPr>
        <p:txBody>
          <a:bodyPr wrap="none" rtlCol="0">
            <a:spAutoFit/>
          </a:bodyPr>
          <a:lstStyle/>
          <a:p>
            <a:r>
              <a:rPr lang="en-US" sz="2800" dirty="0">
                <a:latin typeface="Verdana" panose="020B0604030504040204" pitchFamily="34" charset="0"/>
                <a:ea typeface="Verdana" panose="020B0604030504040204" pitchFamily="34" charset="0"/>
              </a:rPr>
              <a:t>Data were collected through  </a:t>
            </a:r>
            <a:br>
              <a:rPr lang="en-US" sz="2800"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an online, accessible survey.</a:t>
            </a:r>
          </a:p>
        </p:txBody>
      </p:sp>
    </p:spTree>
    <p:extLst>
      <p:ext uri="{BB962C8B-B14F-4D97-AF65-F5344CB8AC3E}">
        <p14:creationId xmlns:p14="http://schemas.microsoft.com/office/powerpoint/2010/main" val="178634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1E0070-CBEB-409F-B24D-9AF74FE45EB2}"/>
              </a:ext>
            </a:extLst>
          </p:cNvPr>
          <p:cNvSpPr>
            <a:spLocks noGrp="1"/>
          </p:cNvSpPr>
          <p:nvPr>
            <p:ph type="title"/>
          </p:nvPr>
        </p:nvSpPr>
        <p:spPr/>
        <p:txBody>
          <a:bodyPr/>
          <a:lstStyle/>
          <a:p>
            <a:r>
              <a:rPr lang="en-US" dirty="0"/>
              <a:t>The Children</a:t>
            </a:r>
          </a:p>
        </p:txBody>
      </p:sp>
      <p:sp>
        <p:nvSpPr>
          <p:cNvPr id="7" name="Text Placeholder 6">
            <a:extLst>
              <a:ext uri="{FF2B5EF4-FFF2-40B4-BE49-F238E27FC236}">
                <a16:creationId xmlns:a16="http://schemas.microsoft.com/office/drawing/2014/main" id="{BB25465A-EFD9-4B0B-BF80-EBC7A921AC88}"/>
              </a:ext>
            </a:extLst>
          </p:cNvPr>
          <p:cNvSpPr>
            <a:spLocks noGrp="1"/>
          </p:cNvSpPr>
          <p:nvPr>
            <p:ph type="body" idx="1"/>
          </p:nvPr>
        </p:nvSpPr>
        <p:spPr/>
        <p:txBody>
          <a:bodyPr/>
          <a:lstStyle/>
          <a:p>
            <a:r>
              <a:rPr lang="en-US" dirty="0"/>
              <a:t>A&amp;E I (n=455)		</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sz="half" idx="2"/>
          </p:nvPr>
        </p:nvSpPr>
        <p:spPr/>
        <p:txBody>
          <a:bodyPr>
            <a:normAutofit/>
          </a:bodyPr>
          <a:lstStyle/>
          <a:p>
            <a:r>
              <a:rPr lang="en-US" sz="2800" dirty="0"/>
              <a:t>62 receiving early intervention</a:t>
            </a:r>
          </a:p>
          <a:p>
            <a:r>
              <a:rPr lang="en-US" sz="2800" dirty="0"/>
              <a:t>60 receiving preschool services</a:t>
            </a:r>
          </a:p>
          <a:p>
            <a:r>
              <a:rPr lang="en-US" sz="2800" dirty="0"/>
              <a:t>333 school age</a:t>
            </a:r>
            <a:endParaRPr lang="en-US" dirty="0"/>
          </a:p>
        </p:txBody>
      </p:sp>
      <p:sp>
        <p:nvSpPr>
          <p:cNvPr id="8" name="Text Placeholder 7">
            <a:extLst>
              <a:ext uri="{FF2B5EF4-FFF2-40B4-BE49-F238E27FC236}">
                <a16:creationId xmlns:a16="http://schemas.microsoft.com/office/drawing/2014/main" id="{C536019B-3236-4298-B9C9-102E07B85504}"/>
              </a:ext>
            </a:extLst>
          </p:cNvPr>
          <p:cNvSpPr>
            <a:spLocks noGrp="1"/>
          </p:cNvSpPr>
          <p:nvPr>
            <p:ph type="body" sz="quarter" idx="3"/>
          </p:nvPr>
        </p:nvSpPr>
        <p:spPr/>
        <p:txBody>
          <a:bodyPr/>
          <a:lstStyle/>
          <a:p>
            <a:r>
              <a:rPr lang="en-US" dirty="0"/>
              <a:t>A&amp;E II (n=206)</a:t>
            </a:r>
          </a:p>
        </p:txBody>
      </p:sp>
      <p:sp>
        <p:nvSpPr>
          <p:cNvPr id="9" name="Content Placeholder 8">
            <a:extLst>
              <a:ext uri="{FF2B5EF4-FFF2-40B4-BE49-F238E27FC236}">
                <a16:creationId xmlns:a16="http://schemas.microsoft.com/office/drawing/2014/main" id="{6FE28223-B0B9-4555-8A7A-BD3C49DA6694}"/>
              </a:ext>
            </a:extLst>
          </p:cNvPr>
          <p:cNvSpPr>
            <a:spLocks noGrp="1"/>
          </p:cNvSpPr>
          <p:nvPr>
            <p:ph sz="quarter" idx="4"/>
          </p:nvPr>
        </p:nvSpPr>
        <p:spPr/>
        <p:txBody>
          <a:bodyPr/>
          <a:lstStyle/>
          <a:p>
            <a:r>
              <a:rPr lang="en-US" sz="2800" dirty="0"/>
              <a:t>16 receiving early intervention</a:t>
            </a:r>
          </a:p>
          <a:p>
            <a:r>
              <a:rPr lang="en-US" sz="2800" dirty="0"/>
              <a:t>22 receiving preschool services</a:t>
            </a:r>
          </a:p>
          <a:p>
            <a:r>
              <a:rPr lang="en-US" sz="2800" dirty="0"/>
              <a:t>168 school age</a:t>
            </a:r>
          </a:p>
          <a:p>
            <a:endParaRPr lang="en-US" dirty="0"/>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225280" y="6389688"/>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BC45B57-8485-42EB-9684-901077927C14}" type="slidenum">
              <a:rPr lang="en-US" smtClean="0"/>
              <a:pPr/>
              <a:t>6</a:t>
            </a:fld>
            <a:endParaRPr lang="en-US" dirty="0"/>
          </a:p>
        </p:txBody>
      </p:sp>
      <p:sp>
        <p:nvSpPr>
          <p:cNvPr id="10" name="TextBox 9">
            <a:extLst>
              <a:ext uri="{FF2B5EF4-FFF2-40B4-BE49-F238E27FC236}">
                <a16:creationId xmlns:a16="http://schemas.microsoft.com/office/drawing/2014/main" id="{633D0ECF-C164-4D9B-A444-332DBE3DCD6E}"/>
              </a:ext>
            </a:extLst>
          </p:cNvPr>
          <p:cNvSpPr txBox="1"/>
          <p:nvPr/>
        </p:nvSpPr>
        <p:spPr>
          <a:xfrm>
            <a:off x="146124" y="5126931"/>
            <a:ext cx="5949876" cy="1200329"/>
          </a:xfrm>
          <a:prstGeom prst="rect">
            <a:avLst/>
          </a:prstGeom>
          <a:noFill/>
        </p:spPr>
        <p:txBody>
          <a:bodyPr wrap="square" rtlCol="0">
            <a:spAutoFit/>
          </a:bodyPr>
          <a:lstStyle/>
          <a:p>
            <a:r>
              <a:rPr lang="en-US" sz="2400" b="1" dirty="0">
                <a:solidFill>
                  <a:srgbClr val="002060"/>
                </a:solidFill>
                <a:latin typeface="Verdana" panose="020B0604030504040204" pitchFamily="34" charset="0"/>
                <a:ea typeface="Verdana" panose="020B0604030504040204" pitchFamily="34" charset="0"/>
              </a:rPr>
              <a:t>56% </a:t>
            </a:r>
            <a:r>
              <a:rPr lang="en-US" sz="2400" dirty="0">
                <a:latin typeface="Verdana" panose="020B0604030504040204" pitchFamily="34" charset="0"/>
                <a:ea typeface="Verdana" panose="020B0604030504040204" pitchFamily="34" charset="0"/>
              </a:rPr>
              <a:t>of children in the first study and </a:t>
            </a:r>
            <a:r>
              <a:rPr lang="en-US" sz="2400" b="1" dirty="0">
                <a:solidFill>
                  <a:srgbClr val="002060"/>
                </a:solidFill>
                <a:latin typeface="Verdana" panose="020B0604030504040204" pitchFamily="34" charset="0"/>
                <a:ea typeface="Verdana" panose="020B0604030504040204" pitchFamily="34" charset="0"/>
              </a:rPr>
              <a:t>57% </a:t>
            </a:r>
            <a:r>
              <a:rPr lang="en-US" sz="2400" dirty="0">
                <a:latin typeface="Verdana" panose="020B0604030504040204" pitchFamily="34" charset="0"/>
                <a:ea typeface="Verdana" panose="020B0604030504040204" pitchFamily="34" charset="0"/>
              </a:rPr>
              <a:t>in the second student had additional disabilities.</a:t>
            </a:r>
          </a:p>
        </p:txBody>
      </p:sp>
    </p:spTree>
    <p:extLst>
      <p:ext uri="{BB962C8B-B14F-4D97-AF65-F5344CB8AC3E}">
        <p14:creationId xmlns:p14="http://schemas.microsoft.com/office/powerpoint/2010/main" val="407392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Early Intervention Services in November 2020</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p:txBody>
          <a:bodyPr>
            <a:normAutofit/>
          </a:bodyPr>
          <a:lstStyle/>
          <a:p>
            <a:r>
              <a:rPr lang="en-US" dirty="0"/>
              <a:t>n=16</a:t>
            </a:r>
          </a:p>
          <a:p>
            <a:r>
              <a:rPr lang="en-US" dirty="0"/>
              <a:t>56% of family members reported their child had a current IFSP.</a:t>
            </a:r>
          </a:p>
          <a:p>
            <a:r>
              <a:rPr lang="en-US" dirty="0"/>
              <a:t>Most families were receiving early intervention services online.</a:t>
            </a:r>
          </a:p>
          <a:p>
            <a:r>
              <a:rPr lang="en-US" dirty="0"/>
              <a:t>7 families were currently meeting in-person with early intervention providers.</a:t>
            </a:r>
          </a:p>
          <a:p>
            <a:r>
              <a:rPr lang="en-US" dirty="0"/>
              <a:t>Most family members felt overwhelmed.</a:t>
            </a:r>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199239" y="640774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7</a:t>
            </a:fld>
            <a:endParaRPr lang="en-US" dirty="0"/>
          </a:p>
        </p:txBody>
      </p:sp>
    </p:spTree>
    <p:extLst>
      <p:ext uri="{BB962C8B-B14F-4D97-AF65-F5344CB8AC3E}">
        <p14:creationId xmlns:p14="http://schemas.microsoft.com/office/powerpoint/2010/main" val="52187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t>For Some Families Online Education was Not Working</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xmlns="" val="1"/>
              </a:ext>
            </a:extLst>
          </p:cNvPr>
          <p:cNvPicPr>
            <a:picLocks/>
          </p:cNvPicPr>
          <p:nvPr/>
        </p:nvPicPr>
        <p:blipFill>
          <a:blip r:embed="rId3"/>
          <a:stretch>
            <a:fillRect/>
          </a:stretch>
        </p:blipFill>
        <p:spPr>
          <a:xfrm>
            <a:off x="-334586" y="706063"/>
            <a:ext cx="12199436" cy="6031574"/>
          </a:xfrm>
          <a:prstGeom prst="rect">
            <a:avLst/>
          </a:prstGeom>
        </p:spPr>
      </p:pic>
      <p:sp>
        <p:nvSpPr>
          <p:cNvPr id="3" name="Rectangle 2">
            <a:extLst>
              <a:ext uri="{FF2B5EF4-FFF2-40B4-BE49-F238E27FC236}">
                <a16:creationId xmlns:a16="http://schemas.microsoft.com/office/drawing/2014/main" id="{A1F3C90D-7FEF-4FEC-AE21-7F9A31FC11DB}"/>
              </a:ext>
            </a:extLst>
          </p:cNvPr>
          <p:cNvSpPr/>
          <p:nvPr/>
        </p:nvSpPr>
        <p:spPr>
          <a:xfrm>
            <a:off x="1796053" y="1864793"/>
            <a:ext cx="8592457" cy="4278094"/>
          </a:xfrm>
          <a:prstGeom prst="rect">
            <a:avLst/>
          </a:prstGeom>
        </p:spPr>
        <p:txBody>
          <a:bodyPr wrap="square">
            <a:spAutoFit/>
          </a:bodyPr>
          <a:lstStyle/>
          <a:p>
            <a:r>
              <a:rPr lang="en-US" sz="2800" dirty="0">
                <a:latin typeface="Verdana" panose="020B0604030504040204" pitchFamily="34" charset="0"/>
                <a:ea typeface="Verdana" panose="020B0604030504040204" pitchFamily="34" charset="0"/>
              </a:rPr>
              <a:t>I think this is especially more of a challenging time for visually impaired students. For kids like mine, distance or online learning is just not the same or comparative to in-person learning. I don’t think there are enough resources for children with visual impairments.</a:t>
            </a:r>
          </a:p>
          <a:p>
            <a:endParaRPr lang="en-US" sz="2800" dirty="0">
              <a:latin typeface="Verdana" panose="020B0604030504040204" pitchFamily="34" charset="0"/>
              <a:ea typeface="Verdana" panose="020B0604030504040204" pitchFamily="34" charset="0"/>
            </a:endParaRPr>
          </a:p>
          <a:p>
            <a:r>
              <a:rPr lang="en-US" sz="2000" i="1" dirty="0">
                <a:latin typeface="Verdana" panose="020B0604030504040204" pitchFamily="34" charset="0"/>
                <a:ea typeface="Verdana" panose="020B0604030504040204" pitchFamily="34" charset="0"/>
              </a:rPr>
              <a:t>Family member of a child with low vision and additional disabilities aged 2 to 2.5 years of age</a:t>
            </a:r>
            <a:endParaRPr lang="en-US" sz="2000" i="1"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Tree>
    <p:extLst>
      <p:ext uri="{BB962C8B-B14F-4D97-AF65-F5344CB8AC3E}">
        <p14:creationId xmlns:p14="http://schemas.microsoft.com/office/powerpoint/2010/main" val="1440839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E1F8-F0C8-4D3F-8962-3E99F77DC127}"/>
              </a:ext>
            </a:extLst>
          </p:cNvPr>
          <p:cNvSpPr>
            <a:spLocks noGrp="1"/>
          </p:cNvSpPr>
          <p:nvPr>
            <p:ph type="title"/>
          </p:nvPr>
        </p:nvSpPr>
        <p:spPr>
          <a:xfrm>
            <a:off x="965200" y="524248"/>
            <a:ext cx="10617200" cy="1214595"/>
          </a:xfrm>
        </p:spPr>
        <p:txBody>
          <a:bodyPr>
            <a:normAutofit/>
          </a:bodyPr>
          <a:lstStyle/>
          <a:p>
            <a:r>
              <a:rPr lang="en-US" dirty="0"/>
              <a:t>Preschool Services in November 2020</a:t>
            </a:r>
          </a:p>
        </p:txBody>
      </p:sp>
      <p:sp>
        <p:nvSpPr>
          <p:cNvPr id="3" name="Content Placeholder 2">
            <a:extLst>
              <a:ext uri="{FF2B5EF4-FFF2-40B4-BE49-F238E27FC236}">
                <a16:creationId xmlns:a16="http://schemas.microsoft.com/office/drawing/2014/main" id="{F1E851CE-C66A-488F-89FD-42FFDB44F12D}"/>
              </a:ext>
            </a:extLst>
          </p:cNvPr>
          <p:cNvSpPr>
            <a:spLocks noGrp="1"/>
          </p:cNvSpPr>
          <p:nvPr>
            <p:ph idx="1"/>
          </p:nvPr>
        </p:nvSpPr>
        <p:spPr/>
        <p:txBody>
          <a:bodyPr>
            <a:normAutofit lnSpcReduction="10000"/>
          </a:bodyPr>
          <a:lstStyle/>
          <a:p>
            <a:r>
              <a:rPr lang="en-US" dirty="0"/>
              <a:t>n=22</a:t>
            </a:r>
          </a:p>
          <a:p>
            <a:r>
              <a:rPr lang="en-US" dirty="0"/>
              <a:t>91% of preschoolers had a current IEP.</a:t>
            </a:r>
          </a:p>
          <a:p>
            <a:r>
              <a:rPr lang="en-US" dirty="0"/>
              <a:t>Children had difficulty adjusting to changes in delivery models (e.g., online to hybrid).</a:t>
            </a:r>
          </a:p>
          <a:p>
            <a:r>
              <a:rPr lang="en-US" dirty="0"/>
              <a:t>Some family members had concerns about regression.</a:t>
            </a:r>
          </a:p>
          <a:p>
            <a:r>
              <a:rPr lang="en-US" dirty="0"/>
              <a:t>Some family members felt their child was making more progress during the pandemic. </a:t>
            </a:r>
          </a:p>
          <a:p>
            <a:pPr lvl="1"/>
            <a:r>
              <a:rPr lang="en-US" dirty="0"/>
              <a:t>Opportunities to work on ECC skills and collaborate with professionals. </a:t>
            </a:r>
          </a:p>
        </p:txBody>
      </p:sp>
      <p:sp>
        <p:nvSpPr>
          <p:cNvPr id="5" name="Slide Number Placeholder 4">
            <a:extLst>
              <a:ext uri="{FF2B5EF4-FFF2-40B4-BE49-F238E27FC236}">
                <a16:creationId xmlns:a16="http://schemas.microsoft.com/office/drawing/2014/main" id="{797E786E-2D41-4E85-A8CE-AACF9A522558}"/>
              </a:ext>
            </a:extLst>
          </p:cNvPr>
          <p:cNvSpPr>
            <a:spLocks noGrp="1"/>
          </p:cNvSpPr>
          <p:nvPr>
            <p:ph type="sldNum" sz="quarter" idx="12"/>
          </p:nvPr>
        </p:nvSpPr>
        <p:spPr>
          <a:xfrm>
            <a:off x="9225872" y="6477000"/>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000000"/>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E11A41D-7A9C-B047-A208-B19ADB528FEF}" type="slidenum">
              <a:rPr lang="en-US" smtClean="0"/>
              <a:pPr/>
              <a:t>9</a:t>
            </a:fld>
            <a:endParaRPr lang="en-US" dirty="0"/>
          </a:p>
        </p:txBody>
      </p:sp>
    </p:spTree>
    <p:extLst>
      <p:ext uri="{BB962C8B-B14F-4D97-AF65-F5344CB8AC3E}">
        <p14:creationId xmlns:p14="http://schemas.microsoft.com/office/powerpoint/2010/main" val="694986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angeTop">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OrangeTop" id="{03179A1D-D796-5647-8850-3EEC2328C782}" vid="{7C2D8347-F525-F74A-A720-20753ECB9F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OrangeTop</Template>
  <TotalTime>2254</TotalTime>
  <Words>2022</Words>
  <Application>Microsoft Office PowerPoint</Application>
  <PresentationFormat>Widescreen</PresentationFormat>
  <Paragraphs>215</Paragraphs>
  <Slides>26</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Verdana</vt:lpstr>
      <vt:lpstr>OrangeTop</vt:lpstr>
      <vt:lpstr>How COVID-19 is Impacting Education in the U.S. and Canada: The Challenges, Successes and Unanswered Questions</vt:lpstr>
      <vt:lpstr>It’s So True!</vt:lpstr>
      <vt:lpstr>Two Studies: One Research Question</vt:lpstr>
      <vt:lpstr>A Couple of Things to Keep in Mind</vt:lpstr>
      <vt:lpstr>Dates and Demographics</vt:lpstr>
      <vt:lpstr>The Children</vt:lpstr>
      <vt:lpstr>Early Intervention Services in November 2020</vt:lpstr>
      <vt:lpstr>For Some Families Online Education was Not Working</vt:lpstr>
      <vt:lpstr>Preschool Services in November 2020</vt:lpstr>
      <vt:lpstr>Child Progress</vt:lpstr>
      <vt:lpstr>School Age Services in November 2020</vt:lpstr>
      <vt:lpstr>Dedicated Professionals</vt:lpstr>
      <vt:lpstr>The Professionals</vt:lpstr>
      <vt:lpstr>Professionals Supporting Families</vt:lpstr>
      <vt:lpstr>A&amp;E II Participants: Supporting Families</vt:lpstr>
      <vt:lpstr>Challenges of Online Education</vt:lpstr>
      <vt:lpstr>Educating Students with Additional Disabilities</vt:lpstr>
      <vt:lpstr>Recommendations from Access &amp; Engagement II </vt:lpstr>
      <vt:lpstr>The Importance of Teamwork</vt:lpstr>
      <vt:lpstr>Full Access to Digital Learning</vt:lpstr>
      <vt:lpstr>Advocating for Students’ Technology Needs</vt:lpstr>
      <vt:lpstr>Digital Learning Tools</vt:lpstr>
      <vt:lpstr>Continuing to Build on Successes </vt:lpstr>
      <vt:lpstr>The Importance of  Access &amp; Engagement II</vt:lpstr>
      <vt:lpstr>Access &amp; Engagement II</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Yue-Ting Siu</dc:creator>
  <cp:lastModifiedBy>Marjorie Hawkings</cp:lastModifiedBy>
  <cp:revision>62</cp:revision>
  <dcterms:created xsi:type="dcterms:W3CDTF">2021-03-29T06:52:45Z</dcterms:created>
  <dcterms:modified xsi:type="dcterms:W3CDTF">2021-05-08T23:12:12Z</dcterms:modified>
</cp:coreProperties>
</file>