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33FD"/>
    <a:srgbClr val="A63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547C-AF8B-4189-BFA4-4AB40214EDCB}" type="datetimeFigureOut">
              <a:rPr lang="en-AU" smtClean="0"/>
              <a:t>16/05/2021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4E47-5F86-4EC9-B567-9450575C8C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5787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547C-AF8B-4189-BFA4-4AB40214EDCB}" type="datetimeFigureOut">
              <a:rPr lang="en-AU" smtClean="0"/>
              <a:t>16/05/2021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4E47-5F86-4EC9-B567-9450575C8C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8852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547C-AF8B-4189-BFA4-4AB40214EDCB}" type="datetimeFigureOut">
              <a:rPr lang="en-AU" smtClean="0"/>
              <a:t>16/05/2021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4E47-5F86-4EC9-B567-9450575C8C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633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A3C32-DE49-4016-8A67-DF3A653D6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90" y="320676"/>
            <a:ext cx="8763001" cy="972496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D269B-0ABC-413E-83CA-25D5F52861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5691" y="1985281"/>
            <a:ext cx="10848109" cy="42742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3BBC0-8B3E-4335-AE54-E386A55E7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02279" y="6356350"/>
            <a:ext cx="306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/>
              <a:t>Presentation Title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1AE89-5B20-4DF8-9A77-377208838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4456" y="6356350"/>
            <a:ext cx="689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E74DB5B-6C48-4B40-8307-D8625C0FA73A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F87735-0612-4994-8049-C0F286972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45" y="6322444"/>
            <a:ext cx="1143000" cy="46482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EDB825F6-0496-44C8-BAF1-4D8EA739CA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5690" y="1356970"/>
            <a:ext cx="5710381" cy="574006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Subheading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922CC7-9F85-4770-82E2-CA3CF82C17E3}"/>
              </a:ext>
            </a:extLst>
          </p:cNvPr>
          <p:cNvCxnSpPr>
            <a:cxnSpLocks/>
          </p:cNvCxnSpPr>
          <p:nvPr userDrawn="1"/>
        </p:nvCxnSpPr>
        <p:spPr>
          <a:xfrm>
            <a:off x="505691" y="6313818"/>
            <a:ext cx="108481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41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547C-AF8B-4189-BFA4-4AB40214EDCB}" type="datetimeFigureOut">
              <a:rPr lang="en-AU" smtClean="0"/>
              <a:t>16/05/2021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4E47-5F86-4EC9-B567-9450575C8C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9381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547C-AF8B-4189-BFA4-4AB40214EDCB}" type="datetimeFigureOut">
              <a:rPr lang="en-AU" smtClean="0"/>
              <a:t>16/05/2021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4E47-5F86-4EC9-B567-9450575C8C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234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547C-AF8B-4189-BFA4-4AB40214EDCB}" type="datetimeFigureOut">
              <a:rPr lang="en-AU" smtClean="0"/>
              <a:t>16/05/2021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4E47-5F86-4EC9-B567-9450575C8C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7911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547C-AF8B-4189-BFA4-4AB40214EDCB}" type="datetimeFigureOut">
              <a:rPr lang="en-AU" smtClean="0"/>
              <a:t>16/05/2021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4E47-5F86-4EC9-B567-9450575C8C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430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547C-AF8B-4189-BFA4-4AB40214EDCB}" type="datetimeFigureOut">
              <a:rPr lang="en-AU" smtClean="0"/>
              <a:t>16/05/2021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4E47-5F86-4EC9-B567-9450575C8C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2397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547C-AF8B-4189-BFA4-4AB40214EDCB}" type="datetimeFigureOut">
              <a:rPr lang="en-AU" smtClean="0"/>
              <a:t>16/05/2021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4E47-5F86-4EC9-B567-9450575C8C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1336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547C-AF8B-4189-BFA4-4AB40214EDCB}" type="datetimeFigureOut">
              <a:rPr lang="en-AU" smtClean="0"/>
              <a:t>16/05/2021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4E47-5F86-4EC9-B567-9450575C8C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5545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547C-AF8B-4189-BFA4-4AB40214EDCB}" type="datetimeFigureOut">
              <a:rPr lang="en-AU" smtClean="0"/>
              <a:t>16/05/2021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4E47-5F86-4EC9-B567-9450575C8C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657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2547C-AF8B-4189-BFA4-4AB40214EDCB}" type="datetimeFigureOut">
              <a:rPr lang="en-AU" smtClean="0"/>
              <a:t>16/05/2021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C4E47-5F86-4EC9-B567-9450575C8C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168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youtube.com/playlist?list=PL2OLz2SfD-DzGbKcjQ7Wh2TpZJLWnFiGo" TargetMode="Externa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2141" y="4464483"/>
            <a:ext cx="9144000" cy="1655762"/>
          </a:xfrm>
        </p:spPr>
        <p:txBody>
          <a:bodyPr/>
          <a:lstStyle/>
          <a:p>
            <a:r>
              <a:rPr lang="en-AU" dirty="0" smtClean="0"/>
              <a:t>Tricia d’Apice</a:t>
            </a:r>
          </a:p>
          <a:p>
            <a:r>
              <a:rPr lang="en-AU" dirty="0" smtClean="0"/>
              <a:t>Roundtable 2021</a:t>
            </a:r>
            <a:endParaRPr lang="en-AU" dirty="0"/>
          </a:p>
        </p:txBody>
      </p:sp>
      <p:sp>
        <p:nvSpPr>
          <p:cNvPr id="5" name="Subtitle 2"/>
          <p:cNvSpPr>
            <a:spLocks noGrp="1"/>
          </p:cNvSpPr>
          <p:nvPr>
            <p:ph type="ctrTitle"/>
          </p:nvPr>
        </p:nvSpPr>
        <p:spPr>
          <a:xfrm>
            <a:off x="1783772" y="1629183"/>
            <a:ext cx="9144000" cy="2387600"/>
          </a:xfrm>
        </p:spPr>
        <p:txBody>
          <a:bodyPr>
            <a:normAutofit/>
          </a:bodyPr>
          <a:lstStyle/>
          <a:p>
            <a:r>
              <a:rPr lang="en-AU" dirty="0" smtClean="0"/>
              <a:t>Resources created since Braille Fluency research.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8519" t="-11716" r="-73768" b="7981"/>
          <a:stretch/>
        </p:blipFill>
        <p:spPr>
          <a:xfrm>
            <a:off x="11856026" y="665018"/>
            <a:ext cx="20882263" cy="10671463"/>
          </a:xfrm>
          <a:prstGeom prst="rect">
            <a:avLst/>
          </a:prstGeom>
        </p:spPr>
      </p:pic>
      <p:pic>
        <p:nvPicPr>
          <p:cNvPr id="6" name="Picture 5" descr="Next Sense Logo&#10;Advancing 160 years of RIDBC experience"/>
          <p:cNvPicPr>
            <a:picLocks noChangeAspect="1"/>
          </p:cNvPicPr>
          <p:nvPr/>
        </p:nvPicPr>
        <p:blipFill rotWithShape="1">
          <a:blip r:embed="rId2"/>
          <a:srcRect l="90364" t="64731" r="3247" b="23880"/>
          <a:stretch/>
        </p:blipFill>
        <p:spPr>
          <a:xfrm>
            <a:off x="10130163" y="0"/>
            <a:ext cx="2061837" cy="118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1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Stand alone alphabet </a:t>
            </a:r>
            <a:r>
              <a:rPr lang="en-AU" dirty="0" err="1" smtClean="0"/>
              <a:t>wordsigns</a:t>
            </a:r>
            <a:endParaRPr lang="en-AU" dirty="0"/>
          </a:p>
        </p:txBody>
      </p:sp>
      <p:pic>
        <p:nvPicPr>
          <p:cNvPr id="6" name="Content Placeholder 3" descr="Page of a book&#10;Graphic of a chocolate bar&#10;text Top line &#10;Bottom line do you like chocolate contracted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90" t="27222" r="61499" b="7446"/>
          <a:stretch/>
        </p:blipFill>
        <p:spPr>
          <a:xfrm>
            <a:off x="1760842" y="1179096"/>
            <a:ext cx="7139318" cy="509755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123440" y="1179096"/>
            <a:ext cx="5506720" cy="13405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914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Group Signs</a:t>
            </a:r>
            <a:endParaRPr lang="en-AU" dirty="0"/>
          </a:p>
        </p:txBody>
      </p:sp>
      <p:pic>
        <p:nvPicPr>
          <p:cNvPr id="6" name="Content Placeholder 3" descr="graphic of cow and sow&#10;Braille text, go slow when you mow between the cow and the sow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625" t="11261" r="8001" b="23407"/>
          <a:stretch/>
        </p:blipFill>
        <p:spPr>
          <a:xfrm>
            <a:off x="1860232" y="1251525"/>
            <a:ext cx="7720648" cy="500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0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Initial </a:t>
            </a:r>
            <a:r>
              <a:rPr lang="en-AU" dirty="0" err="1" smtClean="0"/>
              <a:t>wordsigns</a:t>
            </a:r>
            <a:endParaRPr lang="en-AU" dirty="0"/>
          </a:p>
        </p:txBody>
      </p:sp>
      <p:pic>
        <p:nvPicPr>
          <p:cNvPr id="6" name="Content Placeholder 3" descr="Upon my word whose are these and those?&#10;From UEB Australian Training Manual 2016 pg 95&#10;Graphic of cranky school principal with a pile of books on one side and a pile of shoes on the other.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750" t="13983" r="8001" b="20685"/>
          <a:stretch/>
        </p:blipFill>
        <p:spPr>
          <a:xfrm>
            <a:off x="1577590" y="1293172"/>
            <a:ext cx="7866379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3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All the UEB literary code</a:t>
            </a:r>
            <a:endParaRPr lang="en-AU" dirty="0"/>
          </a:p>
        </p:txBody>
      </p:sp>
      <p:sp>
        <p:nvSpPr>
          <p:cNvPr id="6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 dirty="0" smtClean="0"/>
          </a:p>
          <a:p>
            <a:r>
              <a:rPr lang="en-AU" dirty="0" smtClean="0"/>
              <a:t>Lower Contractions</a:t>
            </a:r>
          </a:p>
          <a:p>
            <a:endParaRPr lang="en-AU" dirty="0" smtClean="0"/>
          </a:p>
          <a:p>
            <a:r>
              <a:rPr lang="en-AU" dirty="0" smtClean="0"/>
              <a:t>Final Contractions</a:t>
            </a:r>
          </a:p>
          <a:p>
            <a:endParaRPr lang="en-AU" dirty="0" smtClean="0"/>
          </a:p>
          <a:p>
            <a:r>
              <a:rPr lang="en-AU" dirty="0" err="1" smtClean="0"/>
              <a:t>Shortforms</a:t>
            </a:r>
            <a:endParaRPr lang="en-AU" dirty="0" smtClean="0"/>
          </a:p>
          <a:p>
            <a:pPr marL="0" indent="0">
              <a:buNone/>
            </a:pPr>
            <a:endParaRPr lang="en-AU" sz="1200" dirty="0" smtClean="0"/>
          </a:p>
        </p:txBody>
      </p:sp>
    </p:spTree>
    <p:extLst>
      <p:ext uri="{BB962C8B-B14F-4D97-AF65-F5344CB8AC3E}">
        <p14:creationId xmlns:p14="http://schemas.microsoft.com/office/powerpoint/2010/main" val="143868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Reversals</a:t>
            </a:r>
            <a:r>
              <a:rPr lang="en-AU" dirty="0"/>
              <a:t>:</a:t>
            </a:r>
            <a:br>
              <a:rPr lang="en-AU" dirty="0"/>
            </a:b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3 reversal videos on YouTube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Reversals </a:t>
            </a:r>
            <a:r>
              <a:rPr lang="en-AU" dirty="0"/>
              <a:t>Workbook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3D </a:t>
            </a:r>
            <a:r>
              <a:rPr lang="en-AU" dirty="0"/>
              <a:t>Printing files x 3</a:t>
            </a:r>
          </a:p>
          <a:p>
            <a:pPr marL="0" indent="0">
              <a:buNone/>
            </a:pPr>
            <a:r>
              <a:rPr lang="en-AU" dirty="0"/>
              <a:t> 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703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6" name="Picture 5" descr="Young boy with stickers on his&#10;fingers to show the shape of&#10;fdhj&#10;"/>
          <p:cNvPicPr>
            <a:picLocks noChangeAspect="1"/>
          </p:cNvPicPr>
          <p:nvPr/>
        </p:nvPicPr>
        <p:blipFill rotWithShape="1">
          <a:blip r:embed="rId2"/>
          <a:srcRect l="57104" t="4903" b="16396"/>
          <a:stretch/>
        </p:blipFill>
        <p:spPr>
          <a:xfrm>
            <a:off x="316217" y="320676"/>
            <a:ext cx="4958458" cy="2924159"/>
          </a:xfrm>
          <a:prstGeom prst="rect">
            <a:avLst/>
          </a:prstGeom>
        </p:spPr>
      </p:pic>
      <p:pic>
        <p:nvPicPr>
          <p:cNvPr id="7" name="Content Placeholder 3" descr="Picture of a slipper dip&#10;With i climbing up to hte sky&#10;e going weeeee down to the earth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9499" t="16607" b="18061"/>
          <a:stretch/>
        </p:blipFill>
        <p:spPr>
          <a:xfrm>
            <a:off x="6770878" y="1707852"/>
            <a:ext cx="4995626" cy="2590236"/>
          </a:xfrm>
          <a:prstGeom prst="rect">
            <a:avLst/>
          </a:prstGeom>
        </p:spPr>
      </p:pic>
      <p:pic>
        <p:nvPicPr>
          <p:cNvPr id="8" name="Picture 7" descr="Compass show north south east and wed west. W points to the west&#10;r points to the right"/>
          <p:cNvPicPr>
            <a:picLocks noChangeAspect="1"/>
          </p:cNvPicPr>
          <p:nvPr/>
        </p:nvPicPr>
        <p:blipFill rotWithShape="1">
          <a:blip r:embed="rId4"/>
          <a:srcRect l="57628" t="13671" r="14784" b="34831"/>
          <a:stretch/>
        </p:blipFill>
        <p:spPr>
          <a:xfrm>
            <a:off x="1738641" y="3799014"/>
            <a:ext cx="4284135" cy="257048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3" name="TextBox 12"/>
          <p:cNvSpPr txBox="1"/>
          <p:nvPr/>
        </p:nvSpPr>
        <p:spPr>
          <a:xfrm>
            <a:off x="6909955" y="5278582"/>
            <a:ext cx="3823854" cy="706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4" name="TextBox 13"/>
          <p:cNvSpPr txBox="1"/>
          <p:nvPr/>
        </p:nvSpPr>
        <p:spPr>
          <a:xfrm>
            <a:off x="7502237" y="5907830"/>
            <a:ext cx="3823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GB" sz="1200" u="sng" dirty="0">
                <a:hlinkClick r:id="rId5"/>
              </a:rPr>
              <a:t>https://www.youtube.com/playlist?list=PL2OLz2SfD-DzGbKcjQ7Wh2TpZJLWnFiGo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75176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1. Reversals, 3D printed</a:t>
            </a:r>
            <a:endParaRPr lang="en-AU" dirty="0"/>
          </a:p>
        </p:txBody>
      </p:sp>
      <p:sp>
        <p:nvSpPr>
          <p:cNvPr id="6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505690" y="1643973"/>
            <a:ext cx="10848109" cy="4274232"/>
          </a:xfrm>
        </p:spPr>
        <p:txBody>
          <a:bodyPr/>
          <a:lstStyle/>
          <a:p>
            <a:r>
              <a:rPr lang="en-AU" dirty="0" smtClean="0"/>
              <a:t>Magic Square				(</a:t>
            </a:r>
            <a:r>
              <a:rPr lang="en-AU" dirty="0" err="1" smtClean="0"/>
              <a:t>f,d,h,j</a:t>
            </a:r>
            <a:r>
              <a:rPr lang="en-AU" dirty="0" smtClean="0"/>
              <a:t>)</a:t>
            </a:r>
          </a:p>
          <a:p>
            <a:endParaRPr lang="en-AU" dirty="0" smtClean="0"/>
          </a:p>
          <a:p>
            <a:endParaRPr lang="en-AU" dirty="0"/>
          </a:p>
          <a:p>
            <a:r>
              <a:rPr lang="en-AU" dirty="0" smtClean="0"/>
              <a:t>Slippery dip				(e, </a:t>
            </a:r>
            <a:r>
              <a:rPr lang="en-AU" dirty="0" err="1" smtClean="0"/>
              <a:t>i</a:t>
            </a:r>
            <a:r>
              <a:rPr lang="en-AU" dirty="0" smtClean="0"/>
              <a:t>)</a:t>
            </a:r>
          </a:p>
          <a:p>
            <a:endParaRPr lang="en-AU" dirty="0" smtClean="0"/>
          </a:p>
          <a:p>
            <a:endParaRPr lang="en-AU" dirty="0"/>
          </a:p>
          <a:p>
            <a:r>
              <a:rPr lang="en-AU" dirty="0" smtClean="0"/>
              <a:t>Christmas Tree				(</a:t>
            </a:r>
            <a:r>
              <a:rPr lang="en-AU" dirty="0" err="1" smtClean="0"/>
              <a:t>st</a:t>
            </a:r>
            <a:r>
              <a:rPr lang="en-AU" dirty="0" smtClean="0"/>
              <a:t>, </a:t>
            </a:r>
            <a:r>
              <a:rPr lang="en-AU" dirty="0" err="1" smtClean="0"/>
              <a:t>ch</a:t>
            </a:r>
            <a:r>
              <a:rPr lang="en-AU" dirty="0" smtClean="0"/>
              <a:t>)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8511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>
                <a:latin typeface="+mn-lt"/>
              </a:rPr>
              <a:t>Other pages</a:t>
            </a:r>
          </a:p>
          <a:p>
            <a:endParaRPr lang="en-AU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Reversal work book</a:t>
            </a:r>
            <a:endParaRPr lang="en-AU" dirty="0"/>
          </a:p>
        </p:txBody>
      </p:sp>
      <p:pic>
        <p:nvPicPr>
          <p:cNvPr id="6" name="Content Placeholder 3" descr="All in Braille&#10;I points to the sky, e points to the earth&#10;1st line all i times 9&#10;2nd line all i except one e&#10;3rd line all i except 2 e&#10;4th line all i except 3 e&#10;5th line all i except 4 e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500" t="11261" r="15876" b="20685"/>
          <a:stretch/>
        </p:blipFill>
        <p:spPr>
          <a:xfrm>
            <a:off x="6858993" y="953660"/>
            <a:ext cx="4032448" cy="5305853"/>
          </a:xfrm>
          <a:prstGeom prst="rect">
            <a:avLst/>
          </a:prstGeom>
        </p:spPr>
      </p:pic>
      <p:sp>
        <p:nvSpPr>
          <p:cNvPr id="7" name="Text Placeholder 6"/>
          <p:cNvSpPr txBox="1">
            <a:spLocks noGrp="1"/>
          </p:cNvSpPr>
          <p:nvPr>
            <p:ph type="body" sz="quarter" idx="10"/>
          </p:nvPr>
        </p:nvSpPr>
        <p:spPr>
          <a:xfrm>
            <a:off x="505691" y="1985281"/>
            <a:ext cx="10848109" cy="409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dirty="0">
                <a:latin typeface="+mn-lt"/>
              </a:rPr>
              <a:t>1</a:t>
            </a:r>
            <a:r>
              <a:rPr lang="en-AU" dirty="0" smtClean="0">
                <a:latin typeface="+mn-lt"/>
              </a:rPr>
              <a:t>. </a:t>
            </a:r>
            <a:r>
              <a:rPr lang="en-AU" dirty="0" err="1">
                <a:latin typeface="+mn-lt"/>
              </a:rPr>
              <a:t>f</a:t>
            </a:r>
            <a:r>
              <a:rPr lang="en-AU" dirty="0" err="1" smtClean="0">
                <a:latin typeface="+mn-lt"/>
              </a:rPr>
              <a:t>dhj</a:t>
            </a:r>
            <a:endParaRPr lang="en-AU" dirty="0" smtClean="0">
              <a:latin typeface="+mn-lt"/>
            </a:endParaRPr>
          </a:p>
          <a:p>
            <a:pPr algn="l"/>
            <a:r>
              <a:rPr lang="en-AU" dirty="0">
                <a:latin typeface="+mn-lt"/>
              </a:rPr>
              <a:t>2</a:t>
            </a:r>
            <a:r>
              <a:rPr lang="en-AU" dirty="0" smtClean="0">
                <a:latin typeface="+mn-lt"/>
              </a:rPr>
              <a:t>. and, y</a:t>
            </a:r>
          </a:p>
          <a:p>
            <a:pPr algn="l"/>
            <a:r>
              <a:rPr lang="en-AU" dirty="0">
                <a:latin typeface="+mn-lt"/>
              </a:rPr>
              <a:t>3</a:t>
            </a:r>
            <a:r>
              <a:rPr lang="en-AU" dirty="0" smtClean="0">
                <a:latin typeface="+mn-lt"/>
              </a:rPr>
              <a:t>. n, </a:t>
            </a:r>
            <a:r>
              <a:rPr lang="en-AU" dirty="0" err="1" smtClean="0">
                <a:latin typeface="+mn-lt"/>
              </a:rPr>
              <a:t>ed</a:t>
            </a:r>
            <a:endParaRPr lang="en-AU" dirty="0" smtClean="0">
              <a:latin typeface="+mn-lt"/>
            </a:endParaRPr>
          </a:p>
          <a:p>
            <a:pPr algn="l"/>
            <a:r>
              <a:rPr lang="en-AU" dirty="0">
                <a:latin typeface="+mn-lt"/>
              </a:rPr>
              <a:t>4</a:t>
            </a:r>
            <a:r>
              <a:rPr lang="en-AU" dirty="0" smtClean="0">
                <a:latin typeface="+mn-lt"/>
              </a:rPr>
              <a:t>. the, z</a:t>
            </a:r>
          </a:p>
          <a:p>
            <a:pPr algn="l"/>
            <a:r>
              <a:rPr lang="en-AU" dirty="0">
                <a:latin typeface="+mn-lt"/>
              </a:rPr>
              <a:t>5</a:t>
            </a:r>
            <a:r>
              <a:rPr lang="en-AU" dirty="0" smtClean="0">
                <a:latin typeface="+mn-lt"/>
              </a:rPr>
              <a:t>. p, </a:t>
            </a:r>
            <a:r>
              <a:rPr lang="en-AU" dirty="0" err="1" smtClean="0">
                <a:latin typeface="+mn-lt"/>
              </a:rPr>
              <a:t>th</a:t>
            </a:r>
            <a:endParaRPr lang="en-AU" dirty="0" smtClean="0">
              <a:latin typeface="+mn-lt"/>
            </a:endParaRPr>
          </a:p>
          <a:p>
            <a:pPr algn="l"/>
            <a:r>
              <a:rPr lang="en-AU" dirty="0">
                <a:latin typeface="+mn-lt"/>
              </a:rPr>
              <a:t>6</a:t>
            </a:r>
            <a:r>
              <a:rPr lang="en-AU" dirty="0" smtClean="0">
                <a:latin typeface="+mn-lt"/>
              </a:rPr>
              <a:t>. </a:t>
            </a:r>
            <a:r>
              <a:rPr lang="en-AU" dirty="0" err="1" smtClean="0">
                <a:latin typeface="+mn-lt"/>
              </a:rPr>
              <a:t>st</a:t>
            </a:r>
            <a:r>
              <a:rPr lang="en-AU" dirty="0" smtClean="0">
                <a:latin typeface="+mn-lt"/>
              </a:rPr>
              <a:t>, </a:t>
            </a:r>
            <a:r>
              <a:rPr lang="en-AU" dirty="0" err="1" smtClean="0">
                <a:latin typeface="+mn-lt"/>
              </a:rPr>
              <a:t>ch</a:t>
            </a:r>
            <a:endParaRPr lang="en-AU" dirty="0" smtClean="0">
              <a:latin typeface="+mn-lt"/>
            </a:endParaRPr>
          </a:p>
          <a:p>
            <a:pPr algn="l"/>
            <a:r>
              <a:rPr lang="en-AU" dirty="0">
                <a:latin typeface="+mn-lt"/>
              </a:rPr>
              <a:t>7</a:t>
            </a:r>
            <a:r>
              <a:rPr lang="en-AU" dirty="0" smtClean="0">
                <a:latin typeface="+mn-lt"/>
              </a:rPr>
              <a:t>. m, </a:t>
            </a:r>
            <a:r>
              <a:rPr lang="en-AU" dirty="0" err="1" smtClean="0">
                <a:latin typeface="+mn-lt"/>
              </a:rPr>
              <a:t>sh</a:t>
            </a:r>
            <a:endParaRPr lang="en-AU" dirty="0" smtClean="0">
              <a:latin typeface="+mn-lt"/>
            </a:endParaRPr>
          </a:p>
          <a:p>
            <a:pPr algn="l"/>
            <a:r>
              <a:rPr lang="en-AU" dirty="0">
                <a:latin typeface="+mn-lt"/>
              </a:rPr>
              <a:t>8</a:t>
            </a:r>
            <a:r>
              <a:rPr lang="en-AU" dirty="0" smtClean="0">
                <a:latin typeface="+mn-lt"/>
              </a:rPr>
              <a:t>. </a:t>
            </a:r>
            <a:r>
              <a:rPr lang="en-AU" dirty="0">
                <a:latin typeface="+mn-lt"/>
              </a:rPr>
              <a:t>w</a:t>
            </a:r>
            <a:r>
              <a:rPr lang="en-AU" dirty="0" smtClean="0">
                <a:latin typeface="+mn-lt"/>
              </a:rPr>
              <a:t>ith, of</a:t>
            </a:r>
            <a:endParaRPr lang="en-A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460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 </a:t>
            </a:r>
          </a:p>
          <a:p>
            <a:r>
              <a:rPr lang="en-AU" dirty="0"/>
              <a:t>6 Tactile graphic </a:t>
            </a:r>
            <a:r>
              <a:rPr lang="en-AU" dirty="0" smtClean="0"/>
              <a:t>kits</a:t>
            </a:r>
          </a:p>
          <a:p>
            <a:endParaRPr lang="en-AU" dirty="0"/>
          </a:p>
          <a:p>
            <a:r>
              <a:rPr lang="en-AU" dirty="0"/>
              <a:t>16 3D printing </a:t>
            </a:r>
            <a:r>
              <a:rPr lang="en-AU" dirty="0" smtClean="0"/>
              <a:t>files</a:t>
            </a:r>
          </a:p>
          <a:p>
            <a:endParaRPr lang="en-AU" dirty="0"/>
          </a:p>
          <a:p>
            <a:r>
              <a:rPr lang="en-AU" dirty="0"/>
              <a:t>6 checklists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0360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Tactile graphics kits</a:t>
            </a:r>
            <a:endParaRPr lang="en-AU" dirty="0"/>
          </a:p>
        </p:txBody>
      </p:sp>
      <p:pic>
        <p:nvPicPr>
          <p:cNvPr id="6" name="Content Placeholder 3" descr="Map of soalar system to scale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00" t="17705" r="58875" b="6074"/>
          <a:stretch/>
        </p:blipFill>
        <p:spPr>
          <a:xfrm>
            <a:off x="505690" y="1411274"/>
            <a:ext cx="4006198" cy="2876245"/>
          </a:xfrm>
          <a:prstGeom prst="rect">
            <a:avLst/>
          </a:prstGeom>
        </p:spPr>
      </p:pic>
      <p:pic>
        <p:nvPicPr>
          <p:cNvPr id="7" name="Picture 6" descr="Human Body skeleton"/>
          <p:cNvPicPr>
            <a:picLocks noChangeAspect="1"/>
          </p:cNvPicPr>
          <p:nvPr/>
        </p:nvPicPr>
        <p:blipFill rotWithShape="1">
          <a:blip r:embed="rId3"/>
          <a:srcRect l="7442" t="18116" r="59303" b="6891"/>
          <a:stretch/>
        </p:blipFill>
        <p:spPr>
          <a:xfrm>
            <a:off x="6905267" y="2946400"/>
            <a:ext cx="4399910" cy="3189313"/>
          </a:xfrm>
          <a:prstGeom prst="rect">
            <a:avLst/>
          </a:prstGeom>
        </p:spPr>
      </p:pic>
      <p:sp>
        <p:nvSpPr>
          <p:cNvPr id="8" name="Text Placeholder 7"/>
          <p:cNvSpPr txBox="1">
            <a:spLocks noGrp="1"/>
          </p:cNvSpPr>
          <p:nvPr>
            <p:ph type="body" sz="quarter" idx="10"/>
          </p:nvPr>
        </p:nvSpPr>
        <p:spPr>
          <a:xfrm>
            <a:off x="3200400" y="3251201"/>
            <a:ext cx="8153400" cy="3070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 smtClean="0">
                <a:latin typeface="+mn-lt"/>
              </a:rPr>
              <a:t>Map reading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 smtClean="0">
                <a:latin typeface="+mn-lt"/>
              </a:rPr>
              <a:t>Human Biology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 smtClean="0">
                <a:latin typeface="+mn-lt"/>
              </a:rPr>
              <a:t>Concept development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 smtClean="0">
                <a:latin typeface="+mn-lt"/>
              </a:rPr>
              <a:t>Sports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 smtClean="0">
                <a:latin typeface="+mn-lt"/>
              </a:rPr>
              <a:t>Orientation and Mobility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AU" dirty="0" smtClean="0">
                <a:latin typeface="+mn-lt"/>
              </a:rPr>
              <a:t>How Many?</a:t>
            </a:r>
            <a:endParaRPr lang="en-A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638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3D215-460B-4D97-BE5E-62213486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Research Results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C12DF6-F943-4D3E-9B4A-B2B192C5C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74DB5B-6C48-4B40-8307-D8625C0FA73A}" type="slidenum">
              <a:rPr lang="en-AU" smtClean="0"/>
              <a:pPr/>
              <a:t>2</a:t>
            </a:fld>
            <a:endParaRPr lang="en-AU" dirty="0"/>
          </a:p>
        </p:txBody>
      </p:sp>
      <p:sp>
        <p:nvSpPr>
          <p:cNvPr id="7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Research results were as suspected: </a:t>
            </a:r>
            <a:endParaRPr lang="en-AU" dirty="0" smtClean="0"/>
          </a:p>
          <a:p>
            <a:endParaRPr lang="en-AU" dirty="0"/>
          </a:p>
          <a:p>
            <a:r>
              <a:rPr lang="en-AU" dirty="0"/>
              <a:t>of the 73 students who had their Oral reading </a:t>
            </a:r>
            <a:r>
              <a:rPr lang="en-AU" dirty="0" smtClean="0"/>
              <a:t>fluency assessed, </a:t>
            </a:r>
            <a:r>
              <a:rPr lang="en-AU" dirty="0"/>
              <a:t>one student exceeded the sighted </a:t>
            </a:r>
            <a:r>
              <a:rPr lang="en-AU" dirty="0" smtClean="0"/>
              <a:t>norms</a:t>
            </a:r>
          </a:p>
          <a:p>
            <a:endParaRPr lang="en-AU" dirty="0"/>
          </a:p>
          <a:p>
            <a:r>
              <a:rPr lang="en-AU" dirty="0"/>
              <a:t>The rest were behind the sighted </a:t>
            </a:r>
            <a:r>
              <a:rPr lang="en-AU" dirty="0" smtClean="0"/>
              <a:t>norms</a:t>
            </a:r>
          </a:p>
          <a:p>
            <a:endParaRPr lang="en-AU" dirty="0"/>
          </a:p>
          <a:p>
            <a:r>
              <a:rPr lang="en-AU" dirty="0"/>
              <a:t>The gap widened as the student got older</a:t>
            </a:r>
            <a:r>
              <a:rPr lang="en-AU" dirty="0" smtClean="0"/>
              <a:t>.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837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" name="Content Placeholder 3" descr="Print copy of Braille Code Reference Book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500" t="11261" r="17625" b="20685"/>
          <a:stretch/>
        </p:blipFill>
        <p:spPr>
          <a:xfrm>
            <a:off x="505690" y="1287099"/>
            <a:ext cx="3344950" cy="4919044"/>
          </a:xfrm>
          <a:prstGeom prst="rect">
            <a:avLst/>
          </a:prstGeom>
        </p:spPr>
      </p:pic>
      <p:pic>
        <p:nvPicPr>
          <p:cNvPr id="6" name="Picture 5" descr="Braille copy of Braille Code reference book"/>
          <p:cNvPicPr>
            <a:picLocks noChangeAspect="1"/>
          </p:cNvPicPr>
          <p:nvPr/>
        </p:nvPicPr>
        <p:blipFill rotWithShape="1">
          <a:blip r:embed="rId3"/>
          <a:srcRect l="56927" r="20283" b="20792"/>
          <a:stretch/>
        </p:blipFill>
        <p:spPr>
          <a:xfrm>
            <a:off x="6504176" y="1400847"/>
            <a:ext cx="4349334" cy="48586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Braille Reference Books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0349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Thank you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 dirty="0" smtClean="0"/>
          </a:p>
          <a:p>
            <a:r>
              <a:rPr lang="en-AU" dirty="0" smtClean="0"/>
              <a:t>All files available for $10 Australian, for the entire bundle. (Make them yourself!) </a:t>
            </a:r>
          </a:p>
          <a:p>
            <a:pPr marL="0" indent="0">
              <a:buNone/>
            </a:pPr>
            <a:endParaRPr lang="en-AU" dirty="0" smtClean="0"/>
          </a:p>
          <a:p>
            <a:r>
              <a:rPr lang="en-AU" dirty="0" smtClean="0"/>
              <a:t>dApdots.ridbc.org.au 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882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 screen shot of Cay&#10;Holbrook, and her results &#10;summary of the ABC&#10;Braille Study.&#10;&quot;Teaching of contractions&#10;early and quickly is associted&#10;with higher scores&quot;"/>
          <p:cNvPicPr>
            <a:picLocks noGrp="1"/>
          </p:cNvPicPr>
          <p:nvPr>
            <p:ph idx="1"/>
          </p:nvPr>
        </p:nvPicPr>
        <p:blipFill rotWithShape="1">
          <a:blip r:embed="rId2"/>
          <a:srcRect l="58135" r="1583" b="18672"/>
          <a:stretch/>
        </p:blipFill>
        <p:spPr bwMode="auto">
          <a:xfrm>
            <a:off x="1280390" y="128629"/>
            <a:ext cx="9298710" cy="6177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455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Fluency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	</a:t>
            </a:r>
            <a:endParaRPr lang="en-AU" dirty="0" smtClean="0"/>
          </a:p>
          <a:p>
            <a:r>
              <a:rPr lang="en-AU" dirty="0" smtClean="0"/>
              <a:t>It </a:t>
            </a:r>
            <a:r>
              <a:rPr lang="en-AU" dirty="0"/>
              <a:t>is generally thought that reading fluency is directly related to comprehension </a:t>
            </a:r>
            <a:r>
              <a:rPr lang="en-AU" dirty="0" smtClean="0"/>
              <a:t>…</a:t>
            </a:r>
          </a:p>
          <a:p>
            <a:endParaRPr lang="en-AU" dirty="0"/>
          </a:p>
          <a:p>
            <a:r>
              <a:rPr lang="en-AU" dirty="0"/>
              <a:t>–	HOWEVER, our students are doing well in school</a:t>
            </a:r>
            <a:r>
              <a:rPr lang="en-AU" dirty="0" smtClean="0"/>
              <a:t>!!</a:t>
            </a:r>
          </a:p>
          <a:p>
            <a:endParaRPr lang="en-AU" dirty="0"/>
          </a:p>
          <a:p>
            <a:r>
              <a:rPr lang="en-AU" dirty="0"/>
              <a:t>–	Is this statement the case with Braille </a:t>
            </a:r>
            <a:r>
              <a:rPr lang="en-AU" dirty="0" smtClean="0"/>
              <a:t>reading?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960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90" y="320676"/>
            <a:ext cx="10907377" cy="972496"/>
          </a:xfrm>
        </p:spPr>
        <p:txBody>
          <a:bodyPr>
            <a:normAutofit fontScale="90000"/>
          </a:bodyPr>
          <a:lstStyle/>
          <a:p>
            <a:r>
              <a:rPr lang="en-AU" dirty="0"/>
              <a:t>What has happened since this research?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b="1" dirty="0"/>
              <a:t>Anecdotal </a:t>
            </a:r>
            <a:r>
              <a:rPr lang="en-AU" b="1" dirty="0" smtClean="0"/>
              <a:t>observations</a:t>
            </a:r>
          </a:p>
          <a:p>
            <a:pPr marL="0" indent="0">
              <a:buNone/>
            </a:pPr>
            <a:endParaRPr lang="en-AU" b="1" dirty="0" smtClean="0"/>
          </a:p>
          <a:p>
            <a:pPr marL="514350" indent="-514350">
              <a:buAutoNum type="arabicPeriod"/>
            </a:pPr>
            <a:r>
              <a:rPr lang="en-AU" dirty="0" smtClean="0"/>
              <a:t>The majority of reading accuracy errors were Braille reversals.</a:t>
            </a:r>
          </a:p>
          <a:p>
            <a:pPr marL="514350" indent="-514350">
              <a:buAutoNum type="arabicPeriod"/>
            </a:pPr>
            <a:endParaRPr lang="en-AU" dirty="0"/>
          </a:p>
          <a:p>
            <a:pPr marL="514350" indent="-514350">
              <a:buAutoNum type="arabicPeriod"/>
            </a:pPr>
            <a:r>
              <a:rPr lang="en-AU" dirty="0" smtClean="0"/>
              <a:t>Parents invest a great deal of time and money in their sighted children’s literacy … </a:t>
            </a:r>
          </a:p>
          <a:p>
            <a:endParaRPr lang="en-AU" sz="1100" dirty="0"/>
          </a:p>
          <a:p>
            <a:pPr marL="0" indent="0">
              <a:buNone/>
            </a:pPr>
            <a:r>
              <a:rPr lang="en-AU" dirty="0" smtClean="0"/>
              <a:t>… however, they may not have the resources or knowledge to be able to do the same with their child who is blind.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805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05225" y="1740134"/>
            <a:ext cx="10848109" cy="4274232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2. Resources made for parents since research.</a:t>
            </a:r>
            <a:endParaRPr lang="en-AU" dirty="0"/>
          </a:p>
        </p:txBody>
      </p:sp>
      <p:pic>
        <p:nvPicPr>
          <p:cNvPr id="6" name="Content Placeholder 4" descr="The dapdots website has &#10;95 items&#10;&#10;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0" y="1356970"/>
            <a:ext cx="11347644" cy="50405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00720" y="6014366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95 items on website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5953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dApDots</a:t>
            </a:r>
            <a:endParaRPr lang="en-AU" dirty="0"/>
          </a:p>
        </p:txBody>
      </p:sp>
      <p:sp>
        <p:nvSpPr>
          <p:cNvPr id="6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 </a:t>
            </a:r>
          </a:p>
          <a:p>
            <a:pPr marL="0" indent="0">
              <a:buNone/>
            </a:pPr>
            <a:endParaRPr lang="en-AU" sz="3600" dirty="0" smtClean="0"/>
          </a:p>
          <a:p>
            <a:pPr marL="0" indent="0">
              <a:buNone/>
            </a:pPr>
            <a:r>
              <a:rPr lang="en-AU" sz="3600" dirty="0" smtClean="0"/>
              <a:t>54 </a:t>
            </a:r>
            <a:r>
              <a:rPr lang="en-AU" sz="3600" dirty="0"/>
              <a:t>books, taking you step by step through the UEB </a:t>
            </a:r>
            <a:r>
              <a:rPr lang="en-AU" sz="3600" dirty="0" smtClean="0"/>
              <a:t>literary code.</a:t>
            </a:r>
            <a:endParaRPr lang="en-AU" sz="3600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3878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Alphabet books</a:t>
            </a:r>
            <a:endParaRPr lang="en-AU" dirty="0"/>
          </a:p>
        </p:txBody>
      </p:sp>
      <p:sp>
        <p:nvSpPr>
          <p:cNvPr id="6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505691" y="1293172"/>
            <a:ext cx="10848109" cy="4274232"/>
          </a:xfrm>
        </p:spPr>
        <p:txBody>
          <a:bodyPr>
            <a:normAutofit fontScale="92500" lnSpcReduction="20000"/>
          </a:bodyPr>
          <a:lstStyle/>
          <a:p>
            <a:endParaRPr lang="en-AU" sz="2000" dirty="0" smtClean="0"/>
          </a:p>
          <a:p>
            <a:r>
              <a:rPr lang="en-AU" dirty="0" smtClean="0"/>
              <a:t>ABC for Kids</a:t>
            </a:r>
          </a:p>
          <a:p>
            <a:endParaRPr lang="en-AU" dirty="0" smtClean="0"/>
          </a:p>
          <a:p>
            <a:r>
              <a:rPr lang="en-AU" dirty="0" smtClean="0"/>
              <a:t>ABC Transport</a:t>
            </a:r>
          </a:p>
          <a:p>
            <a:endParaRPr lang="en-AU" dirty="0" smtClean="0"/>
          </a:p>
          <a:p>
            <a:r>
              <a:rPr lang="en-AU" dirty="0" smtClean="0"/>
              <a:t>ABC Music</a:t>
            </a:r>
          </a:p>
          <a:p>
            <a:endParaRPr lang="en-AU" dirty="0" smtClean="0"/>
          </a:p>
          <a:p>
            <a:r>
              <a:rPr lang="en-AU" dirty="0" smtClean="0"/>
              <a:t>ABC Food</a:t>
            </a:r>
          </a:p>
          <a:p>
            <a:endParaRPr lang="en-AU" dirty="0" smtClean="0"/>
          </a:p>
          <a:p>
            <a:r>
              <a:rPr lang="en-AU" dirty="0" smtClean="0"/>
              <a:t>ABC Games</a:t>
            </a:r>
            <a:endParaRPr lang="en-AU" dirty="0"/>
          </a:p>
        </p:txBody>
      </p:sp>
      <p:pic>
        <p:nvPicPr>
          <p:cNvPr id="7" name="Picture 6" descr="Front Cover &#10;ABC food, picture of an apple"/>
          <p:cNvPicPr>
            <a:picLocks noChangeAspect="1"/>
          </p:cNvPicPr>
          <p:nvPr/>
        </p:nvPicPr>
        <p:blipFill rotWithShape="1">
          <a:blip r:embed="rId2"/>
          <a:srcRect l="62144" t="11842" r="11210" b="28948"/>
          <a:stretch/>
        </p:blipFill>
        <p:spPr>
          <a:xfrm>
            <a:off x="6313240" y="1510432"/>
            <a:ext cx="504056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1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Standalone Wordsigns:</a:t>
            </a:r>
            <a:br>
              <a:rPr lang="en-AU" dirty="0" smtClean="0"/>
            </a:br>
            <a:endParaRPr lang="en-AU" sz="2000" dirty="0"/>
          </a:p>
        </p:txBody>
      </p:sp>
      <p:pic>
        <p:nvPicPr>
          <p:cNvPr id="6" name="Content Placeholder 3" descr="Parent page, inside cover&#10;Underline indicates a Braille contraction&#10;top line uncontracted I like&#10;2nd line I like contracted&#10;3rd line graphic label milk&#10;4th line I like milk contracted"/>
          <p:cNvPicPr>
            <a:picLocks noChangeAspect="1"/>
          </p:cNvPicPr>
          <p:nvPr/>
        </p:nvPicPr>
        <p:blipFill rotWithShape="1">
          <a:blip r:embed="rId2"/>
          <a:srcRect l="6251" t="24871" r="64000" b="9796"/>
          <a:stretch/>
        </p:blipFill>
        <p:spPr>
          <a:xfrm>
            <a:off x="3116810" y="1293172"/>
            <a:ext cx="6630737" cy="468052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160520" y="5166547"/>
            <a:ext cx="233060" cy="1"/>
          </a:xfrm>
          <a:prstGeom prst="line">
            <a:avLst/>
          </a:prstGeom>
          <a:ln w="12700">
            <a:solidFill>
              <a:srgbClr val="9833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00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Last page of alphabet books</a:t>
            </a:r>
            <a:endParaRPr lang="en-AU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3" descr="Back page. alphabet in Braille and ink Braille, Stand alone wordsigns written in print.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25" t="28816" r="64000" b="12595"/>
          <a:stretch/>
        </p:blipFill>
        <p:spPr>
          <a:xfrm>
            <a:off x="306760" y="1132044"/>
            <a:ext cx="7922840" cy="516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9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6_05_2021_dApice_Roundtable Conference" id="{E6750E26-3E3A-4D8E-8B8C-F8D836280C36}" vid="{F4849100-BBDA-4D8B-97FE-41C66B5388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5v - T dApice; Braille fluency rates resources</Template>
  <TotalTime>2</TotalTime>
  <Words>371</Words>
  <Application>Microsoft Office PowerPoint</Application>
  <PresentationFormat>Widescreen</PresentationFormat>
  <Paragraphs>102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Resources created since Braille Fluency research.</vt:lpstr>
      <vt:lpstr>Research Results</vt:lpstr>
      <vt:lpstr>Fluency</vt:lpstr>
      <vt:lpstr>What has happened since this research?</vt:lpstr>
      <vt:lpstr>2. Resources made for parents since research.</vt:lpstr>
      <vt:lpstr>dApDots</vt:lpstr>
      <vt:lpstr>Alphabet books</vt:lpstr>
      <vt:lpstr>Standalone Wordsigns: </vt:lpstr>
      <vt:lpstr>Last page of alphabet books</vt:lpstr>
      <vt:lpstr>Stand alone alphabet wordsigns</vt:lpstr>
      <vt:lpstr>Group Signs</vt:lpstr>
      <vt:lpstr>Initial wordsigns</vt:lpstr>
      <vt:lpstr>All the UEB literary code</vt:lpstr>
      <vt:lpstr> Reversals: </vt:lpstr>
      <vt:lpstr>PowerPoint Presentation</vt:lpstr>
      <vt:lpstr>1. Reversals, 3D printed</vt:lpstr>
      <vt:lpstr>Reversal work book</vt:lpstr>
      <vt:lpstr>PowerPoint Presentation</vt:lpstr>
      <vt:lpstr>Tactile graphics kits</vt:lpstr>
      <vt:lpstr>Braille Reference Books</vt:lpstr>
      <vt:lpstr>Thank you</vt:lpstr>
      <vt:lpstr>PowerPoint Presentation</vt:lpstr>
    </vt:vector>
  </TitlesOfParts>
  <Company>RNZFB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Resources created since Braille Fluency research.</dc:title>
  <dc:creator>Marjorie Hawkings</dc:creator>
  <cp:lastModifiedBy>Marjorie Hawkings</cp:lastModifiedBy>
  <cp:revision>1</cp:revision>
  <dcterms:created xsi:type="dcterms:W3CDTF">2021-05-15T23:15:07Z</dcterms:created>
  <dcterms:modified xsi:type="dcterms:W3CDTF">2021-05-15T23:17:53Z</dcterms:modified>
</cp:coreProperties>
</file>