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0000" autoAdjust="0"/>
  </p:normalViewPr>
  <p:slideViewPr>
    <p:cSldViewPr snapToGrid="0">
      <p:cViewPr varScale="1">
        <p:scale>
          <a:sx n="41" d="100"/>
          <a:sy n="41" d="100"/>
        </p:scale>
        <p:origin x="1928" y="3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d71cb1f218_0_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d71cb1f218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d3e60a224d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d3e60a224d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d71cb1f218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d71cb1f218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d71cb1f218_0_1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d71cb1f218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d71cb1f218_0_2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d71cb1f218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d71cb1f218_0_1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d71cb1f218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d71cb1f218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d71cb1f218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d71cb1f218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d71cb1f218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d71cb1f218_0_2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d71cb1f218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d71cb1f218_0_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d71cb1f218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d174ae94a0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d174ae94a0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d3e60a224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d3e60a224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d71cb1f218_0_2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d71cb1f218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d3e60a224d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d3e60a224d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d174ae94a0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d174ae94a0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d174ae94a0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d174ae94a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d3e60a224d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d3e60a224d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d71cb1f218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d71cb1f218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d71cb1f218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d71cb1f218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d71cb1f21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d71cb1f2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d71cb1f218_0_2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d71cb1f218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d71cb1f218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d71cb1f218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d71cb1f218_0_2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d71cb1f218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hyperlink" Target="http://printdisability.org/about-us/accessible-graphics/3d-printing/blvmakers/" TargetMode="External"/><Relationship Id="rId3" Type="http://schemas.openxmlformats.org/officeDocument/2006/relationships/image" Target="../media/image4.png"/><Relationship Id="rId7" Type="http://schemas.openxmlformats.org/officeDocument/2006/relationships/hyperlink" Target="http://printdisability.org/about-us/accessible-graphics/3d-printing/design-software/"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printdisability.org/about-us/accessible-graphics/3d-printing/repositories/" TargetMode="External"/><Relationship Id="rId5" Type="http://schemas.openxmlformats.org/officeDocument/2006/relationships/hyperlink" Target="http://printdisability.org/about-us/accessible-graphics/3d-printing/when-to-use-3d/" TargetMode="External"/><Relationship Id="rId10" Type="http://schemas.openxmlformats.org/officeDocument/2006/relationships/hyperlink" Target="http://printdisability.org/about-us/accessible-graphics/3d-printing/touch/" TargetMode="External"/><Relationship Id="rId4" Type="http://schemas.openxmlformats.org/officeDocument/2006/relationships/hyperlink" Target="http://printdisability.org/about-us/accessible-graphics/3d-printing/" TargetMode="External"/><Relationship Id="rId9" Type="http://schemas.openxmlformats.org/officeDocument/2006/relationships/hyperlink" Target="http://printdisability.org/about-us/accessible-graphics/3d-printing/finishi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mailto:kim.marriott@monash.edu"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hyperlink" Target="http://accessiblegraphics.org/research/3dprints/arc/" TargetMode="External"/><Relationship Id="rId4" Type="http://schemas.openxmlformats.org/officeDocument/2006/relationships/hyperlink" Target="mailto:leona.holloway@monash.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accessiblegraphics.org/2021/03/22/top10_3d/" TargetMode="External"/><Relationship Id="rId7"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fontScale="90000"/>
          </a:bodyPr>
          <a:lstStyle/>
          <a:p>
            <a:pPr marL="0" lvl="0" indent="0" algn="l" rtl="0">
              <a:lnSpc>
                <a:spcPct val="115000"/>
              </a:lnSpc>
              <a:spcBef>
                <a:spcPts val="1200"/>
              </a:spcBef>
              <a:spcAft>
                <a:spcPts val="1200"/>
              </a:spcAft>
              <a:buNone/>
            </a:pPr>
            <a:r>
              <a:rPr lang="en-GB"/>
              <a:t>3D printing for accessible graphics: A progress report</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fontScale="77500" lnSpcReduction="10000"/>
          </a:bodyPr>
          <a:lstStyle/>
          <a:p>
            <a:pPr marL="0" lvl="0" indent="0" algn="ctr" rtl="0">
              <a:spcBef>
                <a:spcPts val="0"/>
              </a:spcBef>
              <a:spcAft>
                <a:spcPts val="0"/>
              </a:spcAft>
              <a:buNone/>
            </a:pPr>
            <a:r>
              <a:rPr lang="en-GB"/>
              <a:t>Kim Marriott</a:t>
            </a:r>
            <a:br>
              <a:rPr lang="en-GB"/>
            </a:br>
            <a:r>
              <a:rPr lang="en-GB"/>
              <a:t>Inclusive Technologies, Human-Centred Computing, Monash University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3D printed maps - Round Table 2019 workshop</a:t>
            </a:r>
            <a:endParaRPr/>
          </a:p>
        </p:txBody>
      </p:sp>
      <p:sp>
        <p:nvSpPr>
          <p:cNvPr id="128" name="Google Shape;128;p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600">
                <a:solidFill>
                  <a:srgbClr val="000000"/>
                </a:solidFill>
              </a:rPr>
              <a:t>Round Table 2019 workshop outcomes: </a:t>
            </a:r>
            <a:endParaRPr sz="1600">
              <a:solidFill>
                <a:srgbClr val="000000"/>
              </a:solidFill>
            </a:endParaRPr>
          </a:p>
          <a:p>
            <a:pPr marL="457200" lvl="0" indent="-330200" algn="l" rtl="0">
              <a:spcBef>
                <a:spcPts val="1200"/>
              </a:spcBef>
              <a:spcAft>
                <a:spcPts val="0"/>
              </a:spcAft>
              <a:buClr>
                <a:srgbClr val="000000"/>
              </a:buClr>
              <a:buSzPts val="1600"/>
              <a:buChar char="●"/>
            </a:pPr>
            <a:r>
              <a:rPr lang="en-GB" sz="1600">
                <a:solidFill>
                  <a:srgbClr val="000000"/>
                </a:solidFill>
              </a:rPr>
              <a:t>3D icons are helpful</a:t>
            </a:r>
            <a:endParaRPr sz="1600">
              <a:solidFill>
                <a:srgbClr val="000000"/>
              </a:solidFill>
            </a:endParaRPr>
          </a:p>
          <a:p>
            <a:pPr marL="457200" lvl="0" indent="-330200" algn="l" rtl="0">
              <a:spcBef>
                <a:spcPts val="0"/>
              </a:spcBef>
              <a:spcAft>
                <a:spcPts val="0"/>
              </a:spcAft>
              <a:buClr>
                <a:srgbClr val="000000"/>
              </a:buClr>
              <a:buSzPts val="1600"/>
              <a:buChar char="●"/>
            </a:pPr>
            <a:r>
              <a:rPr lang="en-GB" sz="1600">
                <a:solidFill>
                  <a:srgbClr val="000000"/>
                </a:solidFill>
              </a:rPr>
              <a:t>3D icons do not need to be tall</a:t>
            </a:r>
            <a:endParaRPr sz="1600">
              <a:solidFill>
                <a:srgbClr val="000000"/>
              </a:solidFill>
            </a:endParaRPr>
          </a:p>
          <a:p>
            <a:pPr marL="457200" lvl="0" indent="-330200" algn="l" rtl="0">
              <a:spcBef>
                <a:spcPts val="0"/>
              </a:spcBef>
              <a:spcAft>
                <a:spcPts val="0"/>
              </a:spcAft>
              <a:buClr>
                <a:srgbClr val="000000"/>
              </a:buClr>
              <a:buSzPts val="1600"/>
              <a:buChar char="●"/>
            </a:pPr>
            <a:r>
              <a:rPr lang="en-GB" sz="1600">
                <a:solidFill>
                  <a:srgbClr val="000000"/>
                </a:solidFill>
              </a:rPr>
              <a:t>Indented roads make sense</a:t>
            </a:r>
            <a:endParaRPr sz="1600">
              <a:solidFill>
                <a:srgbClr val="000000"/>
              </a:solidFill>
            </a:endParaRPr>
          </a:p>
        </p:txBody>
      </p:sp>
      <p:pic>
        <p:nvPicPr>
          <p:cNvPr id="129" name="Google Shape;129;p22" descr="3D printed street crossing map with lowered streets and raised traffic light poles "/>
          <p:cNvPicPr preferRelativeResize="0"/>
          <p:nvPr/>
        </p:nvPicPr>
        <p:blipFill>
          <a:blip r:embed="rId3">
            <a:alphaModFix/>
          </a:blip>
          <a:stretch>
            <a:fillRect/>
          </a:stretch>
        </p:blipFill>
        <p:spPr>
          <a:xfrm>
            <a:off x="4311600" y="1152475"/>
            <a:ext cx="4520699" cy="33904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School Maps</a:t>
            </a:r>
            <a:endParaRPr/>
          </a:p>
        </p:txBody>
      </p:sp>
      <p:sp>
        <p:nvSpPr>
          <p:cNvPr id="135" name="Google Shape;135;p23"/>
          <p:cNvSpPr txBox="1">
            <a:spLocks noGrp="1"/>
          </p:cNvSpPr>
          <p:nvPr>
            <p:ph type="body" idx="1"/>
          </p:nvPr>
        </p:nvSpPr>
        <p:spPr>
          <a:xfrm>
            <a:off x="311700" y="1152475"/>
            <a:ext cx="3999900" cy="16650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GB"/>
              <a:t>Whole school layout</a:t>
            </a:r>
            <a:endParaRPr/>
          </a:p>
          <a:p>
            <a:pPr marL="457200" lvl="0" indent="-317500" algn="l" rtl="0">
              <a:spcBef>
                <a:spcPts val="0"/>
              </a:spcBef>
              <a:spcAft>
                <a:spcPts val="0"/>
              </a:spcAft>
              <a:buSzPts val="1400"/>
              <a:buChar char="●"/>
            </a:pPr>
            <a:r>
              <a:rPr lang="en-GB"/>
              <a:t>Year 7 area with doors, stairs and garden beds indicated</a:t>
            </a:r>
            <a:endParaRPr/>
          </a:p>
          <a:p>
            <a:pPr marL="457200" lvl="0" indent="-317500" algn="l" rtl="0">
              <a:spcBef>
                <a:spcPts val="0"/>
              </a:spcBef>
              <a:spcAft>
                <a:spcPts val="0"/>
              </a:spcAft>
              <a:buSzPts val="1400"/>
              <a:buChar char="●"/>
            </a:pPr>
            <a:r>
              <a:rPr lang="en-GB"/>
              <a:t>2-storey building with rooms and stairs</a:t>
            </a:r>
            <a:endParaRPr/>
          </a:p>
        </p:txBody>
      </p:sp>
      <p:sp>
        <p:nvSpPr>
          <p:cNvPr id="136" name="Google Shape;136;p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37" name="Google Shape;137;p23" descr="Tactile map with 3D printed buildings and textured tape for pathways. "/>
          <p:cNvPicPr preferRelativeResize="0"/>
          <p:nvPr/>
        </p:nvPicPr>
        <p:blipFill rotWithShape="1">
          <a:blip r:embed="rId3">
            <a:alphaModFix/>
          </a:blip>
          <a:srcRect t="14719"/>
          <a:stretch/>
        </p:blipFill>
        <p:spPr>
          <a:xfrm>
            <a:off x="4832400" y="145925"/>
            <a:ext cx="3999898" cy="2558385"/>
          </a:xfrm>
          <a:prstGeom prst="rect">
            <a:avLst/>
          </a:prstGeom>
          <a:noFill/>
          <a:ln>
            <a:noFill/>
          </a:ln>
        </p:spPr>
      </p:pic>
      <p:pic>
        <p:nvPicPr>
          <p:cNvPr id="138" name="Google Shape;138;p23" descr="Two 3D printed maps of an indoor space. They are roughly the same shape. The bottom maps has stairs leading upward. The top map has holes for stair openings and sits on external walls. "/>
          <p:cNvPicPr preferRelativeResize="0"/>
          <p:nvPr/>
        </p:nvPicPr>
        <p:blipFill rotWithShape="1">
          <a:blip r:embed="rId4">
            <a:alphaModFix/>
          </a:blip>
          <a:srcRect t="14716" b="3975"/>
          <a:stretch/>
        </p:blipFill>
        <p:spPr>
          <a:xfrm>
            <a:off x="4832400" y="2704300"/>
            <a:ext cx="3999898" cy="2439199"/>
          </a:xfrm>
          <a:prstGeom prst="rect">
            <a:avLst/>
          </a:prstGeom>
          <a:noFill/>
          <a:ln>
            <a:noFill/>
          </a:ln>
        </p:spPr>
      </p:pic>
      <p:pic>
        <p:nvPicPr>
          <p:cNvPr id="139" name="Google Shape;139;p23" descr="3D printing design for map with several buildings with doors that are set outward, with stairs and with textured garden beds"/>
          <p:cNvPicPr preferRelativeResize="0"/>
          <p:nvPr/>
        </p:nvPicPr>
        <p:blipFill>
          <a:blip r:embed="rId5">
            <a:alphaModFix/>
          </a:blip>
          <a:stretch>
            <a:fillRect/>
          </a:stretch>
        </p:blipFill>
        <p:spPr>
          <a:xfrm>
            <a:off x="314240" y="2921049"/>
            <a:ext cx="3994833" cy="2222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3D printed maps - street crossings</a:t>
            </a:r>
            <a:endParaRPr/>
          </a:p>
        </p:txBody>
      </p:sp>
      <p:sp>
        <p:nvSpPr>
          <p:cNvPr id="145" name="Google Shape;145;p24"/>
          <p:cNvSpPr txBox="1">
            <a:spLocks noGrp="1"/>
          </p:cNvSpPr>
          <p:nvPr>
            <p:ph type="body" idx="1"/>
          </p:nvPr>
        </p:nvSpPr>
        <p:spPr>
          <a:xfrm>
            <a:off x="311700" y="1152475"/>
            <a:ext cx="3541500" cy="34164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GB" sz="1600">
                <a:solidFill>
                  <a:srgbClr val="000000"/>
                </a:solidFill>
              </a:rPr>
              <a:t>Based on consultation with O&amp;M professionals. </a:t>
            </a:r>
            <a:endParaRPr sz="1600">
              <a:solidFill>
                <a:srgbClr val="000000"/>
              </a:solidFill>
            </a:endParaRPr>
          </a:p>
          <a:p>
            <a:pPr marL="0" lvl="0" indent="0" algn="l" rtl="0">
              <a:spcBef>
                <a:spcPts val="1200"/>
              </a:spcBef>
              <a:spcAft>
                <a:spcPts val="0"/>
              </a:spcAft>
              <a:buNone/>
            </a:pPr>
            <a:r>
              <a:rPr lang="en-GB" sz="1600">
                <a:solidFill>
                  <a:srgbClr val="000000"/>
                </a:solidFill>
              </a:rPr>
              <a:t>3D prints are helpful because they are: </a:t>
            </a:r>
            <a:endParaRPr sz="1600">
              <a:solidFill>
                <a:srgbClr val="000000"/>
              </a:solidFill>
            </a:endParaRPr>
          </a:p>
          <a:p>
            <a:pPr marL="457200" lvl="0" indent="-322580" algn="l" rtl="0">
              <a:spcBef>
                <a:spcPts val="1200"/>
              </a:spcBef>
              <a:spcAft>
                <a:spcPts val="0"/>
              </a:spcAft>
              <a:buClr>
                <a:srgbClr val="000000"/>
              </a:buClr>
              <a:buSzPct val="100000"/>
              <a:buChar char="●"/>
            </a:pPr>
            <a:r>
              <a:rPr lang="en-GB" sz="1600">
                <a:solidFill>
                  <a:srgbClr val="000000"/>
                </a:solidFill>
              </a:rPr>
              <a:t>Portable (light and durable)</a:t>
            </a:r>
            <a:endParaRPr sz="1600">
              <a:solidFill>
                <a:srgbClr val="000000"/>
              </a:solidFill>
            </a:endParaRPr>
          </a:p>
          <a:p>
            <a:pPr marL="457200" lvl="0" indent="-322580" algn="l" rtl="0">
              <a:spcBef>
                <a:spcPts val="0"/>
              </a:spcBef>
              <a:spcAft>
                <a:spcPts val="0"/>
              </a:spcAft>
              <a:buClr>
                <a:srgbClr val="000000"/>
              </a:buClr>
              <a:buSzPct val="100000"/>
              <a:buChar char="●"/>
            </a:pPr>
            <a:r>
              <a:rPr lang="en-GB" sz="1600">
                <a:solidFill>
                  <a:srgbClr val="000000"/>
                </a:solidFill>
              </a:rPr>
              <a:t>Customisable</a:t>
            </a:r>
            <a:endParaRPr sz="1600">
              <a:solidFill>
                <a:srgbClr val="000000"/>
              </a:solidFill>
            </a:endParaRPr>
          </a:p>
          <a:p>
            <a:pPr marL="457200" lvl="0" indent="-322580" algn="l" rtl="0">
              <a:spcBef>
                <a:spcPts val="0"/>
              </a:spcBef>
              <a:spcAft>
                <a:spcPts val="0"/>
              </a:spcAft>
              <a:buClr>
                <a:srgbClr val="000000"/>
              </a:buClr>
              <a:buSzPct val="100000"/>
              <a:buChar char="●"/>
            </a:pPr>
            <a:r>
              <a:rPr lang="en-GB" sz="1600">
                <a:solidFill>
                  <a:srgbClr val="000000"/>
                </a:solidFill>
              </a:rPr>
              <a:t>Easy to understand by touch</a:t>
            </a:r>
            <a:endParaRPr sz="1600">
              <a:solidFill>
                <a:srgbClr val="000000"/>
              </a:solidFill>
            </a:endParaRPr>
          </a:p>
          <a:p>
            <a:pPr marL="457200" lvl="0" indent="-322580" algn="l" rtl="0">
              <a:spcBef>
                <a:spcPts val="0"/>
              </a:spcBef>
              <a:spcAft>
                <a:spcPts val="0"/>
              </a:spcAft>
              <a:buClr>
                <a:srgbClr val="000000"/>
              </a:buClr>
              <a:buSzPct val="100000"/>
              <a:buChar char="●"/>
            </a:pPr>
            <a:r>
              <a:rPr lang="en-GB" sz="1600">
                <a:solidFill>
                  <a:srgbClr val="000000"/>
                </a:solidFill>
              </a:rPr>
              <a:t>Professional in appearance</a:t>
            </a:r>
            <a:endParaRPr sz="1600">
              <a:solidFill>
                <a:srgbClr val="000000"/>
              </a:solidFill>
            </a:endParaRPr>
          </a:p>
          <a:p>
            <a:pPr marL="0" lvl="0" indent="0" algn="l" rtl="0">
              <a:spcBef>
                <a:spcPts val="1200"/>
              </a:spcBef>
              <a:spcAft>
                <a:spcPts val="0"/>
              </a:spcAft>
              <a:buNone/>
            </a:pPr>
            <a:r>
              <a:rPr lang="en-GB" sz="1600">
                <a:solidFill>
                  <a:srgbClr val="000000"/>
                </a:solidFill>
              </a:rPr>
              <a:t>Creation of 3D printed components that can be used to teach concepts for street crossings. </a:t>
            </a:r>
            <a:endParaRPr sz="1600">
              <a:solidFill>
                <a:srgbClr val="000000"/>
              </a:solidFill>
            </a:endParaRPr>
          </a:p>
          <a:p>
            <a:pPr marL="0" lvl="0" indent="0" algn="l" rtl="0">
              <a:spcBef>
                <a:spcPts val="1200"/>
              </a:spcBef>
              <a:spcAft>
                <a:spcPts val="1200"/>
              </a:spcAft>
              <a:buNone/>
            </a:pPr>
            <a:endParaRPr/>
          </a:p>
        </p:txBody>
      </p:sp>
      <p:sp>
        <p:nvSpPr>
          <p:cNvPr id="146" name="Google Shape;146;p2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47" name="Google Shape;147;p24" descr="3D printed tiles with black road; raised teal land areas with footpath, ramps, textured nature strip and low fence line; and added traffice lights, vehicles and people"/>
          <p:cNvPicPr preferRelativeResize="0"/>
          <p:nvPr/>
        </p:nvPicPr>
        <p:blipFill>
          <a:blip r:embed="rId3">
            <a:alphaModFix/>
          </a:blip>
          <a:stretch>
            <a:fillRect/>
          </a:stretch>
        </p:blipFill>
        <p:spPr>
          <a:xfrm>
            <a:off x="3998175" y="1152475"/>
            <a:ext cx="5988009" cy="3991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3D printed cruise ship</a:t>
            </a:r>
            <a:endParaRPr/>
          </a:p>
        </p:txBody>
      </p:sp>
      <p:sp>
        <p:nvSpPr>
          <p:cNvPr id="153" name="Google Shape;153;p2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Clr>
                <a:schemeClr val="dk1"/>
              </a:buClr>
              <a:buSzPts val="1600"/>
              <a:buChar char="●"/>
            </a:pPr>
            <a:r>
              <a:rPr lang="en-GB" sz="1600">
                <a:solidFill>
                  <a:schemeClr val="dk1"/>
                </a:solidFill>
              </a:rPr>
              <a:t>Floorplan with icons</a:t>
            </a:r>
            <a:endParaRPr sz="1600">
              <a:solidFill>
                <a:schemeClr val="dk1"/>
              </a:solidFill>
            </a:endParaRPr>
          </a:p>
          <a:p>
            <a:pPr marL="457200" lvl="0" indent="-330200" algn="l" rtl="0">
              <a:lnSpc>
                <a:spcPct val="150000"/>
              </a:lnSpc>
              <a:spcBef>
                <a:spcPts val="0"/>
              </a:spcBef>
              <a:spcAft>
                <a:spcPts val="0"/>
              </a:spcAft>
              <a:buClr>
                <a:schemeClr val="dk1"/>
              </a:buClr>
              <a:buSzPts val="1600"/>
              <a:buChar char="●"/>
            </a:pPr>
            <a:r>
              <a:rPr lang="en-GB" sz="1600">
                <a:solidFill>
                  <a:schemeClr val="dk1"/>
                </a:solidFill>
              </a:rPr>
              <a:t>Ship model illustrating relationship between upper levels</a:t>
            </a:r>
            <a:endParaRPr sz="1600">
              <a:solidFill>
                <a:schemeClr val="dk1"/>
              </a:solidFill>
            </a:endParaRPr>
          </a:p>
          <a:p>
            <a:pPr marL="0" lvl="0" indent="0" algn="l" rtl="0">
              <a:lnSpc>
                <a:spcPct val="150000"/>
              </a:lnSpc>
              <a:spcBef>
                <a:spcPts val="0"/>
              </a:spcBef>
              <a:spcAft>
                <a:spcPts val="0"/>
              </a:spcAft>
              <a:buNone/>
            </a:pPr>
            <a:endParaRPr sz="1600">
              <a:solidFill>
                <a:schemeClr val="dk1"/>
              </a:solidFill>
            </a:endParaRPr>
          </a:p>
          <a:p>
            <a:pPr marL="0" lvl="0" indent="0" algn="l" rtl="0">
              <a:lnSpc>
                <a:spcPct val="150000"/>
              </a:lnSpc>
              <a:spcBef>
                <a:spcPts val="0"/>
              </a:spcBef>
              <a:spcAft>
                <a:spcPts val="0"/>
              </a:spcAft>
              <a:buNone/>
            </a:pPr>
            <a:endParaRPr sz="1600">
              <a:solidFill>
                <a:schemeClr val="dk1"/>
              </a:solidFill>
            </a:endParaRPr>
          </a:p>
          <a:p>
            <a:pPr marL="0" lvl="0" indent="0" algn="l" rtl="0">
              <a:lnSpc>
                <a:spcPct val="150000"/>
              </a:lnSpc>
              <a:spcBef>
                <a:spcPts val="0"/>
              </a:spcBef>
              <a:spcAft>
                <a:spcPts val="0"/>
              </a:spcAft>
              <a:buNone/>
            </a:pPr>
            <a:endParaRPr sz="1600">
              <a:solidFill>
                <a:schemeClr val="dk1"/>
              </a:solidFill>
            </a:endParaRPr>
          </a:p>
          <a:p>
            <a:pPr marL="0" lvl="0" indent="0" algn="l" rtl="0">
              <a:lnSpc>
                <a:spcPct val="150000"/>
              </a:lnSpc>
              <a:spcBef>
                <a:spcPts val="0"/>
              </a:spcBef>
              <a:spcAft>
                <a:spcPts val="0"/>
              </a:spcAft>
              <a:buNone/>
            </a:pPr>
            <a:r>
              <a:rPr lang="en-GB">
                <a:solidFill>
                  <a:schemeClr val="dk1"/>
                </a:solidFill>
              </a:rPr>
              <a:t>Stephens, Butler, Holloway, Goncu &amp; Marriott (2020) Smooth Sailing? An Autoethnography of Recreational Travel by a Blind Person, </a:t>
            </a:r>
            <a:r>
              <a:rPr lang="en-GB" i="1">
                <a:solidFill>
                  <a:schemeClr val="dk1"/>
                </a:solidFill>
              </a:rPr>
              <a:t>ASSETS</a:t>
            </a:r>
            <a:endParaRPr/>
          </a:p>
        </p:txBody>
      </p:sp>
      <p:sp>
        <p:nvSpPr>
          <p:cNvPr id="154" name="Google Shape;154;p2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55" name="Google Shape;155;p25" descr="3D printed model of a ship with indented windows on the side and several layers on top with decking, swimming pools, theatre, etc. "/>
          <p:cNvPicPr preferRelativeResize="0"/>
          <p:nvPr/>
        </p:nvPicPr>
        <p:blipFill>
          <a:blip r:embed="rId3">
            <a:alphaModFix/>
          </a:blip>
          <a:stretch>
            <a:fillRect/>
          </a:stretch>
        </p:blipFill>
        <p:spPr>
          <a:xfrm>
            <a:off x="4832400" y="2616209"/>
            <a:ext cx="3999898" cy="2527292"/>
          </a:xfrm>
          <a:prstGeom prst="rect">
            <a:avLst/>
          </a:prstGeom>
          <a:noFill/>
          <a:ln>
            <a:noFill/>
          </a:ln>
        </p:spPr>
      </p:pic>
      <p:pic>
        <p:nvPicPr>
          <p:cNvPr id="156" name="Google Shape;156;p25" descr="3D printed map of a ship deck with textured floor, raised rooms and icons for features like toilets, swimming pool, icecream store (a soft serve in a cone) and nail salon (hand) "/>
          <p:cNvPicPr preferRelativeResize="0"/>
          <p:nvPr/>
        </p:nvPicPr>
        <p:blipFill>
          <a:blip r:embed="rId4">
            <a:alphaModFix/>
          </a:blip>
          <a:stretch>
            <a:fillRect/>
          </a:stretch>
        </p:blipFill>
        <p:spPr>
          <a:xfrm>
            <a:off x="4832400" y="-380675"/>
            <a:ext cx="3999898" cy="299992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6"/>
          <p:cNvSpPr txBox="1">
            <a:spLocks noGrp="1"/>
          </p:cNvSpPr>
          <p:nvPr>
            <p:ph type="title"/>
          </p:nvPr>
        </p:nvSpPr>
        <p:spPr>
          <a:xfrm>
            <a:off x="311700" y="685225"/>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GB"/>
              <a:t>Building Capacity</a:t>
            </a:r>
            <a:endParaRPr/>
          </a:p>
        </p:txBody>
      </p:sp>
      <p:pic>
        <p:nvPicPr>
          <p:cNvPr id="162" name="Google Shape;162;p26" descr="3D printed building blocks with alphabet letters in print and braille"/>
          <p:cNvPicPr preferRelativeResize="0"/>
          <p:nvPr/>
        </p:nvPicPr>
        <p:blipFill>
          <a:blip r:embed="rId3">
            <a:alphaModFix/>
          </a:blip>
          <a:stretch>
            <a:fillRect/>
          </a:stretch>
        </p:blipFill>
        <p:spPr>
          <a:xfrm>
            <a:off x="2364213" y="1679425"/>
            <a:ext cx="4415565" cy="33116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ANZAGG 3D printing group</a:t>
            </a:r>
            <a:endParaRPr/>
          </a:p>
        </p:txBody>
      </p:sp>
      <p:sp>
        <p:nvSpPr>
          <p:cNvPr id="168" name="Google Shape;168;p2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solidFill>
                  <a:srgbClr val="000000"/>
                </a:solidFill>
              </a:rPr>
              <a:t>Members: </a:t>
            </a:r>
            <a:endParaRPr>
              <a:solidFill>
                <a:srgbClr val="000000"/>
              </a:solidFill>
            </a:endParaRPr>
          </a:p>
          <a:p>
            <a:pPr marL="457200" lvl="0" indent="-317500" algn="l" rtl="0">
              <a:spcBef>
                <a:spcPts val="1200"/>
              </a:spcBef>
              <a:spcAft>
                <a:spcPts val="0"/>
              </a:spcAft>
              <a:buClr>
                <a:srgbClr val="000000"/>
              </a:buClr>
              <a:buSzPts val="1400"/>
              <a:buChar char="●"/>
            </a:pPr>
            <a:r>
              <a:rPr lang="en-GB">
                <a:solidFill>
                  <a:srgbClr val="000000"/>
                </a:solidFill>
              </a:rPr>
              <a:t>Australia, New Zealand and international guests</a:t>
            </a:r>
            <a:endParaRPr>
              <a:solidFill>
                <a:srgbClr val="000000"/>
              </a:solidFill>
            </a:endParaRPr>
          </a:p>
          <a:p>
            <a:pPr marL="457200" lvl="0" indent="-317500" algn="l" rtl="0">
              <a:spcBef>
                <a:spcPts val="0"/>
              </a:spcBef>
              <a:spcAft>
                <a:spcPts val="0"/>
              </a:spcAft>
              <a:buClr>
                <a:srgbClr val="000000"/>
              </a:buClr>
              <a:buSzPts val="1400"/>
              <a:buChar char="●"/>
            </a:pPr>
            <a:r>
              <a:rPr lang="en-GB">
                <a:solidFill>
                  <a:srgbClr val="000000"/>
                </a:solidFill>
              </a:rPr>
              <a:t>Mainly in VI education sector. </a:t>
            </a:r>
            <a:endParaRPr>
              <a:solidFill>
                <a:srgbClr val="000000"/>
              </a:solidFill>
            </a:endParaRPr>
          </a:p>
          <a:p>
            <a:pPr marL="457200" lvl="0" indent="-317500" algn="l" rtl="0">
              <a:spcBef>
                <a:spcPts val="0"/>
              </a:spcBef>
              <a:spcAft>
                <a:spcPts val="0"/>
              </a:spcAft>
              <a:buClr>
                <a:srgbClr val="000000"/>
              </a:buClr>
              <a:buSzPts val="1400"/>
              <a:buChar char="●"/>
            </a:pPr>
            <a:r>
              <a:rPr lang="en-GB">
                <a:solidFill>
                  <a:srgbClr val="000000"/>
                </a:solidFill>
              </a:rPr>
              <a:t>At all stages in adoption of 3D printing</a:t>
            </a:r>
            <a:endParaRPr>
              <a:solidFill>
                <a:srgbClr val="000000"/>
              </a:solidFill>
            </a:endParaRPr>
          </a:p>
          <a:p>
            <a:pPr marL="0" lvl="0" indent="0" algn="l" rtl="0">
              <a:spcBef>
                <a:spcPts val="1200"/>
              </a:spcBef>
              <a:spcAft>
                <a:spcPts val="0"/>
              </a:spcAft>
              <a:buNone/>
            </a:pPr>
            <a:r>
              <a:rPr lang="en-GB">
                <a:solidFill>
                  <a:srgbClr val="000000"/>
                </a:solidFill>
              </a:rPr>
              <a:t>Activities: </a:t>
            </a:r>
            <a:endParaRPr>
              <a:solidFill>
                <a:srgbClr val="000000"/>
              </a:solidFill>
            </a:endParaRPr>
          </a:p>
          <a:p>
            <a:pPr marL="457200" lvl="0" indent="-317500" algn="l" rtl="0">
              <a:spcBef>
                <a:spcPts val="1200"/>
              </a:spcBef>
              <a:spcAft>
                <a:spcPts val="0"/>
              </a:spcAft>
              <a:buClr>
                <a:srgbClr val="000000"/>
              </a:buClr>
              <a:buSzPts val="1400"/>
              <a:buChar char="●"/>
            </a:pPr>
            <a:r>
              <a:rPr lang="en-GB">
                <a:solidFill>
                  <a:srgbClr val="000000"/>
                </a:solidFill>
              </a:rPr>
              <a:t>Monthly zoom meeting</a:t>
            </a:r>
            <a:endParaRPr>
              <a:solidFill>
                <a:srgbClr val="000000"/>
              </a:solidFill>
            </a:endParaRPr>
          </a:p>
          <a:p>
            <a:pPr marL="457200" lvl="0" indent="-317500" algn="l" rtl="0">
              <a:spcBef>
                <a:spcPts val="0"/>
              </a:spcBef>
              <a:spcAft>
                <a:spcPts val="0"/>
              </a:spcAft>
              <a:buClr>
                <a:srgbClr val="000000"/>
              </a:buClr>
              <a:buSzPts val="1400"/>
              <a:buChar char="●"/>
            </a:pPr>
            <a:r>
              <a:rPr lang="en-GB">
                <a:solidFill>
                  <a:srgbClr val="000000"/>
                </a:solidFill>
              </a:rPr>
              <a:t>Sharing files and ideas via Teams</a:t>
            </a:r>
            <a:endParaRPr>
              <a:solidFill>
                <a:srgbClr val="000000"/>
              </a:solidFill>
            </a:endParaRPr>
          </a:p>
          <a:p>
            <a:pPr marL="457200" lvl="0" indent="-317500" algn="l" rtl="0">
              <a:spcBef>
                <a:spcPts val="0"/>
              </a:spcBef>
              <a:spcAft>
                <a:spcPts val="0"/>
              </a:spcAft>
              <a:buClr>
                <a:srgbClr val="000000"/>
              </a:buClr>
              <a:buSzPts val="1400"/>
              <a:buChar char="●"/>
            </a:pPr>
            <a:r>
              <a:rPr lang="en-GB">
                <a:solidFill>
                  <a:srgbClr val="000000"/>
                </a:solidFill>
              </a:rPr>
              <a:t>Assisting with guidelines</a:t>
            </a:r>
            <a:endParaRPr>
              <a:solidFill>
                <a:srgbClr val="000000"/>
              </a:solidFill>
            </a:endParaRPr>
          </a:p>
        </p:txBody>
      </p:sp>
      <p:sp>
        <p:nvSpPr>
          <p:cNvPr id="169" name="Google Shape;169;p2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70" name="Google Shape;170;p27" descr="screen capture from Microsoft Team with discussion of 3D printed models"/>
          <p:cNvPicPr preferRelativeResize="0"/>
          <p:nvPr/>
        </p:nvPicPr>
        <p:blipFill>
          <a:blip r:embed="rId3">
            <a:alphaModFix/>
          </a:blip>
          <a:stretch>
            <a:fillRect/>
          </a:stretch>
        </p:blipFill>
        <p:spPr>
          <a:xfrm>
            <a:off x="4702200" y="1049727"/>
            <a:ext cx="4260301" cy="362187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8"/>
          <p:cNvPicPr preferRelativeResize="0"/>
          <p:nvPr/>
        </p:nvPicPr>
        <p:blipFill rotWithShape="1">
          <a:blip r:embed="rId3">
            <a:alphaModFix/>
          </a:blip>
          <a:srcRect l="-50000" r="100000"/>
          <a:stretch/>
        </p:blipFill>
        <p:spPr>
          <a:xfrm>
            <a:off x="0" y="357200"/>
            <a:ext cx="4571999" cy="4429125"/>
          </a:xfrm>
          <a:prstGeom prst="rect">
            <a:avLst/>
          </a:prstGeom>
          <a:noFill/>
          <a:ln>
            <a:noFill/>
          </a:ln>
        </p:spPr>
      </p:pic>
      <p:pic>
        <p:nvPicPr>
          <p:cNvPr id="176" name="Google Shape;176;p28" descr="Printed and bound copies of various Round Table guidelines"/>
          <p:cNvPicPr preferRelativeResize="0"/>
          <p:nvPr/>
        </p:nvPicPr>
        <p:blipFill rotWithShape="1">
          <a:blip r:embed="rId3">
            <a:alphaModFix/>
          </a:blip>
          <a:srcRect r="50000"/>
          <a:stretch/>
        </p:blipFill>
        <p:spPr>
          <a:xfrm>
            <a:off x="5151000" y="1017725"/>
            <a:ext cx="3993001" cy="3868218"/>
          </a:xfrm>
          <a:prstGeom prst="rect">
            <a:avLst/>
          </a:prstGeom>
          <a:noFill/>
          <a:ln>
            <a:noFill/>
          </a:ln>
        </p:spPr>
      </p:pic>
      <p:sp>
        <p:nvSpPr>
          <p:cNvPr id="177" name="Google Shape;177;p28"/>
          <p:cNvSpPr txBox="1"/>
          <p:nvPr/>
        </p:nvSpPr>
        <p:spPr>
          <a:xfrm>
            <a:off x="311700" y="1120800"/>
            <a:ext cx="4572000" cy="484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u="sng">
                <a:solidFill>
                  <a:srgbClr val="0000FF"/>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http://printdisability.org/about-us/accessible-</a:t>
            </a:r>
            <a:r>
              <a:rPr lang="en-GB" sz="1600" u="sng">
                <a:solidFill>
                  <a:srgbClr val="0000FF"/>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r>
            <a:br>
              <a:rPr lang="en-GB" sz="1600" u="sng">
                <a:solidFill>
                  <a:srgbClr val="0000FF"/>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br>
            <a:r>
              <a:rPr lang="en-GB" sz="1600" u="sng">
                <a:solidFill>
                  <a:srgbClr val="0000FF"/>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graphics/3d-printing/</a:t>
            </a:r>
            <a:endParaRPr sz="1600">
              <a:solidFill>
                <a:srgbClr val="0000FF"/>
              </a:solidFill>
            </a:endParaRPr>
          </a:p>
          <a:p>
            <a:pPr marL="0" lvl="0" indent="0" algn="l" rtl="0">
              <a:spcBef>
                <a:spcPts val="0"/>
              </a:spcBef>
              <a:spcAft>
                <a:spcPts val="0"/>
              </a:spcAft>
              <a:buNone/>
            </a:pPr>
            <a:endParaRPr sz="1600"/>
          </a:p>
          <a:p>
            <a:pPr marL="457200" lvl="0" indent="-330200" algn="l" rtl="0">
              <a:lnSpc>
                <a:spcPct val="171429"/>
              </a:lnSpc>
              <a:spcBef>
                <a:spcPts val="0"/>
              </a:spcBef>
              <a:spcAft>
                <a:spcPts val="0"/>
              </a:spcAft>
              <a:buClr>
                <a:schemeClr val="dk1"/>
              </a:buClr>
              <a:buSzPts val="1600"/>
              <a:buChar char="●"/>
            </a:pPr>
            <a:r>
              <a:rPr lang="en-GB" sz="1600" u="sng">
                <a:solidFill>
                  <a:srgbClr val="0000FF"/>
                </a:solidFill>
                <a:highlight>
                  <a:srgbClr val="FFFFFF"/>
                </a:highlight>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When to use 3D printing for touch readers</a:t>
            </a:r>
            <a:endParaRPr sz="1600" u="sng">
              <a:solidFill>
                <a:srgbClr val="0000FF"/>
              </a:solidFill>
              <a:highlight>
                <a:srgbClr val="FFFFFF"/>
              </a:highlight>
            </a:endParaRPr>
          </a:p>
          <a:p>
            <a:pPr marL="457200" lvl="0" indent="-330200" algn="l" rtl="0">
              <a:lnSpc>
                <a:spcPct val="171429"/>
              </a:lnSpc>
              <a:spcBef>
                <a:spcPts val="0"/>
              </a:spcBef>
              <a:spcAft>
                <a:spcPts val="0"/>
              </a:spcAft>
              <a:buClr>
                <a:schemeClr val="dk1"/>
              </a:buClr>
              <a:buSzPts val="1600"/>
              <a:buChar char="●"/>
            </a:pPr>
            <a:r>
              <a:rPr lang="en-GB" sz="1600" u="sng">
                <a:solidFill>
                  <a:srgbClr val="0000FF"/>
                </a:solidFill>
                <a:highlight>
                  <a:srgbClr val="FFFFFF"/>
                </a:highlight>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Where to find 3D printing designs</a:t>
            </a:r>
            <a:endParaRPr sz="1600" u="sng">
              <a:solidFill>
                <a:srgbClr val="0000FF"/>
              </a:solidFill>
              <a:highlight>
                <a:srgbClr val="FFFFFF"/>
              </a:highlight>
            </a:endParaRPr>
          </a:p>
          <a:p>
            <a:pPr marL="457200" lvl="0" indent="-330200" algn="l" rtl="0">
              <a:lnSpc>
                <a:spcPct val="171429"/>
              </a:lnSpc>
              <a:spcBef>
                <a:spcPts val="0"/>
              </a:spcBef>
              <a:spcAft>
                <a:spcPts val="0"/>
              </a:spcAft>
              <a:buClr>
                <a:schemeClr val="dk1"/>
              </a:buClr>
              <a:buSzPts val="1600"/>
              <a:buChar char="●"/>
            </a:pPr>
            <a:r>
              <a:rPr lang="en-GB" sz="1600" u="sng">
                <a:solidFill>
                  <a:srgbClr val="0000FF"/>
                </a:solidFill>
                <a:highlight>
                  <a:srgbClr val="FFFFFF"/>
                </a:highlight>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3D printing design software</a:t>
            </a:r>
            <a:endParaRPr sz="1600" u="sng">
              <a:solidFill>
                <a:srgbClr val="0000FF"/>
              </a:solidFill>
              <a:highlight>
                <a:srgbClr val="FFFFFF"/>
              </a:highlight>
            </a:endParaRPr>
          </a:p>
          <a:p>
            <a:pPr marL="457200" lvl="0" indent="-330200" algn="l" rtl="0">
              <a:lnSpc>
                <a:spcPct val="171429"/>
              </a:lnSpc>
              <a:spcBef>
                <a:spcPts val="0"/>
              </a:spcBef>
              <a:spcAft>
                <a:spcPts val="0"/>
              </a:spcAft>
              <a:buClr>
                <a:schemeClr val="dk1"/>
              </a:buClr>
              <a:buSzPts val="1600"/>
              <a:buChar char="●"/>
            </a:pPr>
            <a:r>
              <a:rPr lang="en-GB" sz="1600" u="sng">
                <a:solidFill>
                  <a:srgbClr val="0000FF"/>
                </a:solidFill>
                <a:highlight>
                  <a:srgbClr val="FFFFFF"/>
                </a:highlight>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3D printing by people who are blind or have low vision</a:t>
            </a:r>
            <a:endParaRPr sz="1600" u="sng">
              <a:solidFill>
                <a:srgbClr val="0000FF"/>
              </a:solidFill>
              <a:highlight>
                <a:srgbClr val="FFFFFF"/>
              </a:highlight>
            </a:endParaRPr>
          </a:p>
          <a:p>
            <a:pPr marL="457200" lvl="0" indent="-330200" algn="l" rtl="0">
              <a:lnSpc>
                <a:spcPct val="100000"/>
              </a:lnSpc>
              <a:spcBef>
                <a:spcPts val="0"/>
              </a:spcBef>
              <a:spcAft>
                <a:spcPts val="0"/>
              </a:spcAft>
              <a:buClr>
                <a:schemeClr val="dk1"/>
              </a:buClr>
              <a:buSzPts val="1600"/>
              <a:buChar char="●"/>
            </a:pPr>
            <a:r>
              <a:rPr lang="en-GB" sz="1600" u="sng">
                <a:solidFill>
                  <a:srgbClr val="0000FF"/>
                </a:solidFill>
                <a:highlight>
                  <a:srgbClr val="FFFFFF"/>
                </a:highlight>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Finishing – Preparing 3D prints for touch</a:t>
            </a:r>
            <a:r>
              <a:rPr lang="en-GB" sz="1600" u="sng">
                <a:solidFill>
                  <a:srgbClr val="0000FF"/>
                </a:solidFill>
                <a:highlight>
                  <a:srgbClr val="FFFFFF"/>
                </a:highlight>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r>
            <a:br>
              <a:rPr lang="en-GB" sz="1600" u="sng">
                <a:solidFill>
                  <a:srgbClr val="0000FF"/>
                </a:solidFill>
                <a:highlight>
                  <a:srgbClr val="FFFFFF"/>
                </a:highlight>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br>
            <a:r>
              <a:rPr lang="en-GB" sz="1600" u="sng">
                <a:solidFill>
                  <a:srgbClr val="0000FF"/>
                </a:solidFill>
                <a:highlight>
                  <a:srgbClr val="FFFFFF"/>
                </a:highlight>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a:t>
            </a:r>
            <a:r>
              <a:rPr lang="en-GB" sz="1600" u="sng">
                <a:solidFill>
                  <a:srgbClr val="0000FF"/>
                </a:solidFill>
                <a:highlight>
                  <a:srgbClr val="FFFFFF"/>
                </a:highlight>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eaders</a:t>
            </a:r>
            <a:endParaRPr sz="1600" u="sng">
              <a:solidFill>
                <a:srgbClr val="0000FF"/>
              </a:solidFill>
              <a:highlight>
                <a:srgbClr val="FFFFFF"/>
              </a:highlight>
            </a:endParaRPr>
          </a:p>
          <a:p>
            <a:pPr marL="457200" lvl="0" indent="0" algn="l" rtl="0">
              <a:lnSpc>
                <a:spcPct val="100000"/>
              </a:lnSpc>
              <a:spcBef>
                <a:spcPts val="0"/>
              </a:spcBef>
              <a:spcAft>
                <a:spcPts val="0"/>
              </a:spcAft>
              <a:buNone/>
            </a:pPr>
            <a:endParaRPr sz="1600" u="sng">
              <a:solidFill>
                <a:srgbClr val="0000FF"/>
              </a:solidFill>
              <a:highlight>
                <a:srgbClr val="FFFFFF"/>
              </a:highlight>
            </a:endParaRPr>
          </a:p>
          <a:p>
            <a:pPr marL="457200" lvl="0" indent="-330200" algn="l" rtl="0">
              <a:lnSpc>
                <a:spcPct val="171429"/>
              </a:lnSpc>
              <a:spcBef>
                <a:spcPts val="0"/>
              </a:spcBef>
              <a:spcAft>
                <a:spcPts val="0"/>
              </a:spcAft>
              <a:buClr>
                <a:schemeClr val="dk1"/>
              </a:buClr>
              <a:buSzPts val="1600"/>
              <a:buChar char="●"/>
            </a:pPr>
            <a:r>
              <a:rPr lang="en-GB" sz="1600" u="sng">
                <a:solidFill>
                  <a:srgbClr val="0000FF"/>
                </a:solidFill>
                <a:highlight>
                  <a:srgbClr val="FFFFFF"/>
                </a:highlight>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Understanding 3D prints through touch</a:t>
            </a:r>
            <a:endParaRPr sz="1600" u="sng">
              <a:solidFill>
                <a:srgbClr val="0000FF"/>
              </a:solidFill>
              <a:highlight>
                <a:srgbClr val="FFFFFF"/>
              </a:highlight>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a:t> </a:t>
            </a:r>
            <a:endParaRPr/>
          </a:p>
        </p:txBody>
      </p:sp>
      <p:sp>
        <p:nvSpPr>
          <p:cNvPr id="178" name="Google Shape;178;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500"/>
              <a:t>Guidelines</a:t>
            </a:r>
            <a:endParaRPr sz="25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3D Printed Textures</a:t>
            </a:r>
            <a:endParaRPr/>
          </a:p>
        </p:txBody>
      </p:sp>
      <p:pic>
        <p:nvPicPr>
          <p:cNvPr id="184" name="Google Shape;184;p29" descr="Fingers touching 3D printed square tiles, each with a different 3D texture"/>
          <p:cNvPicPr preferRelativeResize="0"/>
          <p:nvPr/>
        </p:nvPicPr>
        <p:blipFill>
          <a:blip r:embed="rId3">
            <a:alphaModFix/>
          </a:blip>
          <a:stretch>
            <a:fillRect/>
          </a:stretch>
        </p:blipFill>
        <p:spPr>
          <a:xfrm>
            <a:off x="152400" y="1170125"/>
            <a:ext cx="5728666" cy="3820975"/>
          </a:xfrm>
          <a:prstGeom prst="rect">
            <a:avLst/>
          </a:prstGeom>
          <a:noFill/>
          <a:ln>
            <a:noFill/>
          </a:ln>
        </p:spPr>
      </p:pic>
      <p:pic>
        <p:nvPicPr>
          <p:cNvPr id="185" name="Google Shape;185;p29" descr="Girl looking at what she has pulled out of a touch bag with surprise"/>
          <p:cNvPicPr preferRelativeResize="0"/>
          <p:nvPr/>
        </p:nvPicPr>
        <p:blipFill>
          <a:blip r:embed="rId4">
            <a:alphaModFix/>
          </a:blip>
          <a:stretch>
            <a:fillRect/>
          </a:stretch>
        </p:blipFill>
        <p:spPr>
          <a:xfrm>
            <a:off x="6033487" y="3196275"/>
            <a:ext cx="2689526" cy="1794826"/>
          </a:xfrm>
          <a:prstGeom prst="rect">
            <a:avLst/>
          </a:prstGeom>
          <a:noFill/>
          <a:ln>
            <a:noFill/>
          </a:ln>
        </p:spPr>
      </p:pic>
      <p:pic>
        <p:nvPicPr>
          <p:cNvPr id="186" name="Google Shape;186;p29" descr="Girl reaching her hands into a cloth bag in the library at Parliament House Victoria"/>
          <p:cNvPicPr preferRelativeResize="0"/>
          <p:nvPr/>
        </p:nvPicPr>
        <p:blipFill>
          <a:blip r:embed="rId5">
            <a:alphaModFix/>
          </a:blip>
          <a:stretch>
            <a:fillRect/>
          </a:stretch>
        </p:blipFill>
        <p:spPr>
          <a:xfrm>
            <a:off x="6033475" y="1170125"/>
            <a:ext cx="2689549" cy="17948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txBox="1">
            <a:spLocks noGrp="1"/>
          </p:cNvSpPr>
          <p:nvPr>
            <p:ph type="title"/>
          </p:nvPr>
        </p:nvSpPr>
        <p:spPr>
          <a:xfrm>
            <a:off x="311700" y="5506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GB"/>
              <a:t>Next steps</a:t>
            </a:r>
            <a:endParaRPr/>
          </a:p>
        </p:txBody>
      </p:sp>
      <p:pic>
        <p:nvPicPr>
          <p:cNvPr id="192" name="Google Shape;192;p30" descr="3D printed footstep on the moon"/>
          <p:cNvPicPr preferRelativeResize="0"/>
          <p:nvPr/>
        </p:nvPicPr>
        <p:blipFill>
          <a:blip r:embed="rId3">
            <a:alphaModFix/>
          </a:blip>
          <a:stretch>
            <a:fillRect/>
          </a:stretch>
        </p:blipFill>
        <p:spPr>
          <a:xfrm>
            <a:off x="1704050" y="1504125"/>
            <a:ext cx="5964501" cy="34679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Multi-level 3D Printed Maps</a:t>
            </a:r>
            <a:endParaRPr/>
          </a:p>
        </p:txBody>
      </p:sp>
      <p:sp>
        <p:nvSpPr>
          <p:cNvPr id="198" name="Google Shape;198;p31"/>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600">
                <a:solidFill>
                  <a:srgbClr val="000000"/>
                </a:solidFill>
              </a:rPr>
              <a:t>What presentation of 3D printed floor plans is most useful in developing a mental model of multi-level buildings?</a:t>
            </a:r>
            <a:endParaRPr sz="1600">
              <a:solidFill>
                <a:srgbClr val="000000"/>
              </a:solidFill>
            </a:endParaRPr>
          </a:p>
          <a:p>
            <a:pPr marL="457200" lvl="0" indent="-330200" algn="l" rtl="0">
              <a:spcBef>
                <a:spcPts val="1200"/>
              </a:spcBef>
              <a:spcAft>
                <a:spcPts val="0"/>
              </a:spcAft>
              <a:buClr>
                <a:srgbClr val="000000"/>
              </a:buClr>
              <a:buSzPts val="1600"/>
              <a:buChar char="●"/>
            </a:pPr>
            <a:r>
              <a:rPr lang="en-GB" sz="1600">
                <a:solidFill>
                  <a:srgbClr val="000000"/>
                </a:solidFill>
              </a:rPr>
              <a:t>Flat</a:t>
            </a:r>
            <a:endParaRPr sz="1600">
              <a:solidFill>
                <a:srgbClr val="000000"/>
              </a:solidFill>
            </a:endParaRPr>
          </a:p>
          <a:p>
            <a:pPr marL="457200" lvl="0" indent="-330200" algn="l" rtl="0">
              <a:spcBef>
                <a:spcPts val="0"/>
              </a:spcBef>
              <a:spcAft>
                <a:spcPts val="0"/>
              </a:spcAft>
              <a:buClr>
                <a:srgbClr val="000000"/>
              </a:buClr>
              <a:buSzPts val="1600"/>
              <a:buChar char="●"/>
            </a:pPr>
            <a:r>
              <a:rPr lang="en-GB" sz="1600">
                <a:solidFill>
                  <a:srgbClr val="000000"/>
                </a:solidFill>
              </a:rPr>
              <a:t>Tiered</a:t>
            </a:r>
            <a:endParaRPr sz="1600">
              <a:solidFill>
                <a:srgbClr val="000000"/>
              </a:solidFill>
            </a:endParaRPr>
          </a:p>
          <a:p>
            <a:pPr marL="457200" lvl="0" indent="-330200" algn="l" rtl="0">
              <a:spcBef>
                <a:spcPts val="0"/>
              </a:spcBef>
              <a:spcAft>
                <a:spcPts val="0"/>
              </a:spcAft>
              <a:buClr>
                <a:srgbClr val="000000"/>
              </a:buClr>
              <a:buSzPts val="1600"/>
              <a:buChar char="●"/>
            </a:pPr>
            <a:r>
              <a:rPr lang="en-GB" sz="1600">
                <a:solidFill>
                  <a:srgbClr val="000000"/>
                </a:solidFill>
              </a:rPr>
              <a:t>Sliding </a:t>
            </a:r>
            <a:endParaRPr sz="1600">
              <a:solidFill>
                <a:srgbClr val="000000"/>
              </a:solidFill>
            </a:endParaRPr>
          </a:p>
          <a:p>
            <a:pPr marL="457200" lvl="0" indent="-330200" algn="l" rtl="0">
              <a:spcBef>
                <a:spcPts val="0"/>
              </a:spcBef>
              <a:spcAft>
                <a:spcPts val="0"/>
              </a:spcAft>
              <a:buClr>
                <a:srgbClr val="000000"/>
              </a:buClr>
              <a:buSzPts val="1600"/>
              <a:buChar char="●"/>
            </a:pPr>
            <a:r>
              <a:rPr lang="en-GB" sz="1600">
                <a:solidFill>
                  <a:srgbClr val="000000"/>
                </a:solidFill>
              </a:rPr>
              <a:t>Rotating </a:t>
            </a:r>
            <a:endParaRPr sz="1600">
              <a:solidFill>
                <a:srgbClr val="000000"/>
              </a:solidFill>
            </a:endParaRPr>
          </a:p>
        </p:txBody>
      </p:sp>
      <p:pic>
        <p:nvPicPr>
          <p:cNvPr id="199" name="Google Shape;199;p31" descr="A picture containing 3D printed floor plans of a three-story building. " title="3D printed map of three storey building"/>
          <p:cNvPicPr preferRelativeResize="0"/>
          <p:nvPr/>
        </p:nvPicPr>
        <p:blipFill>
          <a:blip r:embed="rId3">
            <a:alphaModFix/>
          </a:blip>
          <a:stretch>
            <a:fillRect/>
          </a:stretch>
        </p:blipFill>
        <p:spPr>
          <a:xfrm rot="129805">
            <a:off x="5201649" y="893729"/>
            <a:ext cx="3356626" cy="372299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Outline</a:t>
            </a:r>
            <a:endParaRPr/>
          </a:p>
        </p:txBody>
      </p:sp>
      <p:sp>
        <p:nvSpPr>
          <p:cNvPr id="61" name="Google Shape;61;p14"/>
          <p:cNvSpPr txBox="1">
            <a:spLocks noGrp="1"/>
          </p:cNvSpPr>
          <p:nvPr>
            <p:ph type="body" idx="1"/>
          </p:nvPr>
        </p:nvSpPr>
        <p:spPr>
          <a:xfrm>
            <a:off x="311700" y="1152475"/>
            <a:ext cx="3695100" cy="34164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Clr>
                <a:srgbClr val="000000"/>
              </a:buClr>
              <a:buSzPts val="1600"/>
              <a:buChar char="●"/>
            </a:pPr>
            <a:r>
              <a:rPr lang="en-GB" sz="1600">
                <a:solidFill>
                  <a:srgbClr val="000000"/>
                </a:solidFill>
              </a:rPr>
              <a:t>ARC project</a:t>
            </a:r>
            <a:endParaRPr sz="1600">
              <a:solidFill>
                <a:srgbClr val="000000"/>
              </a:solidFill>
            </a:endParaRPr>
          </a:p>
          <a:p>
            <a:pPr marL="457200" lvl="0" indent="-330200" algn="l" rtl="0">
              <a:spcBef>
                <a:spcPts val="0"/>
              </a:spcBef>
              <a:spcAft>
                <a:spcPts val="0"/>
              </a:spcAft>
              <a:buClr>
                <a:srgbClr val="000000"/>
              </a:buClr>
              <a:buSzPts val="1600"/>
              <a:buChar char="●"/>
            </a:pPr>
            <a:r>
              <a:rPr lang="en-GB" sz="1600">
                <a:solidFill>
                  <a:srgbClr val="000000"/>
                </a:solidFill>
              </a:rPr>
              <a:t>Education</a:t>
            </a:r>
            <a:endParaRPr sz="1600">
              <a:solidFill>
                <a:srgbClr val="000000"/>
              </a:solidFill>
            </a:endParaRPr>
          </a:p>
          <a:p>
            <a:pPr marL="457200" lvl="0" indent="-330200" algn="l" rtl="0">
              <a:spcBef>
                <a:spcPts val="0"/>
              </a:spcBef>
              <a:spcAft>
                <a:spcPts val="0"/>
              </a:spcAft>
              <a:buClr>
                <a:srgbClr val="000000"/>
              </a:buClr>
              <a:buSzPts val="1600"/>
              <a:buChar char="●"/>
            </a:pPr>
            <a:r>
              <a:rPr lang="en-GB" sz="1600">
                <a:solidFill>
                  <a:srgbClr val="000000"/>
                </a:solidFill>
              </a:rPr>
              <a:t>Mapping</a:t>
            </a:r>
            <a:endParaRPr sz="1600">
              <a:solidFill>
                <a:srgbClr val="000000"/>
              </a:solidFill>
            </a:endParaRPr>
          </a:p>
          <a:p>
            <a:pPr marL="457200" lvl="0" indent="-330200" algn="l" rtl="0">
              <a:spcBef>
                <a:spcPts val="0"/>
              </a:spcBef>
              <a:spcAft>
                <a:spcPts val="0"/>
              </a:spcAft>
              <a:buClr>
                <a:srgbClr val="000000"/>
              </a:buClr>
              <a:buSzPts val="1600"/>
              <a:buChar char="●"/>
            </a:pPr>
            <a:r>
              <a:rPr lang="en-GB" sz="1600">
                <a:solidFill>
                  <a:srgbClr val="000000"/>
                </a:solidFill>
              </a:rPr>
              <a:t>Building Capacity</a:t>
            </a:r>
            <a:endParaRPr sz="1600">
              <a:solidFill>
                <a:srgbClr val="000000"/>
              </a:solidFill>
            </a:endParaRPr>
          </a:p>
          <a:p>
            <a:pPr marL="457200" lvl="0" indent="-330200" algn="l" rtl="0">
              <a:spcBef>
                <a:spcPts val="0"/>
              </a:spcBef>
              <a:spcAft>
                <a:spcPts val="0"/>
              </a:spcAft>
              <a:buClr>
                <a:srgbClr val="000000"/>
              </a:buClr>
              <a:buSzPts val="1600"/>
              <a:buChar char="●"/>
            </a:pPr>
            <a:r>
              <a:rPr lang="en-GB" sz="1600">
                <a:solidFill>
                  <a:srgbClr val="000000"/>
                </a:solidFill>
              </a:rPr>
              <a:t>Next Steps</a:t>
            </a:r>
            <a:endParaRPr sz="1600">
              <a:solidFill>
                <a:srgbClr val="000000"/>
              </a:solidFill>
            </a:endParaRPr>
          </a:p>
        </p:txBody>
      </p:sp>
      <p:pic>
        <p:nvPicPr>
          <p:cNvPr id="62" name="Google Shape;62;p14" descr="3D printed tactile grid with axes and circular coordinate points, each with a hole in the centre for push pins"/>
          <p:cNvPicPr preferRelativeResize="0"/>
          <p:nvPr/>
        </p:nvPicPr>
        <p:blipFill>
          <a:blip r:embed="rId3">
            <a:alphaModFix/>
          </a:blip>
          <a:stretch>
            <a:fillRect/>
          </a:stretch>
        </p:blipFill>
        <p:spPr>
          <a:xfrm>
            <a:off x="4118913" y="0"/>
            <a:ext cx="5020974" cy="51434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Interaction</a:t>
            </a:r>
            <a:endParaRPr/>
          </a:p>
        </p:txBody>
      </p:sp>
      <p:sp>
        <p:nvSpPr>
          <p:cNvPr id="205" name="Google Shape;205;p32"/>
          <p:cNvSpPr txBox="1">
            <a:spLocks noGrp="1"/>
          </p:cNvSpPr>
          <p:nvPr>
            <p:ph type="body" idx="1"/>
          </p:nvPr>
        </p:nvSpPr>
        <p:spPr>
          <a:xfrm>
            <a:off x="311700" y="1152475"/>
            <a:ext cx="2776500" cy="3705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GB" sz="1600">
                <a:solidFill>
                  <a:srgbClr val="000000"/>
                </a:solidFill>
              </a:rPr>
              <a:t>Audio labelling</a:t>
            </a:r>
            <a:endParaRPr sz="1600">
              <a:solidFill>
                <a:srgbClr val="000000"/>
              </a:solidFill>
            </a:endParaRPr>
          </a:p>
          <a:p>
            <a:pPr marL="0" lvl="0" indent="0" algn="l" rtl="0">
              <a:spcBef>
                <a:spcPts val="1200"/>
              </a:spcBef>
              <a:spcAft>
                <a:spcPts val="0"/>
              </a:spcAft>
              <a:buNone/>
            </a:pPr>
            <a:endParaRPr>
              <a:solidFill>
                <a:srgbClr val="000000"/>
              </a:solidFill>
            </a:endParaRPr>
          </a:p>
          <a:p>
            <a:pPr marL="0" lvl="0" indent="0" algn="l" rtl="0">
              <a:spcBef>
                <a:spcPts val="1200"/>
              </a:spcBef>
              <a:spcAft>
                <a:spcPts val="0"/>
              </a:spcAft>
              <a:buNone/>
            </a:pPr>
            <a:endParaRPr>
              <a:solidFill>
                <a:srgbClr val="000000"/>
              </a:solidFill>
            </a:endParaRPr>
          </a:p>
          <a:p>
            <a:pPr marL="0" lvl="0" indent="0" algn="l" rtl="0">
              <a:spcBef>
                <a:spcPts val="1200"/>
              </a:spcBef>
              <a:spcAft>
                <a:spcPts val="0"/>
              </a:spcAft>
              <a:buNone/>
            </a:pPr>
            <a:endParaRPr>
              <a:solidFill>
                <a:srgbClr val="000000"/>
              </a:solidFill>
            </a:endParaRPr>
          </a:p>
          <a:p>
            <a:pPr marL="0" lvl="0" indent="0" algn="l" rtl="0">
              <a:spcBef>
                <a:spcPts val="1200"/>
              </a:spcBef>
              <a:spcAft>
                <a:spcPts val="1200"/>
              </a:spcAft>
              <a:buNone/>
            </a:pPr>
            <a:r>
              <a:rPr lang="en-GB" sz="1400">
                <a:solidFill>
                  <a:srgbClr val="000000"/>
                </a:solidFill>
              </a:rPr>
              <a:t>Reinders, S., Butler, M., &amp; Marriott, K. (2020). "Hey Model!" – Natural User Interactions and Agency in Accessible Interactive 3D Models. </a:t>
            </a:r>
            <a:r>
              <a:rPr lang="en-GB" sz="1400" i="1">
                <a:solidFill>
                  <a:srgbClr val="000000"/>
                </a:solidFill>
              </a:rPr>
              <a:t>CHI Conference on Human Factors in Computing Systems</a:t>
            </a:r>
            <a:endParaRPr sz="1400" i="1">
              <a:solidFill>
                <a:srgbClr val="000000"/>
              </a:solidFill>
            </a:endParaRPr>
          </a:p>
        </p:txBody>
      </p:sp>
      <p:pic>
        <p:nvPicPr>
          <p:cNvPr id="206" name="Google Shape;206;p32" descr="Plastic box with channels and wires leading to 3D printed planets on bases. Labels are give for planet, stand, touch point, instructions and overview. "/>
          <p:cNvPicPr preferRelativeResize="0"/>
          <p:nvPr/>
        </p:nvPicPr>
        <p:blipFill>
          <a:blip r:embed="rId3">
            <a:alphaModFix/>
          </a:blip>
          <a:stretch>
            <a:fillRect/>
          </a:stretch>
        </p:blipFill>
        <p:spPr>
          <a:xfrm>
            <a:off x="3206901" y="644525"/>
            <a:ext cx="5625400" cy="39243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The future of 3D printing for accessible graphics</a:t>
            </a:r>
            <a:endParaRPr/>
          </a:p>
        </p:txBody>
      </p:sp>
      <p:sp>
        <p:nvSpPr>
          <p:cNvPr id="212" name="Google Shape;212;p3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Clr>
                <a:srgbClr val="000000"/>
              </a:buClr>
              <a:buSzPts val="1600"/>
              <a:buChar char="●"/>
            </a:pPr>
            <a:r>
              <a:rPr lang="en-GB" sz="1600">
                <a:solidFill>
                  <a:srgbClr val="000000"/>
                </a:solidFill>
              </a:rPr>
              <a:t>Already being adopted as a new format for accessible graphics</a:t>
            </a:r>
            <a:endParaRPr sz="1600">
              <a:solidFill>
                <a:srgbClr val="000000"/>
              </a:solidFill>
            </a:endParaRPr>
          </a:p>
          <a:p>
            <a:pPr marL="457200" lvl="0" indent="-330200" algn="l" rtl="0">
              <a:spcBef>
                <a:spcPts val="0"/>
              </a:spcBef>
              <a:spcAft>
                <a:spcPts val="0"/>
              </a:spcAft>
              <a:buClr>
                <a:srgbClr val="000000"/>
              </a:buClr>
              <a:buSzPts val="1600"/>
              <a:buChar char="●"/>
            </a:pPr>
            <a:r>
              <a:rPr lang="en-GB" sz="1600">
                <a:solidFill>
                  <a:srgbClr val="000000"/>
                </a:solidFill>
              </a:rPr>
              <a:t>Standards coming soon</a:t>
            </a:r>
            <a:endParaRPr sz="1600">
              <a:solidFill>
                <a:srgbClr val="000000"/>
              </a:solidFill>
            </a:endParaRPr>
          </a:p>
          <a:p>
            <a:pPr marL="457200" lvl="0" indent="-330200" algn="l" rtl="0">
              <a:spcBef>
                <a:spcPts val="0"/>
              </a:spcBef>
              <a:spcAft>
                <a:spcPts val="0"/>
              </a:spcAft>
              <a:buClr>
                <a:srgbClr val="000000"/>
              </a:buClr>
              <a:buSzPts val="1600"/>
              <a:buChar char="●"/>
            </a:pPr>
            <a:r>
              <a:rPr lang="en-GB" sz="1600">
                <a:solidFill>
                  <a:srgbClr val="000000"/>
                </a:solidFill>
              </a:rPr>
              <a:t>Lots of models available for touch readers</a:t>
            </a:r>
            <a:endParaRPr sz="1600">
              <a:solidFill>
                <a:srgbClr val="000000"/>
              </a:solidFill>
            </a:endParaRPr>
          </a:p>
          <a:p>
            <a:pPr marL="457200" lvl="0" indent="-317500" algn="l" rtl="0">
              <a:spcBef>
                <a:spcPts val="0"/>
              </a:spcBef>
              <a:spcAft>
                <a:spcPts val="0"/>
              </a:spcAft>
              <a:buSzPts val="1400"/>
              <a:buChar char="●"/>
            </a:pPr>
            <a:r>
              <a:rPr lang="en-GB" sz="1600">
                <a:solidFill>
                  <a:srgbClr val="000000"/>
                </a:solidFill>
              </a:rPr>
              <a:t>Vibrant ANZAGG 3D printing group</a:t>
            </a:r>
            <a:r>
              <a:rPr lang="en-GB"/>
              <a:t> </a:t>
            </a:r>
            <a:endParaRPr/>
          </a:p>
        </p:txBody>
      </p:sp>
      <p:sp>
        <p:nvSpPr>
          <p:cNvPr id="213" name="Google Shape;213;p3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14" name="Google Shape;214;p33" descr="3D printed robot figure leaping forward"/>
          <p:cNvPicPr preferRelativeResize="0"/>
          <p:nvPr/>
        </p:nvPicPr>
        <p:blipFill>
          <a:blip r:embed="rId3">
            <a:alphaModFix/>
          </a:blip>
          <a:stretch>
            <a:fillRect/>
          </a:stretch>
        </p:blipFill>
        <p:spPr>
          <a:xfrm>
            <a:off x="4724388" y="1169975"/>
            <a:ext cx="4257675" cy="33813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Sonification</a:t>
            </a:r>
            <a:endParaRPr/>
          </a:p>
        </p:txBody>
      </p:sp>
      <p:sp>
        <p:nvSpPr>
          <p:cNvPr id="220" name="Google Shape;220;p3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Clr>
                <a:srgbClr val="000000"/>
              </a:buClr>
              <a:buSzPts val="1600"/>
              <a:buChar char="●"/>
            </a:pPr>
            <a:r>
              <a:rPr lang="en-GB" sz="1600">
                <a:solidFill>
                  <a:srgbClr val="000000"/>
                </a:solidFill>
              </a:rPr>
              <a:t>Experimental Infosonics created and tested</a:t>
            </a:r>
            <a:endParaRPr sz="1600">
              <a:solidFill>
                <a:srgbClr val="000000"/>
              </a:solidFill>
            </a:endParaRPr>
          </a:p>
          <a:p>
            <a:pPr marL="457200" lvl="0" indent="-330200" algn="l" rtl="0">
              <a:spcBef>
                <a:spcPts val="0"/>
              </a:spcBef>
              <a:spcAft>
                <a:spcPts val="0"/>
              </a:spcAft>
              <a:buClr>
                <a:srgbClr val="000000"/>
              </a:buClr>
              <a:buSzPts val="1600"/>
              <a:buChar char="●"/>
            </a:pPr>
            <a:r>
              <a:rPr lang="en-GB" sz="1600">
                <a:solidFill>
                  <a:srgbClr val="000000"/>
                </a:solidFill>
              </a:rPr>
              <a:t>Working towards future project:</a:t>
            </a:r>
            <a:endParaRPr sz="1600">
              <a:solidFill>
                <a:srgbClr val="000000"/>
              </a:solidFill>
            </a:endParaRPr>
          </a:p>
          <a:p>
            <a:pPr marL="914400" lvl="1" indent="-330200" algn="l" rtl="0">
              <a:spcBef>
                <a:spcPts val="0"/>
              </a:spcBef>
              <a:spcAft>
                <a:spcPts val="0"/>
              </a:spcAft>
              <a:buClr>
                <a:srgbClr val="000000"/>
              </a:buClr>
              <a:buSzPts val="1600"/>
              <a:buChar char="○"/>
            </a:pPr>
            <a:r>
              <a:rPr lang="en-GB" sz="1600">
                <a:solidFill>
                  <a:srgbClr val="000000"/>
                </a:solidFill>
              </a:rPr>
              <a:t>SonoKids </a:t>
            </a:r>
            <a:endParaRPr sz="1600">
              <a:solidFill>
                <a:srgbClr val="000000"/>
              </a:solidFill>
            </a:endParaRPr>
          </a:p>
          <a:p>
            <a:pPr marL="914400" lvl="1" indent="-330200" algn="l" rtl="0">
              <a:spcBef>
                <a:spcPts val="0"/>
              </a:spcBef>
              <a:spcAft>
                <a:spcPts val="0"/>
              </a:spcAft>
              <a:buClr>
                <a:srgbClr val="000000"/>
              </a:buClr>
              <a:buSzPts val="1600"/>
              <a:buChar char="○"/>
            </a:pPr>
            <a:r>
              <a:rPr lang="en-GB" sz="1600">
                <a:solidFill>
                  <a:srgbClr val="000000"/>
                </a:solidFill>
              </a:rPr>
              <a:t>Seeking partners</a:t>
            </a:r>
            <a:endParaRPr sz="1600">
              <a:solidFill>
                <a:srgbClr val="000000"/>
              </a:solidFill>
            </a:endParaRPr>
          </a:p>
        </p:txBody>
      </p:sp>
      <p:pic>
        <p:nvPicPr>
          <p:cNvPr id="221" name="Google Shape;221;p34" descr="line graph illustrating COVID-19 infections and recoveries over time, with additional text labels for important events"/>
          <p:cNvPicPr preferRelativeResize="0"/>
          <p:nvPr/>
        </p:nvPicPr>
        <p:blipFill>
          <a:blip r:embed="rId3">
            <a:alphaModFix/>
          </a:blip>
          <a:stretch>
            <a:fillRect/>
          </a:stretch>
        </p:blipFill>
        <p:spPr>
          <a:xfrm>
            <a:off x="3913839" y="1737875"/>
            <a:ext cx="5001551" cy="3062725"/>
          </a:xfrm>
          <a:prstGeom prst="rect">
            <a:avLst/>
          </a:prstGeom>
          <a:noFill/>
          <a:ln>
            <a:noFill/>
          </a:ln>
        </p:spPr>
      </p:pic>
      <p:pic>
        <p:nvPicPr>
          <p:cNvPr id="222" name="Google Shape;222;p34" descr="audio icon"/>
          <p:cNvPicPr preferRelativeResize="0"/>
          <p:nvPr/>
        </p:nvPicPr>
        <p:blipFill>
          <a:blip r:embed="rId4">
            <a:alphaModFix/>
          </a:blip>
          <a:stretch>
            <a:fillRect/>
          </a:stretch>
        </p:blipFill>
        <p:spPr>
          <a:xfrm>
            <a:off x="1303788" y="2857676"/>
            <a:ext cx="1553326" cy="15533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5"/>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GB"/>
              <a:t>Questions?</a:t>
            </a:r>
            <a:endParaRPr/>
          </a:p>
        </p:txBody>
      </p:sp>
      <p:sp>
        <p:nvSpPr>
          <p:cNvPr id="228" name="Google Shape;228;p35"/>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endParaRPr/>
          </a:p>
        </p:txBody>
      </p:sp>
      <p:pic>
        <p:nvPicPr>
          <p:cNvPr id="229" name="Google Shape;229;p35" descr="3D printed Mario puzzle cube with raised question marks on the side"/>
          <p:cNvPicPr preferRelativeResize="0"/>
          <p:nvPr/>
        </p:nvPicPr>
        <p:blipFill rotWithShape="1">
          <a:blip r:embed="rId3">
            <a:alphaModFix/>
          </a:blip>
          <a:srcRect l="7194" r="2764"/>
          <a:stretch/>
        </p:blipFill>
        <p:spPr>
          <a:xfrm>
            <a:off x="4572000" y="0"/>
            <a:ext cx="4630825" cy="51435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6"/>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GB"/>
              <a:t>Contact Us</a:t>
            </a:r>
            <a:endParaRPr/>
          </a:p>
        </p:txBody>
      </p:sp>
      <p:sp>
        <p:nvSpPr>
          <p:cNvPr id="235" name="Google Shape;235;p36"/>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endParaRPr/>
          </a:p>
        </p:txBody>
      </p:sp>
      <p:sp>
        <p:nvSpPr>
          <p:cNvPr id="236" name="Google Shape;236;p36"/>
          <p:cNvSpPr txBox="1">
            <a:spLocks noGrp="1"/>
          </p:cNvSpPr>
          <p:nvPr>
            <p:ph type="subTitle" idx="1"/>
          </p:nvPr>
        </p:nvSpPr>
        <p:spPr>
          <a:xfrm>
            <a:off x="0" y="2803075"/>
            <a:ext cx="45720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z="1600" u="sng">
                <a:solidFill>
                  <a:schemeClr val="hlink"/>
                </a:solidFill>
                <a:hlinkClick r:id="rId3"/>
              </a:rPr>
              <a:t>kim.marriott@monash.edu</a:t>
            </a:r>
            <a:r>
              <a:rPr lang="en-GB" sz="1600"/>
              <a:t> </a:t>
            </a:r>
            <a:endParaRPr sz="1600"/>
          </a:p>
          <a:p>
            <a:pPr marL="0" lvl="0" indent="0" algn="ctr" rtl="0">
              <a:spcBef>
                <a:spcPts val="0"/>
              </a:spcBef>
              <a:spcAft>
                <a:spcPts val="0"/>
              </a:spcAft>
              <a:buNone/>
            </a:pPr>
            <a:r>
              <a:rPr lang="en-GB" sz="1600" u="sng">
                <a:solidFill>
                  <a:schemeClr val="hlink"/>
                </a:solidFill>
                <a:hlinkClick r:id="rId4"/>
              </a:rPr>
              <a:t>leona.holloway@monash.edu</a:t>
            </a:r>
            <a:endParaRPr sz="1600"/>
          </a:p>
          <a:p>
            <a:pPr marL="0" lvl="0" indent="0" algn="ctr" rtl="0">
              <a:spcBef>
                <a:spcPts val="0"/>
              </a:spcBef>
              <a:spcAft>
                <a:spcPts val="0"/>
              </a:spcAft>
              <a:buNone/>
            </a:pPr>
            <a:endParaRPr sz="1600"/>
          </a:p>
          <a:p>
            <a:pPr marL="0" lvl="0" indent="0" algn="ctr" rtl="0">
              <a:spcBef>
                <a:spcPts val="0"/>
              </a:spcBef>
              <a:spcAft>
                <a:spcPts val="0"/>
              </a:spcAft>
              <a:buNone/>
            </a:pPr>
            <a:r>
              <a:rPr lang="en-GB" sz="1500" u="sng">
                <a:solidFill>
                  <a:schemeClr val="hlink"/>
                </a:solidFill>
                <a:hlinkClick r:id="rId5"/>
              </a:rPr>
              <a:t>http://accessiblegraphics.org/research/3dprints/arc/</a:t>
            </a:r>
            <a:r>
              <a:rPr lang="en-GB" sz="1500"/>
              <a:t> </a:t>
            </a:r>
            <a:endParaRPr sz="1500"/>
          </a:p>
        </p:txBody>
      </p:sp>
      <p:pic>
        <p:nvPicPr>
          <p:cNvPr id="237" name="Google Shape;237;p36" descr="3D printed mobile phone stand in the shape of an old rotary dial phone"/>
          <p:cNvPicPr preferRelativeResize="0"/>
          <p:nvPr/>
        </p:nvPicPr>
        <p:blipFill rotWithShape="1">
          <a:blip r:embed="rId6">
            <a:alphaModFix/>
          </a:blip>
          <a:srcRect l="6208"/>
          <a:stretch/>
        </p:blipFill>
        <p:spPr>
          <a:xfrm>
            <a:off x="4572000" y="0"/>
            <a:ext cx="4824025"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685225"/>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GB"/>
              <a:t>ARC Linkage</a:t>
            </a:r>
            <a:endParaRPr/>
          </a:p>
        </p:txBody>
      </p:sp>
      <p:pic>
        <p:nvPicPr>
          <p:cNvPr id="68" name="Google Shape;68;p15" descr="3D printed DNA strand with coloured connectors"/>
          <p:cNvPicPr preferRelativeResize="0"/>
          <p:nvPr/>
        </p:nvPicPr>
        <p:blipFill>
          <a:blip r:embed="rId3">
            <a:alphaModFix/>
          </a:blip>
          <a:stretch>
            <a:fillRect/>
          </a:stretch>
        </p:blipFill>
        <p:spPr>
          <a:xfrm>
            <a:off x="1409700" y="1527025"/>
            <a:ext cx="6496849" cy="3248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ARC Linkage Project</a:t>
            </a:r>
            <a:endParaRPr/>
          </a:p>
        </p:txBody>
      </p:sp>
      <p:sp>
        <p:nvSpPr>
          <p:cNvPr id="74" name="Google Shape;74;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600">
                <a:solidFill>
                  <a:srgbClr val="000000"/>
                </a:solidFill>
              </a:rPr>
              <a:t>“Investigating the use of 3D printed models for access to graphics by people who are blind or have low vision”</a:t>
            </a:r>
            <a:endParaRPr sz="1600">
              <a:solidFill>
                <a:srgbClr val="000000"/>
              </a:solidFill>
            </a:endParaRPr>
          </a:p>
          <a:p>
            <a:pPr marL="0" lvl="0" indent="0" algn="l" rtl="0">
              <a:spcBef>
                <a:spcPts val="1200"/>
              </a:spcBef>
              <a:spcAft>
                <a:spcPts val="0"/>
              </a:spcAft>
              <a:buNone/>
            </a:pPr>
            <a:r>
              <a:rPr lang="en-GB" sz="1600">
                <a:solidFill>
                  <a:srgbClr val="000000"/>
                </a:solidFill>
              </a:rPr>
              <a:t>Partners:</a:t>
            </a:r>
            <a:endParaRPr sz="1600">
              <a:solidFill>
                <a:srgbClr val="000000"/>
              </a:solidFill>
            </a:endParaRPr>
          </a:p>
          <a:p>
            <a:pPr marL="457200" lvl="0" indent="-330200" algn="l" rtl="0">
              <a:spcBef>
                <a:spcPts val="1200"/>
              </a:spcBef>
              <a:spcAft>
                <a:spcPts val="0"/>
              </a:spcAft>
              <a:buClr>
                <a:srgbClr val="000000"/>
              </a:buClr>
              <a:buSzPts val="1600"/>
              <a:buChar char="●"/>
            </a:pPr>
            <a:r>
              <a:rPr lang="en-GB" sz="1600">
                <a:solidFill>
                  <a:srgbClr val="000000"/>
                </a:solidFill>
              </a:rPr>
              <a:t>Round Table </a:t>
            </a:r>
            <a:br>
              <a:rPr lang="en-GB" sz="1600">
                <a:solidFill>
                  <a:srgbClr val="000000"/>
                </a:solidFill>
              </a:rPr>
            </a:br>
            <a:r>
              <a:rPr lang="en-GB" sz="1600">
                <a:solidFill>
                  <a:srgbClr val="000000"/>
                </a:solidFill>
              </a:rPr>
              <a:t>(with special support from SPEVI)</a:t>
            </a:r>
            <a:endParaRPr sz="1600">
              <a:solidFill>
                <a:srgbClr val="000000"/>
              </a:solidFill>
            </a:endParaRPr>
          </a:p>
          <a:p>
            <a:pPr marL="457200" lvl="0" indent="-330200" algn="l" rtl="0">
              <a:spcBef>
                <a:spcPts val="0"/>
              </a:spcBef>
              <a:spcAft>
                <a:spcPts val="0"/>
              </a:spcAft>
              <a:buClr>
                <a:srgbClr val="000000"/>
              </a:buClr>
              <a:buSzPts val="1600"/>
              <a:buChar char="●"/>
            </a:pPr>
            <a:r>
              <a:rPr lang="en-GB" sz="1600">
                <a:solidFill>
                  <a:srgbClr val="000000"/>
                </a:solidFill>
              </a:rPr>
              <a:t>Department of Education, Victoria</a:t>
            </a:r>
            <a:endParaRPr sz="1600">
              <a:solidFill>
                <a:srgbClr val="000000"/>
              </a:solidFill>
            </a:endParaRPr>
          </a:p>
          <a:p>
            <a:pPr marL="457200" lvl="0" indent="-330200" algn="l" rtl="0">
              <a:spcBef>
                <a:spcPts val="0"/>
              </a:spcBef>
              <a:spcAft>
                <a:spcPts val="0"/>
              </a:spcAft>
              <a:buClr>
                <a:srgbClr val="000000"/>
              </a:buClr>
              <a:buSzPts val="1600"/>
              <a:buChar char="●"/>
            </a:pPr>
            <a:r>
              <a:rPr lang="en-GB" sz="1600">
                <a:solidFill>
                  <a:srgbClr val="000000"/>
                </a:solidFill>
              </a:rPr>
              <a:t>NextSense</a:t>
            </a:r>
            <a:endParaRPr sz="1600">
              <a:solidFill>
                <a:srgbClr val="000000"/>
              </a:solidFill>
            </a:endParaRPr>
          </a:p>
          <a:p>
            <a:pPr marL="457200" lvl="0" indent="-330200" algn="l" rtl="0">
              <a:spcBef>
                <a:spcPts val="0"/>
              </a:spcBef>
              <a:spcAft>
                <a:spcPts val="0"/>
              </a:spcAft>
              <a:buClr>
                <a:srgbClr val="000000"/>
              </a:buClr>
              <a:buSzPts val="1600"/>
              <a:buChar char="●"/>
            </a:pPr>
            <a:r>
              <a:rPr lang="en-GB" sz="1600">
                <a:solidFill>
                  <a:srgbClr val="000000"/>
                </a:solidFill>
              </a:rPr>
              <a:t>Guide Dogs Victoria</a:t>
            </a:r>
            <a:endParaRPr sz="1600">
              <a:solidFill>
                <a:srgbClr val="000000"/>
              </a:solidFill>
            </a:endParaRPr>
          </a:p>
          <a:p>
            <a:pPr marL="457200" lvl="0" indent="-330200" algn="l" rtl="0">
              <a:spcBef>
                <a:spcPts val="0"/>
              </a:spcBef>
              <a:spcAft>
                <a:spcPts val="0"/>
              </a:spcAft>
              <a:buClr>
                <a:srgbClr val="000000"/>
              </a:buClr>
              <a:buSzPts val="1600"/>
              <a:buChar char="●"/>
            </a:pPr>
            <a:r>
              <a:rPr lang="en-GB" sz="1600">
                <a:solidFill>
                  <a:srgbClr val="000000"/>
                </a:solidFill>
              </a:rPr>
              <a:t>RSB</a:t>
            </a:r>
            <a:endParaRPr sz="1600">
              <a:solidFill>
                <a:srgbClr val="000000"/>
              </a:solidFill>
            </a:endParaRPr>
          </a:p>
        </p:txBody>
      </p:sp>
      <p:sp>
        <p:nvSpPr>
          <p:cNvPr id="75" name="Google Shape;75;p16"/>
          <p:cNvSpPr txBox="1">
            <a:spLocks noGrp="1"/>
          </p:cNvSpPr>
          <p:nvPr>
            <p:ph type="body" idx="1"/>
          </p:nvPr>
        </p:nvSpPr>
        <p:spPr>
          <a:xfrm>
            <a:off x="5137200" y="1931100"/>
            <a:ext cx="36951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600">
                <a:solidFill>
                  <a:srgbClr val="000000"/>
                </a:solidFill>
              </a:rPr>
              <a:t>Project goals:</a:t>
            </a:r>
            <a:endParaRPr sz="1600">
              <a:solidFill>
                <a:srgbClr val="000000"/>
              </a:solidFill>
            </a:endParaRPr>
          </a:p>
          <a:p>
            <a:pPr marL="457200" lvl="0" indent="-330200" algn="l" rtl="0">
              <a:spcBef>
                <a:spcPts val="1200"/>
              </a:spcBef>
              <a:spcAft>
                <a:spcPts val="0"/>
              </a:spcAft>
              <a:buClr>
                <a:srgbClr val="000000"/>
              </a:buClr>
              <a:buSzPts val="1600"/>
              <a:buChar char="●"/>
            </a:pPr>
            <a:r>
              <a:rPr lang="en-GB" sz="1600">
                <a:solidFill>
                  <a:srgbClr val="000000"/>
                </a:solidFill>
              </a:rPr>
              <a:t>Clarify when 3D prints are best suited for touch readers</a:t>
            </a:r>
            <a:endParaRPr sz="1600">
              <a:solidFill>
                <a:srgbClr val="000000"/>
              </a:solidFill>
            </a:endParaRPr>
          </a:p>
          <a:p>
            <a:pPr marL="457200" lvl="0" indent="-330200" algn="l" rtl="0">
              <a:spcBef>
                <a:spcPts val="0"/>
              </a:spcBef>
              <a:spcAft>
                <a:spcPts val="0"/>
              </a:spcAft>
              <a:buClr>
                <a:srgbClr val="000000"/>
              </a:buClr>
              <a:buSzPts val="1600"/>
              <a:buChar char="●"/>
            </a:pPr>
            <a:r>
              <a:rPr lang="en-GB" sz="1600">
                <a:solidFill>
                  <a:srgbClr val="000000"/>
                </a:solidFill>
              </a:rPr>
              <a:t>Build capacity within the national accessible format provision sector for the production and use of 3D prints</a:t>
            </a:r>
            <a:endParaRPr sz="16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Project Timeline</a:t>
            </a:r>
            <a:endParaRPr/>
          </a:p>
        </p:txBody>
      </p:sp>
      <p:sp>
        <p:nvSpPr>
          <p:cNvPr id="81" name="Google Shape;81;p17"/>
          <p:cNvSpPr txBox="1">
            <a:spLocks noGrp="1"/>
          </p:cNvSpPr>
          <p:nvPr>
            <p:ph type="body" idx="1"/>
          </p:nvPr>
        </p:nvSpPr>
        <p:spPr>
          <a:xfrm>
            <a:off x="737475" y="1063275"/>
            <a:ext cx="3695700" cy="4080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1200"/>
              </a:spcAft>
              <a:buSzPts val="935"/>
              <a:buNone/>
            </a:pPr>
            <a:r>
              <a:rPr lang="en-GB" sz="1629"/>
              <a:t>October 2018 - Project launch</a:t>
            </a:r>
            <a:endParaRPr sz="1629"/>
          </a:p>
        </p:txBody>
      </p:sp>
      <p:cxnSp>
        <p:nvCxnSpPr>
          <p:cNvPr id="82" name="Google Shape;82;p17"/>
          <p:cNvCxnSpPr/>
          <p:nvPr/>
        </p:nvCxnSpPr>
        <p:spPr>
          <a:xfrm flipH="1">
            <a:off x="316575" y="1254150"/>
            <a:ext cx="1800" cy="3517200"/>
          </a:xfrm>
          <a:prstGeom prst="straightConnector1">
            <a:avLst/>
          </a:prstGeom>
          <a:noFill/>
          <a:ln w="38100" cap="flat" cmpd="sng">
            <a:solidFill>
              <a:schemeClr val="dk2"/>
            </a:solidFill>
            <a:prstDash val="solid"/>
            <a:round/>
            <a:headEnd type="none" w="med" len="med"/>
            <a:tailEnd type="none" w="med" len="med"/>
          </a:ln>
        </p:spPr>
      </p:cxnSp>
      <p:cxnSp>
        <p:nvCxnSpPr>
          <p:cNvPr id="83" name="Google Shape;83;p17"/>
          <p:cNvCxnSpPr/>
          <p:nvPr/>
        </p:nvCxnSpPr>
        <p:spPr>
          <a:xfrm rot="10800000">
            <a:off x="311700" y="1267275"/>
            <a:ext cx="276300" cy="0"/>
          </a:xfrm>
          <a:prstGeom prst="straightConnector1">
            <a:avLst/>
          </a:prstGeom>
          <a:noFill/>
          <a:ln w="38100" cap="flat" cmpd="sng">
            <a:solidFill>
              <a:schemeClr val="dk2"/>
            </a:solidFill>
            <a:prstDash val="solid"/>
            <a:round/>
            <a:headEnd type="none" w="med" len="med"/>
            <a:tailEnd type="none" w="med" len="med"/>
          </a:ln>
        </p:spPr>
      </p:cxnSp>
      <p:cxnSp>
        <p:nvCxnSpPr>
          <p:cNvPr id="84" name="Google Shape;84;p17"/>
          <p:cNvCxnSpPr/>
          <p:nvPr/>
        </p:nvCxnSpPr>
        <p:spPr>
          <a:xfrm rot="10800000">
            <a:off x="311700" y="4772475"/>
            <a:ext cx="276300" cy="0"/>
          </a:xfrm>
          <a:prstGeom prst="straightConnector1">
            <a:avLst/>
          </a:prstGeom>
          <a:noFill/>
          <a:ln w="38100" cap="flat" cmpd="sng">
            <a:solidFill>
              <a:schemeClr val="dk2"/>
            </a:solidFill>
            <a:prstDash val="solid"/>
            <a:round/>
            <a:headEnd type="none" w="med" len="med"/>
            <a:tailEnd type="none" w="med" len="med"/>
          </a:ln>
        </p:spPr>
      </p:cxnSp>
      <p:cxnSp>
        <p:nvCxnSpPr>
          <p:cNvPr id="85" name="Google Shape;85;p17"/>
          <p:cNvCxnSpPr/>
          <p:nvPr/>
        </p:nvCxnSpPr>
        <p:spPr>
          <a:xfrm rot="10800000">
            <a:off x="311700" y="4315275"/>
            <a:ext cx="276300" cy="0"/>
          </a:xfrm>
          <a:prstGeom prst="straightConnector1">
            <a:avLst/>
          </a:prstGeom>
          <a:noFill/>
          <a:ln w="38100" cap="flat" cmpd="sng">
            <a:solidFill>
              <a:schemeClr val="dk2"/>
            </a:solidFill>
            <a:prstDash val="solid"/>
            <a:round/>
            <a:headEnd type="none" w="med" len="med"/>
            <a:tailEnd type="none" w="med" len="med"/>
          </a:ln>
        </p:spPr>
      </p:cxnSp>
      <p:cxnSp>
        <p:nvCxnSpPr>
          <p:cNvPr id="86" name="Google Shape;86;p17"/>
          <p:cNvCxnSpPr/>
          <p:nvPr/>
        </p:nvCxnSpPr>
        <p:spPr>
          <a:xfrm rot="10800000">
            <a:off x="311700" y="3858075"/>
            <a:ext cx="276300" cy="0"/>
          </a:xfrm>
          <a:prstGeom prst="straightConnector1">
            <a:avLst/>
          </a:prstGeom>
          <a:noFill/>
          <a:ln w="38100" cap="flat" cmpd="sng">
            <a:solidFill>
              <a:schemeClr val="dk2"/>
            </a:solidFill>
            <a:prstDash val="solid"/>
            <a:round/>
            <a:headEnd type="none" w="med" len="med"/>
            <a:tailEnd type="none" w="med" len="med"/>
          </a:ln>
        </p:spPr>
      </p:cxnSp>
      <p:sp>
        <p:nvSpPr>
          <p:cNvPr id="87" name="Google Shape;87;p17"/>
          <p:cNvSpPr txBox="1">
            <a:spLocks noGrp="1"/>
          </p:cNvSpPr>
          <p:nvPr>
            <p:ph type="body" idx="1"/>
          </p:nvPr>
        </p:nvSpPr>
        <p:spPr>
          <a:xfrm>
            <a:off x="737475" y="4111275"/>
            <a:ext cx="4152900" cy="4080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688"/>
              <a:buNone/>
            </a:pPr>
            <a:r>
              <a:rPr lang="en-GB" sz="1625"/>
              <a:t>October 2021 - Original project end</a:t>
            </a:r>
            <a:endParaRPr sz="1625"/>
          </a:p>
        </p:txBody>
      </p:sp>
      <p:sp>
        <p:nvSpPr>
          <p:cNvPr id="88" name="Google Shape;88;p17"/>
          <p:cNvSpPr txBox="1">
            <a:spLocks noGrp="1"/>
          </p:cNvSpPr>
          <p:nvPr>
            <p:ph type="body" idx="1"/>
          </p:nvPr>
        </p:nvSpPr>
        <p:spPr>
          <a:xfrm>
            <a:off x="737475" y="3654075"/>
            <a:ext cx="4152900" cy="4080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688"/>
              <a:buNone/>
            </a:pPr>
            <a:r>
              <a:rPr lang="en-GB" sz="1625"/>
              <a:t>May 2021 - 2021 Round Table Conference</a:t>
            </a:r>
            <a:endParaRPr sz="1625"/>
          </a:p>
        </p:txBody>
      </p:sp>
      <p:sp>
        <p:nvSpPr>
          <p:cNvPr id="89" name="Google Shape;89;p17"/>
          <p:cNvSpPr txBox="1">
            <a:spLocks noGrp="1"/>
          </p:cNvSpPr>
          <p:nvPr>
            <p:ph type="body" idx="1"/>
          </p:nvPr>
        </p:nvSpPr>
        <p:spPr>
          <a:xfrm>
            <a:off x="737475" y="4519275"/>
            <a:ext cx="5085300" cy="4080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688"/>
              <a:buNone/>
            </a:pPr>
            <a:r>
              <a:rPr lang="en-GB" sz="1625"/>
              <a:t>March 2022 - Expected extended end date</a:t>
            </a:r>
            <a:endParaRPr sz="1625"/>
          </a:p>
        </p:txBody>
      </p:sp>
      <p:cxnSp>
        <p:nvCxnSpPr>
          <p:cNvPr id="90" name="Google Shape;90;p17"/>
          <p:cNvCxnSpPr/>
          <p:nvPr/>
        </p:nvCxnSpPr>
        <p:spPr>
          <a:xfrm rot="10800000">
            <a:off x="311700" y="2943675"/>
            <a:ext cx="276300" cy="0"/>
          </a:xfrm>
          <a:prstGeom prst="straightConnector1">
            <a:avLst/>
          </a:prstGeom>
          <a:noFill/>
          <a:ln w="38100" cap="flat" cmpd="sng">
            <a:solidFill>
              <a:schemeClr val="dk2"/>
            </a:solidFill>
            <a:prstDash val="solid"/>
            <a:round/>
            <a:headEnd type="none" w="med" len="med"/>
            <a:tailEnd type="none" w="med" len="med"/>
          </a:ln>
        </p:spPr>
      </p:cxnSp>
      <p:sp>
        <p:nvSpPr>
          <p:cNvPr id="91" name="Google Shape;91;p17"/>
          <p:cNvSpPr txBox="1">
            <a:spLocks noGrp="1"/>
          </p:cNvSpPr>
          <p:nvPr>
            <p:ph type="body" idx="1"/>
          </p:nvPr>
        </p:nvSpPr>
        <p:spPr>
          <a:xfrm>
            <a:off x="737475" y="2739675"/>
            <a:ext cx="4684500" cy="4080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688"/>
              <a:buNone/>
            </a:pPr>
            <a:r>
              <a:rPr lang="en-GB" sz="1625"/>
              <a:t>May 2020 - ANAGG 3D printing group formed</a:t>
            </a:r>
            <a:endParaRPr sz="1625"/>
          </a:p>
        </p:txBody>
      </p:sp>
      <p:pic>
        <p:nvPicPr>
          <p:cNvPr id="92" name="Google Shape;92;p17" descr="3D model for a braille clock"/>
          <p:cNvPicPr preferRelativeResize="0"/>
          <p:nvPr/>
        </p:nvPicPr>
        <p:blipFill>
          <a:blip r:embed="rId3">
            <a:alphaModFix/>
          </a:blip>
          <a:stretch>
            <a:fillRect/>
          </a:stretch>
        </p:blipFill>
        <p:spPr>
          <a:xfrm>
            <a:off x="5571450" y="1345300"/>
            <a:ext cx="3273472" cy="3196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8"/>
          <p:cNvPicPr preferRelativeResize="0"/>
          <p:nvPr/>
        </p:nvPicPr>
        <p:blipFill rotWithShape="1">
          <a:blip r:embed="rId3">
            <a:alphaModFix/>
          </a:blip>
          <a:srcRect l="-50000" r="100000"/>
          <a:stretch/>
        </p:blipFill>
        <p:spPr>
          <a:xfrm>
            <a:off x="0" y="357200"/>
            <a:ext cx="4571999" cy="4429125"/>
          </a:xfrm>
          <a:prstGeom prst="rect">
            <a:avLst/>
          </a:prstGeom>
          <a:noFill/>
          <a:ln>
            <a:noFill/>
          </a:ln>
        </p:spPr>
      </p:pic>
      <p:sp>
        <p:nvSpPr>
          <p:cNvPr id="98" name="Google Shape;98;p18"/>
          <p:cNvSpPr txBox="1">
            <a:spLocks noGrp="1"/>
          </p:cNvSpPr>
          <p:nvPr>
            <p:ph type="title"/>
          </p:nvPr>
        </p:nvSpPr>
        <p:spPr>
          <a:xfrm>
            <a:off x="311700" y="445025"/>
            <a:ext cx="88323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500"/>
              <a:t>Evidence supporting the use of 3D printing for touch readers </a:t>
            </a:r>
            <a:endParaRPr sz="2500"/>
          </a:p>
        </p:txBody>
      </p:sp>
      <p:sp>
        <p:nvSpPr>
          <p:cNvPr id="99" name="Google Shape;99;p18"/>
          <p:cNvSpPr txBox="1">
            <a:spLocks noGrp="1"/>
          </p:cNvSpPr>
          <p:nvPr>
            <p:ph type="body" idx="1"/>
          </p:nvPr>
        </p:nvSpPr>
        <p:spPr>
          <a:xfrm>
            <a:off x="311700" y="1152475"/>
            <a:ext cx="4672200" cy="375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600">
                <a:solidFill>
                  <a:srgbClr val="000000"/>
                </a:solidFill>
              </a:rPr>
              <a:t>3D printed models: </a:t>
            </a:r>
            <a:endParaRPr sz="1600">
              <a:solidFill>
                <a:srgbClr val="000000"/>
              </a:solidFill>
            </a:endParaRPr>
          </a:p>
          <a:p>
            <a:pPr marL="457200" lvl="0" indent="-330200" algn="l" rtl="0">
              <a:spcBef>
                <a:spcPts val="1200"/>
              </a:spcBef>
              <a:spcAft>
                <a:spcPts val="0"/>
              </a:spcAft>
              <a:buClr>
                <a:srgbClr val="000000"/>
              </a:buClr>
              <a:buSzPts val="1600"/>
              <a:buChar char="●"/>
            </a:pPr>
            <a:r>
              <a:rPr lang="en-GB" sz="1600">
                <a:solidFill>
                  <a:srgbClr val="000000"/>
                </a:solidFill>
              </a:rPr>
              <a:t>Can be understood more easily than tactile graphics</a:t>
            </a:r>
            <a:endParaRPr sz="1600">
              <a:solidFill>
                <a:srgbClr val="000000"/>
              </a:solidFill>
            </a:endParaRPr>
          </a:p>
          <a:p>
            <a:pPr marL="457200" lvl="0" indent="-330200" algn="l" rtl="0">
              <a:spcBef>
                <a:spcPts val="0"/>
              </a:spcBef>
              <a:spcAft>
                <a:spcPts val="0"/>
              </a:spcAft>
              <a:buClr>
                <a:srgbClr val="000000"/>
              </a:buClr>
              <a:buSzPts val="1600"/>
              <a:buChar char="●"/>
            </a:pPr>
            <a:r>
              <a:rPr lang="en-GB" sz="1600">
                <a:solidFill>
                  <a:srgbClr val="000000"/>
                </a:solidFill>
              </a:rPr>
              <a:t>Are more engaging</a:t>
            </a:r>
            <a:endParaRPr sz="1600">
              <a:solidFill>
                <a:srgbClr val="000000"/>
              </a:solidFill>
            </a:endParaRPr>
          </a:p>
          <a:p>
            <a:pPr marL="914400" lvl="1" indent="-330200" algn="l" rtl="0">
              <a:spcBef>
                <a:spcPts val="0"/>
              </a:spcBef>
              <a:spcAft>
                <a:spcPts val="0"/>
              </a:spcAft>
              <a:buClr>
                <a:srgbClr val="000000"/>
              </a:buClr>
              <a:buSzPts val="1600"/>
              <a:buChar char="○"/>
            </a:pPr>
            <a:r>
              <a:rPr lang="en-GB" sz="1600">
                <a:solidFill>
                  <a:srgbClr val="000000"/>
                </a:solidFill>
              </a:rPr>
              <a:t>Allows more time for teaching concepts</a:t>
            </a:r>
            <a:endParaRPr sz="1600">
              <a:solidFill>
                <a:srgbClr val="000000"/>
              </a:solidFill>
            </a:endParaRPr>
          </a:p>
          <a:p>
            <a:pPr marL="457200" lvl="0" indent="-330200" algn="l" rtl="0">
              <a:spcBef>
                <a:spcPts val="0"/>
              </a:spcBef>
              <a:spcAft>
                <a:spcPts val="0"/>
              </a:spcAft>
              <a:buClr>
                <a:srgbClr val="000000"/>
              </a:buClr>
              <a:buSzPts val="1600"/>
              <a:buChar char="●"/>
            </a:pPr>
            <a:r>
              <a:rPr lang="en-GB" sz="1600">
                <a:solidFill>
                  <a:srgbClr val="000000"/>
                </a:solidFill>
              </a:rPr>
              <a:t>Are more inclusive</a:t>
            </a:r>
            <a:endParaRPr sz="1600">
              <a:solidFill>
                <a:srgbClr val="000000"/>
              </a:solidFill>
            </a:endParaRPr>
          </a:p>
          <a:p>
            <a:pPr marL="914400" lvl="1" indent="-330200" algn="l" rtl="0">
              <a:spcBef>
                <a:spcPts val="0"/>
              </a:spcBef>
              <a:spcAft>
                <a:spcPts val="0"/>
              </a:spcAft>
              <a:buClr>
                <a:srgbClr val="000000"/>
              </a:buClr>
              <a:buSzPts val="1600"/>
              <a:buChar char="○"/>
            </a:pPr>
            <a:r>
              <a:rPr lang="en-GB" sz="1600">
                <a:solidFill>
                  <a:srgbClr val="000000"/>
                </a:solidFill>
              </a:rPr>
              <a:t>Can be used by blind and sighted together</a:t>
            </a:r>
            <a:endParaRPr sz="1600">
              <a:solidFill>
                <a:srgbClr val="000000"/>
              </a:solidFill>
            </a:endParaRPr>
          </a:p>
          <a:p>
            <a:pPr marL="914400" lvl="1" indent="-330200" algn="l" rtl="0">
              <a:spcBef>
                <a:spcPts val="0"/>
              </a:spcBef>
              <a:spcAft>
                <a:spcPts val="0"/>
              </a:spcAft>
              <a:buClr>
                <a:srgbClr val="000000"/>
              </a:buClr>
              <a:buSzPts val="1600"/>
              <a:buChar char="○"/>
            </a:pPr>
            <a:r>
              <a:rPr lang="en-GB" sz="1600">
                <a:solidFill>
                  <a:srgbClr val="000000"/>
                </a:solidFill>
              </a:rPr>
              <a:t>Therefore seen as of more value for use/display in public places</a:t>
            </a:r>
            <a:endParaRPr sz="1600">
              <a:solidFill>
                <a:srgbClr val="000000"/>
              </a:solidFill>
            </a:endParaRPr>
          </a:p>
          <a:p>
            <a:pPr marL="457200" lvl="0" indent="0" algn="l" rtl="0">
              <a:spcBef>
                <a:spcPts val="1200"/>
              </a:spcBef>
              <a:spcAft>
                <a:spcPts val="1200"/>
              </a:spcAft>
              <a:buNone/>
            </a:pPr>
            <a:endParaRPr/>
          </a:p>
        </p:txBody>
      </p:sp>
      <p:pic>
        <p:nvPicPr>
          <p:cNvPr id="100" name="Google Shape;100;p18" descr="Event map with white paths, green felt grass, blue textured lakes, and 3D printed icons"/>
          <p:cNvPicPr preferRelativeResize="0"/>
          <p:nvPr/>
        </p:nvPicPr>
        <p:blipFill>
          <a:blip r:embed="rId4">
            <a:alphaModFix/>
          </a:blip>
          <a:stretch>
            <a:fillRect/>
          </a:stretch>
        </p:blipFill>
        <p:spPr>
          <a:xfrm>
            <a:off x="5136300" y="1608275"/>
            <a:ext cx="3855300" cy="2570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311700" y="613325"/>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GB"/>
              <a:t>Education</a:t>
            </a:r>
            <a:endParaRPr/>
          </a:p>
        </p:txBody>
      </p:sp>
      <p:pic>
        <p:nvPicPr>
          <p:cNvPr id="106" name="Google Shape;106;p19" descr="3D printed geometric shape accompanying a question in print with graphics using perspective "/>
          <p:cNvPicPr preferRelativeResize="0"/>
          <p:nvPr/>
        </p:nvPicPr>
        <p:blipFill>
          <a:blip r:embed="rId3">
            <a:alphaModFix/>
          </a:blip>
          <a:stretch>
            <a:fillRect/>
          </a:stretch>
        </p:blipFill>
        <p:spPr>
          <a:xfrm>
            <a:off x="2524588" y="1735350"/>
            <a:ext cx="4094822" cy="3217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Education</a:t>
            </a:r>
            <a:endParaRPr/>
          </a:p>
        </p:txBody>
      </p:sp>
      <p:sp>
        <p:nvSpPr>
          <p:cNvPr id="112" name="Google Shape;112;p20"/>
          <p:cNvSpPr txBox="1">
            <a:spLocks noGrp="1"/>
          </p:cNvSpPr>
          <p:nvPr>
            <p:ph type="body" idx="1"/>
          </p:nvPr>
        </p:nvSpPr>
        <p:spPr>
          <a:xfrm>
            <a:off x="311700" y="1152475"/>
            <a:ext cx="3999900" cy="3990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600">
                <a:solidFill>
                  <a:srgbClr val="000000"/>
                </a:solidFill>
              </a:rPr>
              <a:t>We have examined: </a:t>
            </a:r>
            <a:endParaRPr sz="1600">
              <a:solidFill>
                <a:srgbClr val="000000"/>
              </a:solidFill>
            </a:endParaRPr>
          </a:p>
          <a:p>
            <a:pPr marL="457200" lvl="0" indent="-330200" algn="l" rtl="0">
              <a:spcBef>
                <a:spcPts val="1200"/>
              </a:spcBef>
              <a:spcAft>
                <a:spcPts val="0"/>
              </a:spcAft>
              <a:buClr>
                <a:srgbClr val="000000"/>
              </a:buClr>
              <a:buSzPts val="1600"/>
              <a:buChar char="●"/>
            </a:pPr>
            <a:r>
              <a:rPr lang="en-GB" sz="1600">
                <a:solidFill>
                  <a:srgbClr val="000000"/>
                </a:solidFill>
              </a:rPr>
              <a:t>What tools and materials are currently being used in the K-2 classroom, and where are the gaps?</a:t>
            </a:r>
            <a:endParaRPr sz="1600">
              <a:solidFill>
                <a:srgbClr val="000000"/>
              </a:solidFill>
            </a:endParaRPr>
          </a:p>
          <a:p>
            <a:pPr marL="457200" lvl="0" indent="-330200" algn="l" rtl="0">
              <a:spcBef>
                <a:spcPts val="0"/>
              </a:spcBef>
              <a:spcAft>
                <a:spcPts val="0"/>
              </a:spcAft>
              <a:buClr>
                <a:srgbClr val="000000"/>
              </a:buClr>
              <a:buSzPts val="1600"/>
              <a:buChar char="●"/>
            </a:pPr>
            <a:r>
              <a:rPr lang="en-GB" sz="1600">
                <a:solidFill>
                  <a:srgbClr val="000000"/>
                </a:solidFill>
              </a:rPr>
              <a:t>What 3D printing models are available for BLV students? </a:t>
            </a:r>
            <a:endParaRPr sz="1600">
              <a:solidFill>
                <a:srgbClr val="000000"/>
              </a:solidFill>
            </a:endParaRPr>
          </a:p>
          <a:p>
            <a:pPr marL="457200" lvl="0" indent="-330200" algn="l" rtl="0">
              <a:spcBef>
                <a:spcPts val="0"/>
              </a:spcBef>
              <a:spcAft>
                <a:spcPts val="0"/>
              </a:spcAft>
              <a:buClr>
                <a:srgbClr val="000000"/>
              </a:buClr>
              <a:buSzPts val="1600"/>
              <a:buChar char="●"/>
            </a:pPr>
            <a:r>
              <a:rPr lang="en-GB" sz="1600">
                <a:solidFill>
                  <a:srgbClr val="000000"/>
                </a:solidFill>
              </a:rPr>
              <a:t>What 3D printing models are most popular for BLV students? </a:t>
            </a:r>
            <a:endParaRPr sz="1600">
              <a:solidFill>
                <a:srgbClr val="000000"/>
              </a:solidFill>
            </a:endParaRPr>
          </a:p>
          <a:p>
            <a:pPr marL="457200" lvl="0" indent="0" algn="l" rtl="0">
              <a:spcBef>
                <a:spcPts val="1200"/>
              </a:spcBef>
              <a:spcAft>
                <a:spcPts val="0"/>
              </a:spcAft>
              <a:buNone/>
            </a:pPr>
            <a:r>
              <a:rPr lang="en-GB" sz="1600">
                <a:solidFill>
                  <a:srgbClr val="000000"/>
                </a:solidFill>
              </a:rPr>
              <a:t>&gt; </a:t>
            </a:r>
            <a:r>
              <a:rPr lang="en-GB" sz="1600" u="sng">
                <a:solidFill>
                  <a:schemeClr val="hlink"/>
                </a:solidFill>
                <a:hlinkClick r:id="rId3"/>
              </a:rPr>
              <a:t>“Top Ten” 3D printable models</a:t>
            </a:r>
            <a:endParaRPr sz="1600">
              <a:solidFill>
                <a:srgbClr val="000000"/>
              </a:solidFill>
            </a:endParaRPr>
          </a:p>
          <a:p>
            <a:pPr marL="0" lvl="0" indent="0" algn="l" rtl="0">
              <a:spcBef>
                <a:spcPts val="1200"/>
              </a:spcBef>
              <a:spcAft>
                <a:spcPts val="0"/>
              </a:spcAft>
              <a:buNone/>
            </a:pPr>
            <a:r>
              <a:rPr lang="en-GB" sz="1600">
                <a:solidFill>
                  <a:srgbClr val="000000"/>
                </a:solidFill>
              </a:rPr>
              <a:t>Next steps:</a:t>
            </a:r>
            <a:endParaRPr sz="1600">
              <a:solidFill>
                <a:srgbClr val="000000"/>
              </a:solidFill>
            </a:endParaRPr>
          </a:p>
          <a:p>
            <a:pPr marL="457200" lvl="0" indent="-330200" algn="l" rtl="0">
              <a:spcBef>
                <a:spcPts val="1200"/>
              </a:spcBef>
              <a:spcAft>
                <a:spcPts val="0"/>
              </a:spcAft>
              <a:buClr>
                <a:srgbClr val="000000"/>
              </a:buClr>
              <a:buSzPts val="1600"/>
              <a:buChar char="●"/>
            </a:pPr>
            <a:r>
              <a:rPr lang="en-GB" sz="1600">
                <a:solidFill>
                  <a:srgbClr val="000000"/>
                </a:solidFill>
              </a:rPr>
              <a:t>Feedback from classrooms</a:t>
            </a:r>
            <a:endParaRPr sz="1600">
              <a:solidFill>
                <a:srgbClr val="000000"/>
              </a:solidFill>
            </a:endParaRPr>
          </a:p>
        </p:txBody>
      </p:sp>
      <p:pic>
        <p:nvPicPr>
          <p:cNvPr id="113" name="Google Shape;113;p20" descr="3D printed tiles with print and braille letters arranged on a scrabble board"/>
          <p:cNvPicPr preferRelativeResize="0"/>
          <p:nvPr/>
        </p:nvPicPr>
        <p:blipFill rotWithShape="1">
          <a:blip r:embed="rId4">
            <a:alphaModFix/>
          </a:blip>
          <a:srcRect l="5746" r="19431"/>
          <a:stretch/>
        </p:blipFill>
        <p:spPr>
          <a:xfrm>
            <a:off x="6784475" y="514049"/>
            <a:ext cx="2047826" cy="1824675"/>
          </a:xfrm>
          <a:prstGeom prst="rect">
            <a:avLst/>
          </a:prstGeom>
          <a:noFill/>
          <a:ln>
            <a:noFill/>
          </a:ln>
        </p:spPr>
      </p:pic>
      <p:pic>
        <p:nvPicPr>
          <p:cNvPr id="114" name="Google Shape;114;p20" descr="3D printed boggle cubes with print and braille"/>
          <p:cNvPicPr preferRelativeResize="0"/>
          <p:nvPr/>
        </p:nvPicPr>
        <p:blipFill rotWithShape="1">
          <a:blip r:embed="rId5">
            <a:alphaModFix/>
          </a:blip>
          <a:srcRect l="11403" r="10757"/>
          <a:stretch/>
        </p:blipFill>
        <p:spPr>
          <a:xfrm>
            <a:off x="6784475" y="2551125"/>
            <a:ext cx="2047826" cy="1973080"/>
          </a:xfrm>
          <a:prstGeom prst="rect">
            <a:avLst/>
          </a:prstGeom>
          <a:noFill/>
          <a:ln>
            <a:noFill/>
          </a:ln>
        </p:spPr>
      </p:pic>
      <p:pic>
        <p:nvPicPr>
          <p:cNvPr id="115" name="Google Shape;115;p20" descr="black qwirkle tiles with coloured shapes and braille indicators"/>
          <p:cNvPicPr preferRelativeResize="0"/>
          <p:nvPr/>
        </p:nvPicPr>
        <p:blipFill rotWithShape="1">
          <a:blip r:embed="rId6">
            <a:alphaModFix/>
          </a:blip>
          <a:srcRect l="24951" r="5235"/>
          <a:stretch/>
        </p:blipFill>
        <p:spPr>
          <a:xfrm>
            <a:off x="4524125" y="2560100"/>
            <a:ext cx="2047826" cy="1955130"/>
          </a:xfrm>
          <a:prstGeom prst="rect">
            <a:avLst/>
          </a:prstGeom>
          <a:noFill/>
          <a:ln>
            <a:noFill/>
          </a:ln>
        </p:spPr>
      </p:pic>
      <p:pic>
        <p:nvPicPr>
          <p:cNvPr id="116" name="Google Shape;116;p20" descr="hexagonal tiles with elements of the water cycle and square tiles with raised arrows, arranged to show a simple water cycle. Print, braille, tactile and visual icons are included. "/>
          <p:cNvPicPr preferRelativeResize="0"/>
          <p:nvPr/>
        </p:nvPicPr>
        <p:blipFill>
          <a:blip r:embed="rId7">
            <a:alphaModFix/>
          </a:blip>
          <a:stretch>
            <a:fillRect/>
          </a:stretch>
        </p:blipFill>
        <p:spPr>
          <a:xfrm>
            <a:off x="4450238" y="514050"/>
            <a:ext cx="2195588" cy="1824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311700" y="7792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GB"/>
              <a:t>Mapping</a:t>
            </a:r>
            <a:endParaRPr/>
          </a:p>
        </p:txBody>
      </p:sp>
      <p:pic>
        <p:nvPicPr>
          <p:cNvPr id="122" name="Google Shape;122;p21" descr="3D printed map of Round Table Conference venue in Melbourne"/>
          <p:cNvPicPr preferRelativeResize="0"/>
          <p:nvPr/>
        </p:nvPicPr>
        <p:blipFill>
          <a:blip r:embed="rId3">
            <a:alphaModFix/>
          </a:blip>
          <a:stretch>
            <a:fillRect/>
          </a:stretch>
        </p:blipFill>
        <p:spPr>
          <a:xfrm>
            <a:off x="1277125" y="1773450"/>
            <a:ext cx="6589747" cy="32176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627</Words>
  <Application>Microsoft Office PowerPoint</Application>
  <PresentationFormat>On-screen Show (16:9)</PresentationFormat>
  <Paragraphs>121</Paragraphs>
  <Slides>24</Slides>
  <Notes>24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24</vt:i4>
      </vt:variant>
    </vt:vector>
  </HeadingPairs>
  <TitlesOfParts>
    <vt:vector size="26" baseType="lpstr">
      <vt:lpstr>Arial</vt:lpstr>
      <vt:lpstr>Simple Light</vt:lpstr>
      <vt:lpstr>3D printing for accessible graphics: A progress report</vt:lpstr>
      <vt:lpstr>Outline</vt:lpstr>
      <vt:lpstr>ARC Linkage</vt:lpstr>
      <vt:lpstr>ARC Linkage Project</vt:lpstr>
      <vt:lpstr>Project Timeline</vt:lpstr>
      <vt:lpstr>Evidence supporting the use of 3D printing for touch readers </vt:lpstr>
      <vt:lpstr>Education</vt:lpstr>
      <vt:lpstr>Education</vt:lpstr>
      <vt:lpstr>Mapping</vt:lpstr>
      <vt:lpstr>3D printed maps - Round Table 2019 workshop</vt:lpstr>
      <vt:lpstr>School Maps</vt:lpstr>
      <vt:lpstr>3D printed maps - street crossings</vt:lpstr>
      <vt:lpstr>3D printed cruise ship</vt:lpstr>
      <vt:lpstr>Building Capacity</vt:lpstr>
      <vt:lpstr>ANZAGG 3D printing group</vt:lpstr>
      <vt:lpstr>Guidelines</vt:lpstr>
      <vt:lpstr>3D Printed Textures</vt:lpstr>
      <vt:lpstr>Next steps</vt:lpstr>
      <vt:lpstr>Multi-level 3D Printed Maps</vt:lpstr>
      <vt:lpstr>Interaction</vt:lpstr>
      <vt:lpstr>The future of 3D printing for accessible graphics</vt:lpstr>
      <vt:lpstr>Sonification</vt:lpstr>
      <vt:lpstr>Questions?</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 printing for accessible graphics: A progress report</dc:title>
  <cp:lastModifiedBy>Leona Holloway</cp:lastModifiedBy>
  <cp:revision>1</cp:revision>
  <dcterms:modified xsi:type="dcterms:W3CDTF">2021-05-09T13:28:10Z</dcterms:modified>
</cp:coreProperties>
</file>