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806" r:id="rId5"/>
  </p:sldMasterIdLst>
  <p:notesMasterIdLst>
    <p:notesMasterId r:id="rId32"/>
  </p:notesMasterIdLst>
  <p:handoutMasterIdLst>
    <p:handoutMasterId r:id="rId33"/>
  </p:handoutMasterIdLst>
  <p:sldIdLst>
    <p:sldId id="268" r:id="rId6"/>
    <p:sldId id="322" r:id="rId7"/>
    <p:sldId id="288" r:id="rId8"/>
    <p:sldId id="284" r:id="rId9"/>
    <p:sldId id="298" r:id="rId10"/>
    <p:sldId id="297" r:id="rId11"/>
    <p:sldId id="305" r:id="rId12"/>
    <p:sldId id="299" r:id="rId13"/>
    <p:sldId id="323" r:id="rId14"/>
    <p:sldId id="306" r:id="rId15"/>
    <p:sldId id="324" r:id="rId16"/>
    <p:sldId id="325" r:id="rId17"/>
    <p:sldId id="308" r:id="rId18"/>
    <p:sldId id="307" r:id="rId19"/>
    <p:sldId id="304" r:id="rId20"/>
    <p:sldId id="318" r:id="rId21"/>
    <p:sldId id="310" r:id="rId22"/>
    <p:sldId id="319" r:id="rId23"/>
    <p:sldId id="327" r:id="rId24"/>
    <p:sldId id="326" r:id="rId25"/>
    <p:sldId id="311" r:id="rId26"/>
    <p:sldId id="302" r:id="rId27"/>
    <p:sldId id="320" r:id="rId28"/>
    <p:sldId id="303" r:id="rId29"/>
    <p:sldId id="314" r:id="rId30"/>
    <p:sldId id="321" r:id="rId31"/>
  </p:sldIdLst>
  <p:sldSz cx="12192000" cy="6858000"/>
  <p:notesSz cx="6796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F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25" autoAdjust="0"/>
  </p:normalViewPr>
  <p:slideViewPr>
    <p:cSldViewPr snapToGrid="0">
      <p:cViewPr varScale="1">
        <p:scale>
          <a:sx n="66" d="100"/>
          <a:sy n="66" d="100"/>
        </p:scale>
        <p:origin x="668" y="64"/>
      </p:cViewPr>
      <p:guideLst/>
    </p:cSldViewPr>
  </p:slideViewPr>
  <p:outlineViewPr>
    <p:cViewPr>
      <p:scale>
        <a:sx n="33" d="100"/>
        <a:sy n="33" d="100"/>
      </p:scale>
      <p:origin x="0" y="-720"/>
    </p:cViewPr>
  </p:outlineViewPr>
  <p:notesTextViewPr>
    <p:cViewPr>
      <p:scale>
        <a:sx n="1" d="1"/>
        <a:sy n="1" d="1"/>
      </p:scale>
      <p:origin x="0" y="0"/>
    </p:cViewPr>
  </p:notesTextViewPr>
  <p:notesViewPr>
    <p:cSldViewPr snapToGrid="0">
      <p:cViewPr varScale="1">
        <p:scale>
          <a:sx n="49" d="100"/>
          <a:sy n="49" d="100"/>
        </p:scale>
        <p:origin x="274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544" y="0"/>
            <a:ext cx="2944971" cy="498056"/>
          </a:xfrm>
          <a:prstGeom prst="rect">
            <a:avLst/>
          </a:prstGeom>
        </p:spPr>
        <p:txBody>
          <a:bodyPr vert="horz" lIns="91440" tIns="45720" rIns="91440" bIns="45720" rtlCol="0"/>
          <a:lstStyle>
            <a:lvl1pPr algn="r">
              <a:defRPr sz="1200"/>
            </a:lvl1pPr>
          </a:lstStyle>
          <a:p>
            <a:fld id="{6CD2CB56-1EC4-4E8D-96E6-4C495DE619EC}" type="datetimeFigureOut">
              <a:rPr lang="en-AU" smtClean="0"/>
              <a:t>12/04/2021</a:t>
            </a:fld>
            <a:endParaRPr lang="en-AU"/>
          </a:p>
        </p:txBody>
      </p:sp>
      <p:sp>
        <p:nvSpPr>
          <p:cNvPr id="4" name="Footer Placeholder 3"/>
          <p:cNvSpPr>
            <a:spLocks noGrp="1"/>
          </p:cNvSpPr>
          <p:nvPr>
            <p:ph type="ftr" sz="quarter" idx="2"/>
          </p:nvPr>
        </p:nvSpPr>
        <p:spPr>
          <a:xfrm>
            <a:off x="0" y="9428584"/>
            <a:ext cx="2944971"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544" y="9428584"/>
            <a:ext cx="2944971" cy="498055"/>
          </a:xfrm>
          <a:prstGeom prst="rect">
            <a:avLst/>
          </a:prstGeom>
        </p:spPr>
        <p:txBody>
          <a:bodyPr vert="horz" lIns="91440" tIns="45720" rIns="91440" bIns="45720" rtlCol="0" anchor="b"/>
          <a:lstStyle>
            <a:lvl1pPr algn="r">
              <a:defRPr sz="1200"/>
            </a:lvl1pPr>
          </a:lstStyle>
          <a:p>
            <a:fld id="{23B3D72A-AC92-4A6E-840E-105CA899D26F}" type="slidenum">
              <a:rPr lang="en-AU" smtClean="0"/>
              <a:t>‹#›</a:t>
            </a:fld>
            <a:endParaRPr lang="en-AU"/>
          </a:p>
        </p:txBody>
      </p:sp>
    </p:spTree>
    <p:extLst>
      <p:ext uri="{BB962C8B-B14F-4D97-AF65-F5344CB8AC3E}">
        <p14:creationId xmlns:p14="http://schemas.microsoft.com/office/powerpoint/2010/main" val="298356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544" y="0"/>
            <a:ext cx="2944971" cy="498056"/>
          </a:xfrm>
          <a:prstGeom prst="rect">
            <a:avLst/>
          </a:prstGeom>
        </p:spPr>
        <p:txBody>
          <a:bodyPr vert="horz" lIns="91440" tIns="45720" rIns="91440" bIns="45720" rtlCol="0"/>
          <a:lstStyle>
            <a:lvl1pPr algn="r">
              <a:defRPr sz="1200"/>
            </a:lvl1pPr>
          </a:lstStyle>
          <a:p>
            <a:fld id="{8EEC4771-7679-4DD7-B967-16BD0AD15F2F}" type="datetimeFigureOut">
              <a:rPr lang="en-AU" smtClean="0"/>
              <a:t>12/04/2021</a:t>
            </a:fld>
            <a:endParaRPr lang="en-AU"/>
          </a:p>
        </p:txBody>
      </p:sp>
      <p:sp>
        <p:nvSpPr>
          <p:cNvPr id="4" name="Slide Image Placeholder 3"/>
          <p:cNvSpPr>
            <a:spLocks noGrp="1" noRot="1" noChangeAspect="1"/>
          </p:cNvSpPr>
          <p:nvPr>
            <p:ph type="sldImg" idx="2"/>
          </p:nvPr>
        </p:nvSpPr>
        <p:spPr>
          <a:xfrm>
            <a:off x="420688" y="1241425"/>
            <a:ext cx="5954712"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609" y="4777194"/>
            <a:ext cx="54368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4971"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544" y="9428584"/>
            <a:ext cx="2944971" cy="498055"/>
          </a:xfrm>
          <a:prstGeom prst="rect">
            <a:avLst/>
          </a:prstGeom>
        </p:spPr>
        <p:txBody>
          <a:bodyPr vert="horz" lIns="91440" tIns="45720" rIns="91440" bIns="45720" rtlCol="0" anchor="b"/>
          <a:lstStyle>
            <a:lvl1pPr algn="r">
              <a:defRPr sz="1200"/>
            </a:lvl1pPr>
          </a:lstStyle>
          <a:p>
            <a:fld id="{84D088C1-A3BF-4686-8141-BDBCA2947CDC}" type="slidenum">
              <a:rPr lang="en-AU" smtClean="0"/>
              <a:t>‹#›</a:t>
            </a:fld>
            <a:endParaRPr lang="en-AU"/>
          </a:p>
        </p:txBody>
      </p:sp>
    </p:spTree>
    <p:extLst>
      <p:ext uri="{BB962C8B-B14F-4D97-AF65-F5344CB8AC3E}">
        <p14:creationId xmlns:p14="http://schemas.microsoft.com/office/powerpoint/2010/main" val="109377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ydneyfestival.org.au/"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ukcop26.or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088C1-A3BF-4686-8141-BDBCA2947CDC}" type="slidenum">
              <a:rPr lang="en-AU" smtClean="0"/>
              <a:t>1</a:t>
            </a:fld>
            <a:endParaRPr lang="en-AU"/>
          </a:p>
        </p:txBody>
      </p:sp>
    </p:spTree>
    <p:extLst>
      <p:ext uri="{BB962C8B-B14F-4D97-AF65-F5344CB8AC3E}">
        <p14:creationId xmlns:p14="http://schemas.microsoft.com/office/powerpoint/2010/main" val="84790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088C1-A3BF-4686-8141-BDBCA2947CDC}" type="slidenum">
              <a:rPr lang="en-AU" smtClean="0"/>
              <a:t>10</a:t>
            </a:fld>
            <a:endParaRPr lang="en-AU"/>
          </a:p>
        </p:txBody>
      </p:sp>
    </p:spTree>
    <p:extLst>
      <p:ext uri="{BB962C8B-B14F-4D97-AF65-F5344CB8AC3E}">
        <p14:creationId xmlns:p14="http://schemas.microsoft.com/office/powerpoint/2010/main" val="152583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149350"/>
            <a:ext cx="5954712" cy="3349625"/>
          </a:xfrm>
        </p:spPr>
      </p:sp>
      <p:sp>
        <p:nvSpPr>
          <p:cNvPr id="3" name="Notes Placeholder 2"/>
          <p:cNvSpPr>
            <a:spLocks noGrp="1"/>
          </p:cNvSpPr>
          <p:nvPr>
            <p:ph type="body" idx="1"/>
          </p:nvPr>
        </p:nvSpPr>
        <p:spPr/>
        <p:txBody>
          <a:bodyPr/>
          <a:lstStyle/>
          <a:p>
            <a:pPr>
              <a:lnSpc>
                <a:spcPct val="130000"/>
              </a:lnSpc>
            </a:pPr>
            <a:r>
              <a:rPr lang="en-AU" b="1" dirty="0"/>
              <a:t>ICEVI Mission and strategy aligned </a:t>
            </a:r>
            <a:r>
              <a:rPr lang="en-AU" dirty="0"/>
              <a:t>with SDGs, UNCRPD, and</a:t>
            </a:r>
          </a:p>
          <a:p>
            <a:pPr>
              <a:lnSpc>
                <a:spcPct val="130000"/>
              </a:lnSpc>
            </a:pPr>
            <a:r>
              <a:rPr lang="en-AU" dirty="0"/>
              <a:t>United Nations Alliance of Climate Change: Promoting climate change education, training, public awareness, public participation and access to information </a:t>
            </a:r>
            <a:r>
              <a:rPr lang="en-AU" sz="1100" dirty="0"/>
              <a:t>(UNESCO, 2012</a:t>
            </a:r>
            <a:r>
              <a:rPr lang="en-AU" sz="1100" dirty="0" smtClean="0"/>
              <a:t>)</a:t>
            </a:r>
            <a:endParaRPr lang="en-AU" sz="1100" dirty="0"/>
          </a:p>
        </p:txBody>
      </p:sp>
      <p:sp>
        <p:nvSpPr>
          <p:cNvPr id="4" name="Slide Number Placeholder 3"/>
          <p:cNvSpPr>
            <a:spLocks noGrp="1"/>
          </p:cNvSpPr>
          <p:nvPr>
            <p:ph type="sldNum" sz="quarter" idx="10"/>
          </p:nvPr>
        </p:nvSpPr>
        <p:spPr/>
        <p:txBody>
          <a:bodyPr/>
          <a:lstStyle/>
          <a:p>
            <a:fld id="{84D088C1-A3BF-4686-8141-BDBCA2947CDC}" type="slidenum">
              <a:rPr lang="en-AU" smtClean="0"/>
              <a:t>11</a:t>
            </a:fld>
            <a:endParaRPr lang="en-AU"/>
          </a:p>
        </p:txBody>
      </p:sp>
    </p:spTree>
    <p:extLst>
      <p:ext uri="{BB962C8B-B14F-4D97-AF65-F5344CB8AC3E}">
        <p14:creationId xmlns:p14="http://schemas.microsoft.com/office/powerpoint/2010/main" val="98828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149350"/>
            <a:ext cx="5954712"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Re 1: Knowledge and skills enable children to reduce their own vulnerability, vulnerability of their community, and negative effects of climate change</a:t>
            </a:r>
          </a:p>
          <a:p>
            <a:pPr marL="171450" lvl="1" indent="-171450">
              <a:buFont typeface="Arial" panose="020B0604020202020204" pitchFamily="34" charset="0"/>
              <a:buChar char="•"/>
            </a:pPr>
            <a:r>
              <a:rPr lang="en-AU" dirty="0"/>
              <a:t>Re 2: Quality, safe and inclusive education contributes to reduction of poverty and climate vulnerability of communities by boosting self-efficacy, autonomy, ability to migrate, and ability to diversity income</a:t>
            </a:r>
          </a:p>
          <a:p>
            <a:pPr marL="171450" lvl="1" indent="-171450">
              <a:buFont typeface="Arial" panose="020B0604020202020204" pitchFamily="34" charset="0"/>
              <a:buChar char="•"/>
            </a:pPr>
            <a:r>
              <a:rPr lang="en-AU" dirty="0"/>
              <a:t>Re 3: Potential of youth to be effective and important agents of change (at individual, community and societal levels)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12</a:t>
            </a:fld>
            <a:endParaRPr lang="en-AU"/>
          </a:p>
        </p:txBody>
      </p:sp>
    </p:spTree>
    <p:extLst>
      <p:ext uri="{BB962C8B-B14F-4D97-AF65-F5344CB8AC3E}">
        <p14:creationId xmlns:p14="http://schemas.microsoft.com/office/powerpoint/2010/main" val="317232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To promote the rights of persons with vision impairment and other disabilities in the context of the adverse impacts of climate change</a:t>
            </a:r>
            <a:r>
              <a:rPr lang="en-AU" dirty="0" smtClean="0"/>
              <a:t>.</a:t>
            </a:r>
          </a:p>
          <a:p>
            <a:pPr marL="171450" lvl="1" indent="-171450">
              <a:buFont typeface="Arial" panose="020B0604020202020204" pitchFamily="34" charset="0"/>
              <a:buChar char="•"/>
            </a:pPr>
            <a:r>
              <a:rPr lang="en-AU" dirty="0"/>
              <a:t>Country level inclusive, community-based approaches</a:t>
            </a:r>
          </a:p>
          <a:p>
            <a:endParaRPr lang="en-AU" dirty="0"/>
          </a:p>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13</a:t>
            </a:fld>
            <a:endParaRPr lang="en-AU"/>
          </a:p>
        </p:txBody>
      </p:sp>
    </p:spTree>
    <p:extLst>
      <p:ext uri="{BB962C8B-B14F-4D97-AF65-F5344CB8AC3E}">
        <p14:creationId xmlns:p14="http://schemas.microsoft.com/office/powerpoint/2010/main" val="298607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088C1-A3BF-4686-8141-BDBCA2947CDC}" type="slidenum">
              <a:rPr lang="en-AU" smtClean="0"/>
              <a:t>14</a:t>
            </a:fld>
            <a:endParaRPr lang="en-AU"/>
          </a:p>
        </p:txBody>
      </p:sp>
    </p:spTree>
    <p:extLst>
      <p:ext uri="{BB962C8B-B14F-4D97-AF65-F5344CB8AC3E}">
        <p14:creationId xmlns:p14="http://schemas.microsoft.com/office/powerpoint/2010/main" val="18337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15</a:t>
            </a:fld>
            <a:endParaRPr lang="en-AU"/>
          </a:p>
        </p:txBody>
      </p:sp>
    </p:spTree>
    <p:extLst>
      <p:ext uri="{BB962C8B-B14F-4D97-AF65-F5344CB8AC3E}">
        <p14:creationId xmlns:p14="http://schemas.microsoft.com/office/powerpoint/2010/main" val="3062556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16</a:t>
            </a:fld>
            <a:endParaRPr lang="en-AU"/>
          </a:p>
        </p:txBody>
      </p:sp>
    </p:spTree>
    <p:extLst>
      <p:ext uri="{BB962C8B-B14F-4D97-AF65-F5344CB8AC3E}">
        <p14:creationId xmlns:p14="http://schemas.microsoft.com/office/powerpoint/2010/main" val="629308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17</a:t>
            </a:fld>
            <a:endParaRPr lang="en-AU"/>
          </a:p>
        </p:txBody>
      </p:sp>
    </p:spTree>
    <p:extLst>
      <p:ext uri="{BB962C8B-B14F-4D97-AF65-F5344CB8AC3E}">
        <p14:creationId xmlns:p14="http://schemas.microsoft.com/office/powerpoint/2010/main" val="3469073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18</a:t>
            </a:fld>
            <a:endParaRPr lang="en-AU"/>
          </a:p>
        </p:txBody>
      </p:sp>
    </p:spTree>
    <p:extLst>
      <p:ext uri="{BB962C8B-B14F-4D97-AF65-F5344CB8AC3E}">
        <p14:creationId xmlns:p14="http://schemas.microsoft.com/office/powerpoint/2010/main" val="2181849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19</a:t>
            </a:fld>
            <a:endParaRPr lang="en-AU"/>
          </a:p>
        </p:txBody>
      </p:sp>
    </p:spTree>
    <p:extLst>
      <p:ext uri="{BB962C8B-B14F-4D97-AF65-F5344CB8AC3E}">
        <p14:creationId xmlns:p14="http://schemas.microsoft.com/office/powerpoint/2010/main" val="174148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088C1-A3BF-4686-8141-BDBCA2947CDC}" type="slidenum">
              <a:rPr lang="en-AU" smtClean="0"/>
              <a:t>2</a:t>
            </a:fld>
            <a:endParaRPr lang="en-AU"/>
          </a:p>
        </p:txBody>
      </p:sp>
    </p:spTree>
    <p:extLst>
      <p:ext uri="{BB962C8B-B14F-4D97-AF65-F5344CB8AC3E}">
        <p14:creationId xmlns:p14="http://schemas.microsoft.com/office/powerpoint/2010/main" val="148561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20</a:t>
            </a:fld>
            <a:endParaRPr lang="en-AU"/>
          </a:p>
        </p:txBody>
      </p:sp>
    </p:spTree>
    <p:extLst>
      <p:ext uri="{BB962C8B-B14F-4D97-AF65-F5344CB8AC3E}">
        <p14:creationId xmlns:p14="http://schemas.microsoft.com/office/powerpoint/2010/main" val="1642590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088C1-A3BF-4686-8141-BDBCA2947CDC}" type="slidenum">
              <a:rPr lang="en-AU" smtClean="0"/>
              <a:t>21</a:t>
            </a:fld>
            <a:endParaRPr lang="en-AU"/>
          </a:p>
        </p:txBody>
      </p:sp>
    </p:spTree>
    <p:extLst>
      <p:ext uri="{BB962C8B-B14F-4D97-AF65-F5344CB8AC3E}">
        <p14:creationId xmlns:p14="http://schemas.microsoft.com/office/powerpoint/2010/main" val="974966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22</a:t>
            </a:fld>
            <a:endParaRPr lang="en-AU"/>
          </a:p>
        </p:txBody>
      </p:sp>
    </p:spTree>
    <p:extLst>
      <p:ext uri="{BB962C8B-B14F-4D97-AF65-F5344CB8AC3E}">
        <p14:creationId xmlns:p14="http://schemas.microsoft.com/office/powerpoint/2010/main" val="1085540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23</a:t>
            </a:fld>
            <a:endParaRPr lang="en-AU"/>
          </a:p>
        </p:txBody>
      </p:sp>
    </p:spTree>
    <p:extLst>
      <p:ext uri="{BB962C8B-B14F-4D97-AF65-F5344CB8AC3E}">
        <p14:creationId xmlns:p14="http://schemas.microsoft.com/office/powerpoint/2010/main" val="85252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24</a:t>
            </a:fld>
            <a:endParaRPr lang="en-AU"/>
          </a:p>
        </p:txBody>
      </p:sp>
    </p:spTree>
    <p:extLst>
      <p:ext uri="{BB962C8B-B14F-4D97-AF65-F5344CB8AC3E}">
        <p14:creationId xmlns:p14="http://schemas.microsoft.com/office/powerpoint/2010/main" val="378162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Launching </a:t>
            </a:r>
            <a:r>
              <a:rPr lang="en-IE" dirty="0"/>
              <a:t>with a performance by the Sydney Symphony Orchestra at the </a:t>
            </a:r>
            <a:r>
              <a:rPr lang="en-IE" u="sng" dirty="0">
                <a:hlinkClick r:id="rId3"/>
              </a:rPr>
              <a:t>2021 Sydney Festival</a:t>
            </a:r>
            <a:r>
              <a:rPr lang="en-IE" dirty="0"/>
              <a:t>, a localised variation of The [Uncertain] Four Seasons has been released for every orchestra in the world. Musicians are encouraged to perform their variation for audiences worldwide in the lead up to the </a:t>
            </a:r>
            <a:r>
              <a:rPr lang="en-IE" u="sng" dirty="0">
                <a:hlinkClick r:id="rId4"/>
              </a:rPr>
              <a:t>2021 UN Climate Change Conference</a:t>
            </a:r>
            <a:r>
              <a:rPr lang="en-IE" dirty="0"/>
              <a:t>.</a:t>
            </a:r>
            <a:endParaRPr lang="en-AU" dirty="0"/>
          </a:p>
          <a:p>
            <a:endParaRPr lang="en-IE" dirty="0" smtClean="0"/>
          </a:p>
          <a:p>
            <a:r>
              <a:rPr lang="en-IE" dirty="0" smtClean="0"/>
              <a:t>The </a:t>
            </a:r>
            <a:r>
              <a:rPr lang="en-IE" dirty="0"/>
              <a:t>compositions transpose knowledge into feeling, evoking a new sense for what a climate-changed planet would mean for humanity. How diverse the impacts will be: from longer and drier droughts to more intense storm seasons, and the complete disappearance of the landscape itself.</a:t>
            </a:r>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25</a:t>
            </a:fld>
            <a:endParaRPr lang="en-AU"/>
          </a:p>
        </p:txBody>
      </p:sp>
    </p:spTree>
    <p:extLst>
      <p:ext uri="{BB962C8B-B14F-4D97-AF65-F5344CB8AC3E}">
        <p14:creationId xmlns:p14="http://schemas.microsoft.com/office/powerpoint/2010/main" val="1953970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088C1-A3BF-4686-8141-BDBCA2947CDC}" type="slidenum">
              <a:rPr lang="en-AU" smtClean="0"/>
              <a:t>26</a:t>
            </a:fld>
            <a:endParaRPr lang="en-AU"/>
          </a:p>
        </p:txBody>
      </p:sp>
    </p:spTree>
    <p:extLst>
      <p:ext uri="{BB962C8B-B14F-4D97-AF65-F5344CB8AC3E}">
        <p14:creationId xmlns:p14="http://schemas.microsoft.com/office/powerpoint/2010/main" val="383424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088C1-A3BF-4686-8141-BDBCA2947CDC}" type="slidenum">
              <a:rPr lang="en-AU" smtClean="0"/>
              <a:t>3</a:t>
            </a:fld>
            <a:endParaRPr lang="en-AU"/>
          </a:p>
        </p:txBody>
      </p:sp>
    </p:spTree>
    <p:extLst>
      <p:ext uri="{BB962C8B-B14F-4D97-AF65-F5344CB8AC3E}">
        <p14:creationId xmlns:p14="http://schemas.microsoft.com/office/powerpoint/2010/main" val="224535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Point 1 in slide</a:t>
            </a:r>
            <a:r>
              <a:rPr lang="en-AU" dirty="0" smtClean="0"/>
              <a:t>: </a:t>
            </a:r>
          </a:p>
          <a:p>
            <a:pPr marL="171450" indent="-171450">
              <a:lnSpc>
                <a:spcPct val="120000"/>
              </a:lnSpc>
              <a:buFont typeface="Arial" panose="020B0604020202020204" pitchFamily="34" charset="0"/>
              <a:buChar char="•"/>
            </a:pPr>
            <a:r>
              <a:rPr lang="en-AU" dirty="0"/>
              <a:t>Greenhouse </a:t>
            </a:r>
            <a:r>
              <a:rPr lang="en-AU" dirty="0" smtClean="0"/>
              <a:t>gases = </a:t>
            </a:r>
            <a:r>
              <a:rPr lang="en-AU" dirty="0"/>
              <a:t>CO2, nitrous oxide, methane, and ozone, water vapour</a:t>
            </a:r>
          </a:p>
          <a:p>
            <a:pPr marL="171450" indent="-171450">
              <a:lnSpc>
                <a:spcPct val="120000"/>
              </a:lnSpc>
              <a:buFont typeface="Arial" panose="020B0604020202020204" pitchFamily="34" charset="0"/>
              <a:buChar char="•"/>
            </a:pPr>
            <a:r>
              <a:rPr lang="en-AU" dirty="0"/>
              <a:t>Atmospheric CO2 currently at the highest levels on Earth for at least two million years</a:t>
            </a:r>
          </a:p>
          <a:p>
            <a:pPr marL="171450" indent="-171450">
              <a:buFont typeface="Arial" panose="020B0604020202020204" pitchFamily="34" charset="0"/>
              <a:buChar char="•"/>
            </a:pPr>
            <a:r>
              <a:rPr lang="en-AU" dirty="0" smtClean="0"/>
              <a:t>Greenhouse gases absorb and emit radiant energy</a:t>
            </a:r>
          </a:p>
          <a:p>
            <a:pPr marL="171450" indent="-171450">
              <a:buFont typeface="Arial" panose="020B0604020202020204" pitchFamily="34" charset="0"/>
              <a:buChar char="•"/>
            </a:pPr>
            <a:r>
              <a:rPr lang="en-AU" dirty="0" smtClean="0"/>
              <a:t>The global annual mean carbon dioxide (CO2) concentrations reached 410ppm in 2019 and the CO2 equivalent of all greenhouse emissions reached 508ppm.</a:t>
            </a:r>
          </a:p>
          <a:p>
            <a:endParaRPr lang="en-AU" dirty="0" smtClean="0"/>
          </a:p>
          <a:p>
            <a:r>
              <a:rPr lang="en-AU" b="1" dirty="0" smtClean="0"/>
              <a:t>Point 2: </a:t>
            </a:r>
          </a:p>
          <a:p>
            <a:pPr marL="171450" lvl="1" indent="-171450">
              <a:buFont typeface="Arial" panose="020B0604020202020204" pitchFamily="34" charset="0"/>
              <a:buChar char="•"/>
            </a:pPr>
            <a:r>
              <a:rPr lang="en-AU" dirty="0"/>
              <a:t>¼ of CO2 emissions are absorbed into ocean; ¼ CO2 taken up by land use; rest finds it way into atmosphere</a:t>
            </a:r>
          </a:p>
          <a:p>
            <a:pPr marL="171450" indent="-171450">
              <a:buFont typeface="Arial" panose="020B0604020202020204" pitchFamily="34" charset="0"/>
              <a:buChar char="•"/>
            </a:pPr>
            <a:r>
              <a:rPr lang="en-AU" dirty="0" smtClean="0"/>
              <a:t>Despite a decline in global fossil fuel emissions of CO2 in 2020 associated with the COVID-19 pandemic, this will have a negligible impact in terms of climate change. </a:t>
            </a:r>
          </a:p>
          <a:p>
            <a:pPr marL="171450" indent="-171450">
              <a:buFont typeface="Arial" panose="020B0604020202020204" pitchFamily="34" charset="0"/>
              <a:buChar char="•"/>
            </a:pPr>
            <a:r>
              <a:rPr lang="en-AU" dirty="0"/>
              <a:t>Concentrations of all the major long-lived greenhouse gases in the atmosphere continue to increase – currently at the highest levels on Earth for at least two million years</a:t>
            </a:r>
          </a:p>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4</a:t>
            </a:fld>
            <a:endParaRPr lang="en-AU"/>
          </a:p>
        </p:txBody>
      </p:sp>
    </p:spTree>
    <p:extLst>
      <p:ext uri="{BB962C8B-B14F-4D97-AF65-F5344CB8AC3E}">
        <p14:creationId xmlns:p14="http://schemas.microsoft.com/office/powerpoint/2010/main" val="20819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world’s oceans, </a:t>
            </a:r>
            <a:r>
              <a:rPr lang="en-AU" dirty="0" err="1" smtClean="0"/>
              <a:t>esp</a:t>
            </a:r>
            <a:r>
              <a:rPr lang="en-AU" dirty="0" smtClean="0"/>
              <a:t> in the Southern hemisphere, are taking up around 90% of the extra energy resulting from enhanced greenhouse gas concentrations</a:t>
            </a:r>
          </a:p>
          <a:p>
            <a:pPr marL="171450" indent="-171450">
              <a:buFont typeface="Arial" panose="020B0604020202020204" pitchFamily="34" charset="0"/>
              <a:buChar char="•"/>
            </a:pPr>
            <a:r>
              <a:rPr lang="en-AU" dirty="0" smtClean="0"/>
              <a:t>Increasing </a:t>
            </a:r>
            <a:r>
              <a:rPr lang="en-AU" dirty="0"/>
              <a:t>ocean acidification – CO2 + H2O leads to HCO3(carbonic acid) and H+</a:t>
            </a:r>
          </a:p>
          <a:p>
            <a:pPr marL="171450" indent="-171450">
              <a:buFont typeface="Arial" panose="020B0604020202020204" pitchFamily="34" charset="0"/>
              <a:buChar char="•"/>
            </a:pPr>
            <a:r>
              <a:rPr lang="en-AU" dirty="0"/>
              <a:t>Increased acidification reduces calcium carbonate needed for shell formation of pteropods and other shelled sea creatures (vital part of ocean food chain); has potential to wipe out over 50% of all ocean species by year </a:t>
            </a:r>
            <a:r>
              <a:rPr lang="en-AU" dirty="0" smtClean="0"/>
              <a:t>2100</a:t>
            </a:r>
          </a:p>
          <a:p>
            <a:pPr marL="171450" lvl="1" indent="-171450">
              <a:buFont typeface="Arial" panose="020B0604020202020204" pitchFamily="34" charset="0"/>
              <a:buChar char="•"/>
            </a:pPr>
            <a:r>
              <a:rPr lang="en-AU" dirty="0"/>
              <a:t>Rising sea levels due to melting polar ice (e.g., melting of Greenland and West Antarctic ice sheaths) can raise sea levels to 12 meters or more</a:t>
            </a:r>
          </a:p>
          <a:p>
            <a:pPr marL="171450" indent="-171450">
              <a:buFont typeface="Arial" panose="020B0604020202020204" pitchFamily="34" charset="0"/>
              <a:buChar char="•"/>
            </a:pP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5</a:t>
            </a:fld>
            <a:endParaRPr lang="en-AU"/>
          </a:p>
        </p:txBody>
      </p:sp>
    </p:spTree>
    <p:extLst>
      <p:ext uri="{BB962C8B-B14F-4D97-AF65-F5344CB8AC3E}">
        <p14:creationId xmlns:p14="http://schemas.microsoft.com/office/powerpoint/2010/main" val="99814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Australia’s climate is warming since records began in 1910</a:t>
            </a:r>
          </a:p>
          <a:p>
            <a:pPr marL="171450" indent="-171450">
              <a:buFont typeface="Arial" panose="020B0604020202020204" pitchFamily="34" charset="0"/>
              <a:buChar char="•"/>
            </a:pPr>
            <a:r>
              <a:rPr lang="en-AU" dirty="0" smtClean="0"/>
              <a:t>Changes in weather and climate extremes include extreme heat, heavy rainfall and coastal inundation, fire weather and drought</a:t>
            </a:r>
          </a:p>
          <a:p>
            <a:pPr marL="171450" lvl="1" indent="-171450">
              <a:buFont typeface="Arial" panose="020B0604020202020204" pitchFamily="34" charset="0"/>
              <a:buChar char="•"/>
            </a:pPr>
            <a:r>
              <a:rPr lang="en-AU" dirty="0" smtClean="0"/>
              <a:t>Changes </a:t>
            </a:r>
            <a:r>
              <a:rPr lang="en-AU" dirty="0"/>
              <a:t>in weather &amp; climate extremes have a large impact on the health &amp; wellbeing of our communities and ecosystems</a:t>
            </a:r>
          </a:p>
          <a:p>
            <a:pPr marL="171450" indent="-171450">
              <a:buFont typeface="Arial" panose="020B0604020202020204" pitchFamily="34" charset="0"/>
              <a:buChar char="•"/>
            </a:pPr>
            <a:r>
              <a:rPr lang="en-AU" dirty="0" smtClean="0"/>
              <a:t>Australia’s </a:t>
            </a:r>
            <a:r>
              <a:rPr lang="en-AU" dirty="0"/>
              <a:t>54 natural resource management (NRM) </a:t>
            </a:r>
            <a:r>
              <a:rPr lang="en-AU" dirty="0" smtClean="0"/>
              <a:t>regions has </a:t>
            </a:r>
            <a:r>
              <a:rPr lang="en-AU" dirty="0"/>
              <a:t>a unique set of priorities for responding to climate change, which relate to their diversity of history, population, resource base, geography and climate.</a:t>
            </a:r>
          </a:p>
          <a:p>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6</a:t>
            </a:fld>
            <a:endParaRPr lang="en-AU"/>
          </a:p>
        </p:txBody>
      </p:sp>
    </p:spTree>
    <p:extLst>
      <p:ext uri="{BB962C8B-B14F-4D97-AF65-F5344CB8AC3E}">
        <p14:creationId xmlns:p14="http://schemas.microsoft.com/office/powerpoint/2010/main" val="136602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D088C1-A3BF-4686-8141-BDBCA2947CDC}" type="slidenum">
              <a:rPr lang="en-AU" smtClean="0"/>
              <a:t>7</a:t>
            </a:fld>
            <a:endParaRPr lang="en-AU"/>
          </a:p>
        </p:txBody>
      </p:sp>
    </p:spTree>
    <p:extLst>
      <p:ext uri="{BB962C8B-B14F-4D97-AF65-F5344CB8AC3E}">
        <p14:creationId xmlns:p14="http://schemas.microsoft.com/office/powerpoint/2010/main" val="307864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One billion persons with disabilities worldwide will experience the impacts of climate change differently and more severely than others </a:t>
            </a: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8</a:t>
            </a:fld>
            <a:endParaRPr lang="en-AU"/>
          </a:p>
        </p:txBody>
      </p:sp>
    </p:spTree>
    <p:extLst>
      <p:ext uri="{BB962C8B-B14F-4D97-AF65-F5344CB8AC3E}">
        <p14:creationId xmlns:p14="http://schemas.microsoft.com/office/powerpoint/2010/main" val="206218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149350"/>
            <a:ext cx="5954712"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One billion persons with disabilities worldwide will experience the impacts of climate change differently and more severely than others </a:t>
            </a:r>
            <a:endParaRPr lang="en-AU" dirty="0" smtClean="0"/>
          </a:p>
          <a:p>
            <a:pPr marL="171450" indent="-171450">
              <a:buFont typeface="Arial" panose="020B0604020202020204" pitchFamily="34" charset="0"/>
              <a:buChar char="•"/>
            </a:pPr>
            <a:r>
              <a:rPr lang="en-AU" dirty="0" smtClean="0"/>
              <a:t>Re item 1: </a:t>
            </a:r>
          </a:p>
          <a:p>
            <a:pPr lvl="1"/>
            <a:r>
              <a:rPr lang="en-AU" dirty="0"/>
              <a:t>Lack of disaggregated statistical data for persons with disabilities</a:t>
            </a:r>
          </a:p>
          <a:p>
            <a:pPr lvl="1"/>
            <a:r>
              <a:rPr lang="en-AU" dirty="0"/>
              <a:t>Lack of service-provider knowledge of barriers associated with particular types of </a:t>
            </a:r>
            <a:r>
              <a:rPr lang="en-AU" dirty="0" smtClean="0"/>
              <a:t>disabilities</a:t>
            </a:r>
          </a:p>
          <a:p>
            <a:pPr lvl="1"/>
            <a:endParaRPr lang="en-AU" dirty="0" smtClean="0"/>
          </a:p>
          <a:p>
            <a:pPr marL="171450" indent="-171450">
              <a:buFont typeface="Arial" panose="020B0604020202020204" pitchFamily="34" charset="0"/>
              <a:buChar char="•"/>
            </a:pPr>
            <a:r>
              <a:rPr lang="en-AU" dirty="0" smtClean="0"/>
              <a:t>Re Item 2:</a:t>
            </a:r>
          </a:p>
          <a:p>
            <a:pPr marL="0" lvl="1"/>
            <a:r>
              <a:rPr lang="en-AU" dirty="0" smtClean="0"/>
              <a:t>       Worrying </a:t>
            </a:r>
            <a:r>
              <a:rPr lang="en-AU" dirty="0"/>
              <a:t>gap between policy and implementation</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Re Item 3</a:t>
            </a:r>
          </a:p>
          <a:p>
            <a:pPr lvl="1"/>
            <a:r>
              <a:rPr lang="en-AU" dirty="0"/>
              <a:t>Inaccessible warnings and evacuation procedures</a:t>
            </a:r>
          </a:p>
          <a:p>
            <a:pPr lvl="1"/>
            <a:r>
              <a:rPr lang="en-AU" dirty="0"/>
              <a:t>Inaccessible emergency shelters</a:t>
            </a:r>
          </a:p>
          <a:p>
            <a:pPr lvl="1"/>
            <a:r>
              <a:rPr lang="en-AU" dirty="0"/>
              <a:t>Latrines unsafe for women and girls with disabilities</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Re Item 4: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84D088C1-A3BF-4686-8141-BDBCA2947CDC}" type="slidenum">
              <a:rPr lang="en-AU" smtClean="0"/>
              <a:t>9</a:t>
            </a:fld>
            <a:endParaRPr lang="en-AU"/>
          </a:p>
        </p:txBody>
      </p:sp>
    </p:spTree>
    <p:extLst>
      <p:ext uri="{BB962C8B-B14F-4D97-AF65-F5344CB8AC3E}">
        <p14:creationId xmlns:p14="http://schemas.microsoft.com/office/powerpoint/2010/main" val="3344562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B0911E-E3A4-4CAA-AED6-FFE01E4D03C6}"/>
              </a:ext>
            </a:extLst>
          </p:cNvPr>
          <p:cNvSpPr>
            <a:spLocks noGrp="1"/>
          </p:cNvSpPr>
          <p:nvPr>
            <p:ph type="ctrTitle" hasCustomPrompt="1"/>
          </p:nvPr>
        </p:nvSpPr>
        <p:spPr>
          <a:xfrm>
            <a:off x="385619" y="300038"/>
            <a:ext cx="5710381" cy="1838325"/>
          </a:xfrm>
        </p:spPr>
        <p:txBody>
          <a:bodyPr anchor="b"/>
          <a:lstStyle>
            <a:lvl1pPr algn="l">
              <a:defRPr sz="6000" b="1"/>
            </a:lvl1pPr>
          </a:lstStyle>
          <a:p>
            <a:r>
              <a:rPr lang="en-US" dirty="0"/>
              <a:t>Presentation title goes here</a:t>
            </a:r>
            <a:endParaRPr lang="en-AU" dirty="0"/>
          </a:p>
        </p:txBody>
      </p:sp>
      <p:sp>
        <p:nvSpPr>
          <p:cNvPr id="3" name="Subtitle 2">
            <a:extLst>
              <a:ext uri="{FF2B5EF4-FFF2-40B4-BE49-F238E27FC236}">
                <a16:creationId xmlns="" xmlns:a16="http://schemas.microsoft.com/office/drawing/2014/main" id="{34B10A8A-5623-429C-B6CA-F6FC53EF2962}"/>
              </a:ext>
            </a:extLst>
          </p:cNvPr>
          <p:cNvSpPr>
            <a:spLocks noGrp="1"/>
          </p:cNvSpPr>
          <p:nvPr>
            <p:ph type="subTitle" idx="1" hasCustomPrompt="1"/>
          </p:nvPr>
        </p:nvSpPr>
        <p:spPr>
          <a:xfrm>
            <a:off x="385619" y="2493675"/>
            <a:ext cx="5710381" cy="36512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endParaRPr lang="en-AU" dirty="0"/>
          </a:p>
        </p:txBody>
      </p:sp>
      <p:sp>
        <p:nvSpPr>
          <p:cNvPr id="4" name="Date Placeholder 3">
            <a:extLst>
              <a:ext uri="{FF2B5EF4-FFF2-40B4-BE49-F238E27FC236}">
                <a16:creationId xmlns="" xmlns:a16="http://schemas.microsoft.com/office/drawing/2014/main" id="{56FD8E5A-5AC5-4B63-8F78-2289C9252EE0}"/>
              </a:ext>
            </a:extLst>
          </p:cNvPr>
          <p:cNvSpPr>
            <a:spLocks noGrp="1"/>
          </p:cNvSpPr>
          <p:nvPr>
            <p:ph type="dt" sz="half" idx="10"/>
          </p:nvPr>
        </p:nvSpPr>
        <p:spPr>
          <a:xfrm>
            <a:off x="385619" y="3985459"/>
            <a:ext cx="3024908" cy="365125"/>
          </a:xfrm>
          <a:prstGeom prst="rect">
            <a:avLst/>
          </a:prstGeom>
        </p:spPr>
        <p:txBody>
          <a:bodyPr/>
          <a:lstStyle>
            <a:lvl1pPr>
              <a:defRPr sz="1600">
                <a:solidFill>
                  <a:schemeClr val="tx1"/>
                </a:solidFill>
              </a:defRPr>
            </a:lvl1pPr>
          </a:lstStyle>
          <a:p>
            <a:endParaRPr lang="en-AU" dirty="0"/>
          </a:p>
        </p:txBody>
      </p:sp>
      <p:sp>
        <p:nvSpPr>
          <p:cNvPr id="5" name="Footer Placeholder 4">
            <a:extLst>
              <a:ext uri="{FF2B5EF4-FFF2-40B4-BE49-F238E27FC236}">
                <a16:creationId xmlns="" xmlns:a16="http://schemas.microsoft.com/office/drawing/2014/main" id="{A7DB5D45-EE58-48B1-9214-B78901CF08C9}"/>
              </a:ext>
            </a:extLst>
          </p:cNvPr>
          <p:cNvSpPr>
            <a:spLocks noGrp="1"/>
          </p:cNvSpPr>
          <p:nvPr>
            <p:ph type="ftr" sz="quarter" idx="11"/>
          </p:nvPr>
        </p:nvSpPr>
        <p:spPr>
          <a:xfrm>
            <a:off x="385619" y="4520339"/>
            <a:ext cx="3833092" cy="365125"/>
          </a:xfrm>
          <a:prstGeom prst="rect">
            <a:avLst/>
          </a:prstGeom>
        </p:spPr>
        <p:txBody>
          <a:bodyPr/>
          <a:lstStyle>
            <a:lvl1pPr>
              <a:defRPr sz="1600">
                <a:solidFill>
                  <a:schemeClr val="tx1"/>
                </a:solidFill>
              </a:defRPr>
            </a:lvl1pPr>
          </a:lstStyle>
          <a:p>
            <a:pPr algn="l"/>
            <a:r>
              <a:rPr lang="en-US"/>
              <a:t>Presentation Title</a:t>
            </a:r>
            <a:endParaRPr lang="en-AU" dirty="0"/>
          </a:p>
        </p:txBody>
      </p:sp>
      <p:pic>
        <p:nvPicPr>
          <p:cNvPr id="8" name="Picture 7">
            <a:extLst>
              <a:ext uri="{FF2B5EF4-FFF2-40B4-BE49-F238E27FC236}">
                <a16:creationId xmlns="" xmlns:a16="http://schemas.microsoft.com/office/drawing/2014/main" id="{F324932E-DD55-4582-A46E-12879C57CA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4011" y="5555412"/>
            <a:ext cx="2619363" cy="1293962"/>
          </a:xfrm>
          <a:prstGeom prst="rect">
            <a:avLst/>
          </a:prstGeom>
        </p:spPr>
      </p:pic>
      <p:sp>
        <p:nvSpPr>
          <p:cNvPr id="9" name="Rectangle 8">
            <a:extLst>
              <a:ext uri="{FF2B5EF4-FFF2-40B4-BE49-F238E27FC236}">
                <a16:creationId xmlns="" xmlns:a16="http://schemas.microsoft.com/office/drawing/2014/main" id="{A39C45B9-3133-4426-BF94-B42D6AFF40B8}"/>
              </a:ext>
            </a:extLst>
          </p:cNvPr>
          <p:cNvSpPr/>
          <p:nvPr userDrawn="1"/>
        </p:nvSpPr>
        <p:spPr>
          <a:xfrm>
            <a:off x="385619" y="6187233"/>
            <a:ext cx="6096000" cy="461665"/>
          </a:xfrm>
          <a:prstGeom prst="rect">
            <a:avLst/>
          </a:prstGeom>
        </p:spPr>
        <p:txBody>
          <a:bodyPr>
            <a:spAutoFit/>
          </a:bodyPr>
          <a:lstStyle/>
          <a:p>
            <a:r>
              <a:rPr lang="en-AU" sz="1200" b="0" i="0" dirty="0">
                <a:solidFill>
                  <a:srgbClr val="222222"/>
                </a:solidFill>
                <a:effectLst/>
                <a:latin typeface="Arial" panose="020B0604020202020204" pitchFamily="34" charset="0"/>
              </a:rPr>
              <a:t>‘</a:t>
            </a:r>
            <a:r>
              <a:rPr lang="en-AU" sz="1200" b="0" i="0" dirty="0" err="1">
                <a:solidFill>
                  <a:srgbClr val="222222"/>
                </a:solidFill>
                <a:effectLst/>
                <a:latin typeface="Arial" panose="020B0604020202020204" pitchFamily="34" charset="0"/>
              </a:rPr>
              <a:t>NextSense</a:t>
            </a:r>
            <a:r>
              <a:rPr lang="en-AU" sz="1200" b="0" i="0" dirty="0">
                <a:solidFill>
                  <a:srgbClr val="222222"/>
                </a:solidFill>
                <a:effectLst/>
                <a:latin typeface="Arial" panose="020B0604020202020204" pitchFamily="34" charset="0"/>
              </a:rPr>
              <a:t>’ is a registered trade mark of Royal Institute for Deaf and Blind Children (ABN 53 443 272 865)</a:t>
            </a:r>
            <a:endParaRPr lang="en-AU" sz="1200" dirty="0"/>
          </a:p>
        </p:txBody>
      </p:sp>
    </p:spTree>
    <p:extLst>
      <p:ext uri="{BB962C8B-B14F-4D97-AF65-F5344CB8AC3E}">
        <p14:creationId xmlns:p14="http://schemas.microsoft.com/office/powerpoint/2010/main" val="203454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Divider">
    <p:bg>
      <p:bgPr>
        <a:solidFill>
          <a:schemeClr val="accent3"/>
        </a:solidFill>
        <a:effectLst/>
      </p:bgPr>
    </p:bg>
    <p:spTree>
      <p:nvGrpSpPr>
        <p:cNvPr id="1" name=""/>
        <p:cNvGrpSpPr/>
        <p:nvPr/>
      </p:nvGrpSpPr>
      <p:grpSpPr>
        <a:xfrm>
          <a:off x="0" y="0"/>
          <a:ext cx="0" cy="0"/>
          <a:chOff x="0" y="0"/>
          <a:chExt cx="0" cy="0"/>
        </a:xfrm>
      </p:grpSpPr>
      <p:pic>
        <p:nvPicPr>
          <p:cNvPr id="3" name="Picture 2" descr="A picture containing light, wheel&#10;&#10;Description automatically generated">
            <a:extLst>
              <a:ext uri="{FF2B5EF4-FFF2-40B4-BE49-F238E27FC236}">
                <a16:creationId xmlns="" xmlns:a16="http://schemas.microsoft.com/office/drawing/2014/main" id="{E88CA059-2AE6-4322-A3BE-83EA6E3CC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202" r="16086"/>
          <a:stretch/>
        </p:blipFill>
        <p:spPr>
          <a:xfrm rot="5400000">
            <a:off x="4988442" y="-345556"/>
            <a:ext cx="7692281" cy="6714836"/>
          </a:xfrm>
          <a:prstGeom prst="rect">
            <a:avLst/>
          </a:prstGeom>
        </p:spPr>
      </p:pic>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Divider Content</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12" name="Picture Placeholder 11">
            <a:extLst>
              <a:ext uri="{FF2B5EF4-FFF2-40B4-BE49-F238E27FC236}">
                <a16:creationId xmlns="" xmlns:a16="http://schemas.microsoft.com/office/drawing/2014/main" id="{1513C652-B482-4F1B-BD42-F1697F89AF4A}"/>
              </a:ext>
            </a:extLst>
          </p:cNvPr>
          <p:cNvSpPr>
            <a:spLocks noGrp="1"/>
          </p:cNvSpPr>
          <p:nvPr>
            <p:ph type="pic" sz="quarter" idx="10"/>
          </p:nvPr>
        </p:nvSpPr>
        <p:spPr>
          <a:xfrm>
            <a:off x="7696200" y="2081212"/>
            <a:ext cx="3657600" cy="3657600"/>
          </a:xfrm>
        </p:spPr>
        <p:txBody>
          <a:bodyPr/>
          <a:lstStyle/>
          <a:p>
            <a:endParaRPr lang="en-AU"/>
          </a:p>
        </p:txBody>
      </p:sp>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68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vider">
    <p:bg>
      <p:bgPr>
        <a:solidFill>
          <a:schemeClr val="accent4"/>
        </a:solidFill>
        <a:effectLst/>
      </p:bgPr>
    </p:bg>
    <p:spTree>
      <p:nvGrpSpPr>
        <p:cNvPr id="1" name=""/>
        <p:cNvGrpSpPr/>
        <p:nvPr/>
      </p:nvGrpSpPr>
      <p:grpSpPr>
        <a:xfrm>
          <a:off x="0" y="0"/>
          <a:ext cx="0" cy="0"/>
          <a:chOff x="0" y="0"/>
          <a:chExt cx="0" cy="0"/>
        </a:xfrm>
      </p:grpSpPr>
      <p:pic>
        <p:nvPicPr>
          <p:cNvPr id="3" name="Picture 2" descr="A picture containing light, wheel&#10;&#10;Description automatically generated">
            <a:extLst>
              <a:ext uri="{FF2B5EF4-FFF2-40B4-BE49-F238E27FC236}">
                <a16:creationId xmlns="" xmlns:a16="http://schemas.microsoft.com/office/drawing/2014/main" id="{E88CA059-2AE6-4322-A3BE-83EA6E3CC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202" r="16086"/>
          <a:stretch/>
        </p:blipFill>
        <p:spPr>
          <a:xfrm rot="5400000">
            <a:off x="4988442" y="-345556"/>
            <a:ext cx="7692281" cy="6714836"/>
          </a:xfrm>
          <a:prstGeom prst="rect">
            <a:avLst/>
          </a:prstGeom>
        </p:spPr>
      </p:pic>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Divider Content</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12" name="Picture Placeholder 11">
            <a:extLst>
              <a:ext uri="{FF2B5EF4-FFF2-40B4-BE49-F238E27FC236}">
                <a16:creationId xmlns="" xmlns:a16="http://schemas.microsoft.com/office/drawing/2014/main" id="{1513C652-B482-4F1B-BD42-F1697F89AF4A}"/>
              </a:ext>
            </a:extLst>
          </p:cNvPr>
          <p:cNvSpPr>
            <a:spLocks noGrp="1"/>
          </p:cNvSpPr>
          <p:nvPr>
            <p:ph type="pic" sz="quarter" idx="10"/>
          </p:nvPr>
        </p:nvSpPr>
        <p:spPr>
          <a:xfrm>
            <a:off x="7696200" y="2081212"/>
            <a:ext cx="3657600" cy="3657600"/>
          </a:xfrm>
        </p:spPr>
        <p:txBody>
          <a:bodyPr/>
          <a:lstStyle/>
          <a:p>
            <a:endParaRPr lang="en-AU"/>
          </a:p>
        </p:txBody>
      </p:sp>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223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accent1"/>
        </a:solidFill>
        <a:effectLst/>
      </p:bgPr>
    </p:bg>
    <p:spTree>
      <p:nvGrpSpPr>
        <p:cNvPr id="1" name=""/>
        <p:cNvGrpSpPr/>
        <p:nvPr/>
      </p:nvGrpSpPr>
      <p:grpSpPr>
        <a:xfrm>
          <a:off x="0" y="0"/>
          <a:ext cx="0" cy="0"/>
          <a:chOff x="0" y="0"/>
          <a:chExt cx="0" cy="0"/>
        </a:xfrm>
      </p:grpSpPr>
      <p:pic>
        <p:nvPicPr>
          <p:cNvPr id="3" name="Picture 2" descr="A picture containing light, wheel&#10;&#10;Description automatically generated">
            <a:extLst>
              <a:ext uri="{FF2B5EF4-FFF2-40B4-BE49-F238E27FC236}">
                <a16:creationId xmlns="" xmlns:a16="http://schemas.microsoft.com/office/drawing/2014/main" id="{E88CA059-2AE6-4322-A3BE-83EA6E3CC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202" r="16086"/>
          <a:stretch/>
        </p:blipFill>
        <p:spPr>
          <a:xfrm rot="5400000">
            <a:off x="4988442" y="-345556"/>
            <a:ext cx="7692281" cy="6714836"/>
          </a:xfrm>
          <a:prstGeom prst="rect">
            <a:avLst/>
          </a:prstGeom>
        </p:spPr>
      </p:pic>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Divider Content</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12" name="Picture Placeholder 11">
            <a:extLst>
              <a:ext uri="{FF2B5EF4-FFF2-40B4-BE49-F238E27FC236}">
                <a16:creationId xmlns="" xmlns:a16="http://schemas.microsoft.com/office/drawing/2014/main" id="{1513C652-B482-4F1B-BD42-F1697F89AF4A}"/>
              </a:ext>
            </a:extLst>
          </p:cNvPr>
          <p:cNvSpPr>
            <a:spLocks noGrp="1"/>
          </p:cNvSpPr>
          <p:nvPr>
            <p:ph type="pic" sz="quarter" idx="10"/>
          </p:nvPr>
        </p:nvSpPr>
        <p:spPr>
          <a:xfrm>
            <a:off x="7696200" y="2081212"/>
            <a:ext cx="3657600" cy="3657600"/>
          </a:xfrm>
        </p:spPr>
        <p:txBody>
          <a:bodyPr/>
          <a:lstStyle/>
          <a:p>
            <a:endParaRPr lang="en-AU"/>
          </a:p>
        </p:txBody>
      </p:sp>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08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Divider Content</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12" name="Picture Placeholder 11">
            <a:extLst>
              <a:ext uri="{FF2B5EF4-FFF2-40B4-BE49-F238E27FC236}">
                <a16:creationId xmlns="" xmlns:a16="http://schemas.microsoft.com/office/drawing/2014/main" id="{1513C652-B482-4F1B-BD42-F1697F89AF4A}"/>
              </a:ext>
            </a:extLst>
          </p:cNvPr>
          <p:cNvSpPr>
            <a:spLocks noGrp="1"/>
          </p:cNvSpPr>
          <p:nvPr>
            <p:ph type="pic" sz="quarter" idx="10"/>
          </p:nvPr>
        </p:nvSpPr>
        <p:spPr>
          <a:xfrm>
            <a:off x="7696200" y="2081212"/>
            <a:ext cx="3657600" cy="3657600"/>
          </a:xfrm>
        </p:spPr>
        <p:txBody>
          <a:bodyPr/>
          <a:lstStyle/>
          <a:p>
            <a:endParaRPr lang="en-AU"/>
          </a:p>
        </p:txBody>
      </p:sp>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807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Divider Content</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12" name="Picture Placeholder 11">
            <a:extLst>
              <a:ext uri="{FF2B5EF4-FFF2-40B4-BE49-F238E27FC236}">
                <a16:creationId xmlns="" xmlns:a16="http://schemas.microsoft.com/office/drawing/2014/main" id="{1513C652-B482-4F1B-BD42-F1697F89AF4A}"/>
              </a:ext>
            </a:extLst>
          </p:cNvPr>
          <p:cNvSpPr>
            <a:spLocks noGrp="1"/>
          </p:cNvSpPr>
          <p:nvPr>
            <p:ph type="pic" sz="quarter" idx="10"/>
          </p:nvPr>
        </p:nvSpPr>
        <p:spPr>
          <a:xfrm>
            <a:off x="7696200" y="2081212"/>
            <a:ext cx="3657600" cy="3657600"/>
          </a:xfrm>
        </p:spPr>
        <p:txBody>
          <a:bodyPr/>
          <a:lstStyle/>
          <a:p>
            <a:endParaRPr lang="en-AU"/>
          </a:p>
        </p:txBody>
      </p:sp>
      <p:cxnSp>
        <p:nvCxnSpPr>
          <p:cNvPr id="11" name="Straight Connector 10">
            <a:extLst>
              <a:ext uri="{FF2B5EF4-FFF2-40B4-BE49-F238E27FC236}">
                <a16:creationId xmlns="" xmlns:a16="http://schemas.microsoft.com/office/drawing/2014/main" id="{6A88C6A5-7CED-4E9B-AEDF-3098D0502A3F}"/>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232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Divider Content</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12" name="Picture Placeholder 11">
            <a:extLst>
              <a:ext uri="{FF2B5EF4-FFF2-40B4-BE49-F238E27FC236}">
                <a16:creationId xmlns="" xmlns:a16="http://schemas.microsoft.com/office/drawing/2014/main" id="{1513C652-B482-4F1B-BD42-F1697F89AF4A}"/>
              </a:ext>
            </a:extLst>
          </p:cNvPr>
          <p:cNvSpPr>
            <a:spLocks noGrp="1"/>
          </p:cNvSpPr>
          <p:nvPr>
            <p:ph type="pic" sz="quarter" idx="10"/>
          </p:nvPr>
        </p:nvSpPr>
        <p:spPr>
          <a:xfrm>
            <a:off x="7696200" y="2081212"/>
            <a:ext cx="3657600" cy="3657600"/>
          </a:xfrm>
        </p:spPr>
        <p:txBody>
          <a:bodyPr/>
          <a:lstStyle/>
          <a:p>
            <a:endParaRPr lang="en-AU"/>
          </a:p>
        </p:txBody>
      </p:sp>
      <p:cxnSp>
        <p:nvCxnSpPr>
          <p:cNvPr id="11" name="Straight Connector 10">
            <a:extLst>
              <a:ext uri="{FF2B5EF4-FFF2-40B4-BE49-F238E27FC236}">
                <a16:creationId xmlns="" xmlns:a16="http://schemas.microsoft.com/office/drawing/2014/main" id="{34FB385E-007C-46A2-A2A8-26CF3B660EB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4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Divider Content</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12" name="Picture Placeholder 11">
            <a:extLst>
              <a:ext uri="{FF2B5EF4-FFF2-40B4-BE49-F238E27FC236}">
                <a16:creationId xmlns="" xmlns:a16="http://schemas.microsoft.com/office/drawing/2014/main" id="{1513C652-B482-4F1B-BD42-F1697F89AF4A}"/>
              </a:ext>
            </a:extLst>
          </p:cNvPr>
          <p:cNvSpPr>
            <a:spLocks noGrp="1"/>
          </p:cNvSpPr>
          <p:nvPr>
            <p:ph type="pic" sz="quarter" idx="10"/>
          </p:nvPr>
        </p:nvSpPr>
        <p:spPr>
          <a:xfrm>
            <a:off x="7696200" y="2081212"/>
            <a:ext cx="3657600" cy="3657600"/>
          </a:xfrm>
        </p:spPr>
        <p:txBody>
          <a:bodyPr/>
          <a:lstStyle/>
          <a:p>
            <a:endParaRPr lang="en-AU"/>
          </a:p>
        </p:txBody>
      </p:sp>
      <p:cxnSp>
        <p:nvCxnSpPr>
          <p:cNvPr id="11" name="Straight Connector 10">
            <a:extLst>
              <a:ext uri="{FF2B5EF4-FFF2-40B4-BE49-F238E27FC236}">
                <a16:creationId xmlns="" xmlns:a16="http://schemas.microsoft.com/office/drawing/2014/main" id="{1BC1AE7F-2C65-4E06-80DF-078A5D9978D2}"/>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101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Expres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5710381" cy="898525"/>
          </a:xfrm>
        </p:spPr>
        <p:txBody>
          <a:bodyPr anchor="b"/>
          <a:lstStyle>
            <a:lvl1pPr algn="l">
              <a:defRPr sz="6000" b="1"/>
            </a:lvl1pPr>
          </a:lstStyle>
          <a:p>
            <a:r>
              <a:rPr lang="en-US" dirty="0"/>
              <a:t>Photo Divider</a:t>
            </a:r>
            <a:endParaRPr lang="en-AU" dirty="0"/>
          </a:p>
        </p:txBody>
      </p:sp>
      <p:sp>
        <p:nvSpPr>
          <p:cNvPr id="2" name="Rectangle 1">
            <a:extLst>
              <a:ext uri="{FF2B5EF4-FFF2-40B4-BE49-F238E27FC236}">
                <a16:creationId xmlns="" xmlns:a16="http://schemas.microsoft.com/office/drawing/2014/main" id="{741017FD-22AE-48DC-A6A3-46294D46DFE2}"/>
              </a:ext>
            </a:extLst>
          </p:cNvPr>
          <p:cNvSpPr/>
          <p:nvPr userDrawn="1"/>
        </p:nvSpPr>
        <p:spPr>
          <a:xfrm>
            <a:off x="314036" y="6373091"/>
            <a:ext cx="1219200" cy="48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 xmlns:a16="http://schemas.microsoft.com/office/drawing/2014/main" id="{0623E7B1-C7C3-4B61-8BF6-C76CA4313B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Tree>
    <p:extLst>
      <p:ext uri="{BB962C8B-B14F-4D97-AF65-F5344CB8AC3E}">
        <p14:creationId xmlns:p14="http://schemas.microsoft.com/office/powerpoint/2010/main" val="564571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Expres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5710381" cy="898525"/>
          </a:xfrm>
        </p:spPr>
        <p:txBody>
          <a:bodyPr anchor="b"/>
          <a:lstStyle>
            <a:lvl1pPr algn="l">
              <a:defRPr sz="6000" b="1"/>
            </a:lvl1pPr>
          </a:lstStyle>
          <a:p>
            <a:r>
              <a:rPr lang="en-US" dirty="0"/>
              <a:t>Photo Divider</a:t>
            </a:r>
            <a:endParaRPr lang="en-AU" dirty="0"/>
          </a:p>
        </p:txBody>
      </p:sp>
      <p:sp>
        <p:nvSpPr>
          <p:cNvPr id="2" name="Rectangle 1">
            <a:extLst>
              <a:ext uri="{FF2B5EF4-FFF2-40B4-BE49-F238E27FC236}">
                <a16:creationId xmlns="" xmlns:a16="http://schemas.microsoft.com/office/drawing/2014/main" id="{C18D5A51-E888-48EF-939F-035680F247F1}"/>
              </a:ext>
            </a:extLst>
          </p:cNvPr>
          <p:cNvSpPr/>
          <p:nvPr userDrawn="1"/>
        </p:nvSpPr>
        <p:spPr>
          <a:xfrm>
            <a:off x="385619" y="6373091"/>
            <a:ext cx="1143000" cy="3971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 xmlns:a16="http://schemas.microsoft.com/office/drawing/2014/main" id="{780AAF7E-116E-46CD-BC28-600E79BBE8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Tree>
    <p:extLst>
      <p:ext uri="{BB962C8B-B14F-4D97-AF65-F5344CB8AC3E}">
        <p14:creationId xmlns:p14="http://schemas.microsoft.com/office/powerpoint/2010/main" val="2249398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Expres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5710381" cy="898525"/>
          </a:xfrm>
        </p:spPr>
        <p:txBody>
          <a:bodyPr anchor="b"/>
          <a:lstStyle>
            <a:lvl1pPr algn="l">
              <a:defRPr sz="6000" b="1"/>
            </a:lvl1pPr>
          </a:lstStyle>
          <a:p>
            <a:r>
              <a:rPr lang="en-US" dirty="0"/>
              <a:t>Photo Divider</a:t>
            </a:r>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cxnSp>
        <p:nvCxnSpPr>
          <p:cNvPr id="8" name="Straight Connector 7">
            <a:extLst>
              <a:ext uri="{FF2B5EF4-FFF2-40B4-BE49-F238E27FC236}">
                <a16:creationId xmlns="" xmlns:a16="http://schemas.microsoft.com/office/drawing/2014/main" id="{BD9BA863-C36B-4FAF-B64E-D85477042448}"/>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71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Cover pa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B0911E-E3A4-4CAA-AED6-FFE01E4D03C6}"/>
              </a:ext>
            </a:extLst>
          </p:cNvPr>
          <p:cNvSpPr>
            <a:spLocks noGrp="1"/>
          </p:cNvSpPr>
          <p:nvPr>
            <p:ph type="ctrTitle" hasCustomPrompt="1"/>
          </p:nvPr>
        </p:nvSpPr>
        <p:spPr>
          <a:xfrm>
            <a:off x="385619" y="300038"/>
            <a:ext cx="5710381" cy="1838325"/>
          </a:xfrm>
        </p:spPr>
        <p:txBody>
          <a:bodyPr anchor="b"/>
          <a:lstStyle>
            <a:lvl1pPr algn="l">
              <a:defRPr sz="6000" b="1"/>
            </a:lvl1pPr>
          </a:lstStyle>
          <a:p>
            <a:r>
              <a:rPr lang="en-US" dirty="0"/>
              <a:t>Presentation title goes here</a:t>
            </a:r>
            <a:endParaRPr lang="en-AU" dirty="0"/>
          </a:p>
        </p:txBody>
      </p:sp>
      <p:sp>
        <p:nvSpPr>
          <p:cNvPr id="3" name="Subtitle 2">
            <a:extLst>
              <a:ext uri="{FF2B5EF4-FFF2-40B4-BE49-F238E27FC236}">
                <a16:creationId xmlns="" xmlns:a16="http://schemas.microsoft.com/office/drawing/2014/main" id="{34B10A8A-5623-429C-B6CA-F6FC53EF2962}"/>
              </a:ext>
            </a:extLst>
          </p:cNvPr>
          <p:cNvSpPr>
            <a:spLocks noGrp="1"/>
          </p:cNvSpPr>
          <p:nvPr>
            <p:ph type="subTitle" idx="1" hasCustomPrompt="1"/>
          </p:nvPr>
        </p:nvSpPr>
        <p:spPr>
          <a:xfrm>
            <a:off x="385619" y="2493675"/>
            <a:ext cx="5710381" cy="36512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endParaRPr lang="en-AU" dirty="0"/>
          </a:p>
        </p:txBody>
      </p:sp>
      <p:sp>
        <p:nvSpPr>
          <p:cNvPr id="4" name="Date Placeholder 3">
            <a:extLst>
              <a:ext uri="{FF2B5EF4-FFF2-40B4-BE49-F238E27FC236}">
                <a16:creationId xmlns="" xmlns:a16="http://schemas.microsoft.com/office/drawing/2014/main" id="{56FD8E5A-5AC5-4B63-8F78-2289C9252EE0}"/>
              </a:ext>
            </a:extLst>
          </p:cNvPr>
          <p:cNvSpPr>
            <a:spLocks noGrp="1"/>
          </p:cNvSpPr>
          <p:nvPr>
            <p:ph type="dt" sz="half" idx="10"/>
          </p:nvPr>
        </p:nvSpPr>
        <p:spPr>
          <a:xfrm>
            <a:off x="385619" y="3985459"/>
            <a:ext cx="3024908" cy="365125"/>
          </a:xfrm>
          <a:prstGeom prst="rect">
            <a:avLst/>
          </a:prstGeom>
        </p:spPr>
        <p:txBody>
          <a:bodyPr/>
          <a:lstStyle>
            <a:lvl1pPr>
              <a:defRPr sz="1600">
                <a:solidFill>
                  <a:schemeClr val="tx1"/>
                </a:solidFill>
              </a:defRPr>
            </a:lvl1pPr>
          </a:lstStyle>
          <a:p>
            <a:endParaRPr lang="en-AU" dirty="0"/>
          </a:p>
        </p:txBody>
      </p:sp>
      <p:sp>
        <p:nvSpPr>
          <p:cNvPr id="5" name="Footer Placeholder 4">
            <a:extLst>
              <a:ext uri="{FF2B5EF4-FFF2-40B4-BE49-F238E27FC236}">
                <a16:creationId xmlns="" xmlns:a16="http://schemas.microsoft.com/office/drawing/2014/main" id="{A7DB5D45-EE58-48B1-9214-B78901CF08C9}"/>
              </a:ext>
            </a:extLst>
          </p:cNvPr>
          <p:cNvSpPr>
            <a:spLocks noGrp="1"/>
          </p:cNvSpPr>
          <p:nvPr>
            <p:ph type="ftr" sz="quarter" idx="11"/>
          </p:nvPr>
        </p:nvSpPr>
        <p:spPr>
          <a:xfrm>
            <a:off x="385619" y="4520339"/>
            <a:ext cx="3833092" cy="365125"/>
          </a:xfrm>
          <a:prstGeom prst="rect">
            <a:avLst/>
          </a:prstGeom>
        </p:spPr>
        <p:txBody>
          <a:bodyPr/>
          <a:lstStyle>
            <a:lvl1pPr>
              <a:defRPr sz="1600">
                <a:solidFill>
                  <a:schemeClr val="tx1"/>
                </a:solidFill>
              </a:defRPr>
            </a:lvl1pPr>
          </a:lstStyle>
          <a:p>
            <a:pPr algn="l"/>
            <a:r>
              <a:rPr lang="en-US"/>
              <a:t>Presentation Title</a:t>
            </a:r>
            <a:endParaRPr lang="en-AU" dirty="0"/>
          </a:p>
        </p:txBody>
      </p:sp>
      <p:pic>
        <p:nvPicPr>
          <p:cNvPr id="8" name="Picture 7">
            <a:extLst>
              <a:ext uri="{FF2B5EF4-FFF2-40B4-BE49-F238E27FC236}">
                <a16:creationId xmlns="" xmlns:a16="http://schemas.microsoft.com/office/drawing/2014/main" id="{B8BAE34F-5C3F-41CF-A2B9-039346CA250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4011" y="5555412"/>
            <a:ext cx="2619363" cy="1293962"/>
          </a:xfrm>
          <a:prstGeom prst="rect">
            <a:avLst/>
          </a:prstGeom>
        </p:spPr>
      </p:pic>
      <p:sp>
        <p:nvSpPr>
          <p:cNvPr id="9" name="Rectangle 8">
            <a:extLst>
              <a:ext uri="{FF2B5EF4-FFF2-40B4-BE49-F238E27FC236}">
                <a16:creationId xmlns="" xmlns:a16="http://schemas.microsoft.com/office/drawing/2014/main" id="{8769E363-E90C-45EC-B97A-1E0AFF948890}"/>
              </a:ext>
            </a:extLst>
          </p:cNvPr>
          <p:cNvSpPr/>
          <p:nvPr userDrawn="1"/>
        </p:nvSpPr>
        <p:spPr>
          <a:xfrm>
            <a:off x="385619" y="6187233"/>
            <a:ext cx="6096000" cy="461665"/>
          </a:xfrm>
          <a:prstGeom prst="rect">
            <a:avLst/>
          </a:prstGeom>
        </p:spPr>
        <p:txBody>
          <a:bodyPr>
            <a:spAutoFit/>
          </a:bodyPr>
          <a:lstStyle/>
          <a:p>
            <a:r>
              <a:rPr lang="en-AU" sz="1200" b="0" i="0" dirty="0">
                <a:solidFill>
                  <a:srgbClr val="222222"/>
                </a:solidFill>
                <a:effectLst/>
                <a:latin typeface="Arial" panose="020B0604020202020204" pitchFamily="34" charset="0"/>
              </a:rPr>
              <a:t>‘</a:t>
            </a:r>
            <a:r>
              <a:rPr lang="en-AU" sz="1200" b="0" i="0" dirty="0" err="1">
                <a:solidFill>
                  <a:srgbClr val="222222"/>
                </a:solidFill>
                <a:effectLst/>
                <a:latin typeface="Arial" panose="020B0604020202020204" pitchFamily="34" charset="0"/>
              </a:rPr>
              <a:t>NextSense</a:t>
            </a:r>
            <a:r>
              <a:rPr lang="en-AU" sz="1200" b="0" i="0" dirty="0">
                <a:solidFill>
                  <a:srgbClr val="222222"/>
                </a:solidFill>
                <a:effectLst/>
                <a:latin typeface="Arial" panose="020B0604020202020204" pitchFamily="34" charset="0"/>
              </a:rPr>
              <a:t>’ is a registered trade mark of Royal Institute for Deaf and Blind Children (ABN 53 443 272 865)</a:t>
            </a:r>
            <a:endParaRPr lang="en-AU" sz="1200" dirty="0"/>
          </a:p>
        </p:txBody>
      </p:sp>
    </p:spTree>
    <p:extLst>
      <p:ext uri="{BB962C8B-B14F-4D97-AF65-F5344CB8AC3E}">
        <p14:creationId xmlns:p14="http://schemas.microsoft.com/office/powerpoint/2010/main" val="3083947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Expres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5710381" cy="898525"/>
          </a:xfrm>
        </p:spPr>
        <p:txBody>
          <a:bodyPr anchor="b"/>
          <a:lstStyle>
            <a:lvl1pPr algn="l">
              <a:defRPr sz="6000" b="1"/>
            </a:lvl1pPr>
          </a:lstStyle>
          <a:p>
            <a:r>
              <a:rPr lang="en-US" dirty="0"/>
              <a:t>Photo Divider</a:t>
            </a:r>
            <a:endParaRPr lang="en-AU" dirty="0"/>
          </a:p>
        </p:txBody>
      </p:sp>
      <p:pic>
        <p:nvPicPr>
          <p:cNvPr id="3" name="Picture 2">
            <a:extLst>
              <a:ext uri="{FF2B5EF4-FFF2-40B4-BE49-F238E27FC236}">
                <a16:creationId xmlns="" xmlns:a16="http://schemas.microsoft.com/office/drawing/2014/main" id="{AE1D368A-FBA9-402D-98EE-CE2C920ADF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Tree>
    <p:extLst>
      <p:ext uri="{BB962C8B-B14F-4D97-AF65-F5344CB8AC3E}">
        <p14:creationId xmlns:p14="http://schemas.microsoft.com/office/powerpoint/2010/main" val="226736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s / background">
    <p:bg>
      <p:bgPr>
        <a:solidFill>
          <a:schemeClr val="accent2"/>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3" name="Content Placeholder 2">
            <a:extLst>
              <a:ext uri="{FF2B5EF4-FFF2-40B4-BE49-F238E27FC236}">
                <a16:creationId xmlns="" xmlns:a16="http://schemas.microsoft.com/office/drawing/2014/main" id="{302FCF1F-75B9-4083-983B-8852CBA6F0E3}"/>
              </a:ext>
            </a:extLst>
          </p:cNvPr>
          <p:cNvSpPr>
            <a:spLocks noGrp="1"/>
          </p:cNvSpPr>
          <p:nvPr>
            <p:ph sz="quarter" idx="10"/>
          </p:nvPr>
        </p:nvSpPr>
        <p:spPr>
          <a:xfrm>
            <a:off x="506413" y="588963"/>
            <a:ext cx="10847387" cy="5395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1" name="Straight Connector 10">
            <a:extLst>
              <a:ext uri="{FF2B5EF4-FFF2-40B4-BE49-F238E27FC236}">
                <a16:creationId xmlns="" xmlns:a16="http://schemas.microsoft.com/office/drawing/2014/main" id="{FCDC2C8A-22F9-4B41-AFD0-479E00255C99}"/>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otes / background">
    <p:bg>
      <p:bgPr>
        <a:solidFill>
          <a:schemeClr val="accent3"/>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3" name="Content Placeholder 2">
            <a:extLst>
              <a:ext uri="{FF2B5EF4-FFF2-40B4-BE49-F238E27FC236}">
                <a16:creationId xmlns="" xmlns:a16="http://schemas.microsoft.com/office/drawing/2014/main" id="{302FCF1F-75B9-4083-983B-8852CBA6F0E3}"/>
              </a:ext>
            </a:extLst>
          </p:cNvPr>
          <p:cNvSpPr>
            <a:spLocks noGrp="1"/>
          </p:cNvSpPr>
          <p:nvPr>
            <p:ph sz="quarter" idx="10"/>
          </p:nvPr>
        </p:nvSpPr>
        <p:spPr>
          <a:xfrm>
            <a:off x="506413" y="588963"/>
            <a:ext cx="10847387" cy="5395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1" name="Straight Connector 10">
            <a:extLst>
              <a:ext uri="{FF2B5EF4-FFF2-40B4-BE49-F238E27FC236}">
                <a16:creationId xmlns="" xmlns:a16="http://schemas.microsoft.com/office/drawing/2014/main" id="{ED902225-BACC-4634-BB44-EF006E94B1A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101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Quotes / background">
    <p:bg>
      <p:bgPr>
        <a:solidFill>
          <a:schemeClr val="accent4"/>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3" name="Content Placeholder 2">
            <a:extLst>
              <a:ext uri="{FF2B5EF4-FFF2-40B4-BE49-F238E27FC236}">
                <a16:creationId xmlns="" xmlns:a16="http://schemas.microsoft.com/office/drawing/2014/main" id="{302FCF1F-75B9-4083-983B-8852CBA6F0E3}"/>
              </a:ext>
            </a:extLst>
          </p:cNvPr>
          <p:cNvSpPr>
            <a:spLocks noGrp="1"/>
          </p:cNvSpPr>
          <p:nvPr>
            <p:ph sz="quarter" idx="10"/>
          </p:nvPr>
        </p:nvSpPr>
        <p:spPr>
          <a:xfrm>
            <a:off x="506413" y="588963"/>
            <a:ext cx="10847387" cy="5395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1" name="Straight Connector 10">
            <a:extLst>
              <a:ext uri="{FF2B5EF4-FFF2-40B4-BE49-F238E27FC236}">
                <a16:creationId xmlns="" xmlns:a16="http://schemas.microsoft.com/office/drawing/2014/main" id="{1C9351E6-4500-4DB0-8880-DA4F40A50E12}"/>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69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Quotes / background">
    <p:bg>
      <p:bgPr>
        <a:solidFill>
          <a:schemeClr val="accent1"/>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3" name="Content Placeholder 2">
            <a:extLst>
              <a:ext uri="{FF2B5EF4-FFF2-40B4-BE49-F238E27FC236}">
                <a16:creationId xmlns="" xmlns:a16="http://schemas.microsoft.com/office/drawing/2014/main" id="{302FCF1F-75B9-4083-983B-8852CBA6F0E3}"/>
              </a:ext>
            </a:extLst>
          </p:cNvPr>
          <p:cNvSpPr>
            <a:spLocks noGrp="1"/>
          </p:cNvSpPr>
          <p:nvPr>
            <p:ph sz="quarter" idx="10"/>
          </p:nvPr>
        </p:nvSpPr>
        <p:spPr>
          <a:xfrm>
            <a:off x="506413" y="588963"/>
            <a:ext cx="10847387" cy="5395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1" name="Straight Connector 10">
            <a:extLst>
              <a:ext uri="{FF2B5EF4-FFF2-40B4-BE49-F238E27FC236}">
                <a16:creationId xmlns="" xmlns:a16="http://schemas.microsoft.com/office/drawing/2014/main" id="{AE135713-985D-4349-A5B6-A8AB46A185A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07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Divider">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Thanks</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 xmlns:a16="http://schemas.microsoft.com/office/drawing/2014/main" id="{4BE33976-D7CE-4DB6-B64C-16F2669271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7546" y="2530474"/>
            <a:ext cx="2746254" cy="2746254"/>
          </a:xfrm>
          <a:prstGeom prst="rect">
            <a:avLst/>
          </a:prstGeom>
        </p:spPr>
      </p:pic>
      <p:sp>
        <p:nvSpPr>
          <p:cNvPr id="13" name="Rectangle 12">
            <a:extLst>
              <a:ext uri="{FF2B5EF4-FFF2-40B4-BE49-F238E27FC236}">
                <a16:creationId xmlns="" xmlns:a16="http://schemas.microsoft.com/office/drawing/2014/main" id="{287FC181-94F9-4A94-835A-3553A5E80404}"/>
              </a:ext>
            </a:extLst>
          </p:cNvPr>
          <p:cNvSpPr/>
          <p:nvPr userDrawn="1"/>
        </p:nvSpPr>
        <p:spPr>
          <a:xfrm>
            <a:off x="384545" y="5472108"/>
            <a:ext cx="6096000" cy="646331"/>
          </a:xfrm>
          <a:prstGeom prst="rect">
            <a:avLst/>
          </a:prstGeom>
        </p:spPr>
        <p:txBody>
          <a:bodyPr>
            <a:spAutoFit/>
          </a:bodyPr>
          <a:lstStyle/>
          <a:p>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NextSense</a:t>
            </a:r>
            <a:r>
              <a:rPr lang="en-AU" b="0" i="0" dirty="0">
                <a:solidFill>
                  <a:srgbClr val="222222"/>
                </a:solidFill>
                <a:effectLst/>
                <a:latin typeface="Arial" panose="020B0604020202020204" pitchFamily="34" charset="0"/>
              </a:rPr>
              <a:t>’ is a registered trade mark of Royal Institute for Deaf and Blind Children (ABN 53 443 272 865) </a:t>
            </a:r>
            <a:endParaRPr lang="en-AU" dirty="0"/>
          </a:p>
        </p:txBody>
      </p:sp>
    </p:spTree>
    <p:extLst>
      <p:ext uri="{BB962C8B-B14F-4D97-AF65-F5344CB8AC3E}">
        <p14:creationId xmlns:p14="http://schemas.microsoft.com/office/powerpoint/2010/main" val="3713307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ivider">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Thanks</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 xmlns:a16="http://schemas.microsoft.com/office/drawing/2014/main" id="{EB2EE099-C2BF-4A57-B104-C1D80F1C4E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7546" y="2530474"/>
            <a:ext cx="2746254" cy="2746254"/>
          </a:xfrm>
          <a:prstGeom prst="rect">
            <a:avLst/>
          </a:prstGeom>
        </p:spPr>
      </p:pic>
      <p:sp>
        <p:nvSpPr>
          <p:cNvPr id="13" name="Rectangle 12">
            <a:extLst>
              <a:ext uri="{FF2B5EF4-FFF2-40B4-BE49-F238E27FC236}">
                <a16:creationId xmlns="" xmlns:a16="http://schemas.microsoft.com/office/drawing/2014/main" id="{442818A0-91D6-45D0-987F-F1343F6B3B9A}"/>
              </a:ext>
            </a:extLst>
          </p:cNvPr>
          <p:cNvSpPr/>
          <p:nvPr userDrawn="1"/>
        </p:nvSpPr>
        <p:spPr>
          <a:xfrm>
            <a:off x="384545" y="5472108"/>
            <a:ext cx="6096000" cy="646331"/>
          </a:xfrm>
          <a:prstGeom prst="rect">
            <a:avLst/>
          </a:prstGeom>
        </p:spPr>
        <p:txBody>
          <a:bodyPr>
            <a:spAutoFit/>
          </a:bodyPr>
          <a:lstStyle/>
          <a:p>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NextSense</a:t>
            </a:r>
            <a:r>
              <a:rPr lang="en-AU" b="0" i="0" dirty="0">
                <a:solidFill>
                  <a:srgbClr val="222222"/>
                </a:solidFill>
                <a:effectLst/>
                <a:latin typeface="Arial" panose="020B0604020202020204" pitchFamily="34" charset="0"/>
              </a:rPr>
              <a:t>’ is a registered trade mark of Royal Institute for Deaf and Blind Children (ABN 53 443 272 865) </a:t>
            </a:r>
            <a:endParaRPr lang="en-AU" dirty="0"/>
          </a:p>
        </p:txBody>
      </p:sp>
    </p:spTree>
    <p:extLst>
      <p:ext uri="{BB962C8B-B14F-4D97-AF65-F5344CB8AC3E}">
        <p14:creationId xmlns:p14="http://schemas.microsoft.com/office/powerpoint/2010/main" val="93513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Divider">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Thanks</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 xmlns:a16="http://schemas.microsoft.com/office/drawing/2014/main" id="{C13CEA70-4A64-4992-90C1-03B5D0D9E1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7546" y="2530474"/>
            <a:ext cx="2746254" cy="2746254"/>
          </a:xfrm>
          <a:prstGeom prst="rect">
            <a:avLst/>
          </a:prstGeom>
        </p:spPr>
      </p:pic>
      <p:sp>
        <p:nvSpPr>
          <p:cNvPr id="13" name="Rectangle 12">
            <a:extLst>
              <a:ext uri="{FF2B5EF4-FFF2-40B4-BE49-F238E27FC236}">
                <a16:creationId xmlns="" xmlns:a16="http://schemas.microsoft.com/office/drawing/2014/main" id="{DE4B7CF8-0732-4A3A-82B7-3AA41D4B219E}"/>
              </a:ext>
            </a:extLst>
          </p:cNvPr>
          <p:cNvSpPr/>
          <p:nvPr userDrawn="1"/>
        </p:nvSpPr>
        <p:spPr>
          <a:xfrm>
            <a:off x="384545" y="5472108"/>
            <a:ext cx="6096000" cy="646331"/>
          </a:xfrm>
          <a:prstGeom prst="rect">
            <a:avLst/>
          </a:prstGeom>
        </p:spPr>
        <p:txBody>
          <a:bodyPr>
            <a:spAutoFit/>
          </a:bodyPr>
          <a:lstStyle/>
          <a:p>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NextSense</a:t>
            </a:r>
            <a:r>
              <a:rPr lang="en-AU" b="0" i="0" dirty="0">
                <a:solidFill>
                  <a:srgbClr val="222222"/>
                </a:solidFill>
                <a:effectLst/>
                <a:latin typeface="Arial" panose="020B0604020202020204" pitchFamily="34" charset="0"/>
              </a:rPr>
              <a:t>’ is a registered trade mark of Royal Institute for Deaf and Blind Children (ABN 53 443 272 865) </a:t>
            </a:r>
            <a:endParaRPr lang="en-AU" dirty="0"/>
          </a:p>
        </p:txBody>
      </p:sp>
    </p:spTree>
    <p:extLst>
      <p:ext uri="{BB962C8B-B14F-4D97-AF65-F5344CB8AC3E}">
        <p14:creationId xmlns:p14="http://schemas.microsoft.com/office/powerpoint/2010/main" val="282180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Divider">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Thanks</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 xmlns:a16="http://schemas.microsoft.com/office/drawing/2014/main" id="{359B1987-6441-4A91-B63A-B79FA0F66E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7546" y="2530474"/>
            <a:ext cx="2746254" cy="2746254"/>
          </a:xfrm>
          <a:prstGeom prst="rect">
            <a:avLst/>
          </a:prstGeom>
        </p:spPr>
      </p:pic>
      <p:sp>
        <p:nvSpPr>
          <p:cNvPr id="13" name="Rectangle 12">
            <a:extLst>
              <a:ext uri="{FF2B5EF4-FFF2-40B4-BE49-F238E27FC236}">
                <a16:creationId xmlns="" xmlns:a16="http://schemas.microsoft.com/office/drawing/2014/main" id="{35591CE5-3763-4BD1-9A52-BFBF8A192FF9}"/>
              </a:ext>
            </a:extLst>
          </p:cNvPr>
          <p:cNvSpPr/>
          <p:nvPr userDrawn="1"/>
        </p:nvSpPr>
        <p:spPr>
          <a:xfrm>
            <a:off x="384545" y="5472108"/>
            <a:ext cx="6096000" cy="646331"/>
          </a:xfrm>
          <a:prstGeom prst="rect">
            <a:avLst/>
          </a:prstGeom>
        </p:spPr>
        <p:txBody>
          <a:bodyPr>
            <a:spAutoFit/>
          </a:bodyPr>
          <a:lstStyle/>
          <a:p>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NextSense</a:t>
            </a:r>
            <a:r>
              <a:rPr lang="en-AU" b="0" i="0" dirty="0">
                <a:solidFill>
                  <a:srgbClr val="222222"/>
                </a:solidFill>
                <a:effectLst/>
                <a:latin typeface="Arial" panose="020B0604020202020204" pitchFamily="34" charset="0"/>
              </a:rPr>
              <a:t>’ is a registered trade mark of Royal Institute for Deaf and Blind Children (ABN 53 443 272 865) </a:t>
            </a:r>
            <a:endParaRPr lang="en-AU" dirty="0"/>
          </a:p>
        </p:txBody>
      </p:sp>
    </p:spTree>
    <p:extLst>
      <p:ext uri="{BB962C8B-B14F-4D97-AF65-F5344CB8AC3E}">
        <p14:creationId xmlns:p14="http://schemas.microsoft.com/office/powerpoint/2010/main" val="2123546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Presentation Title</a:t>
            </a:r>
            <a:endParaRPr lang="en-AU"/>
          </a:p>
        </p:txBody>
      </p:sp>
      <p:sp>
        <p:nvSpPr>
          <p:cNvPr id="6" name="Slide Number Placeholder 5"/>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349364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Cover pa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B0911E-E3A4-4CAA-AED6-FFE01E4D03C6}"/>
              </a:ext>
            </a:extLst>
          </p:cNvPr>
          <p:cNvSpPr>
            <a:spLocks noGrp="1"/>
          </p:cNvSpPr>
          <p:nvPr>
            <p:ph type="ctrTitle" hasCustomPrompt="1"/>
          </p:nvPr>
        </p:nvSpPr>
        <p:spPr>
          <a:xfrm>
            <a:off x="385619" y="300038"/>
            <a:ext cx="5710381" cy="1838325"/>
          </a:xfrm>
        </p:spPr>
        <p:txBody>
          <a:bodyPr anchor="b"/>
          <a:lstStyle>
            <a:lvl1pPr algn="l">
              <a:defRPr sz="6000" b="1"/>
            </a:lvl1pPr>
          </a:lstStyle>
          <a:p>
            <a:r>
              <a:rPr lang="en-US" dirty="0"/>
              <a:t>Presentation title goes here</a:t>
            </a:r>
            <a:endParaRPr lang="en-AU" dirty="0"/>
          </a:p>
        </p:txBody>
      </p:sp>
      <p:sp>
        <p:nvSpPr>
          <p:cNvPr id="3" name="Subtitle 2">
            <a:extLst>
              <a:ext uri="{FF2B5EF4-FFF2-40B4-BE49-F238E27FC236}">
                <a16:creationId xmlns="" xmlns:a16="http://schemas.microsoft.com/office/drawing/2014/main" id="{34B10A8A-5623-429C-B6CA-F6FC53EF2962}"/>
              </a:ext>
            </a:extLst>
          </p:cNvPr>
          <p:cNvSpPr>
            <a:spLocks noGrp="1"/>
          </p:cNvSpPr>
          <p:nvPr>
            <p:ph type="subTitle" idx="1" hasCustomPrompt="1"/>
          </p:nvPr>
        </p:nvSpPr>
        <p:spPr>
          <a:xfrm>
            <a:off x="385619" y="2493675"/>
            <a:ext cx="5710381" cy="36512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endParaRPr lang="en-AU" dirty="0"/>
          </a:p>
        </p:txBody>
      </p:sp>
      <p:sp>
        <p:nvSpPr>
          <p:cNvPr id="4" name="Date Placeholder 3">
            <a:extLst>
              <a:ext uri="{FF2B5EF4-FFF2-40B4-BE49-F238E27FC236}">
                <a16:creationId xmlns="" xmlns:a16="http://schemas.microsoft.com/office/drawing/2014/main" id="{56FD8E5A-5AC5-4B63-8F78-2289C9252EE0}"/>
              </a:ext>
            </a:extLst>
          </p:cNvPr>
          <p:cNvSpPr>
            <a:spLocks noGrp="1"/>
          </p:cNvSpPr>
          <p:nvPr>
            <p:ph type="dt" sz="half" idx="10"/>
          </p:nvPr>
        </p:nvSpPr>
        <p:spPr>
          <a:xfrm>
            <a:off x="385619" y="3985459"/>
            <a:ext cx="3024908" cy="365125"/>
          </a:xfrm>
          <a:prstGeom prst="rect">
            <a:avLst/>
          </a:prstGeom>
        </p:spPr>
        <p:txBody>
          <a:bodyPr/>
          <a:lstStyle>
            <a:lvl1pPr>
              <a:defRPr sz="1600">
                <a:solidFill>
                  <a:schemeClr val="tx1"/>
                </a:solidFill>
              </a:defRPr>
            </a:lvl1pPr>
          </a:lstStyle>
          <a:p>
            <a:endParaRPr lang="en-AU" dirty="0"/>
          </a:p>
        </p:txBody>
      </p:sp>
      <p:sp>
        <p:nvSpPr>
          <p:cNvPr id="5" name="Footer Placeholder 4">
            <a:extLst>
              <a:ext uri="{FF2B5EF4-FFF2-40B4-BE49-F238E27FC236}">
                <a16:creationId xmlns="" xmlns:a16="http://schemas.microsoft.com/office/drawing/2014/main" id="{A7DB5D45-EE58-48B1-9214-B78901CF08C9}"/>
              </a:ext>
            </a:extLst>
          </p:cNvPr>
          <p:cNvSpPr>
            <a:spLocks noGrp="1"/>
          </p:cNvSpPr>
          <p:nvPr>
            <p:ph type="ftr" sz="quarter" idx="11"/>
          </p:nvPr>
        </p:nvSpPr>
        <p:spPr>
          <a:xfrm>
            <a:off x="385619" y="4520339"/>
            <a:ext cx="3833092" cy="365125"/>
          </a:xfrm>
          <a:prstGeom prst="rect">
            <a:avLst/>
          </a:prstGeom>
        </p:spPr>
        <p:txBody>
          <a:bodyPr/>
          <a:lstStyle>
            <a:lvl1pPr>
              <a:defRPr sz="1600">
                <a:solidFill>
                  <a:schemeClr val="tx1"/>
                </a:solidFill>
              </a:defRPr>
            </a:lvl1pPr>
          </a:lstStyle>
          <a:p>
            <a:pPr algn="l"/>
            <a:r>
              <a:rPr lang="en-US"/>
              <a:t>Presentation Title</a:t>
            </a:r>
            <a:endParaRPr lang="en-AU" dirty="0"/>
          </a:p>
        </p:txBody>
      </p:sp>
      <p:pic>
        <p:nvPicPr>
          <p:cNvPr id="8" name="Picture 7">
            <a:extLst>
              <a:ext uri="{FF2B5EF4-FFF2-40B4-BE49-F238E27FC236}">
                <a16:creationId xmlns="" xmlns:a16="http://schemas.microsoft.com/office/drawing/2014/main" id="{71B78305-E056-4099-8A07-D181FDD28F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4011" y="5555412"/>
            <a:ext cx="2619363" cy="1293962"/>
          </a:xfrm>
          <a:prstGeom prst="rect">
            <a:avLst/>
          </a:prstGeom>
        </p:spPr>
      </p:pic>
      <p:sp>
        <p:nvSpPr>
          <p:cNvPr id="9" name="Rectangle 8">
            <a:extLst>
              <a:ext uri="{FF2B5EF4-FFF2-40B4-BE49-F238E27FC236}">
                <a16:creationId xmlns="" xmlns:a16="http://schemas.microsoft.com/office/drawing/2014/main" id="{B7CFDB28-79E6-4276-A8CB-5FE2DECEABA3}"/>
              </a:ext>
            </a:extLst>
          </p:cNvPr>
          <p:cNvSpPr/>
          <p:nvPr userDrawn="1"/>
        </p:nvSpPr>
        <p:spPr>
          <a:xfrm>
            <a:off x="385619" y="6187233"/>
            <a:ext cx="6096000" cy="461665"/>
          </a:xfrm>
          <a:prstGeom prst="rect">
            <a:avLst/>
          </a:prstGeom>
        </p:spPr>
        <p:txBody>
          <a:bodyPr>
            <a:spAutoFit/>
          </a:bodyPr>
          <a:lstStyle/>
          <a:p>
            <a:r>
              <a:rPr lang="en-AU" sz="1200" b="0" i="0" dirty="0">
                <a:solidFill>
                  <a:srgbClr val="222222"/>
                </a:solidFill>
                <a:effectLst/>
                <a:latin typeface="Arial" panose="020B0604020202020204" pitchFamily="34" charset="0"/>
              </a:rPr>
              <a:t>‘</a:t>
            </a:r>
            <a:r>
              <a:rPr lang="en-AU" sz="1200" b="0" i="0" dirty="0" err="1">
                <a:solidFill>
                  <a:srgbClr val="222222"/>
                </a:solidFill>
                <a:effectLst/>
                <a:latin typeface="Arial" panose="020B0604020202020204" pitchFamily="34" charset="0"/>
              </a:rPr>
              <a:t>NextSense</a:t>
            </a:r>
            <a:r>
              <a:rPr lang="en-AU" sz="1200" b="0" i="0" dirty="0">
                <a:solidFill>
                  <a:srgbClr val="222222"/>
                </a:solidFill>
                <a:effectLst/>
                <a:latin typeface="Arial" panose="020B0604020202020204" pitchFamily="34" charset="0"/>
              </a:rPr>
              <a:t>’ is a registered trade mark of Royal Institute for Deaf and Blind Children (ABN 53 443 272 865)</a:t>
            </a:r>
            <a:endParaRPr lang="en-AU" sz="1200" dirty="0"/>
          </a:p>
        </p:txBody>
      </p:sp>
    </p:spTree>
    <p:extLst>
      <p:ext uri="{BB962C8B-B14F-4D97-AF65-F5344CB8AC3E}">
        <p14:creationId xmlns:p14="http://schemas.microsoft.com/office/powerpoint/2010/main" val="1538449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Presentation Title</a:t>
            </a:r>
            <a:endParaRPr lang="en-AU"/>
          </a:p>
        </p:txBody>
      </p:sp>
      <p:sp>
        <p:nvSpPr>
          <p:cNvPr id="6" name="Slide Number Placeholder 5"/>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1120678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Presentation Title</a:t>
            </a:r>
            <a:endParaRPr lang="en-AU"/>
          </a:p>
        </p:txBody>
      </p:sp>
      <p:sp>
        <p:nvSpPr>
          <p:cNvPr id="6" name="Slide Number Placeholder 5"/>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566027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smtClean="0"/>
              <a:t>Presentation Title</a:t>
            </a:r>
            <a:endParaRPr lang="en-AU"/>
          </a:p>
        </p:txBody>
      </p:sp>
      <p:sp>
        <p:nvSpPr>
          <p:cNvPr id="7" name="Slide Number Placeholder 6"/>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2891308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r>
              <a:rPr lang="en-AU" smtClean="0"/>
              <a:t>Presentation Title</a:t>
            </a:r>
            <a:endParaRPr lang="en-AU"/>
          </a:p>
        </p:txBody>
      </p:sp>
      <p:sp>
        <p:nvSpPr>
          <p:cNvPr id="9" name="Slide Number Placeholder 8"/>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3063245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Presentation Title</a:t>
            </a:r>
            <a:endParaRPr lang="en-AU"/>
          </a:p>
        </p:txBody>
      </p:sp>
      <p:sp>
        <p:nvSpPr>
          <p:cNvPr id="5" name="Slide Number Placeholder 4"/>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1859798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r>
              <a:rPr lang="en-AU" smtClean="0"/>
              <a:t>Presentation Title</a:t>
            </a:r>
            <a:endParaRPr lang="en-AU"/>
          </a:p>
        </p:txBody>
      </p:sp>
      <p:sp>
        <p:nvSpPr>
          <p:cNvPr id="4" name="Slide Number Placeholder 3"/>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3539772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smtClean="0"/>
              <a:t>Presentation Title</a:t>
            </a:r>
            <a:endParaRPr lang="en-AU"/>
          </a:p>
        </p:txBody>
      </p:sp>
      <p:sp>
        <p:nvSpPr>
          <p:cNvPr id="7" name="Slide Number Placeholder 6"/>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3907063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smtClean="0"/>
              <a:t>Presentation Title</a:t>
            </a:r>
            <a:endParaRPr lang="en-AU"/>
          </a:p>
        </p:txBody>
      </p:sp>
      <p:sp>
        <p:nvSpPr>
          <p:cNvPr id="7" name="Slide Number Placeholder 6"/>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944583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Presentation Title</a:t>
            </a:r>
            <a:endParaRPr lang="en-AU"/>
          </a:p>
        </p:txBody>
      </p:sp>
      <p:sp>
        <p:nvSpPr>
          <p:cNvPr id="6" name="Slide Number Placeholder 5"/>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3180360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Presentation Title</a:t>
            </a:r>
            <a:endParaRPr lang="en-AU"/>
          </a:p>
        </p:txBody>
      </p:sp>
      <p:sp>
        <p:nvSpPr>
          <p:cNvPr id="6" name="Slide Number Placeholder 5"/>
          <p:cNvSpPr>
            <a:spLocks noGrp="1"/>
          </p:cNvSpPr>
          <p:nvPr>
            <p:ph type="sldNum" sz="quarter" idx="12"/>
          </p:nvPr>
        </p:nvSpPr>
        <p:spPr/>
        <p:txBody>
          <a:bodyPr/>
          <a:lstStyle/>
          <a:p>
            <a:fld id="{E4D1F112-A2B8-41ED-943A-8629421E7C3C}" type="slidenum">
              <a:rPr lang="en-AU" smtClean="0"/>
              <a:pPr/>
              <a:t>‹#›</a:t>
            </a:fld>
            <a:endParaRPr lang="en-AU"/>
          </a:p>
        </p:txBody>
      </p:sp>
    </p:spTree>
    <p:extLst>
      <p:ext uri="{BB962C8B-B14F-4D97-AF65-F5344CB8AC3E}">
        <p14:creationId xmlns:p14="http://schemas.microsoft.com/office/powerpoint/2010/main" val="268825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Cover p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B0911E-E3A4-4CAA-AED6-FFE01E4D03C6}"/>
              </a:ext>
            </a:extLst>
          </p:cNvPr>
          <p:cNvSpPr>
            <a:spLocks noGrp="1"/>
          </p:cNvSpPr>
          <p:nvPr>
            <p:ph type="ctrTitle" hasCustomPrompt="1"/>
          </p:nvPr>
        </p:nvSpPr>
        <p:spPr>
          <a:xfrm>
            <a:off x="385619" y="300038"/>
            <a:ext cx="5710381" cy="1838325"/>
          </a:xfrm>
        </p:spPr>
        <p:txBody>
          <a:bodyPr anchor="b"/>
          <a:lstStyle>
            <a:lvl1pPr algn="l">
              <a:defRPr sz="6000" b="1"/>
            </a:lvl1pPr>
          </a:lstStyle>
          <a:p>
            <a:r>
              <a:rPr lang="en-US" dirty="0"/>
              <a:t>Presentation title goes here</a:t>
            </a:r>
            <a:endParaRPr lang="en-AU" dirty="0"/>
          </a:p>
        </p:txBody>
      </p:sp>
      <p:sp>
        <p:nvSpPr>
          <p:cNvPr id="3" name="Subtitle 2">
            <a:extLst>
              <a:ext uri="{FF2B5EF4-FFF2-40B4-BE49-F238E27FC236}">
                <a16:creationId xmlns="" xmlns:a16="http://schemas.microsoft.com/office/drawing/2014/main" id="{34B10A8A-5623-429C-B6CA-F6FC53EF2962}"/>
              </a:ext>
            </a:extLst>
          </p:cNvPr>
          <p:cNvSpPr>
            <a:spLocks noGrp="1"/>
          </p:cNvSpPr>
          <p:nvPr>
            <p:ph type="subTitle" idx="1" hasCustomPrompt="1"/>
          </p:nvPr>
        </p:nvSpPr>
        <p:spPr>
          <a:xfrm>
            <a:off x="385619" y="2493675"/>
            <a:ext cx="5710381" cy="36512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endParaRPr lang="en-AU" dirty="0"/>
          </a:p>
        </p:txBody>
      </p:sp>
      <p:sp>
        <p:nvSpPr>
          <p:cNvPr id="4" name="Date Placeholder 3">
            <a:extLst>
              <a:ext uri="{FF2B5EF4-FFF2-40B4-BE49-F238E27FC236}">
                <a16:creationId xmlns="" xmlns:a16="http://schemas.microsoft.com/office/drawing/2014/main" id="{56FD8E5A-5AC5-4B63-8F78-2289C9252EE0}"/>
              </a:ext>
            </a:extLst>
          </p:cNvPr>
          <p:cNvSpPr>
            <a:spLocks noGrp="1"/>
          </p:cNvSpPr>
          <p:nvPr>
            <p:ph type="dt" sz="half" idx="10"/>
          </p:nvPr>
        </p:nvSpPr>
        <p:spPr>
          <a:xfrm>
            <a:off x="385619" y="3985459"/>
            <a:ext cx="3024908" cy="365125"/>
          </a:xfrm>
          <a:prstGeom prst="rect">
            <a:avLst/>
          </a:prstGeom>
        </p:spPr>
        <p:txBody>
          <a:bodyPr/>
          <a:lstStyle>
            <a:lvl1pPr>
              <a:defRPr sz="1600">
                <a:solidFill>
                  <a:schemeClr val="tx1"/>
                </a:solidFill>
              </a:defRPr>
            </a:lvl1pPr>
          </a:lstStyle>
          <a:p>
            <a:endParaRPr lang="en-AU" dirty="0"/>
          </a:p>
        </p:txBody>
      </p:sp>
      <p:sp>
        <p:nvSpPr>
          <p:cNvPr id="5" name="Footer Placeholder 4">
            <a:extLst>
              <a:ext uri="{FF2B5EF4-FFF2-40B4-BE49-F238E27FC236}">
                <a16:creationId xmlns="" xmlns:a16="http://schemas.microsoft.com/office/drawing/2014/main" id="{A7DB5D45-EE58-48B1-9214-B78901CF08C9}"/>
              </a:ext>
            </a:extLst>
          </p:cNvPr>
          <p:cNvSpPr>
            <a:spLocks noGrp="1"/>
          </p:cNvSpPr>
          <p:nvPr>
            <p:ph type="ftr" sz="quarter" idx="11"/>
          </p:nvPr>
        </p:nvSpPr>
        <p:spPr>
          <a:xfrm>
            <a:off x="385619" y="4520339"/>
            <a:ext cx="3833092" cy="365125"/>
          </a:xfrm>
          <a:prstGeom prst="rect">
            <a:avLst/>
          </a:prstGeom>
        </p:spPr>
        <p:txBody>
          <a:bodyPr/>
          <a:lstStyle>
            <a:lvl1pPr>
              <a:defRPr sz="1600">
                <a:solidFill>
                  <a:schemeClr val="tx1"/>
                </a:solidFill>
              </a:defRPr>
            </a:lvl1pPr>
          </a:lstStyle>
          <a:p>
            <a:pPr algn="l"/>
            <a:r>
              <a:rPr lang="en-US"/>
              <a:t>Presentation Title</a:t>
            </a:r>
            <a:endParaRPr lang="en-AU" dirty="0"/>
          </a:p>
        </p:txBody>
      </p:sp>
      <p:pic>
        <p:nvPicPr>
          <p:cNvPr id="8" name="Picture 7">
            <a:extLst>
              <a:ext uri="{FF2B5EF4-FFF2-40B4-BE49-F238E27FC236}">
                <a16:creationId xmlns="" xmlns:a16="http://schemas.microsoft.com/office/drawing/2014/main" id="{7F5C2CE6-D3F0-4777-839F-E2E0B056B3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4011" y="5555412"/>
            <a:ext cx="2619363" cy="1293962"/>
          </a:xfrm>
          <a:prstGeom prst="rect">
            <a:avLst/>
          </a:prstGeom>
        </p:spPr>
      </p:pic>
      <p:sp>
        <p:nvSpPr>
          <p:cNvPr id="9" name="Rectangle 8">
            <a:extLst>
              <a:ext uri="{FF2B5EF4-FFF2-40B4-BE49-F238E27FC236}">
                <a16:creationId xmlns="" xmlns:a16="http://schemas.microsoft.com/office/drawing/2014/main" id="{5D308ED2-4628-41A8-8542-F280E88260A3}"/>
              </a:ext>
            </a:extLst>
          </p:cNvPr>
          <p:cNvSpPr/>
          <p:nvPr userDrawn="1"/>
        </p:nvSpPr>
        <p:spPr>
          <a:xfrm>
            <a:off x="385619" y="6187233"/>
            <a:ext cx="6096000" cy="461665"/>
          </a:xfrm>
          <a:prstGeom prst="rect">
            <a:avLst/>
          </a:prstGeom>
        </p:spPr>
        <p:txBody>
          <a:bodyPr>
            <a:spAutoFit/>
          </a:bodyPr>
          <a:lstStyle/>
          <a:p>
            <a:r>
              <a:rPr lang="en-AU" sz="1200" b="0" i="0" dirty="0">
                <a:solidFill>
                  <a:srgbClr val="222222"/>
                </a:solidFill>
                <a:effectLst/>
                <a:latin typeface="Arial" panose="020B0604020202020204" pitchFamily="34" charset="0"/>
              </a:rPr>
              <a:t>‘</a:t>
            </a:r>
            <a:r>
              <a:rPr lang="en-AU" sz="1200" b="0" i="0" dirty="0" err="1">
                <a:solidFill>
                  <a:srgbClr val="222222"/>
                </a:solidFill>
                <a:effectLst/>
                <a:latin typeface="Arial" panose="020B0604020202020204" pitchFamily="34" charset="0"/>
              </a:rPr>
              <a:t>NextSense</a:t>
            </a:r>
            <a:r>
              <a:rPr lang="en-AU" sz="1200" b="0" i="0" dirty="0">
                <a:solidFill>
                  <a:srgbClr val="222222"/>
                </a:solidFill>
                <a:effectLst/>
                <a:latin typeface="Arial" panose="020B0604020202020204" pitchFamily="34" charset="0"/>
              </a:rPr>
              <a:t>’ is a registered trade mark of Royal Institute for Deaf and Blind Children (ABN 53 443 272 865)</a:t>
            </a:r>
            <a:endParaRPr lang="en-AU" sz="1200" dirty="0"/>
          </a:p>
        </p:txBody>
      </p:sp>
    </p:spTree>
    <p:extLst>
      <p:ext uri="{BB962C8B-B14F-4D97-AF65-F5344CB8AC3E}">
        <p14:creationId xmlns:p14="http://schemas.microsoft.com/office/powerpoint/2010/main" val="286435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Divider">
    <p:bg>
      <p:bgPr>
        <a:solidFill>
          <a:schemeClr val="accent2"/>
        </a:solidFill>
        <a:effectLst/>
      </p:bgPr>
    </p:bg>
    <p:spTree>
      <p:nvGrpSpPr>
        <p:cNvPr id="1" name=""/>
        <p:cNvGrpSpPr/>
        <p:nvPr/>
      </p:nvGrpSpPr>
      <p:grpSpPr>
        <a:xfrm>
          <a:off x="0" y="0"/>
          <a:ext cx="0" cy="0"/>
          <a:chOff x="0" y="0"/>
          <a:chExt cx="0" cy="0"/>
        </a:xfrm>
      </p:grpSpPr>
      <p:pic>
        <p:nvPicPr>
          <p:cNvPr id="3" name="Picture 2" descr="A picture containing light, wheel&#10;&#10;Description automatically generated">
            <a:extLst>
              <a:ext uri="{FF2B5EF4-FFF2-40B4-BE49-F238E27FC236}">
                <a16:creationId xmlns="" xmlns:a16="http://schemas.microsoft.com/office/drawing/2014/main" id="{E88CA059-2AE6-4322-A3BE-83EA6E3CC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202" r="16086"/>
          <a:stretch/>
        </p:blipFill>
        <p:spPr>
          <a:xfrm rot="5400000">
            <a:off x="4988442" y="-345556"/>
            <a:ext cx="7692281" cy="6714836"/>
          </a:xfrm>
          <a:prstGeom prst="rect">
            <a:avLst/>
          </a:prstGeom>
        </p:spPr>
      </p:pic>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Divider Content</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12" name="Picture Placeholder 11">
            <a:extLst>
              <a:ext uri="{FF2B5EF4-FFF2-40B4-BE49-F238E27FC236}">
                <a16:creationId xmlns="" xmlns:a16="http://schemas.microsoft.com/office/drawing/2014/main" id="{1513C652-B482-4F1B-BD42-F1697F89AF4A}"/>
              </a:ext>
            </a:extLst>
          </p:cNvPr>
          <p:cNvSpPr>
            <a:spLocks noGrp="1"/>
          </p:cNvSpPr>
          <p:nvPr>
            <p:ph type="pic" sz="quarter" idx="10"/>
          </p:nvPr>
        </p:nvSpPr>
        <p:spPr>
          <a:xfrm>
            <a:off x="7696200" y="2081212"/>
            <a:ext cx="3657600" cy="3657600"/>
          </a:xfrm>
        </p:spPr>
        <p:txBody>
          <a:bodyPr/>
          <a:lstStyle/>
          <a:p>
            <a:endParaRPr lang="en-AU"/>
          </a:p>
        </p:txBody>
      </p:sp>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347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Quotes / background">
    <p:bg>
      <p:bgPr>
        <a:solidFill>
          <a:schemeClr val="accent2"/>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3" name="Content Placeholder 2">
            <a:extLst>
              <a:ext uri="{FF2B5EF4-FFF2-40B4-BE49-F238E27FC236}">
                <a16:creationId xmlns="" xmlns:a16="http://schemas.microsoft.com/office/drawing/2014/main" id="{302FCF1F-75B9-4083-983B-8852CBA6F0E3}"/>
              </a:ext>
            </a:extLst>
          </p:cNvPr>
          <p:cNvSpPr>
            <a:spLocks noGrp="1"/>
          </p:cNvSpPr>
          <p:nvPr>
            <p:ph sz="quarter" idx="10"/>
          </p:nvPr>
        </p:nvSpPr>
        <p:spPr>
          <a:xfrm>
            <a:off x="506413" y="588963"/>
            <a:ext cx="10847387" cy="5395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1" name="Straight Connector 10">
            <a:extLst>
              <a:ext uri="{FF2B5EF4-FFF2-40B4-BE49-F238E27FC236}">
                <a16:creationId xmlns="" xmlns:a16="http://schemas.microsoft.com/office/drawing/2014/main" id="{FCDC2C8A-22F9-4B41-AFD0-479E00255C99}"/>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895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Divider">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Thanks</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 xmlns:a16="http://schemas.microsoft.com/office/drawing/2014/main" id="{4BE33976-D7CE-4DB6-B64C-16F2669271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7546" y="2530474"/>
            <a:ext cx="2746254" cy="2746254"/>
          </a:xfrm>
          <a:prstGeom prst="rect">
            <a:avLst/>
          </a:prstGeom>
        </p:spPr>
      </p:pic>
      <p:sp>
        <p:nvSpPr>
          <p:cNvPr id="13" name="Rectangle 12">
            <a:extLst>
              <a:ext uri="{FF2B5EF4-FFF2-40B4-BE49-F238E27FC236}">
                <a16:creationId xmlns="" xmlns:a16="http://schemas.microsoft.com/office/drawing/2014/main" id="{287FC181-94F9-4A94-835A-3553A5E80404}"/>
              </a:ext>
            </a:extLst>
          </p:cNvPr>
          <p:cNvSpPr/>
          <p:nvPr userDrawn="1"/>
        </p:nvSpPr>
        <p:spPr>
          <a:xfrm>
            <a:off x="384545" y="5472108"/>
            <a:ext cx="6096000" cy="646331"/>
          </a:xfrm>
          <a:prstGeom prst="rect">
            <a:avLst/>
          </a:prstGeom>
        </p:spPr>
        <p:txBody>
          <a:bodyPr>
            <a:spAutoFit/>
          </a:bodyPr>
          <a:lstStyle/>
          <a:p>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NextSense</a:t>
            </a:r>
            <a:r>
              <a:rPr lang="en-AU" b="0" i="0" dirty="0">
                <a:solidFill>
                  <a:srgbClr val="222222"/>
                </a:solidFill>
                <a:effectLst/>
                <a:latin typeface="Arial" panose="020B0604020202020204" pitchFamily="34" charset="0"/>
              </a:rPr>
              <a:t>’ is a registered trade mark of Royal Institute for Deaf and Blind Children (ABN 53 443 272 865) </a:t>
            </a:r>
            <a:endParaRPr lang="en-AU" dirty="0"/>
          </a:p>
        </p:txBody>
      </p:sp>
    </p:spTree>
    <p:extLst>
      <p:ext uri="{BB962C8B-B14F-4D97-AF65-F5344CB8AC3E}">
        <p14:creationId xmlns:p14="http://schemas.microsoft.com/office/powerpoint/2010/main" val="179787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opt.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D17249-B6BB-44A1-B6C9-7A54D15C82CA}"/>
              </a:ext>
            </a:extLst>
          </p:cNvPr>
          <p:cNvSpPr>
            <a:spLocks noGrp="1"/>
          </p:cNvSpPr>
          <p:nvPr>
            <p:ph type="title" hasCustomPrompt="1"/>
          </p:nvPr>
        </p:nvSpPr>
        <p:spPr/>
        <p:txBody>
          <a:bodyPr anchor="t"/>
          <a:lstStyle>
            <a:lvl1pPr>
              <a:defRPr b="1">
                <a:latin typeface="Arial" panose="020B0604020202020204" pitchFamily="34" charset="0"/>
                <a:cs typeface="Arial" panose="020B0604020202020204" pitchFamily="34" charset="0"/>
              </a:defRPr>
            </a:lvl1pPr>
          </a:lstStyle>
          <a:p>
            <a:r>
              <a:rPr lang="en-US" dirty="0"/>
              <a:t>Contents</a:t>
            </a:r>
            <a:endParaRPr lang="en-AU" dirty="0"/>
          </a:p>
        </p:txBody>
      </p:sp>
      <p:sp>
        <p:nvSpPr>
          <p:cNvPr id="7" name="Footer Placeholder 4">
            <a:extLst>
              <a:ext uri="{FF2B5EF4-FFF2-40B4-BE49-F238E27FC236}">
                <a16:creationId xmlns="" xmlns:a16="http://schemas.microsoft.com/office/drawing/2014/main" id="{D178A775-A393-41B6-B072-A5E1934D117C}"/>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785EEC98-20AF-49D6-8C0C-E811D4AF07D3}"/>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C729A6B6-C392-4E27-A3B3-EED94505B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graphicFrame>
        <p:nvGraphicFramePr>
          <p:cNvPr id="18" name="Table 18">
            <a:extLst>
              <a:ext uri="{FF2B5EF4-FFF2-40B4-BE49-F238E27FC236}">
                <a16:creationId xmlns="" xmlns:a16="http://schemas.microsoft.com/office/drawing/2014/main" id="{9446A3C7-017E-4438-B98B-1255470CE588}"/>
              </a:ext>
            </a:extLst>
          </p:cNvPr>
          <p:cNvGraphicFramePr>
            <a:graphicFrameLocks noGrp="1"/>
          </p:cNvGraphicFramePr>
          <p:nvPr userDrawn="1">
            <p:extLst>
              <p:ext uri="{D42A27DB-BD31-4B8C-83A1-F6EECF244321}">
                <p14:modId xmlns:p14="http://schemas.microsoft.com/office/powerpoint/2010/main" val="3499194213"/>
              </p:ext>
            </p:extLst>
          </p:nvPr>
        </p:nvGraphicFramePr>
        <p:xfrm>
          <a:off x="505690" y="2094618"/>
          <a:ext cx="10848108" cy="3519369"/>
        </p:xfrm>
        <a:graphic>
          <a:graphicData uri="http://schemas.openxmlformats.org/drawingml/2006/table">
            <a:tbl>
              <a:tblPr firstRow="1" bandRow="1">
                <a:tableStyleId>{2D5ABB26-0587-4C30-8999-92F81FD0307C}</a:tableStyleId>
              </a:tblPr>
              <a:tblGrid>
                <a:gridCol w="631994">
                  <a:extLst>
                    <a:ext uri="{9D8B030D-6E8A-4147-A177-3AD203B41FA5}">
                      <a16:colId xmlns="" xmlns:a16="http://schemas.microsoft.com/office/drawing/2014/main" val="273528932"/>
                    </a:ext>
                  </a:extLst>
                </a:gridCol>
                <a:gridCol w="4792060">
                  <a:extLst>
                    <a:ext uri="{9D8B030D-6E8A-4147-A177-3AD203B41FA5}">
                      <a16:colId xmlns="" xmlns:a16="http://schemas.microsoft.com/office/drawing/2014/main" val="583184434"/>
                    </a:ext>
                  </a:extLst>
                </a:gridCol>
                <a:gridCol w="619912">
                  <a:extLst>
                    <a:ext uri="{9D8B030D-6E8A-4147-A177-3AD203B41FA5}">
                      <a16:colId xmlns="" xmlns:a16="http://schemas.microsoft.com/office/drawing/2014/main" val="322568620"/>
                    </a:ext>
                  </a:extLst>
                </a:gridCol>
                <a:gridCol w="4804142">
                  <a:extLst>
                    <a:ext uri="{9D8B030D-6E8A-4147-A177-3AD203B41FA5}">
                      <a16:colId xmlns="" xmlns:a16="http://schemas.microsoft.com/office/drawing/2014/main" val="1933160115"/>
                    </a:ext>
                  </a:extLst>
                </a:gridCol>
              </a:tblGrid>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Example page</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Another one</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92722402"/>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Exclamations</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17969367"/>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41880906"/>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98890052"/>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6377080"/>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33975303"/>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30649993"/>
                  </a:ext>
                </a:extLst>
              </a:tr>
            </a:tbl>
          </a:graphicData>
        </a:graphic>
      </p:graphicFrame>
      <p:sp>
        <p:nvSpPr>
          <p:cNvPr id="20" name="Oval 19">
            <a:extLst>
              <a:ext uri="{FF2B5EF4-FFF2-40B4-BE49-F238E27FC236}">
                <a16:creationId xmlns="" xmlns:a16="http://schemas.microsoft.com/office/drawing/2014/main" id="{516589F5-76B0-4328-A815-583DCD598350}"/>
              </a:ext>
            </a:extLst>
          </p:cNvPr>
          <p:cNvSpPr/>
          <p:nvPr userDrawn="1"/>
        </p:nvSpPr>
        <p:spPr>
          <a:xfrm>
            <a:off x="655322" y="2170841"/>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a:t>
            </a:r>
            <a:endParaRPr lang="en-AU" sz="1800" dirty="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42EC17D8-E9E4-4AE4-8404-1F624C861A04}"/>
              </a:ext>
            </a:extLst>
          </p:cNvPr>
          <p:cNvSpPr/>
          <p:nvPr userDrawn="1"/>
        </p:nvSpPr>
        <p:spPr>
          <a:xfrm>
            <a:off x="655322" y="2671546"/>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2</a:t>
            </a:r>
            <a:endParaRPr lang="en-AU" sz="1800" dirty="0">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 xmlns:a16="http://schemas.microsoft.com/office/drawing/2014/main" id="{E062FDB4-7450-4071-AD95-E1AA3D2A04AF}"/>
              </a:ext>
            </a:extLst>
          </p:cNvPr>
          <p:cNvSpPr/>
          <p:nvPr userDrawn="1"/>
        </p:nvSpPr>
        <p:spPr>
          <a:xfrm>
            <a:off x="655322" y="3172251"/>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3</a:t>
            </a:r>
            <a:endParaRPr lang="en-AU" sz="1800" dirty="0">
              <a:solidFill>
                <a:schemeClr val="tx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 xmlns:a16="http://schemas.microsoft.com/office/drawing/2014/main" id="{41B475D0-E4FE-4936-AE93-FA4A589CEA4F}"/>
              </a:ext>
            </a:extLst>
          </p:cNvPr>
          <p:cNvSpPr/>
          <p:nvPr userDrawn="1"/>
        </p:nvSpPr>
        <p:spPr>
          <a:xfrm>
            <a:off x="655322" y="3672956"/>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4</a:t>
            </a:r>
            <a:endParaRPr lang="en-AU" sz="1800" dirty="0">
              <a:solidFill>
                <a:schemeClr val="tx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 xmlns:a16="http://schemas.microsoft.com/office/drawing/2014/main" id="{593D2751-B419-432F-93DD-0606FE54B78F}"/>
              </a:ext>
            </a:extLst>
          </p:cNvPr>
          <p:cNvSpPr/>
          <p:nvPr userDrawn="1"/>
        </p:nvSpPr>
        <p:spPr>
          <a:xfrm>
            <a:off x="655322" y="4173661"/>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5</a:t>
            </a:r>
            <a:endParaRPr lang="en-AU" sz="1800" dirty="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 xmlns:a16="http://schemas.microsoft.com/office/drawing/2014/main" id="{99F11E54-869D-4F32-8D34-1EBDF1E343A1}"/>
              </a:ext>
            </a:extLst>
          </p:cNvPr>
          <p:cNvSpPr/>
          <p:nvPr userDrawn="1"/>
        </p:nvSpPr>
        <p:spPr>
          <a:xfrm>
            <a:off x="655322" y="4674366"/>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6</a:t>
            </a:r>
            <a:endParaRPr lang="en-AU" sz="1800" dirty="0">
              <a:solidFill>
                <a:schemeClr val="tx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 xmlns:a16="http://schemas.microsoft.com/office/drawing/2014/main" id="{39B75BC9-F580-4B8C-813D-BA0EAF34CC98}"/>
              </a:ext>
            </a:extLst>
          </p:cNvPr>
          <p:cNvSpPr/>
          <p:nvPr userDrawn="1"/>
        </p:nvSpPr>
        <p:spPr>
          <a:xfrm>
            <a:off x="655322" y="5175072"/>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7</a:t>
            </a:r>
            <a:endParaRPr lang="en-AU" sz="1800" dirty="0">
              <a:solidFill>
                <a:schemeClr val="tx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 xmlns:a16="http://schemas.microsoft.com/office/drawing/2014/main" id="{6B312507-E1F9-480C-91F5-28EAED0344A4}"/>
              </a:ext>
            </a:extLst>
          </p:cNvPr>
          <p:cNvSpPr/>
          <p:nvPr userDrawn="1"/>
        </p:nvSpPr>
        <p:spPr>
          <a:xfrm>
            <a:off x="6064101" y="2170841"/>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800" dirty="0">
                <a:solidFill>
                  <a:schemeClr val="tx1"/>
                </a:solidFill>
                <a:latin typeface="Arial" panose="020B0604020202020204" pitchFamily="34" charset="0"/>
                <a:cs typeface="Arial" panose="020B0604020202020204" pitchFamily="34" charset="0"/>
              </a:rPr>
              <a:t>8</a:t>
            </a:r>
            <a:endParaRPr lang="en-AU" sz="1800" dirty="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 xmlns:a16="http://schemas.microsoft.com/office/drawing/2014/main" id="{53774847-640E-4DAB-B170-3C4DD558BB0A}"/>
              </a:ext>
            </a:extLst>
          </p:cNvPr>
          <p:cNvSpPr/>
          <p:nvPr userDrawn="1"/>
        </p:nvSpPr>
        <p:spPr>
          <a:xfrm>
            <a:off x="6064101" y="2671546"/>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800" dirty="0">
                <a:solidFill>
                  <a:schemeClr val="tx1"/>
                </a:solidFill>
                <a:latin typeface="Arial" panose="020B0604020202020204" pitchFamily="34" charset="0"/>
                <a:cs typeface="Arial" panose="020B0604020202020204" pitchFamily="34" charset="0"/>
              </a:rPr>
              <a:t>9</a:t>
            </a:r>
            <a:endParaRPr lang="en-AU" sz="1800" dirty="0">
              <a:solidFill>
                <a:schemeClr val="tx1"/>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 xmlns:a16="http://schemas.microsoft.com/office/drawing/2014/main" id="{BC2C94A1-2B3F-461F-A0B5-A409F2A7A45F}"/>
              </a:ext>
            </a:extLst>
          </p:cNvPr>
          <p:cNvSpPr/>
          <p:nvPr userDrawn="1"/>
        </p:nvSpPr>
        <p:spPr>
          <a:xfrm>
            <a:off x="6064101" y="3172251"/>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10</a:t>
            </a:r>
            <a:endParaRPr lang="en-AU" sz="1800" dirty="0">
              <a:solidFill>
                <a:schemeClr val="tx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 xmlns:a16="http://schemas.microsoft.com/office/drawing/2014/main" id="{0128292A-90AB-4358-9BB6-C73BE0FF4770}"/>
              </a:ext>
            </a:extLst>
          </p:cNvPr>
          <p:cNvSpPr/>
          <p:nvPr userDrawn="1"/>
        </p:nvSpPr>
        <p:spPr>
          <a:xfrm>
            <a:off x="6064101" y="3672956"/>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11</a:t>
            </a:r>
            <a:endParaRPr lang="en-AU" sz="1800" dirty="0">
              <a:solidFill>
                <a:schemeClr val="tx1"/>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 xmlns:a16="http://schemas.microsoft.com/office/drawing/2014/main" id="{BB93AA8C-2943-4E1C-A0D3-5E9CFEF19D49}"/>
              </a:ext>
            </a:extLst>
          </p:cNvPr>
          <p:cNvSpPr/>
          <p:nvPr userDrawn="1"/>
        </p:nvSpPr>
        <p:spPr>
          <a:xfrm>
            <a:off x="6064101" y="4173661"/>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12</a:t>
            </a:r>
            <a:endParaRPr lang="en-AU" sz="1800" dirty="0">
              <a:solidFill>
                <a:schemeClr val="tx1"/>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 xmlns:a16="http://schemas.microsoft.com/office/drawing/2014/main" id="{F091B71A-C78D-4683-AEAF-AD3C1C972808}"/>
              </a:ext>
            </a:extLst>
          </p:cNvPr>
          <p:cNvSpPr/>
          <p:nvPr userDrawn="1"/>
        </p:nvSpPr>
        <p:spPr>
          <a:xfrm>
            <a:off x="6064101" y="4674366"/>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13</a:t>
            </a:r>
            <a:endParaRPr lang="en-AU" sz="1800" dirty="0">
              <a:solidFill>
                <a:schemeClr val="tx1"/>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 xmlns:a16="http://schemas.microsoft.com/office/drawing/2014/main" id="{805593EC-EAB7-45BD-8E96-CF740F1A6D24}"/>
              </a:ext>
            </a:extLst>
          </p:cNvPr>
          <p:cNvSpPr/>
          <p:nvPr userDrawn="1"/>
        </p:nvSpPr>
        <p:spPr>
          <a:xfrm>
            <a:off x="6064101" y="5175072"/>
            <a:ext cx="365760" cy="365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14</a:t>
            </a:r>
            <a:endParaRPr lang="en-AU" sz="1800" dirty="0">
              <a:solidFill>
                <a:schemeClr val="tx1"/>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 xmlns:a16="http://schemas.microsoft.com/office/drawing/2014/main" id="{2B765BE9-2511-44F5-BC3A-EA6D3FE968B8}"/>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opt.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D17249-B6BB-44A1-B6C9-7A54D15C82CA}"/>
              </a:ext>
            </a:extLst>
          </p:cNvPr>
          <p:cNvSpPr>
            <a:spLocks noGrp="1"/>
          </p:cNvSpPr>
          <p:nvPr>
            <p:ph type="title" hasCustomPrompt="1"/>
          </p:nvPr>
        </p:nvSpPr>
        <p:spPr/>
        <p:txBody>
          <a:bodyPr anchor="t"/>
          <a:lstStyle>
            <a:lvl1pPr>
              <a:defRPr b="1">
                <a:latin typeface="Arial" panose="020B0604020202020204" pitchFamily="34" charset="0"/>
                <a:cs typeface="Arial" panose="020B0604020202020204" pitchFamily="34" charset="0"/>
              </a:defRPr>
            </a:lvl1pPr>
          </a:lstStyle>
          <a:p>
            <a:r>
              <a:rPr lang="en-US" dirty="0"/>
              <a:t>Contents</a:t>
            </a:r>
            <a:endParaRPr lang="en-AU" dirty="0"/>
          </a:p>
        </p:txBody>
      </p:sp>
      <p:sp>
        <p:nvSpPr>
          <p:cNvPr id="7" name="Footer Placeholder 4">
            <a:extLst>
              <a:ext uri="{FF2B5EF4-FFF2-40B4-BE49-F238E27FC236}">
                <a16:creationId xmlns="" xmlns:a16="http://schemas.microsoft.com/office/drawing/2014/main" id="{D178A775-A393-41B6-B072-A5E1934D117C}"/>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785EEC98-20AF-49D6-8C0C-E811D4AF07D3}"/>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C729A6B6-C392-4E27-A3B3-EED94505B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graphicFrame>
        <p:nvGraphicFramePr>
          <p:cNvPr id="18" name="Table 18">
            <a:extLst>
              <a:ext uri="{FF2B5EF4-FFF2-40B4-BE49-F238E27FC236}">
                <a16:creationId xmlns="" xmlns:a16="http://schemas.microsoft.com/office/drawing/2014/main" id="{9446A3C7-017E-4438-B98B-1255470CE588}"/>
              </a:ext>
            </a:extLst>
          </p:cNvPr>
          <p:cNvGraphicFramePr>
            <a:graphicFrameLocks noGrp="1"/>
          </p:cNvGraphicFramePr>
          <p:nvPr userDrawn="1">
            <p:extLst>
              <p:ext uri="{D42A27DB-BD31-4B8C-83A1-F6EECF244321}">
                <p14:modId xmlns:p14="http://schemas.microsoft.com/office/powerpoint/2010/main" val="978887261"/>
              </p:ext>
            </p:extLst>
          </p:nvPr>
        </p:nvGraphicFramePr>
        <p:xfrm>
          <a:off x="505690" y="2094618"/>
          <a:ext cx="10848108" cy="3519369"/>
        </p:xfrm>
        <a:graphic>
          <a:graphicData uri="http://schemas.openxmlformats.org/drawingml/2006/table">
            <a:tbl>
              <a:tblPr firstRow="1" bandRow="1">
                <a:tableStyleId>{2D5ABB26-0587-4C30-8999-92F81FD0307C}</a:tableStyleId>
              </a:tblPr>
              <a:tblGrid>
                <a:gridCol w="631994">
                  <a:extLst>
                    <a:ext uri="{9D8B030D-6E8A-4147-A177-3AD203B41FA5}">
                      <a16:colId xmlns="" xmlns:a16="http://schemas.microsoft.com/office/drawing/2014/main" val="273528932"/>
                    </a:ext>
                  </a:extLst>
                </a:gridCol>
                <a:gridCol w="4792060">
                  <a:extLst>
                    <a:ext uri="{9D8B030D-6E8A-4147-A177-3AD203B41FA5}">
                      <a16:colId xmlns="" xmlns:a16="http://schemas.microsoft.com/office/drawing/2014/main" val="583184434"/>
                    </a:ext>
                  </a:extLst>
                </a:gridCol>
                <a:gridCol w="619912">
                  <a:extLst>
                    <a:ext uri="{9D8B030D-6E8A-4147-A177-3AD203B41FA5}">
                      <a16:colId xmlns="" xmlns:a16="http://schemas.microsoft.com/office/drawing/2014/main" val="322568620"/>
                    </a:ext>
                  </a:extLst>
                </a:gridCol>
                <a:gridCol w="4804142">
                  <a:extLst>
                    <a:ext uri="{9D8B030D-6E8A-4147-A177-3AD203B41FA5}">
                      <a16:colId xmlns="" xmlns:a16="http://schemas.microsoft.com/office/drawing/2014/main" val="1933160115"/>
                    </a:ext>
                  </a:extLst>
                </a:gridCol>
              </a:tblGrid>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Example page</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Another one</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92722402"/>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Exclamations</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17969367"/>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41880906"/>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98890052"/>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6377080"/>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33975303"/>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30649993"/>
                  </a:ext>
                </a:extLst>
              </a:tr>
            </a:tbl>
          </a:graphicData>
        </a:graphic>
      </p:graphicFrame>
      <p:sp>
        <p:nvSpPr>
          <p:cNvPr id="20" name="Oval 19">
            <a:extLst>
              <a:ext uri="{FF2B5EF4-FFF2-40B4-BE49-F238E27FC236}">
                <a16:creationId xmlns="" xmlns:a16="http://schemas.microsoft.com/office/drawing/2014/main" id="{516589F5-76B0-4328-A815-583DCD598350}"/>
              </a:ext>
            </a:extLst>
          </p:cNvPr>
          <p:cNvSpPr/>
          <p:nvPr userDrawn="1"/>
        </p:nvSpPr>
        <p:spPr>
          <a:xfrm>
            <a:off x="655322" y="2170841"/>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a:t>
            </a:r>
            <a:endParaRPr lang="en-AU" sz="1800" dirty="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42EC17D8-E9E4-4AE4-8404-1F624C861A04}"/>
              </a:ext>
            </a:extLst>
          </p:cNvPr>
          <p:cNvSpPr/>
          <p:nvPr userDrawn="1"/>
        </p:nvSpPr>
        <p:spPr>
          <a:xfrm>
            <a:off x="655322" y="2671546"/>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2</a:t>
            </a:r>
            <a:endParaRPr lang="en-AU" sz="1800" dirty="0">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 xmlns:a16="http://schemas.microsoft.com/office/drawing/2014/main" id="{E062FDB4-7450-4071-AD95-E1AA3D2A04AF}"/>
              </a:ext>
            </a:extLst>
          </p:cNvPr>
          <p:cNvSpPr/>
          <p:nvPr userDrawn="1"/>
        </p:nvSpPr>
        <p:spPr>
          <a:xfrm>
            <a:off x="655322" y="3172251"/>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3</a:t>
            </a:r>
            <a:endParaRPr lang="en-AU" sz="1800" dirty="0">
              <a:solidFill>
                <a:schemeClr val="tx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 xmlns:a16="http://schemas.microsoft.com/office/drawing/2014/main" id="{41B475D0-E4FE-4936-AE93-FA4A589CEA4F}"/>
              </a:ext>
            </a:extLst>
          </p:cNvPr>
          <p:cNvSpPr/>
          <p:nvPr userDrawn="1"/>
        </p:nvSpPr>
        <p:spPr>
          <a:xfrm>
            <a:off x="655322" y="3672956"/>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4</a:t>
            </a:r>
            <a:endParaRPr lang="en-AU" sz="1800" dirty="0">
              <a:solidFill>
                <a:schemeClr val="tx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 xmlns:a16="http://schemas.microsoft.com/office/drawing/2014/main" id="{593D2751-B419-432F-93DD-0606FE54B78F}"/>
              </a:ext>
            </a:extLst>
          </p:cNvPr>
          <p:cNvSpPr/>
          <p:nvPr userDrawn="1"/>
        </p:nvSpPr>
        <p:spPr>
          <a:xfrm>
            <a:off x="655322" y="4173661"/>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5</a:t>
            </a:r>
            <a:endParaRPr lang="en-AU" sz="1800" dirty="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 xmlns:a16="http://schemas.microsoft.com/office/drawing/2014/main" id="{99F11E54-869D-4F32-8D34-1EBDF1E343A1}"/>
              </a:ext>
            </a:extLst>
          </p:cNvPr>
          <p:cNvSpPr/>
          <p:nvPr userDrawn="1"/>
        </p:nvSpPr>
        <p:spPr>
          <a:xfrm>
            <a:off x="655322" y="4674366"/>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6</a:t>
            </a:r>
            <a:endParaRPr lang="en-AU" sz="1800" dirty="0">
              <a:solidFill>
                <a:schemeClr val="tx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 xmlns:a16="http://schemas.microsoft.com/office/drawing/2014/main" id="{39B75BC9-F580-4B8C-813D-BA0EAF34CC98}"/>
              </a:ext>
            </a:extLst>
          </p:cNvPr>
          <p:cNvSpPr/>
          <p:nvPr userDrawn="1"/>
        </p:nvSpPr>
        <p:spPr>
          <a:xfrm>
            <a:off x="655322" y="5175072"/>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7</a:t>
            </a:r>
            <a:endParaRPr lang="en-AU" sz="1800" dirty="0">
              <a:solidFill>
                <a:schemeClr val="tx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 xmlns:a16="http://schemas.microsoft.com/office/drawing/2014/main" id="{6B312507-E1F9-480C-91F5-28EAED0344A4}"/>
              </a:ext>
            </a:extLst>
          </p:cNvPr>
          <p:cNvSpPr/>
          <p:nvPr userDrawn="1"/>
        </p:nvSpPr>
        <p:spPr>
          <a:xfrm>
            <a:off x="6064101" y="2170841"/>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800" dirty="0">
                <a:solidFill>
                  <a:schemeClr val="tx1"/>
                </a:solidFill>
                <a:latin typeface="Arial" panose="020B0604020202020204" pitchFamily="34" charset="0"/>
                <a:cs typeface="Arial" panose="020B0604020202020204" pitchFamily="34" charset="0"/>
              </a:rPr>
              <a:t>8</a:t>
            </a:r>
            <a:endParaRPr lang="en-AU" sz="1800" dirty="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 xmlns:a16="http://schemas.microsoft.com/office/drawing/2014/main" id="{53774847-640E-4DAB-B170-3C4DD558BB0A}"/>
              </a:ext>
            </a:extLst>
          </p:cNvPr>
          <p:cNvSpPr/>
          <p:nvPr userDrawn="1"/>
        </p:nvSpPr>
        <p:spPr>
          <a:xfrm>
            <a:off x="6064101" y="2671546"/>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800" dirty="0">
                <a:solidFill>
                  <a:schemeClr val="tx1"/>
                </a:solidFill>
                <a:latin typeface="Arial" panose="020B0604020202020204" pitchFamily="34" charset="0"/>
                <a:cs typeface="Arial" panose="020B0604020202020204" pitchFamily="34" charset="0"/>
              </a:rPr>
              <a:t>9</a:t>
            </a:r>
            <a:endParaRPr lang="en-AU" sz="1800" dirty="0">
              <a:solidFill>
                <a:schemeClr val="tx1"/>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 xmlns:a16="http://schemas.microsoft.com/office/drawing/2014/main" id="{BC2C94A1-2B3F-461F-A0B5-A409F2A7A45F}"/>
              </a:ext>
            </a:extLst>
          </p:cNvPr>
          <p:cNvSpPr/>
          <p:nvPr userDrawn="1"/>
        </p:nvSpPr>
        <p:spPr>
          <a:xfrm>
            <a:off x="6064101" y="3172251"/>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10</a:t>
            </a:r>
            <a:endParaRPr lang="en-AU" sz="1800" dirty="0">
              <a:solidFill>
                <a:schemeClr val="tx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 xmlns:a16="http://schemas.microsoft.com/office/drawing/2014/main" id="{0128292A-90AB-4358-9BB6-C73BE0FF4770}"/>
              </a:ext>
            </a:extLst>
          </p:cNvPr>
          <p:cNvSpPr/>
          <p:nvPr userDrawn="1"/>
        </p:nvSpPr>
        <p:spPr>
          <a:xfrm>
            <a:off x="6064101" y="3672956"/>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11</a:t>
            </a:r>
            <a:endParaRPr lang="en-AU" sz="1800" dirty="0">
              <a:solidFill>
                <a:schemeClr val="tx1"/>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 xmlns:a16="http://schemas.microsoft.com/office/drawing/2014/main" id="{BB93AA8C-2943-4E1C-A0D3-5E9CFEF19D49}"/>
              </a:ext>
            </a:extLst>
          </p:cNvPr>
          <p:cNvSpPr/>
          <p:nvPr userDrawn="1"/>
        </p:nvSpPr>
        <p:spPr>
          <a:xfrm>
            <a:off x="6064101" y="4173661"/>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12</a:t>
            </a:r>
            <a:endParaRPr lang="en-AU" sz="1800" dirty="0">
              <a:solidFill>
                <a:schemeClr val="tx1"/>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 xmlns:a16="http://schemas.microsoft.com/office/drawing/2014/main" id="{F091B71A-C78D-4683-AEAF-AD3C1C972808}"/>
              </a:ext>
            </a:extLst>
          </p:cNvPr>
          <p:cNvSpPr/>
          <p:nvPr userDrawn="1"/>
        </p:nvSpPr>
        <p:spPr>
          <a:xfrm>
            <a:off x="6064101" y="4674366"/>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13</a:t>
            </a:r>
            <a:endParaRPr lang="en-AU" sz="1800" dirty="0">
              <a:solidFill>
                <a:schemeClr val="tx1"/>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 xmlns:a16="http://schemas.microsoft.com/office/drawing/2014/main" id="{805593EC-EAB7-45BD-8E96-CF740F1A6D24}"/>
              </a:ext>
            </a:extLst>
          </p:cNvPr>
          <p:cNvSpPr/>
          <p:nvPr userDrawn="1"/>
        </p:nvSpPr>
        <p:spPr>
          <a:xfrm>
            <a:off x="6064101" y="5175072"/>
            <a:ext cx="365760" cy="36576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14</a:t>
            </a:r>
            <a:endParaRPr lang="en-AU" sz="1800" dirty="0">
              <a:solidFill>
                <a:schemeClr val="tx1"/>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 xmlns:a16="http://schemas.microsoft.com/office/drawing/2014/main" id="{7769FCE2-6FD5-4E5D-8B07-FEB268CC34CE}"/>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14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opt.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D17249-B6BB-44A1-B6C9-7A54D15C82CA}"/>
              </a:ext>
            </a:extLst>
          </p:cNvPr>
          <p:cNvSpPr>
            <a:spLocks noGrp="1"/>
          </p:cNvSpPr>
          <p:nvPr>
            <p:ph type="title" hasCustomPrompt="1"/>
          </p:nvPr>
        </p:nvSpPr>
        <p:spPr/>
        <p:txBody>
          <a:bodyPr anchor="t"/>
          <a:lstStyle>
            <a:lvl1pPr>
              <a:defRPr b="1">
                <a:latin typeface="Arial" panose="020B0604020202020204" pitchFamily="34" charset="0"/>
                <a:cs typeface="Arial" panose="020B0604020202020204" pitchFamily="34" charset="0"/>
              </a:defRPr>
            </a:lvl1pPr>
          </a:lstStyle>
          <a:p>
            <a:r>
              <a:rPr lang="en-US" dirty="0"/>
              <a:t>Contents</a:t>
            </a:r>
            <a:endParaRPr lang="en-AU" dirty="0"/>
          </a:p>
        </p:txBody>
      </p:sp>
      <p:sp>
        <p:nvSpPr>
          <p:cNvPr id="7" name="Footer Placeholder 4">
            <a:extLst>
              <a:ext uri="{FF2B5EF4-FFF2-40B4-BE49-F238E27FC236}">
                <a16:creationId xmlns="" xmlns:a16="http://schemas.microsoft.com/office/drawing/2014/main" id="{D178A775-A393-41B6-B072-A5E1934D117C}"/>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785EEC98-20AF-49D6-8C0C-E811D4AF07D3}"/>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C729A6B6-C392-4E27-A3B3-EED94505B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graphicFrame>
        <p:nvGraphicFramePr>
          <p:cNvPr id="18" name="Table 18">
            <a:extLst>
              <a:ext uri="{FF2B5EF4-FFF2-40B4-BE49-F238E27FC236}">
                <a16:creationId xmlns="" xmlns:a16="http://schemas.microsoft.com/office/drawing/2014/main" id="{9446A3C7-017E-4438-B98B-1255470CE588}"/>
              </a:ext>
            </a:extLst>
          </p:cNvPr>
          <p:cNvGraphicFramePr>
            <a:graphicFrameLocks noGrp="1"/>
          </p:cNvGraphicFramePr>
          <p:nvPr userDrawn="1">
            <p:extLst>
              <p:ext uri="{D42A27DB-BD31-4B8C-83A1-F6EECF244321}">
                <p14:modId xmlns:p14="http://schemas.microsoft.com/office/powerpoint/2010/main" val="4268000522"/>
              </p:ext>
            </p:extLst>
          </p:nvPr>
        </p:nvGraphicFramePr>
        <p:xfrm>
          <a:off x="505690" y="2094618"/>
          <a:ext cx="10848108" cy="3519369"/>
        </p:xfrm>
        <a:graphic>
          <a:graphicData uri="http://schemas.openxmlformats.org/drawingml/2006/table">
            <a:tbl>
              <a:tblPr firstRow="1" bandRow="1">
                <a:tableStyleId>{2D5ABB26-0587-4C30-8999-92F81FD0307C}</a:tableStyleId>
              </a:tblPr>
              <a:tblGrid>
                <a:gridCol w="631994">
                  <a:extLst>
                    <a:ext uri="{9D8B030D-6E8A-4147-A177-3AD203B41FA5}">
                      <a16:colId xmlns="" xmlns:a16="http://schemas.microsoft.com/office/drawing/2014/main" val="273528932"/>
                    </a:ext>
                  </a:extLst>
                </a:gridCol>
                <a:gridCol w="4792060">
                  <a:extLst>
                    <a:ext uri="{9D8B030D-6E8A-4147-A177-3AD203B41FA5}">
                      <a16:colId xmlns="" xmlns:a16="http://schemas.microsoft.com/office/drawing/2014/main" val="583184434"/>
                    </a:ext>
                  </a:extLst>
                </a:gridCol>
                <a:gridCol w="619912">
                  <a:extLst>
                    <a:ext uri="{9D8B030D-6E8A-4147-A177-3AD203B41FA5}">
                      <a16:colId xmlns="" xmlns:a16="http://schemas.microsoft.com/office/drawing/2014/main" val="322568620"/>
                    </a:ext>
                  </a:extLst>
                </a:gridCol>
                <a:gridCol w="4804142">
                  <a:extLst>
                    <a:ext uri="{9D8B030D-6E8A-4147-A177-3AD203B41FA5}">
                      <a16:colId xmlns="" xmlns:a16="http://schemas.microsoft.com/office/drawing/2014/main" val="1933160115"/>
                    </a:ext>
                  </a:extLst>
                </a:gridCol>
              </a:tblGrid>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Example page</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Another one</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92722402"/>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Exclamations</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17969367"/>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41880906"/>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98890052"/>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6377080"/>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33975303"/>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30649993"/>
                  </a:ext>
                </a:extLst>
              </a:tr>
            </a:tbl>
          </a:graphicData>
        </a:graphic>
      </p:graphicFrame>
      <p:sp>
        <p:nvSpPr>
          <p:cNvPr id="20" name="Oval 19">
            <a:extLst>
              <a:ext uri="{FF2B5EF4-FFF2-40B4-BE49-F238E27FC236}">
                <a16:creationId xmlns="" xmlns:a16="http://schemas.microsoft.com/office/drawing/2014/main" id="{516589F5-76B0-4328-A815-583DCD598350}"/>
              </a:ext>
            </a:extLst>
          </p:cNvPr>
          <p:cNvSpPr/>
          <p:nvPr userDrawn="1"/>
        </p:nvSpPr>
        <p:spPr>
          <a:xfrm>
            <a:off x="655322" y="2170841"/>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a:t>
            </a:r>
            <a:endParaRPr lang="en-AU" sz="1800" dirty="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42EC17D8-E9E4-4AE4-8404-1F624C861A04}"/>
              </a:ext>
            </a:extLst>
          </p:cNvPr>
          <p:cNvSpPr/>
          <p:nvPr userDrawn="1"/>
        </p:nvSpPr>
        <p:spPr>
          <a:xfrm>
            <a:off x="655322" y="2671546"/>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2</a:t>
            </a:r>
            <a:endParaRPr lang="en-AU" sz="1800" dirty="0">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 xmlns:a16="http://schemas.microsoft.com/office/drawing/2014/main" id="{E062FDB4-7450-4071-AD95-E1AA3D2A04AF}"/>
              </a:ext>
            </a:extLst>
          </p:cNvPr>
          <p:cNvSpPr/>
          <p:nvPr userDrawn="1"/>
        </p:nvSpPr>
        <p:spPr>
          <a:xfrm>
            <a:off x="655322" y="3172251"/>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3</a:t>
            </a:r>
            <a:endParaRPr lang="en-AU" sz="1800" dirty="0">
              <a:solidFill>
                <a:schemeClr val="tx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 xmlns:a16="http://schemas.microsoft.com/office/drawing/2014/main" id="{41B475D0-E4FE-4936-AE93-FA4A589CEA4F}"/>
              </a:ext>
            </a:extLst>
          </p:cNvPr>
          <p:cNvSpPr/>
          <p:nvPr userDrawn="1"/>
        </p:nvSpPr>
        <p:spPr>
          <a:xfrm>
            <a:off x="655322" y="3672956"/>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4</a:t>
            </a:r>
            <a:endParaRPr lang="en-AU" sz="1800" dirty="0">
              <a:solidFill>
                <a:schemeClr val="tx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 xmlns:a16="http://schemas.microsoft.com/office/drawing/2014/main" id="{593D2751-B419-432F-93DD-0606FE54B78F}"/>
              </a:ext>
            </a:extLst>
          </p:cNvPr>
          <p:cNvSpPr/>
          <p:nvPr userDrawn="1"/>
        </p:nvSpPr>
        <p:spPr>
          <a:xfrm>
            <a:off x="655322" y="4173661"/>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5</a:t>
            </a:r>
            <a:endParaRPr lang="en-AU" sz="1800" dirty="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 xmlns:a16="http://schemas.microsoft.com/office/drawing/2014/main" id="{99F11E54-869D-4F32-8D34-1EBDF1E343A1}"/>
              </a:ext>
            </a:extLst>
          </p:cNvPr>
          <p:cNvSpPr/>
          <p:nvPr userDrawn="1"/>
        </p:nvSpPr>
        <p:spPr>
          <a:xfrm>
            <a:off x="655322" y="4674366"/>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6</a:t>
            </a:r>
            <a:endParaRPr lang="en-AU" sz="1800" dirty="0">
              <a:solidFill>
                <a:schemeClr val="tx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 xmlns:a16="http://schemas.microsoft.com/office/drawing/2014/main" id="{39B75BC9-F580-4B8C-813D-BA0EAF34CC98}"/>
              </a:ext>
            </a:extLst>
          </p:cNvPr>
          <p:cNvSpPr/>
          <p:nvPr userDrawn="1"/>
        </p:nvSpPr>
        <p:spPr>
          <a:xfrm>
            <a:off x="655322" y="5175072"/>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7</a:t>
            </a:r>
            <a:endParaRPr lang="en-AU" sz="1800" dirty="0">
              <a:solidFill>
                <a:schemeClr val="tx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 xmlns:a16="http://schemas.microsoft.com/office/drawing/2014/main" id="{6B312507-E1F9-480C-91F5-28EAED0344A4}"/>
              </a:ext>
            </a:extLst>
          </p:cNvPr>
          <p:cNvSpPr/>
          <p:nvPr userDrawn="1"/>
        </p:nvSpPr>
        <p:spPr>
          <a:xfrm>
            <a:off x="6064101" y="2170841"/>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800" dirty="0">
                <a:solidFill>
                  <a:schemeClr val="tx1"/>
                </a:solidFill>
                <a:latin typeface="Arial" panose="020B0604020202020204" pitchFamily="34" charset="0"/>
                <a:cs typeface="Arial" panose="020B0604020202020204" pitchFamily="34" charset="0"/>
              </a:rPr>
              <a:t>8</a:t>
            </a:r>
            <a:endParaRPr lang="en-AU" sz="1800" dirty="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 xmlns:a16="http://schemas.microsoft.com/office/drawing/2014/main" id="{53774847-640E-4DAB-B170-3C4DD558BB0A}"/>
              </a:ext>
            </a:extLst>
          </p:cNvPr>
          <p:cNvSpPr/>
          <p:nvPr userDrawn="1"/>
        </p:nvSpPr>
        <p:spPr>
          <a:xfrm>
            <a:off x="6064101" y="2671546"/>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800" dirty="0">
                <a:solidFill>
                  <a:schemeClr val="tx1"/>
                </a:solidFill>
                <a:latin typeface="Arial" panose="020B0604020202020204" pitchFamily="34" charset="0"/>
                <a:cs typeface="Arial" panose="020B0604020202020204" pitchFamily="34" charset="0"/>
              </a:rPr>
              <a:t>9</a:t>
            </a:r>
            <a:endParaRPr lang="en-AU" sz="1800" dirty="0">
              <a:solidFill>
                <a:schemeClr val="tx1"/>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 xmlns:a16="http://schemas.microsoft.com/office/drawing/2014/main" id="{BC2C94A1-2B3F-461F-A0B5-A409F2A7A45F}"/>
              </a:ext>
            </a:extLst>
          </p:cNvPr>
          <p:cNvSpPr/>
          <p:nvPr userDrawn="1"/>
        </p:nvSpPr>
        <p:spPr>
          <a:xfrm>
            <a:off x="6064101" y="3172251"/>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10</a:t>
            </a:r>
            <a:endParaRPr lang="en-AU" sz="1800" dirty="0">
              <a:solidFill>
                <a:schemeClr val="tx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 xmlns:a16="http://schemas.microsoft.com/office/drawing/2014/main" id="{0128292A-90AB-4358-9BB6-C73BE0FF4770}"/>
              </a:ext>
            </a:extLst>
          </p:cNvPr>
          <p:cNvSpPr/>
          <p:nvPr userDrawn="1"/>
        </p:nvSpPr>
        <p:spPr>
          <a:xfrm>
            <a:off x="6064101" y="3672956"/>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11</a:t>
            </a:r>
            <a:endParaRPr lang="en-AU" sz="1800" dirty="0">
              <a:solidFill>
                <a:schemeClr val="tx1"/>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 xmlns:a16="http://schemas.microsoft.com/office/drawing/2014/main" id="{BB93AA8C-2943-4E1C-A0D3-5E9CFEF19D49}"/>
              </a:ext>
            </a:extLst>
          </p:cNvPr>
          <p:cNvSpPr/>
          <p:nvPr userDrawn="1"/>
        </p:nvSpPr>
        <p:spPr>
          <a:xfrm>
            <a:off x="6064101" y="4173661"/>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12</a:t>
            </a:r>
            <a:endParaRPr lang="en-AU" sz="1800" dirty="0">
              <a:solidFill>
                <a:schemeClr val="tx1"/>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 xmlns:a16="http://schemas.microsoft.com/office/drawing/2014/main" id="{F091B71A-C78D-4683-AEAF-AD3C1C972808}"/>
              </a:ext>
            </a:extLst>
          </p:cNvPr>
          <p:cNvSpPr/>
          <p:nvPr userDrawn="1"/>
        </p:nvSpPr>
        <p:spPr>
          <a:xfrm>
            <a:off x="6064101" y="4674366"/>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13</a:t>
            </a:r>
            <a:endParaRPr lang="en-AU" sz="1800" dirty="0">
              <a:solidFill>
                <a:schemeClr val="tx1"/>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 xmlns:a16="http://schemas.microsoft.com/office/drawing/2014/main" id="{805593EC-EAB7-45BD-8E96-CF740F1A6D24}"/>
              </a:ext>
            </a:extLst>
          </p:cNvPr>
          <p:cNvSpPr/>
          <p:nvPr userDrawn="1"/>
        </p:nvSpPr>
        <p:spPr>
          <a:xfrm>
            <a:off x="6064101" y="5175072"/>
            <a:ext cx="365760" cy="36576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14</a:t>
            </a:r>
            <a:endParaRPr lang="en-AU" sz="1800" dirty="0">
              <a:solidFill>
                <a:schemeClr val="tx1"/>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 xmlns:a16="http://schemas.microsoft.com/office/drawing/2014/main" id="{B58B441D-8490-4C10-9F2E-F2160309770C}"/>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79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s opt.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D17249-B6BB-44A1-B6C9-7A54D15C82CA}"/>
              </a:ext>
            </a:extLst>
          </p:cNvPr>
          <p:cNvSpPr>
            <a:spLocks noGrp="1"/>
          </p:cNvSpPr>
          <p:nvPr>
            <p:ph type="title" hasCustomPrompt="1"/>
          </p:nvPr>
        </p:nvSpPr>
        <p:spPr/>
        <p:txBody>
          <a:bodyPr anchor="t"/>
          <a:lstStyle>
            <a:lvl1pPr>
              <a:defRPr b="1">
                <a:latin typeface="Arial" panose="020B0604020202020204" pitchFamily="34" charset="0"/>
                <a:cs typeface="Arial" panose="020B0604020202020204" pitchFamily="34" charset="0"/>
              </a:defRPr>
            </a:lvl1pPr>
          </a:lstStyle>
          <a:p>
            <a:r>
              <a:rPr lang="en-US" dirty="0"/>
              <a:t>Contents</a:t>
            </a:r>
            <a:endParaRPr lang="en-AU" dirty="0"/>
          </a:p>
        </p:txBody>
      </p:sp>
      <p:sp>
        <p:nvSpPr>
          <p:cNvPr id="7" name="Footer Placeholder 4">
            <a:extLst>
              <a:ext uri="{FF2B5EF4-FFF2-40B4-BE49-F238E27FC236}">
                <a16:creationId xmlns="" xmlns:a16="http://schemas.microsoft.com/office/drawing/2014/main" id="{D178A775-A393-41B6-B072-A5E1934D117C}"/>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785EEC98-20AF-49D6-8C0C-E811D4AF07D3}"/>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C729A6B6-C392-4E27-A3B3-EED94505B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graphicFrame>
        <p:nvGraphicFramePr>
          <p:cNvPr id="18" name="Table 18">
            <a:extLst>
              <a:ext uri="{FF2B5EF4-FFF2-40B4-BE49-F238E27FC236}">
                <a16:creationId xmlns="" xmlns:a16="http://schemas.microsoft.com/office/drawing/2014/main" id="{9446A3C7-017E-4438-B98B-1255470CE588}"/>
              </a:ext>
            </a:extLst>
          </p:cNvPr>
          <p:cNvGraphicFramePr>
            <a:graphicFrameLocks noGrp="1"/>
          </p:cNvGraphicFramePr>
          <p:nvPr userDrawn="1">
            <p:extLst>
              <p:ext uri="{D42A27DB-BD31-4B8C-83A1-F6EECF244321}">
                <p14:modId xmlns:p14="http://schemas.microsoft.com/office/powerpoint/2010/main" val="1896966929"/>
              </p:ext>
            </p:extLst>
          </p:nvPr>
        </p:nvGraphicFramePr>
        <p:xfrm>
          <a:off x="505690" y="2094618"/>
          <a:ext cx="10848108" cy="3519369"/>
        </p:xfrm>
        <a:graphic>
          <a:graphicData uri="http://schemas.openxmlformats.org/drawingml/2006/table">
            <a:tbl>
              <a:tblPr firstRow="1" bandRow="1">
                <a:tableStyleId>{2D5ABB26-0587-4C30-8999-92F81FD0307C}</a:tableStyleId>
              </a:tblPr>
              <a:tblGrid>
                <a:gridCol w="631994">
                  <a:extLst>
                    <a:ext uri="{9D8B030D-6E8A-4147-A177-3AD203B41FA5}">
                      <a16:colId xmlns="" xmlns:a16="http://schemas.microsoft.com/office/drawing/2014/main" val="273528932"/>
                    </a:ext>
                  </a:extLst>
                </a:gridCol>
                <a:gridCol w="4792060">
                  <a:extLst>
                    <a:ext uri="{9D8B030D-6E8A-4147-A177-3AD203B41FA5}">
                      <a16:colId xmlns="" xmlns:a16="http://schemas.microsoft.com/office/drawing/2014/main" val="583184434"/>
                    </a:ext>
                  </a:extLst>
                </a:gridCol>
                <a:gridCol w="619912">
                  <a:extLst>
                    <a:ext uri="{9D8B030D-6E8A-4147-A177-3AD203B41FA5}">
                      <a16:colId xmlns="" xmlns:a16="http://schemas.microsoft.com/office/drawing/2014/main" val="322568620"/>
                    </a:ext>
                  </a:extLst>
                </a:gridCol>
                <a:gridCol w="4804142">
                  <a:extLst>
                    <a:ext uri="{9D8B030D-6E8A-4147-A177-3AD203B41FA5}">
                      <a16:colId xmlns="" xmlns:a16="http://schemas.microsoft.com/office/drawing/2014/main" val="1933160115"/>
                    </a:ext>
                  </a:extLst>
                </a:gridCol>
              </a:tblGrid>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Example page</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Another one</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92722402"/>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Exclamations</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17969367"/>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41880906"/>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98890052"/>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6377080"/>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33975303"/>
                  </a:ext>
                </a:extLst>
              </a:tr>
              <a:tr h="502767">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Lorem ipsum</a:t>
                      </a:r>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30649993"/>
                  </a:ext>
                </a:extLst>
              </a:tr>
            </a:tbl>
          </a:graphicData>
        </a:graphic>
      </p:graphicFrame>
      <p:sp>
        <p:nvSpPr>
          <p:cNvPr id="20" name="Oval 19">
            <a:extLst>
              <a:ext uri="{FF2B5EF4-FFF2-40B4-BE49-F238E27FC236}">
                <a16:creationId xmlns="" xmlns:a16="http://schemas.microsoft.com/office/drawing/2014/main" id="{516589F5-76B0-4328-A815-583DCD598350}"/>
              </a:ext>
            </a:extLst>
          </p:cNvPr>
          <p:cNvSpPr/>
          <p:nvPr userDrawn="1"/>
        </p:nvSpPr>
        <p:spPr>
          <a:xfrm>
            <a:off x="655322" y="2170841"/>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a:t>
            </a:r>
            <a:endParaRPr lang="en-AU" sz="1800" dirty="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42EC17D8-E9E4-4AE4-8404-1F624C861A04}"/>
              </a:ext>
            </a:extLst>
          </p:cNvPr>
          <p:cNvSpPr/>
          <p:nvPr userDrawn="1"/>
        </p:nvSpPr>
        <p:spPr>
          <a:xfrm>
            <a:off x="655322" y="2671546"/>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2</a:t>
            </a:r>
            <a:endParaRPr lang="en-AU" sz="1800" dirty="0">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 xmlns:a16="http://schemas.microsoft.com/office/drawing/2014/main" id="{E062FDB4-7450-4071-AD95-E1AA3D2A04AF}"/>
              </a:ext>
            </a:extLst>
          </p:cNvPr>
          <p:cNvSpPr/>
          <p:nvPr userDrawn="1"/>
        </p:nvSpPr>
        <p:spPr>
          <a:xfrm>
            <a:off x="655322" y="3172251"/>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3</a:t>
            </a:r>
            <a:endParaRPr lang="en-AU" sz="1800" dirty="0">
              <a:solidFill>
                <a:schemeClr val="tx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 xmlns:a16="http://schemas.microsoft.com/office/drawing/2014/main" id="{41B475D0-E4FE-4936-AE93-FA4A589CEA4F}"/>
              </a:ext>
            </a:extLst>
          </p:cNvPr>
          <p:cNvSpPr/>
          <p:nvPr userDrawn="1"/>
        </p:nvSpPr>
        <p:spPr>
          <a:xfrm>
            <a:off x="655322" y="3672956"/>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4</a:t>
            </a:r>
            <a:endParaRPr lang="en-AU" sz="1800" dirty="0">
              <a:solidFill>
                <a:schemeClr val="tx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 xmlns:a16="http://schemas.microsoft.com/office/drawing/2014/main" id="{593D2751-B419-432F-93DD-0606FE54B78F}"/>
              </a:ext>
            </a:extLst>
          </p:cNvPr>
          <p:cNvSpPr/>
          <p:nvPr userDrawn="1"/>
        </p:nvSpPr>
        <p:spPr>
          <a:xfrm>
            <a:off x="655322" y="4173661"/>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5</a:t>
            </a:r>
            <a:endParaRPr lang="en-AU" sz="1800" dirty="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 xmlns:a16="http://schemas.microsoft.com/office/drawing/2014/main" id="{99F11E54-869D-4F32-8D34-1EBDF1E343A1}"/>
              </a:ext>
            </a:extLst>
          </p:cNvPr>
          <p:cNvSpPr/>
          <p:nvPr userDrawn="1"/>
        </p:nvSpPr>
        <p:spPr>
          <a:xfrm>
            <a:off x="655322" y="4674366"/>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6</a:t>
            </a:r>
            <a:endParaRPr lang="en-AU" sz="1800" dirty="0">
              <a:solidFill>
                <a:schemeClr val="tx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 xmlns:a16="http://schemas.microsoft.com/office/drawing/2014/main" id="{39B75BC9-F580-4B8C-813D-BA0EAF34CC98}"/>
              </a:ext>
            </a:extLst>
          </p:cNvPr>
          <p:cNvSpPr/>
          <p:nvPr userDrawn="1"/>
        </p:nvSpPr>
        <p:spPr>
          <a:xfrm>
            <a:off x="655322" y="5175072"/>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7</a:t>
            </a:r>
            <a:endParaRPr lang="en-AU" sz="1800" dirty="0">
              <a:solidFill>
                <a:schemeClr val="tx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 xmlns:a16="http://schemas.microsoft.com/office/drawing/2014/main" id="{6B312507-E1F9-480C-91F5-28EAED0344A4}"/>
              </a:ext>
            </a:extLst>
          </p:cNvPr>
          <p:cNvSpPr/>
          <p:nvPr userDrawn="1"/>
        </p:nvSpPr>
        <p:spPr>
          <a:xfrm>
            <a:off x="6064101" y="2170841"/>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800" dirty="0">
                <a:solidFill>
                  <a:schemeClr val="tx1"/>
                </a:solidFill>
                <a:latin typeface="Arial" panose="020B0604020202020204" pitchFamily="34" charset="0"/>
                <a:cs typeface="Arial" panose="020B0604020202020204" pitchFamily="34" charset="0"/>
              </a:rPr>
              <a:t>8</a:t>
            </a:r>
            <a:endParaRPr lang="en-AU" sz="1800" dirty="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 xmlns:a16="http://schemas.microsoft.com/office/drawing/2014/main" id="{53774847-640E-4DAB-B170-3C4DD558BB0A}"/>
              </a:ext>
            </a:extLst>
          </p:cNvPr>
          <p:cNvSpPr/>
          <p:nvPr userDrawn="1"/>
        </p:nvSpPr>
        <p:spPr>
          <a:xfrm>
            <a:off x="6064101" y="2671546"/>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800" dirty="0">
                <a:solidFill>
                  <a:schemeClr val="tx1"/>
                </a:solidFill>
                <a:latin typeface="Arial" panose="020B0604020202020204" pitchFamily="34" charset="0"/>
                <a:cs typeface="Arial" panose="020B0604020202020204" pitchFamily="34" charset="0"/>
              </a:rPr>
              <a:t>9</a:t>
            </a:r>
            <a:endParaRPr lang="en-AU" sz="1800" dirty="0">
              <a:solidFill>
                <a:schemeClr val="tx1"/>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 xmlns:a16="http://schemas.microsoft.com/office/drawing/2014/main" id="{BC2C94A1-2B3F-461F-A0B5-A409F2A7A45F}"/>
              </a:ext>
            </a:extLst>
          </p:cNvPr>
          <p:cNvSpPr/>
          <p:nvPr userDrawn="1"/>
        </p:nvSpPr>
        <p:spPr>
          <a:xfrm>
            <a:off x="6064101" y="3172251"/>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10</a:t>
            </a:r>
            <a:endParaRPr lang="en-AU" sz="1800" dirty="0">
              <a:solidFill>
                <a:schemeClr val="tx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 xmlns:a16="http://schemas.microsoft.com/office/drawing/2014/main" id="{0128292A-90AB-4358-9BB6-C73BE0FF4770}"/>
              </a:ext>
            </a:extLst>
          </p:cNvPr>
          <p:cNvSpPr/>
          <p:nvPr userDrawn="1"/>
        </p:nvSpPr>
        <p:spPr>
          <a:xfrm>
            <a:off x="6064101" y="3672956"/>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11</a:t>
            </a:r>
            <a:endParaRPr lang="en-AU" sz="1800" dirty="0">
              <a:solidFill>
                <a:schemeClr val="tx1"/>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 xmlns:a16="http://schemas.microsoft.com/office/drawing/2014/main" id="{BB93AA8C-2943-4E1C-A0D3-5E9CFEF19D49}"/>
              </a:ext>
            </a:extLst>
          </p:cNvPr>
          <p:cNvSpPr/>
          <p:nvPr userDrawn="1"/>
        </p:nvSpPr>
        <p:spPr>
          <a:xfrm>
            <a:off x="6064101" y="4173661"/>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12</a:t>
            </a:r>
            <a:endParaRPr lang="en-AU" sz="1800" dirty="0">
              <a:solidFill>
                <a:schemeClr val="tx1"/>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 xmlns:a16="http://schemas.microsoft.com/office/drawing/2014/main" id="{F091B71A-C78D-4683-AEAF-AD3C1C972808}"/>
              </a:ext>
            </a:extLst>
          </p:cNvPr>
          <p:cNvSpPr/>
          <p:nvPr userDrawn="1"/>
        </p:nvSpPr>
        <p:spPr>
          <a:xfrm>
            <a:off x="6064101" y="4674366"/>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13</a:t>
            </a:r>
            <a:endParaRPr lang="en-AU" sz="1800" dirty="0">
              <a:solidFill>
                <a:schemeClr val="tx1"/>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 xmlns:a16="http://schemas.microsoft.com/office/drawing/2014/main" id="{805593EC-EAB7-45BD-8E96-CF740F1A6D24}"/>
              </a:ext>
            </a:extLst>
          </p:cNvPr>
          <p:cNvSpPr/>
          <p:nvPr userDrawn="1"/>
        </p:nvSpPr>
        <p:spPr>
          <a:xfrm>
            <a:off x="6064101" y="5175072"/>
            <a:ext cx="365760" cy="36576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chemeClr val="tx1"/>
                </a:solidFill>
                <a:latin typeface="Arial" panose="020B0604020202020204" pitchFamily="34" charset="0"/>
                <a:cs typeface="Arial" panose="020B0604020202020204" pitchFamily="34" charset="0"/>
              </a:rPr>
              <a:t>14</a:t>
            </a:r>
            <a:endParaRPr lang="en-AU" sz="1800" dirty="0">
              <a:solidFill>
                <a:schemeClr val="tx1"/>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 xmlns:a16="http://schemas.microsoft.com/office/drawing/2014/main" id="{AE892656-BE13-4CE6-AF95-F669B88EE7FE}"/>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38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vider">
    <p:bg>
      <p:bgPr>
        <a:solidFill>
          <a:schemeClr val="accent2"/>
        </a:solidFill>
        <a:effectLst/>
      </p:bgPr>
    </p:bg>
    <p:spTree>
      <p:nvGrpSpPr>
        <p:cNvPr id="1" name=""/>
        <p:cNvGrpSpPr/>
        <p:nvPr/>
      </p:nvGrpSpPr>
      <p:grpSpPr>
        <a:xfrm>
          <a:off x="0" y="0"/>
          <a:ext cx="0" cy="0"/>
          <a:chOff x="0" y="0"/>
          <a:chExt cx="0" cy="0"/>
        </a:xfrm>
      </p:grpSpPr>
      <p:pic>
        <p:nvPicPr>
          <p:cNvPr id="3" name="Picture 2" descr="A picture containing light, wheel&#10;&#10;Description automatically generated">
            <a:extLst>
              <a:ext uri="{FF2B5EF4-FFF2-40B4-BE49-F238E27FC236}">
                <a16:creationId xmlns="" xmlns:a16="http://schemas.microsoft.com/office/drawing/2014/main" id="{E88CA059-2AE6-4322-A3BE-83EA6E3CC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202" r="16086"/>
          <a:stretch/>
        </p:blipFill>
        <p:spPr>
          <a:xfrm rot="5400000">
            <a:off x="4988442" y="-345556"/>
            <a:ext cx="7692281" cy="6714836"/>
          </a:xfrm>
          <a:prstGeom prst="rect">
            <a:avLst/>
          </a:prstGeom>
        </p:spPr>
      </p:pic>
      <p:sp>
        <p:nvSpPr>
          <p:cNvPr id="6" name="Title 1">
            <a:extLst>
              <a:ext uri="{FF2B5EF4-FFF2-40B4-BE49-F238E27FC236}">
                <a16:creationId xmlns="" xmlns:a16="http://schemas.microsoft.com/office/drawing/2014/main" id="{19AA9470-DFC0-4304-A80C-E772541DF031}"/>
              </a:ext>
            </a:extLst>
          </p:cNvPr>
          <p:cNvSpPr>
            <a:spLocks noGrp="1"/>
          </p:cNvSpPr>
          <p:nvPr>
            <p:ph type="ctrTitle" hasCustomPrompt="1"/>
          </p:nvPr>
        </p:nvSpPr>
        <p:spPr>
          <a:xfrm>
            <a:off x="385619" y="2081212"/>
            <a:ext cx="6004548" cy="898525"/>
          </a:xfrm>
        </p:spPr>
        <p:txBody>
          <a:bodyPr anchor="b"/>
          <a:lstStyle>
            <a:lvl1pPr algn="l">
              <a:defRPr sz="6000" b="1"/>
            </a:lvl1pPr>
          </a:lstStyle>
          <a:p>
            <a:r>
              <a:rPr lang="en-US" dirty="0"/>
              <a:t>Divider Content</a:t>
            </a:r>
            <a:endParaRPr lang="en-AU" dirty="0"/>
          </a:p>
        </p:txBody>
      </p:sp>
      <p:sp>
        <p:nvSpPr>
          <p:cNvPr id="7" name="Footer Placeholder 4">
            <a:extLst>
              <a:ext uri="{FF2B5EF4-FFF2-40B4-BE49-F238E27FC236}">
                <a16:creationId xmlns="" xmlns:a16="http://schemas.microsoft.com/office/drawing/2014/main" id="{753FF42A-0D57-4B3A-86EB-C969A66E9B95}"/>
              </a:ext>
            </a:extLst>
          </p:cNvPr>
          <p:cNvSpPr>
            <a:spLocks noGrp="1"/>
          </p:cNvSpPr>
          <p:nvPr>
            <p:ph type="ftr" sz="quarter" idx="3"/>
          </p:nvPr>
        </p:nvSpPr>
        <p:spPr>
          <a:xfrm>
            <a:off x="7602279" y="6356350"/>
            <a:ext cx="3062176"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a:t>Presentation Title</a:t>
            </a:r>
            <a:endParaRPr lang="en-AU" dirty="0"/>
          </a:p>
        </p:txBody>
      </p:sp>
      <p:sp>
        <p:nvSpPr>
          <p:cNvPr id="8" name="Slide Number Placeholder 5">
            <a:extLst>
              <a:ext uri="{FF2B5EF4-FFF2-40B4-BE49-F238E27FC236}">
                <a16:creationId xmlns="" xmlns:a16="http://schemas.microsoft.com/office/drawing/2014/main" id="{6792ABF0-CF82-40C3-AC00-AFA6D6BD5E6C}"/>
              </a:ext>
            </a:extLst>
          </p:cNvPr>
          <p:cNvSpPr>
            <a:spLocks noGrp="1"/>
          </p:cNvSpPr>
          <p:nvPr>
            <p:ph type="sldNum" sz="quarter" idx="4"/>
          </p:nvPr>
        </p:nvSpPr>
        <p:spPr>
          <a:xfrm>
            <a:off x="10664456" y="6356350"/>
            <a:ext cx="689344" cy="365125"/>
          </a:xfrm>
          <a:prstGeom prst="rect">
            <a:avLst/>
          </a:prstGeom>
        </p:spPr>
        <p:txBody>
          <a:bodyPr vert="horz" lIns="91440" tIns="45720" rIns="91440" bIns="45720" rtlCol="0" anchor="ctr"/>
          <a:lstStyle>
            <a:lvl1pPr algn="r">
              <a:defRPr sz="1200">
                <a:solidFill>
                  <a:schemeClr val="tx1"/>
                </a:solidFill>
              </a:defRPr>
            </a:lvl1pPr>
          </a:lstStyle>
          <a:p>
            <a:fld id="{DE74DB5B-6C48-4B40-8307-D8625C0FA73A}" type="slidenum">
              <a:rPr lang="en-AU" smtClean="0"/>
              <a:pPr/>
              <a:t>‹#›</a:t>
            </a:fld>
            <a:endParaRPr lang="en-AU" dirty="0"/>
          </a:p>
        </p:txBody>
      </p:sp>
      <p:pic>
        <p:nvPicPr>
          <p:cNvPr id="9" name="Picture 8">
            <a:extLst>
              <a:ext uri="{FF2B5EF4-FFF2-40B4-BE49-F238E27FC236}">
                <a16:creationId xmlns="" xmlns:a16="http://schemas.microsoft.com/office/drawing/2014/main" id="{F4B8894C-3B36-4568-AD96-47EF11E656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45" y="6322444"/>
            <a:ext cx="1143000" cy="464820"/>
          </a:xfrm>
          <a:prstGeom prst="rect">
            <a:avLst/>
          </a:prstGeom>
        </p:spPr>
      </p:pic>
      <p:sp>
        <p:nvSpPr>
          <p:cNvPr id="12" name="Picture Placeholder 11">
            <a:extLst>
              <a:ext uri="{FF2B5EF4-FFF2-40B4-BE49-F238E27FC236}">
                <a16:creationId xmlns="" xmlns:a16="http://schemas.microsoft.com/office/drawing/2014/main" id="{1513C652-B482-4F1B-BD42-F1697F89AF4A}"/>
              </a:ext>
            </a:extLst>
          </p:cNvPr>
          <p:cNvSpPr>
            <a:spLocks noGrp="1"/>
          </p:cNvSpPr>
          <p:nvPr>
            <p:ph type="pic" sz="quarter" idx="10"/>
          </p:nvPr>
        </p:nvSpPr>
        <p:spPr>
          <a:xfrm>
            <a:off x="7696200" y="2081212"/>
            <a:ext cx="3657600" cy="3657600"/>
          </a:xfrm>
        </p:spPr>
        <p:txBody>
          <a:bodyPr/>
          <a:lstStyle/>
          <a:p>
            <a:endParaRPr lang="en-AU"/>
          </a:p>
        </p:txBody>
      </p:sp>
      <p:cxnSp>
        <p:nvCxnSpPr>
          <p:cNvPr id="11" name="Straight Connector 10">
            <a:extLst>
              <a:ext uri="{FF2B5EF4-FFF2-40B4-BE49-F238E27FC236}">
                <a16:creationId xmlns="" xmlns:a16="http://schemas.microsoft.com/office/drawing/2014/main" id="{F4F7149C-FC80-488E-83A9-4AEEF51017C3}"/>
              </a:ext>
            </a:extLst>
          </p:cNvPr>
          <p:cNvCxnSpPr>
            <a:cxnSpLocks/>
          </p:cNvCxnSpPr>
          <p:nvPr userDrawn="1"/>
        </p:nvCxnSpPr>
        <p:spPr>
          <a:xfrm>
            <a:off x="505691" y="6313818"/>
            <a:ext cx="10848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91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2.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41C0596-C57E-4752-ABC8-B2B0636F3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B1D26E96-34B2-4E4A-B903-6E5342D5A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3D62C610-37B3-4ABF-8D69-B4DAE5A54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5" name="Footer Placeholder 4">
            <a:extLst>
              <a:ext uri="{FF2B5EF4-FFF2-40B4-BE49-F238E27FC236}">
                <a16:creationId xmlns="" xmlns:a16="http://schemas.microsoft.com/office/drawing/2014/main" id="{3C4B43C1-A994-41B8-9D03-1FFE7C80A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AU"/>
              <a:t>Presentation Title</a:t>
            </a:r>
          </a:p>
        </p:txBody>
      </p:sp>
      <p:sp>
        <p:nvSpPr>
          <p:cNvPr id="6" name="Slide Number Placeholder 5">
            <a:extLst>
              <a:ext uri="{FF2B5EF4-FFF2-40B4-BE49-F238E27FC236}">
                <a16:creationId xmlns="" xmlns:a16="http://schemas.microsoft.com/office/drawing/2014/main" id="{C22F18EF-7A7F-4E9C-ABB7-A6E43F6DD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D1F112-A2B8-41ED-943A-8629421E7C3C}" type="slidenum">
              <a:rPr lang="en-AU" smtClean="0"/>
              <a:pPr/>
              <a:t>‹#›</a:t>
            </a:fld>
            <a:endParaRPr lang="en-AU"/>
          </a:p>
        </p:txBody>
      </p:sp>
    </p:spTree>
    <p:extLst>
      <p:ext uri="{BB962C8B-B14F-4D97-AF65-F5344CB8AC3E}">
        <p14:creationId xmlns:p14="http://schemas.microsoft.com/office/powerpoint/2010/main" val="3151210068"/>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3" r:id="rId3"/>
    <p:sldLayoutId id="2147483684" r:id="rId4"/>
    <p:sldLayoutId id="2147483650" r:id="rId5"/>
    <p:sldLayoutId id="2147483701" r:id="rId6"/>
    <p:sldLayoutId id="2147483702" r:id="rId7"/>
    <p:sldLayoutId id="2147483703" r:id="rId8"/>
    <p:sldLayoutId id="2147483714" r:id="rId9"/>
    <p:sldLayoutId id="2147483715" r:id="rId10"/>
    <p:sldLayoutId id="2147483716" r:id="rId11"/>
    <p:sldLayoutId id="2147483717" r:id="rId12"/>
    <p:sldLayoutId id="2147483709" r:id="rId13"/>
    <p:sldLayoutId id="2147483661" r:id="rId14"/>
    <p:sldLayoutId id="2147483707" r:id="rId15"/>
    <p:sldLayoutId id="2147483708" r:id="rId16"/>
    <p:sldLayoutId id="2147483718" r:id="rId17"/>
    <p:sldLayoutId id="2147483719" r:id="rId18"/>
    <p:sldLayoutId id="2147483720" r:id="rId19"/>
    <p:sldLayoutId id="2147483721" r:id="rId20"/>
    <p:sldLayoutId id="2147483662" r:id="rId21"/>
    <p:sldLayoutId id="2147483710" r:id="rId22"/>
    <p:sldLayoutId id="2147483711" r:id="rId23"/>
    <p:sldLayoutId id="2147483712" r:id="rId24"/>
    <p:sldLayoutId id="2147483722" r:id="rId25"/>
    <p:sldLayoutId id="2147483723" r:id="rId26"/>
    <p:sldLayoutId id="2147483724" r:id="rId27"/>
    <p:sldLayoutId id="2147483725"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Presentation Title</a:t>
            </a:r>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1F112-A2B8-41ED-943A-8629421E7C3C}" type="slidenum">
              <a:rPr lang="en-AU" smtClean="0"/>
              <a:pPr/>
              <a:t>‹#›</a:t>
            </a:fld>
            <a:endParaRPr lang="en-AU"/>
          </a:p>
        </p:txBody>
      </p:sp>
    </p:spTree>
    <p:extLst>
      <p:ext uri="{BB962C8B-B14F-4D97-AF65-F5344CB8AC3E}">
        <p14:creationId xmlns:p14="http://schemas.microsoft.com/office/powerpoint/2010/main" val="245660025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hyperlink" Target="https://www.dfat.gov.au/sites/default/files/climate-change-action-strategy.pdf"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hyperlink" Target="https://www.greenclimate.fund/"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s://www.akqa.com/work/sydney-symphony-orchestra/the-uncertain-four-seasons/"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hyperlink" Target="mailto:icevipresident@gmail.com" TargetMode="External"/><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65417F-BAD8-4A7C-8B92-C42F84EA0282}"/>
              </a:ext>
            </a:extLst>
          </p:cNvPr>
          <p:cNvSpPr>
            <a:spLocks noGrp="1"/>
          </p:cNvSpPr>
          <p:nvPr>
            <p:ph type="ctrTitle"/>
          </p:nvPr>
        </p:nvSpPr>
        <p:spPr>
          <a:xfrm>
            <a:off x="385619" y="300038"/>
            <a:ext cx="11657029" cy="2214562"/>
          </a:xfrm>
        </p:spPr>
        <p:txBody>
          <a:bodyPr>
            <a:noAutofit/>
          </a:bodyPr>
          <a:lstStyle/>
          <a:p>
            <a:r>
              <a:rPr lang="en-AU" sz="5400" b="1" dirty="0" smtClean="0">
                <a:latin typeface="Arial" panose="020B0604020202020204" pitchFamily="34" charset="0"/>
                <a:cs typeface="Arial" panose="020B0604020202020204" pitchFamily="34" charset="0"/>
              </a:rPr>
              <a:t>Climate Change: Human rights and empowerment of persons with print disabilities</a:t>
            </a:r>
            <a:endParaRPr lang="en-AU" sz="54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C30461CE-BC8C-445C-816A-513F1F8B3BB7}"/>
              </a:ext>
            </a:extLst>
          </p:cNvPr>
          <p:cNvSpPr>
            <a:spLocks noGrp="1"/>
          </p:cNvSpPr>
          <p:nvPr>
            <p:ph type="subTitle" idx="1"/>
          </p:nvPr>
        </p:nvSpPr>
        <p:spPr>
          <a:xfrm>
            <a:off x="243840" y="2514600"/>
            <a:ext cx="11798808" cy="3575304"/>
          </a:xfrm>
        </p:spPr>
        <p:txBody>
          <a:bodyPr>
            <a:noAutofit/>
          </a:bodyPr>
          <a:lstStyle/>
          <a:p>
            <a:pPr>
              <a:lnSpc>
                <a:spcPct val="150000"/>
              </a:lnSpc>
              <a:spcBef>
                <a:spcPts val="0"/>
              </a:spcBef>
              <a:spcAft>
                <a:spcPts val="600"/>
              </a:spcAft>
            </a:pPr>
            <a:r>
              <a:rPr lang="en-AU" sz="3200" b="1" smtClean="0">
                <a:latin typeface="Arial" panose="020B0604020202020204" pitchFamily="34" charset="0"/>
                <a:cs typeface="Arial" panose="020B0604020202020204" pitchFamily="34" charset="0"/>
              </a:rPr>
              <a:t>Frances </a:t>
            </a:r>
            <a:r>
              <a:rPr lang="en-AU" sz="3200" b="1" smtClean="0">
                <a:latin typeface="Arial" panose="020B0604020202020204" pitchFamily="34" charset="0"/>
                <a:cs typeface="Arial" panose="020B0604020202020204" pitchFamily="34" charset="0"/>
              </a:rPr>
              <a:t>Gentle</a:t>
            </a:r>
            <a:endParaRPr lang="en-AU" sz="3200" b="1" dirty="0" smtClean="0">
              <a:latin typeface="Arial" panose="020B0604020202020204" pitchFamily="34" charset="0"/>
              <a:cs typeface="Arial" panose="020B0604020202020204" pitchFamily="34" charset="0"/>
            </a:endParaRPr>
          </a:p>
          <a:p>
            <a:pPr>
              <a:lnSpc>
                <a:spcPct val="150000"/>
              </a:lnSpc>
              <a:spcBef>
                <a:spcPts val="0"/>
              </a:spcBef>
              <a:spcAft>
                <a:spcPts val="600"/>
              </a:spcAft>
            </a:pPr>
            <a:r>
              <a:rPr lang="en-AU" sz="3200" dirty="0" smtClean="0">
                <a:latin typeface="Arial" panose="020B0604020202020204" pitchFamily="34" charset="0"/>
                <a:cs typeface="Arial" panose="020B0604020202020204" pitchFamily="34" charset="0"/>
              </a:rPr>
              <a:t>President, ICEVI &amp; Lecturer, Next Sense Institute</a:t>
            </a:r>
          </a:p>
          <a:p>
            <a:pPr>
              <a:lnSpc>
                <a:spcPct val="150000"/>
              </a:lnSpc>
              <a:spcBef>
                <a:spcPts val="0"/>
              </a:spcBef>
              <a:spcAft>
                <a:spcPts val="600"/>
              </a:spcAft>
            </a:pPr>
            <a:r>
              <a:rPr lang="en-AU" sz="3200" dirty="0" smtClean="0">
                <a:latin typeface="Arial" panose="020B0604020202020204" pitchFamily="34" charset="0"/>
                <a:cs typeface="Arial" panose="020B0604020202020204" pitchFamily="34" charset="0"/>
              </a:rPr>
              <a:t>2021 Conference of Round Table on Information Access for People with Print Disabilities, 17-19 May, 2021 (virtual format)</a:t>
            </a:r>
            <a:endParaRPr lang="en-AU" sz="3200" dirty="0">
              <a:latin typeface="Arial" panose="020B0604020202020204" pitchFamily="34" charset="0"/>
              <a:cs typeface="Arial" panose="020B0604020202020204" pitchFamily="34" charset="0"/>
            </a:endParaRPr>
          </a:p>
        </p:txBody>
      </p:sp>
      <p:pic>
        <p:nvPicPr>
          <p:cNvPr id="4" name="Picture 3" descr="Logo of International Council for Education of People with Visual Impair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 y="5682805"/>
            <a:ext cx="2542032" cy="1035973"/>
          </a:xfrm>
          <a:prstGeom prst="rect">
            <a:avLst/>
          </a:prstGeom>
        </p:spPr>
      </p:pic>
      <p:sp>
        <p:nvSpPr>
          <p:cNvPr id="5" name="Slide Number Placeholder 4"/>
          <p:cNvSpPr>
            <a:spLocks noGrp="1"/>
          </p:cNvSpPr>
          <p:nvPr>
            <p:ph type="sldNum" sz="quarter" idx="12"/>
          </p:nvPr>
        </p:nvSpPr>
        <p:spPr/>
        <p:txBody>
          <a:bodyPr/>
          <a:lstStyle/>
          <a:p>
            <a:fld id="{E4D1F112-A2B8-41ED-943A-8629421E7C3C}" type="slidenum">
              <a:rPr lang="en-AU" smtClean="0"/>
              <a:pPr/>
              <a:t>1</a:t>
            </a:fld>
            <a:endParaRPr lang="en-AU"/>
          </a:p>
        </p:txBody>
      </p:sp>
    </p:spTree>
    <p:extLst>
      <p:ext uri="{BB962C8B-B14F-4D97-AF65-F5344CB8AC3E}">
        <p14:creationId xmlns:p14="http://schemas.microsoft.com/office/powerpoint/2010/main" val="3689647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54D7E-C9FF-4983-863D-3D32089DEA30}"/>
              </a:ext>
            </a:extLst>
          </p:cNvPr>
          <p:cNvSpPr>
            <a:spLocks noGrp="1"/>
          </p:cNvSpPr>
          <p:nvPr>
            <p:ph type="title"/>
          </p:nvPr>
        </p:nvSpPr>
        <p:spPr>
          <a:xfrm>
            <a:off x="132080" y="1709738"/>
            <a:ext cx="12059920" cy="2852737"/>
          </a:xfrm>
        </p:spPr>
        <p:txBody>
          <a:bodyPr>
            <a:normAutofit/>
          </a:bodyPr>
          <a:lstStyle/>
          <a:p>
            <a:pPr>
              <a:lnSpc>
                <a:spcPct val="100000"/>
              </a:lnSpc>
              <a:spcBef>
                <a:spcPts val="0"/>
              </a:spcBef>
            </a:pPr>
            <a:r>
              <a:rPr lang="en-AU" sz="5400" b="1" dirty="0" smtClean="0">
                <a:latin typeface="Arial" panose="020B0604020202020204" pitchFamily="34" charset="0"/>
                <a:cs typeface="Arial" panose="020B0604020202020204" pitchFamily="34" charset="0"/>
              </a:rPr>
              <a:t>International Council for Education of People with Visual Impairment</a:t>
            </a:r>
            <a:endParaRPr lang="en-AU" sz="54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 xmlns:a16="http://schemas.microsoft.com/office/drawing/2014/main" id="{55E30622-52FA-43EF-9BEA-267408D7F6F1}"/>
              </a:ext>
            </a:extLst>
          </p:cNvPr>
          <p:cNvSpPr>
            <a:spLocks noGrp="1"/>
          </p:cNvSpPr>
          <p:nvPr>
            <p:ph type="sldNum" sz="quarter" idx="12"/>
          </p:nvPr>
        </p:nvSpPr>
        <p:spPr/>
        <p:txBody>
          <a:bodyPr/>
          <a:lstStyle/>
          <a:p>
            <a:fld id="{DE74DB5B-6C48-4B40-8307-D8625C0FA73A}" type="slidenum">
              <a:rPr lang="en-AU" smtClean="0"/>
              <a:pPr/>
              <a:t>10</a:t>
            </a:fld>
            <a:endParaRPr lang="en-AU" dirty="0"/>
          </a:p>
        </p:txBody>
      </p:sp>
    </p:spTree>
    <p:extLst>
      <p:ext uri="{BB962C8B-B14F-4D97-AF65-F5344CB8AC3E}">
        <p14:creationId xmlns:p14="http://schemas.microsoft.com/office/powerpoint/2010/main" val="51524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3360" y="111761"/>
            <a:ext cx="11897360" cy="853439"/>
          </a:xfrm>
        </p:spPr>
        <p:txBody>
          <a:bodyPr>
            <a:normAutofit/>
          </a:bodyPr>
          <a:lstStyle/>
          <a:p>
            <a:r>
              <a:rPr lang="en-AU" sz="4000" b="1" dirty="0" smtClean="0">
                <a:latin typeface="Arial" panose="020B0604020202020204" pitchFamily="34" charset="0"/>
                <a:cs typeface="Arial" panose="020B0604020202020204" pitchFamily="34" charset="0"/>
              </a:rPr>
              <a:t>ICEVI</a:t>
            </a:r>
            <a:endParaRPr lang="en-AU"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4480" y="1097280"/>
            <a:ext cx="11826240" cy="5624195"/>
          </a:xfrm>
        </p:spPr>
        <p:txBody>
          <a:bodyPr>
            <a:normAutofit/>
          </a:bodyPr>
          <a:lstStyle/>
          <a:p>
            <a:pPr marL="0" indent="0">
              <a:lnSpc>
                <a:spcPct val="150000"/>
              </a:lnSpc>
              <a:spcBef>
                <a:spcPts val="0"/>
              </a:spcBef>
              <a:buNone/>
            </a:pPr>
            <a:r>
              <a:rPr lang="en-AU" sz="3200" b="1" dirty="0">
                <a:latin typeface="Arial" panose="020B0604020202020204" pitchFamily="34" charset="0"/>
                <a:cs typeface="Arial" panose="020B0604020202020204" pitchFamily="34" charset="0"/>
              </a:rPr>
              <a:t>Mission: </a:t>
            </a:r>
            <a:r>
              <a:rPr lang="en-AU" sz="3200" dirty="0">
                <a:latin typeface="Arial" panose="020B0604020202020204" pitchFamily="34" charset="0"/>
                <a:cs typeface="Arial" panose="020B0604020202020204" pitchFamily="34" charset="0"/>
              </a:rPr>
              <a:t>To promote access to inclusive, equitable, and quality education for all people with visual impairment</a:t>
            </a:r>
          </a:p>
          <a:p>
            <a:pPr marL="0" indent="0">
              <a:lnSpc>
                <a:spcPct val="150000"/>
              </a:lnSpc>
              <a:spcBef>
                <a:spcPts val="0"/>
              </a:spcBef>
              <a:buNone/>
            </a:pPr>
            <a:r>
              <a:rPr lang="en-AU" sz="3200" b="1" dirty="0">
                <a:latin typeface="Arial" panose="020B0604020202020204" pitchFamily="34" charset="0"/>
                <a:cs typeface="Arial" panose="020B0604020202020204" pitchFamily="34" charset="0"/>
              </a:rPr>
              <a:t>Strategic objectives: </a:t>
            </a:r>
            <a:r>
              <a:rPr lang="en-AU" sz="3200" dirty="0">
                <a:latin typeface="Arial" panose="020B0604020202020204" pitchFamily="34" charset="0"/>
                <a:cs typeface="Arial" panose="020B0604020202020204" pitchFamily="34" charset="0"/>
              </a:rPr>
              <a:t>Collaborative partnerships, information sharing, and advocacy at global, regional and local levels</a:t>
            </a:r>
          </a:p>
          <a:p>
            <a:pPr marL="0" indent="0">
              <a:lnSpc>
                <a:spcPct val="150000"/>
              </a:lnSpc>
              <a:spcBef>
                <a:spcPts val="0"/>
              </a:spcBef>
              <a:buNone/>
            </a:pPr>
            <a:r>
              <a:rPr lang="en-AU" sz="3200" b="1" dirty="0">
                <a:latin typeface="Arial" panose="020B0604020202020204" pitchFamily="34" charset="0"/>
                <a:cs typeface="Arial" panose="020B0604020202020204" pitchFamily="34" charset="0"/>
              </a:rPr>
              <a:t>Strategic focus: </a:t>
            </a:r>
            <a:r>
              <a:rPr lang="en-AU" sz="3200" dirty="0">
                <a:latin typeface="Arial" panose="020B0604020202020204" pitchFamily="34" charset="0"/>
                <a:cs typeface="Arial" panose="020B0604020202020204" pitchFamily="34" charset="0"/>
              </a:rPr>
              <a:t>Lower and middle income countries, including small island developing states</a:t>
            </a:r>
          </a:p>
          <a:p>
            <a:pPr marL="0" indent="0">
              <a:lnSpc>
                <a:spcPct val="140000"/>
              </a:lnSpc>
              <a:spcBef>
                <a:spcPts val="0"/>
              </a:spcBef>
              <a:spcAft>
                <a:spcPts val="600"/>
              </a:spcAft>
              <a:buNone/>
            </a:pPr>
            <a:endParaRPr lang="en-AU" sz="3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E74DB5B-6C48-4B40-8307-D8625C0FA73A}" type="slidenum">
              <a:rPr lang="en-AU" smtClean="0"/>
              <a:pPr/>
              <a:t>11</a:t>
            </a:fld>
            <a:endParaRPr lang="en-AU" dirty="0"/>
          </a:p>
        </p:txBody>
      </p:sp>
    </p:spTree>
    <p:extLst>
      <p:ext uri="{BB962C8B-B14F-4D97-AF65-F5344CB8AC3E}">
        <p14:creationId xmlns:p14="http://schemas.microsoft.com/office/powerpoint/2010/main" val="5121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3360" y="111761"/>
            <a:ext cx="11897360" cy="853439"/>
          </a:xfrm>
        </p:spPr>
        <p:txBody>
          <a:bodyPr>
            <a:noAutofit/>
          </a:bodyPr>
          <a:lstStyle/>
          <a:p>
            <a:pPr>
              <a:lnSpc>
                <a:spcPct val="160000"/>
              </a:lnSpc>
              <a:spcBef>
                <a:spcPts val="0"/>
              </a:spcBef>
            </a:pPr>
            <a:r>
              <a:rPr lang="en-AU" sz="4000" b="1" dirty="0">
                <a:latin typeface="Arial" panose="020B0604020202020204" pitchFamily="34" charset="0"/>
                <a:cs typeface="Arial" panose="020B0604020202020204" pitchFamily="34" charset="0"/>
              </a:rPr>
              <a:t>Three education system </a:t>
            </a:r>
            <a:r>
              <a:rPr lang="en-AU" sz="4000" b="1" dirty="0" smtClean="0">
                <a:latin typeface="Arial" panose="020B0604020202020204" pitchFamily="34" charset="0"/>
                <a:cs typeface="Arial" panose="020B0604020202020204" pitchFamily="34" charset="0"/>
              </a:rPr>
              <a:t>contributions</a:t>
            </a:r>
            <a:endParaRPr lang="en-AU"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4480" y="1097280"/>
            <a:ext cx="11826240" cy="5624195"/>
          </a:xfrm>
        </p:spPr>
        <p:txBody>
          <a:bodyPr>
            <a:normAutofit/>
          </a:bodyPr>
          <a:lstStyle/>
          <a:p>
            <a:pPr marL="514350" indent="-514350">
              <a:lnSpc>
                <a:spcPct val="160000"/>
              </a:lnSpc>
              <a:spcBef>
                <a:spcPts val="0"/>
              </a:spcBef>
              <a:buFont typeface="+mj-lt"/>
              <a:buAutoNum type="arabicPeriod"/>
            </a:pPr>
            <a:r>
              <a:rPr lang="en-AU" sz="3200" dirty="0">
                <a:latin typeface="Arial" panose="020B0604020202020204" pitchFamily="34" charset="0"/>
                <a:cs typeface="Arial" panose="020B0604020202020204" pitchFamily="34" charset="0"/>
              </a:rPr>
              <a:t>Education builds </a:t>
            </a:r>
            <a:r>
              <a:rPr lang="en-AU" sz="3200" dirty="0" smtClean="0">
                <a:latin typeface="Arial" panose="020B0604020202020204" pitchFamily="34" charset="0"/>
                <a:cs typeface="Arial" panose="020B0604020202020204" pitchFamily="34" charset="0"/>
              </a:rPr>
              <a:t>awareness, resilience </a:t>
            </a:r>
            <a:r>
              <a:rPr lang="en-AU" sz="3200" dirty="0">
                <a:latin typeface="Arial" panose="020B0604020202020204" pitchFamily="34" charset="0"/>
                <a:cs typeface="Arial" panose="020B0604020202020204" pitchFamily="34" charset="0"/>
              </a:rPr>
              <a:t>and adaptive capacity</a:t>
            </a:r>
          </a:p>
          <a:p>
            <a:pPr marL="514350" indent="-514350">
              <a:lnSpc>
                <a:spcPct val="160000"/>
              </a:lnSpc>
              <a:spcBef>
                <a:spcPts val="0"/>
              </a:spcBef>
              <a:buFont typeface="+mj-lt"/>
              <a:buAutoNum type="arabicPeriod"/>
            </a:pPr>
            <a:r>
              <a:rPr lang="en-AU" sz="3200" dirty="0" smtClean="0">
                <a:latin typeface="Arial" panose="020B0604020202020204" pitchFamily="34" charset="0"/>
                <a:cs typeface="Arial" panose="020B0604020202020204" pitchFamily="34" charset="0"/>
              </a:rPr>
              <a:t>Education </a:t>
            </a:r>
            <a:r>
              <a:rPr lang="en-AU" sz="3200" dirty="0">
                <a:latin typeface="Arial" panose="020B0604020202020204" pitchFamily="34" charset="0"/>
                <a:cs typeface="Arial" panose="020B0604020202020204" pitchFamily="34" charset="0"/>
              </a:rPr>
              <a:t>is protective, life-saving and life-sustaining during disasters and displacement</a:t>
            </a:r>
          </a:p>
          <a:p>
            <a:pPr marL="514350" indent="-514350">
              <a:lnSpc>
                <a:spcPct val="160000"/>
              </a:lnSpc>
              <a:spcBef>
                <a:spcPts val="0"/>
              </a:spcBef>
              <a:buFont typeface="+mj-lt"/>
              <a:buAutoNum type="arabicPeriod"/>
            </a:pPr>
            <a:r>
              <a:rPr lang="en-AU" sz="3200" dirty="0" smtClean="0">
                <a:latin typeface="Arial" panose="020B0604020202020204" pitchFamily="34" charset="0"/>
                <a:cs typeface="Arial" panose="020B0604020202020204" pitchFamily="34" charset="0"/>
              </a:rPr>
              <a:t>Education </a:t>
            </a:r>
            <a:r>
              <a:rPr lang="en-AU" sz="3200" dirty="0">
                <a:latin typeface="Arial" panose="020B0604020202020204" pitchFamily="34" charset="0"/>
                <a:cs typeface="Arial" panose="020B0604020202020204" pitchFamily="34" charset="0"/>
              </a:rPr>
              <a:t>empowers youth to create a more sustainable </a:t>
            </a:r>
            <a:r>
              <a:rPr lang="en-AU" sz="3200" dirty="0" smtClean="0">
                <a:latin typeface="Arial" panose="020B0604020202020204" pitchFamily="34" charset="0"/>
                <a:cs typeface="Arial" panose="020B0604020202020204" pitchFamily="34" charset="0"/>
              </a:rPr>
              <a:t>future</a:t>
            </a:r>
          </a:p>
          <a:p>
            <a:pPr marL="0" lvl="1" indent="0" algn="r">
              <a:lnSpc>
                <a:spcPct val="160000"/>
              </a:lnSpc>
              <a:spcBef>
                <a:spcPts val="0"/>
              </a:spcBef>
              <a:buNone/>
            </a:pPr>
            <a:r>
              <a:rPr lang="en-AU" dirty="0" smtClean="0">
                <a:latin typeface="Arial" panose="020B0604020202020204" pitchFamily="34" charset="0"/>
                <a:cs typeface="Arial" panose="020B0604020202020204" pitchFamily="34" charset="0"/>
              </a:rPr>
              <a:t>Source: Rogers </a:t>
            </a:r>
            <a:r>
              <a:rPr lang="en-AU" dirty="0">
                <a:latin typeface="Arial" panose="020B0604020202020204" pitchFamily="34" charset="0"/>
                <a:cs typeface="Arial" panose="020B0604020202020204" pitchFamily="34" charset="0"/>
              </a:rPr>
              <a:t>&amp; Kiefer, 2019; Send My Friend to School, 2020</a:t>
            </a:r>
          </a:p>
          <a:p>
            <a:pPr marL="0" indent="0">
              <a:lnSpc>
                <a:spcPct val="160000"/>
              </a:lnSpc>
              <a:spcBef>
                <a:spcPts val="0"/>
              </a:spcBef>
              <a:buNone/>
            </a:pPr>
            <a:endParaRPr lang="en-AU" sz="3200"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12</a:t>
            </a:fld>
            <a:endParaRPr lang="en-AU" dirty="0"/>
          </a:p>
        </p:txBody>
      </p:sp>
    </p:spTree>
    <p:extLst>
      <p:ext uri="{BB962C8B-B14F-4D97-AF65-F5344CB8AC3E}">
        <p14:creationId xmlns:p14="http://schemas.microsoft.com/office/powerpoint/2010/main" val="593879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65125"/>
            <a:ext cx="12192000" cy="986155"/>
          </a:xfrm>
        </p:spPr>
        <p:txBody>
          <a:bodyPr>
            <a:normAutofit/>
          </a:bodyPr>
          <a:lstStyle/>
          <a:p>
            <a:r>
              <a:rPr lang="en-AU" sz="4000" b="1" dirty="0">
                <a:latin typeface="Arial" panose="020B0604020202020204" pitchFamily="34" charset="0"/>
                <a:cs typeface="Arial" panose="020B0604020202020204" pitchFamily="34" charset="0"/>
              </a:rPr>
              <a:t>ICEVI climate change </a:t>
            </a:r>
            <a:r>
              <a:rPr lang="en-AU" sz="4000" b="1" dirty="0" smtClean="0">
                <a:latin typeface="Arial" panose="020B0604020202020204" pitchFamily="34" charset="0"/>
                <a:cs typeface="Arial" panose="020B0604020202020204" pitchFamily="34" charset="0"/>
              </a:rPr>
              <a:t>priorities </a:t>
            </a:r>
            <a:r>
              <a:rPr lang="en-AU" sz="4000" b="1" dirty="0">
                <a:latin typeface="Arial" panose="020B0604020202020204" pitchFamily="34" charset="0"/>
                <a:cs typeface="Arial" panose="020B0604020202020204" pitchFamily="34" charset="0"/>
              </a:rPr>
              <a:t>(2021-2024</a:t>
            </a:r>
            <a:r>
              <a:rPr lang="en-AU" sz="4000" b="1" dirty="0" smtClean="0">
                <a:latin typeface="Arial" panose="020B0604020202020204" pitchFamily="34" charset="0"/>
                <a:cs typeface="Arial" panose="020B0604020202020204" pitchFamily="34" charset="0"/>
              </a:rPr>
              <a:t>)</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460500"/>
            <a:ext cx="12090400" cy="4786630"/>
          </a:xfrm>
        </p:spPr>
        <p:txBody>
          <a:bodyPr>
            <a:normAutofit/>
          </a:bodyPr>
          <a:lstStyle/>
          <a:p>
            <a:pPr lvl="1">
              <a:lnSpc>
                <a:spcPct val="140000"/>
              </a:lnSpc>
              <a:spcBef>
                <a:spcPts val="0"/>
              </a:spcBef>
            </a:pPr>
            <a:r>
              <a:rPr lang="en-AU" sz="3200" dirty="0" smtClean="0">
                <a:latin typeface="Arial" panose="020B0604020202020204" pitchFamily="34" charset="0"/>
                <a:cs typeface="Arial" panose="020B0604020202020204" pitchFamily="34" charset="0"/>
              </a:rPr>
              <a:t>Collaboration, partnerships, membership</a:t>
            </a:r>
          </a:p>
          <a:p>
            <a:pPr lvl="2">
              <a:lnSpc>
                <a:spcPct val="140000"/>
              </a:lnSpc>
              <a:spcBef>
                <a:spcPts val="0"/>
              </a:spcBef>
            </a:pPr>
            <a:r>
              <a:rPr lang="en-AU" sz="2800" dirty="0" smtClean="0">
                <a:latin typeface="Arial" panose="020B0604020202020204" pitchFamily="34" charset="0"/>
                <a:cs typeface="Arial" panose="020B0604020202020204" pitchFamily="34" charset="0"/>
              </a:rPr>
              <a:t>IDA, IDDC, CBM, Sightsavers, GLAD, PDF, GCE, INEE, UN agencies</a:t>
            </a:r>
          </a:p>
          <a:p>
            <a:pPr lvl="1">
              <a:lnSpc>
                <a:spcPct val="140000"/>
              </a:lnSpc>
              <a:spcBef>
                <a:spcPts val="0"/>
              </a:spcBef>
            </a:pPr>
            <a:r>
              <a:rPr lang="en-AU" sz="3200" dirty="0" smtClean="0">
                <a:latin typeface="Arial" panose="020B0604020202020204" pitchFamily="34" charset="0"/>
                <a:cs typeface="Arial" panose="020B0604020202020204" pitchFamily="34" charset="0"/>
              </a:rPr>
              <a:t>Information gathering and sharing</a:t>
            </a:r>
          </a:p>
          <a:p>
            <a:pPr lvl="1">
              <a:lnSpc>
                <a:spcPct val="140000"/>
              </a:lnSpc>
              <a:spcBef>
                <a:spcPts val="0"/>
              </a:spcBef>
            </a:pPr>
            <a:r>
              <a:rPr lang="en-AU" sz="3200" dirty="0" smtClean="0">
                <a:latin typeface="Arial" panose="020B0604020202020204" pitchFamily="34" charset="0"/>
                <a:cs typeface="Arial" panose="020B0604020202020204" pitchFamily="34" charset="0"/>
              </a:rPr>
              <a:t>Advocacy/influencing and awareness raising</a:t>
            </a:r>
          </a:p>
          <a:p>
            <a:pPr lvl="1">
              <a:lnSpc>
                <a:spcPct val="140000"/>
              </a:lnSpc>
              <a:spcBef>
                <a:spcPts val="0"/>
              </a:spcBef>
            </a:pPr>
            <a:r>
              <a:rPr lang="en-AU" sz="3200" dirty="0" smtClean="0">
                <a:latin typeface="Arial" panose="020B0604020202020204" pitchFamily="34" charset="0"/>
                <a:cs typeface="Arial" panose="020B0604020202020204" pitchFamily="34" charset="0"/>
              </a:rPr>
              <a:t>Documenting of human experiences</a:t>
            </a:r>
          </a:p>
          <a:p>
            <a:pPr lvl="1">
              <a:lnSpc>
                <a:spcPct val="140000"/>
              </a:lnSpc>
              <a:spcBef>
                <a:spcPts val="0"/>
              </a:spcBef>
            </a:pPr>
            <a:r>
              <a:rPr lang="en-AU" sz="3200" dirty="0" smtClean="0">
                <a:latin typeface="Arial" panose="020B0604020202020204" pitchFamily="34" charset="0"/>
                <a:cs typeface="Arial" panose="020B0604020202020204" pitchFamily="34" charset="0"/>
              </a:rPr>
              <a:t>Youth engagement and empowerment</a:t>
            </a:r>
          </a:p>
          <a:p>
            <a:pPr lvl="1"/>
            <a:endParaRPr lang="en-AU" sz="3200" dirty="0" smtClean="0"/>
          </a:p>
          <a:p>
            <a:pPr marL="457200" lvl="1" indent="0" algn="r">
              <a:buNone/>
            </a:pPr>
            <a:endParaRPr lang="en-AU"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13</a:t>
            </a:fld>
            <a:endParaRPr lang="en-AU" dirty="0"/>
          </a:p>
        </p:txBody>
      </p:sp>
    </p:spTree>
    <p:extLst>
      <p:ext uri="{BB962C8B-B14F-4D97-AF65-F5344CB8AC3E}">
        <p14:creationId xmlns:p14="http://schemas.microsoft.com/office/powerpoint/2010/main" val="84666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54D7E-C9FF-4983-863D-3D32089DEA30}"/>
              </a:ext>
            </a:extLst>
          </p:cNvPr>
          <p:cNvSpPr>
            <a:spLocks noGrp="1"/>
          </p:cNvSpPr>
          <p:nvPr>
            <p:ph type="title"/>
          </p:nvPr>
        </p:nvSpPr>
        <p:spPr>
          <a:xfrm>
            <a:off x="81280" y="1709738"/>
            <a:ext cx="12110720" cy="2852737"/>
          </a:xfrm>
        </p:spPr>
        <p:txBody>
          <a:bodyPr>
            <a:normAutofit/>
          </a:bodyPr>
          <a:lstStyle/>
          <a:p>
            <a:pPr>
              <a:lnSpc>
                <a:spcPct val="100000"/>
              </a:lnSpc>
            </a:pPr>
            <a:r>
              <a:rPr lang="en-AU" sz="5400" b="1" dirty="0">
                <a:latin typeface="Arial" panose="020B0604020202020204" pitchFamily="34" charset="0"/>
                <a:cs typeface="Arial" panose="020B0604020202020204" pitchFamily="34" charset="0"/>
              </a:rPr>
              <a:t>Round Table on Information Access </a:t>
            </a:r>
            <a:r>
              <a:rPr lang="en-AU" sz="5400" b="1" dirty="0" smtClean="0">
                <a:latin typeface="Arial" panose="020B0604020202020204" pitchFamily="34" charset="0"/>
                <a:cs typeface="Arial" panose="020B0604020202020204" pitchFamily="34" charset="0"/>
              </a:rPr>
              <a:t>for People </a:t>
            </a:r>
            <a:r>
              <a:rPr lang="en-AU" sz="5400" b="1" dirty="0">
                <a:latin typeface="Arial" panose="020B0604020202020204" pitchFamily="34" charset="0"/>
                <a:cs typeface="Arial" panose="020B0604020202020204" pitchFamily="34" charset="0"/>
              </a:rPr>
              <a:t>with Print </a:t>
            </a:r>
            <a:r>
              <a:rPr lang="en-AU" sz="5400" b="1" dirty="0" smtClean="0">
                <a:latin typeface="Arial" panose="020B0604020202020204" pitchFamily="34" charset="0"/>
                <a:cs typeface="Arial" panose="020B0604020202020204" pitchFamily="34" charset="0"/>
              </a:rPr>
              <a:t>Disabilities</a:t>
            </a:r>
            <a:endParaRPr lang="en-AU" sz="54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 xmlns:a16="http://schemas.microsoft.com/office/drawing/2014/main" id="{55E30622-52FA-43EF-9BEA-267408D7F6F1}"/>
              </a:ext>
            </a:extLst>
          </p:cNvPr>
          <p:cNvSpPr>
            <a:spLocks noGrp="1"/>
          </p:cNvSpPr>
          <p:nvPr>
            <p:ph type="sldNum" sz="quarter" idx="12"/>
          </p:nvPr>
        </p:nvSpPr>
        <p:spPr/>
        <p:txBody>
          <a:bodyPr/>
          <a:lstStyle/>
          <a:p>
            <a:fld id="{DE74DB5B-6C48-4B40-8307-D8625C0FA73A}" type="slidenum">
              <a:rPr lang="en-AU" smtClean="0"/>
              <a:pPr/>
              <a:t>14</a:t>
            </a:fld>
            <a:endParaRPr lang="en-AU" dirty="0"/>
          </a:p>
        </p:txBody>
      </p:sp>
    </p:spTree>
    <p:extLst>
      <p:ext uri="{BB962C8B-B14F-4D97-AF65-F5344CB8AC3E}">
        <p14:creationId xmlns:p14="http://schemas.microsoft.com/office/powerpoint/2010/main" val="3071929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90576" y="436245"/>
            <a:ext cx="10916920" cy="1108075"/>
          </a:xfrm>
        </p:spPr>
        <p:txBody>
          <a:bodyPr>
            <a:normAutofit/>
          </a:bodyPr>
          <a:lstStyle/>
          <a:p>
            <a:r>
              <a:rPr lang="en-AU" sz="4000" b="1" dirty="0" smtClean="0">
                <a:latin typeface="Arial" panose="020B0604020202020204" pitchFamily="34" charset="0"/>
                <a:cs typeface="Arial" panose="020B0604020202020204" pitchFamily="34" charset="0"/>
              </a:rPr>
              <a:t>Mission</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2560" y="1544320"/>
            <a:ext cx="11889232" cy="4632643"/>
          </a:xfrm>
        </p:spPr>
        <p:txBody>
          <a:bodyPr>
            <a:normAutofit/>
          </a:bodyPr>
          <a:lstStyle/>
          <a:p>
            <a:pPr marL="0" indent="0">
              <a:lnSpc>
                <a:spcPct val="130000"/>
              </a:lnSpc>
              <a:spcBef>
                <a:spcPts val="0"/>
              </a:spcBef>
              <a:buNone/>
            </a:pPr>
            <a:r>
              <a:rPr lang="en-AU" sz="3200" dirty="0" smtClean="0">
                <a:latin typeface="Arial" panose="020B0604020202020204" pitchFamily="34" charset="0"/>
                <a:cs typeface="Arial" panose="020B0604020202020204" pitchFamily="34" charset="0"/>
              </a:rPr>
              <a:t>To facilitate and influence the production and use of quality alternative formats for people with print disabilities by optimising the evolving Round Table body of knowledge</a:t>
            </a:r>
            <a:r>
              <a:rPr lang="en-AU" sz="3200" dirty="0" smtClean="0">
                <a:latin typeface="Arial" panose="020B0604020202020204" pitchFamily="34" charset="0"/>
                <a:cs typeface="Arial" panose="020B0604020202020204" pitchFamily="34" charset="0"/>
              </a:rPr>
              <a:t>.</a:t>
            </a:r>
            <a:endParaRPr lang="en-AU" sz="2200" dirty="0" smtClean="0"/>
          </a:p>
          <a:p>
            <a:pPr marL="0" indent="0" algn="r">
              <a:buNone/>
            </a:pPr>
            <a:endParaRPr lang="en-AU" sz="2200" dirty="0"/>
          </a:p>
          <a:p>
            <a:pPr marL="0" indent="0" algn="r">
              <a:buNone/>
            </a:pPr>
            <a:endParaRPr lang="en-AU" sz="2200" dirty="0" smtClean="0"/>
          </a:p>
          <a:p>
            <a:pPr marL="0" indent="0" algn="r">
              <a:buNone/>
            </a:pPr>
            <a:endParaRPr lang="en-AU" sz="2200" dirty="0"/>
          </a:p>
          <a:p>
            <a:pPr marL="0" indent="0" algn="r">
              <a:buNone/>
            </a:pPr>
            <a:endParaRPr lang="en-AU" sz="2200" dirty="0" smtClean="0"/>
          </a:p>
          <a:p>
            <a:pPr marL="0" indent="0" algn="r">
              <a:buNone/>
            </a:pPr>
            <a:r>
              <a:rPr lang="en-AU" sz="2600" dirty="0" smtClean="0"/>
              <a:t>Source: Round </a:t>
            </a:r>
            <a:r>
              <a:rPr lang="en-AU" sz="2600" dirty="0" smtClean="0"/>
              <a:t>Table on Information Access for People with Print Disabilities (2019)</a:t>
            </a:r>
          </a:p>
          <a:p>
            <a:pPr marL="0" indent="0">
              <a:buNone/>
            </a:pPr>
            <a:endParaRPr lang="en-AU" sz="2600" dirty="0" smtClean="0"/>
          </a:p>
          <a:p>
            <a:pPr lvl="1"/>
            <a:endParaRPr lang="en-AU" dirty="0" smtClean="0"/>
          </a:p>
          <a:p>
            <a:endParaRPr lang="en-AU" dirty="0" smtClean="0"/>
          </a:p>
          <a:p>
            <a:pPr lvl="1"/>
            <a:endParaRPr lang="en-AU" dirty="0" smtClean="0"/>
          </a:p>
          <a:p>
            <a:pPr marL="457200" lvl="1" indent="0" algn="r">
              <a:buNone/>
            </a:pPr>
            <a:endParaRPr lang="en-AU"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15</a:t>
            </a:fld>
            <a:endParaRPr lang="en-AU" dirty="0"/>
          </a:p>
        </p:txBody>
      </p:sp>
    </p:spTree>
    <p:extLst>
      <p:ext uri="{BB962C8B-B14F-4D97-AF65-F5344CB8AC3E}">
        <p14:creationId xmlns:p14="http://schemas.microsoft.com/office/powerpoint/2010/main" val="58290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74320" y="365125"/>
            <a:ext cx="11079480" cy="1006475"/>
          </a:xfrm>
        </p:spPr>
        <p:txBody>
          <a:bodyPr>
            <a:normAutofit/>
          </a:bodyPr>
          <a:lstStyle/>
          <a:p>
            <a:r>
              <a:rPr lang="en-AU" sz="4000" b="1" dirty="0" smtClean="0">
                <a:latin typeface="Arial" panose="020B0604020202020204" pitchFamily="34" charset="0"/>
                <a:cs typeface="Arial" panose="020B0604020202020204" pitchFamily="34" charset="0"/>
              </a:rPr>
              <a:t>Objectives</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4320" y="1239520"/>
            <a:ext cx="11795760" cy="5481955"/>
          </a:xfrm>
        </p:spPr>
        <p:txBody>
          <a:bodyPr>
            <a:normAutofit/>
          </a:bodyPr>
          <a:lstStyle/>
          <a:p>
            <a:pPr lvl="1">
              <a:lnSpc>
                <a:spcPct val="130000"/>
              </a:lnSpc>
              <a:spcBef>
                <a:spcPts val="0"/>
              </a:spcBef>
            </a:pPr>
            <a:r>
              <a:rPr lang="en-AU" sz="3200" dirty="0" smtClean="0">
                <a:latin typeface="Arial" panose="020B0604020202020204" pitchFamily="34" charset="0"/>
                <a:cs typeface="Arial" panose="020B0604020202020204" pitchFamily="34" charset="0"/>
              </a:rPr>
              <a:t>Fostering spirit of cooperation and resource sharing among members</a:t>
            </a:r>
          </a:p>
          <a:p>
            <a:pPr lvl="1">
              <a:lnSpc>
                <a:spcPct val="130000"/>
              </a:lnSpc>
              <a:spcBef>
                <a:spcPts val="0"/>
              </a:spcBef>
            </a:pPr>
            <a:r>
              <a:rPr lang="en-AU" sz="3200" dirty="0" smtClean="0">
                <a:latin typeface="Arial" panose="020B0604020202020204" pitchFamily="34" charset="0"/>
                <a:cs typeface="Arial" panose="020B0604020202020204" pitchFamily="34" charset="0"/>
              </a:rPr>
              <a:t>Setting accessible format standards and guidelines</a:t>
            </a:r>
          </a:p>
          <a:p>
            <a:pPr lvl="1">
              <a:lnSpc>
                <a:spcPct val="130000"/>
              </a:lnSpc>
              <a:spcBef>
                <a:spcPts val="0"/>
              </a:spcBef>
            </a:pPr>
            <a:r>
              <a:rPr lang="en-AU" sz="3200" dirty="0" smtClean="0">
                <a:latin typeface="Arial" panose="020B0604020202020204" pitchFamily="34" charset="0"/>
                <a:cs typeface="Arial" panose="020B0604020202020204" pitchFamily="34" charset="0"/>
              </a:rPr>
              <a:t>Consultation and/or action on matters of common concern</a:t>
            </a:r>
          </a:p>
          <a:p>
            <a:pPr lvl="1">
              <a:lnSpc>
                <a:spcPct val="130000"/>
              </a:lnSpc>
              <a:spcBef>
                <a:spcPts val="0"/>
              </a:spcBef>
            </a:pPr>
            <a:r>
              <a:rPr lang="en-AU" sz="3200" dirty="0" smtClean="0">
                <a:latin typeface="Arial" panose="020B0604020202020204" pitchFamily="34" charset="0"/>
                <a:cs typeface="Arial" panose="020B0604020202020204" pitchFamily="34" charset="0"/>
              </a:rPr>
              <a:t>Representing member views to appropriate bodies</a:t>
            </a:r>
          </a:p>
          <a:p>
            <a:pPr lvl="1">
              <a:lnSpc>
                <a:spcPct val="130000"/>
              </a:lnSpc>
              <a:spcBef>
                <a:spcPts val="0"/>
              </a:spcBef>
            </a:pPr>
            <a:r>
              <a:rPr lang="en-AU" sz="3200" dirty="0" smtClean="0">
                <a:latin typeface="Arial" panose="020B0604020202020204" pitchFamily="34" charset="0"/>
                <a:cs typeface="Arial" panose="020B0604020202020204" pitchFamily="34" charset="0"/>
              </a:rPr>
              <a:t>Fostering consumer consultation</a:t>
            </a:r>
            <a:endParaRPr lang="en-AU" sz="3200" dirty="0">
              <a:latin typeface="Arial" panose="020B0604020202020204" pitchFamily="34" charset="0"/>
              <a:cs typeface="Arial" panose="020B0604020202020204" pitchFamily="34" charset="0"/>
            </a:endParaRPr>
          </a:p>
          <a:p>
            <a:pPr marL="0" indent="0" algn="r">
              <a:buNone/>
            </a:pPr>
            <a:endParaRPr lang="en-AU" sz="2200" dirty="0" smtClean="0">
              <a:latin typeface="Arial" panose="020B0604020202020204" pitchFamily="34" charset="0"/>
              <a:cs typeface="Arial" panose="020B0604020202020204" pitchFamily="34" charset="0"/>
            </a:endParaRPr>
          </a:p>
          <a:p>
            <a:pPr marL="0" indent="0" algn="r">
              <a:buNone/>
            </a:pPr>
            <a:r>
              <a:rPr lang="en-AU" sz="2400" dirty="0" smtClean="0">
                <a:latin typeface="Arial" panose="020B0604020202020204" pitchFamily="34" charset="0"/>
                <a:cs typeface="Arial" panose="020B0604020202020204" pitchFamily="34" charset="0"/>
              </a:rPr>
              <a:t>Source: Round </a:t>
            </a:r>
            <a:r>
              <a:rPr lang="en-AU" sz="2400" dirty="0" smtClean="0">
                <a:latin typeface="Arial" panose="020B0604020202020204" pitchFamily="34" charset="0"/>
                <a:cs typeface="Arial" panose="020B0604020202020204" pitchFamily="34" charset="0"/>
              </a:rPr>
              <a:t>Table on Information Access for People with Print Disabilities (2019</a:t>
            </a:r>
            <a:r>
              <a:rPr lang="en-AU" dirty="0" smtClean="0"/>
              <a:t>)</a:t>
            </a:r>
          </a:p>
          <a:p>
            <a:pPr marL="0" indent="0">
              <a:buNone/>
            </a:pPr>
            <a:endParaRPr lang="en-AU" sz="3200" dirty="0" smtClean="0"/>
          </a:p>
          <a:p>
            <a:pPr lvl="1"/>
            <a:endParaRPr lang="en-AU" dirty="0" smtClean="0"/>
          </a:p>
          <a:p>
            <a:endParaRPr lang="en-AU" dirty="0" smtClean="0"/>
          </a:p>
          <a:p>
            <a:pPr lvl="1"/>
            <a:endParaRPr lang="en-AU" dirty="0" smtClean="0"/>
          </a:p>
          <a:p>
            <a:pPr marL="457200" lvl="1" indent="0" algn="r">
              <a:buNone/>
            </a:pPr>
            <a:endParaRPr lang="en-AU"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16</a:t>
            </a:fld>
            <a:endParaRPr lang="en-AU" dirty="0"/>
          </a:p>
        </p:txBody>
      </p:sp>
    </p:spTree>
    <p:extLst>
      <p:ext uri="{BB962C8B-B14F-4D97-AF65-F5344CB8AC3E}">
        <p14:creationId xmlns:p14="http://schemas.microsoft.com/office/powerpoint/2010/main" val="761251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3040" y="223521"/>
            <a:ext cx="11826240" cy="965199"/>
          </a:xfrm>
        </p:spPr>
        <p:txBody>
          <a:bodyPr>
            <a:normAutofit/>
          </a:bodyPr>
          <a:lstStyle/>
          <a:p>
            <a:r>
              <a:rPr lang="en-AU" sz="4000" b="1" dirty="0">
                <a:latin typeface="Arial" panose="020B0604020202020204" pitchFamily="34" charset="0"/>
                <a:cs typeface="Arial" panose="020B0604020202020204" pitchFamily="34" charset="0"/>
              </a:rPr>
              <a:t>Round Table and Climate </a:t>
            </a:r>
            <a:r>
              <a:rPr lang="en-AU" sz="4000" b="1" dirty="0" smtClean="0">
                <a:latin typeface="Arial" panose="020B0604020202020204" pitchFamily="34" charset="0"/>
                <a:cs typeface="Arial" panose="020B0604020202020204" pitchFamily="34" charset="0"/>
              </a:rPr>
              <a:t>Change</a:t>
            </a:r>
            <a:r>
              <a:rPr lang="en-AU" sz="4000" b="1" dirty="0">
                <a:latin typeface="Arial" panose="020B0604020202020204" pitchFamily="34" charset="0"/>
                <a:cs typeface="Arial" panose="020B0604020202020204" pitchFamily="34" charset="0"/>
              </a:rPr>
              <a:t> </a:t>
            </a:r>
            <a:r>
              <a:rPr lang="en-AU" sz="4000" b="1" dirty="0" smtClean="0">
                <a:latin typeface="Arial" panose="020B0604020202020204" pitchFamily="34" charset="0"/>
                <a:cs typeface="Arial" panose="020B0604020202020204" pitchFamily="34" charset="0"/>
              </a:rPr>
              <a:t>initiatives?</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3040" y="1188720"/>
            <a:ext cx="11826240" cy="5532755"/>
          </a:xfrm>
        </p:spPr>
        <p:txBody>
          <a:bodyPr>
            <a:normAutofit lnSpcReduction="10000"/>
          </a:bodyPr>
          <a:lstStyle/>
          <a:p>
            <a:pPr marL="0" indent="0">
              <a:lnSpc>
                <a:spcPct val="120000"/>
              </a:lnSpc>
              <a:spcBef>
                <a:spcPts val="0"/>
              </a:spcBef>
              <a:buNone/>
            </a:pPr>
            <a:r>
              <a:rPr lang="en-AU" sz="3200" b="1" dirty="0" smtClean="0">
                <a:latin typeface="Arial" panose="020B0604020202020204" pitchFamily="34" charset="0"/>
                <a:cs typeface="Arial" panose="020B0604020202020204" pitchFamily="34" charset="0"/>
              </a:rPr>
              <a:t>Some possibilities…</a:t>
            </a:r>
          </a:p>
          <a:p>
            <a:pPr>
              <a:lnSpc>
                <a:spcPct val="120000"/>
              </a:lnSpc>
              <a:spcBef>
                <a:spcPts val="0"/>
              </a:spcBef>
            </a:pPr>
            <a:r>
              <a:rPr lang="en-AU" sz="3200" dirty="0" smtClean="0">
                <a:latin typeface="Arial" panose="020B0604020202020204" pitchFamily="34" charset="0"/>
                <a:cs typeface="Arial" panose="020B0604020202020204" pitchFamily="34" charset="0"/>
              </a:rPr>
              <a:t>Represent members in promotion of disability-inclusive, accessible publications and alerts by government authorities and organisations supporting persons with print disabilities</a:t>
            </a:r>
          </a:p>
          <a:p>
            <a:pPr>
              <a:lnSpc>
                <a:spcPct val="120000"/>
              </a:lnSpc>
              <a:spcBef>
                <a:spcPts val="0"/>
              </a:spcBef>
            </a:pPr>
            <a:r>
              <a:rPr lang="en-AU" sz="3200" dirty="0" smtClean="0">
                <a:latin typeface="Arial" panose="020B0604020202020204" pitchFamily="34" charset="0"/>
                <a:cs typeface="Arial" panose="020B0604020202020204" pitchFamily="34" charset="0"/>
              </a:rPr>
              <a:t>Raise awareness of importance of accessible information</a:t>
            </a:r>
          </a:p>
          <a:p>
            <a:pPr marL="457200" lvl="1" indent="0">
              <a:lnSpc>
                <a:spcPct val="120000"/>
              </a:lnSpc>
              <a:spcBef>
                <a:spcPts val="0"/>
              </a:spcBef>
              <a:buNone/>
            </a:pPr>
            <a:r>
              <a:rPr lang="en-AU" sz="2800" b="1" dirty="0" smtClean="0">
                <a:latin typeface="Arial" panose="020B0604020202020204" pitchFamily="34" charset="0"/>
                <a:cs typeface="Arial" panose="020B0604020202020204" pitchFamily="34" charset="0"/>
              </a:rPr>
              <a:t>Examples: </a:t>
            </a:r>
          </a:p>
          <a:p>
            <a:pPr lvl="1">
              <a:lnSpc>
                <a:spcPct val="12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Provide input into Australian Government Climate change Action Strategy 2020-2025</a:t>
            </a:r>
          </a:p>
          <a:p>
            <a:pPr lvl="1">
              <a:lnSpc>
                <a:spcPct val="12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Promote accessible alerts and updates from Australian Bureau of Meteorology and state/territory emergency services </a:t>
            </a:r>
            <a:endParaRPr lang="en-AU" dirty="0" smtClean="0">
              <a:latin typeface="Arial" panose="020B0604020202020204" pitchFamily="34" charset="0"/>
              <a:cs typeface="Arial" panose="020B0604020202020204" pitchFamily="34" charset="0"/>
            </a:endParaRPr>
          </a:p>
          <a:p>
            <a:pPr marL="457200" lvl="1" indent="0" algn="r">
              <a:buNone/>
            </a:pPr>
            <a:endParaRPr lang="en-AU"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17</a:t>
            </a:fld>
            <a:endParaRPr lang="en-AU" dirty="0"/>
          </a:p>
        </p:txBody>
      </p:sp>
    </p:spTree>
    <p:extLst>
      <p:ext uri="{BB962C8B-B14F-4D97-AF65-F5344CB8AC3E}">
        <p14:creationId xmlns:p14="http://schemas.microsoft.com/office/powerpoint/2010/main" val="413453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3840" y="365125"/>
            <a:ext cx="11805920" cy="1026795"/>
          </a:xfrm>
        </p:spPr>
        <p:txBody>
          <a:bodyPr>
            <a:normAutofit/>
          </a:bodyPr>
          <a:lstStyle/>
          <a:p>
            <a:r>
              <a:rPr lang="en-AU" sz="4000" b="1" dirty="0">
                <a:latin typeface="Arial" panose="020B0604020202020204" pitchFamily="34" charset="0"/>
                <a:cs typeface="Arial" panose="020B0604020202020204" pitchFamily="34" charset="0"/>
              </a:rPr>
              <a:t>Round Table and Climate Change initiatives?</a:t>
            </a:r>
          </a:p>
        </p:txBody>
      </p:sp>
      <p:sp>
        <p:nvSpPr>
          <p:cNvPr id="3" name="Content Placeholder 2"/>
          <p:cNvSpPr>
            <a:spLocks noGrp="1"/>
          </p:cNvSpPr>
          <p:nvPr>
            <p:ph idx="1"/>
          </p:nvPr>
        </p:nvSpPr>
        <p:spPr>
          <a:xfrm>
            <a:off x="152400" y="1239520"/>
            <a:ext cx="11897360" cy="5481955"/>
          </a:xfrm>
        </p:spPr>
        <p:txBody>
          <a:bodyPr>
            <a:normAutofit/>
          </a:bodyPr>
          <a:lstStyle/>
          <a:p>
            <a:pPr marL="0" indent="0">
              <a:lnSpc>
                <a:spcPct val="140000"/>
              </a:lnSpc>
              <a:spcBef>
                <a:spcPts val="0"/>
              </a:spcBef>
              <a:buNone/>
            </a:pPr>
            <a:r>
              <a:rPr lang="en-AU" sz="3200" b="1" dirty="0" smtClean="0">
                <a:latin typeface="Arial" panose="020B0604020202020204" pitchFamily="34" charset="0"/>
                <a:cs typeface="Arial" panose="020B0604020202020204" pitchFamily="34" charset="0"/>
              </a:rPr>
              <a:t>Some possibilities (2)…</a:t>
            </a:r>
          </a:p>
          <a:p>
            <a:pPr>
              <a:lnSpc>
                <a:spcPct val="140000"/>
              </a:lnSpc>
              <a:spcBef>
                <a:spcPts val="0"/>
              </a:spcBef>
            </a:pPr>
            <a:r>
              <a:rPr lang="en-AU" sz="3200" dirty="0" smtClean="0">
                <a:latin typeface="Arial" panose="020B0604020202020204" pitchFamily="34" charset="0"/>
                <a:cs typeface="Arial" panose="020B0604020202020204" pitchFamily="34" charset="0"/>
              </a:rPr>
              <a:t>Collaborate with climate change researchers in production of accessible information</a:t>
            </a:r>
          </a:p>
          <a:p>
            <a:pPr>
              <a:lnSpc>
                <a:spcPct val="140000"/>
              </a:lnSpc>
              <a:spcBef>
                <a:spcPts val="0"/>
              </a:spcBef>
            </a:pPr>
            <a:r>
              <a:rPr lang="en-AU" sz="2800" b="1" dirty="0" smtClean="0">
                <a:latin typeface="Arial" panose="020B0604020202020204" pitchFamily="34" charset="0"/>
                <a:cs typeface="Arial" panose="020B0604020202020204" pitchFamily="34" charset="0"/>
              </a:rPr>
              <a:t>Examples:</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a:t>
            </a:r>
            <a:r>
              <a:rPr lang="en-AU" sz="2800" dirty="0">
                <a:latin typeface="Arial" panose="020B0604020202020204" pitchFamily="34" charset="0"/>
                <a:cs typeface="Arial" panose="020B0604020202020204" pitchFamily="34" charset="0"/>
              </a:rPr>
              <a:t>Sonifying climate change </a:t>
            </a:r>
            <a:r>
              <a:rPr lang="en-AU" sz="2800" dirty="0" smtClean="0">
                <a:latin typeface="Arial" panose="020B0604020202020204" pitchFamily="34" charset="0"/>
                <a:cs typeface="Arial" panose="020B0604020202020204" pitchFamily="34" charset="0"/>
              </a:rPr>
              <a:t>initiatives, such as Monash University Climate </a:t>
            </a:r>
            <a:r>
              <a:rPr lang="en-AU" sz="2800" dirty="0">
                <a:latin typeface="Arial" panose="020B0604020202020204" pitchFamily="34" charset="0"/>
                <a:cs typeface="Arial" panose="020B0604020202020204" pitchFamily="34" charset="0"/>
              </a:rPr>
              <a:t>Change Communication Research Hub (MCCCRH)</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Melbourne </a:t>
            </a:r>
            <a:r>
              <a:rPr lang="en-AU" sz="2800" dirty="0">
                <a:latin typeface="Arial" panose="020B0604020202020204" pitchFamily="34" charset="0"/>
                <a:cs typeface="Arial" panose="020B0604020202020204" pitchFamily="34" charset="0"/>
              </a:rPr>
              <a:t>University, Leaders for Global </a:t>
            </a:r>
            <a:r>
              <a:rPr lang="en-AU" sz="2800" dirty="0" smtClean="0">
                <a:latin typeface="Arial" panose="020B0604020202020204" pitchFamily="34" charset="0"/>
                <a:cs typeface="Arial" panose="020B0604020202020204" pitchFamily="34" charset="0"/>
              </a:rPr>
              <a:t>Sustainability</a:t>
            </a:r>
            <a:endParaRPr lang="en-AU"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E74DB5B-6C48-4B40-8307-D8625C0FA73A}" type="slidenum">
              <a:rPr lang="en-AU" smtClean="0"/>
              <a:pPr/>
              <a:t>18</a:t>
            </a:fld>
            <a:endParaRPr lang="en-AU" dirty="0"/>
          </a:p>
        </p:txBody>
      </p:sp>
    </p:spTree>
    <p:extLst>
      <p:ext uri="{BB962C8B-B14F-4D97-AF65-F5344CB8AC3E}">
        <p14:creationId xmlns:p14="http://schemas.microsoft.com/office/powerpoint/2010/main" val="146836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365125"/>
            <a:ext cx="11805920" cy="1026795"/>
          </a:xfrm>
        </p:spPr>
        <p:txBody>
          <a:bodyPr>
            <a:normAutofit/>
          </a:bodyPr>
          <a:lstStyle/>
          <a:p>
            <a:r>
              <a:rPr lang="en-AU" sz="4000" b="1" dirty="0">
                <a:latin typeface="Arial" panose="020B0604020202020204" pitchFamily="34" charset="0"/>
                <a:cs typeface="Arial" panose="020B0604020202020204" pitchFamily="34" charset="0"/>
              </a:rPr>
              <a:t>Round Table and Climate Change initiatives?</a:t>
            </a:r>
          </a:p>
        </p:txBody>
      </p:sp>
      <p:sp>
        <p:nvSpPr>
          <p:cNvPr id="3" name="Content Placeholder 2"/>
          <p:cNvSpPr>
            <a:spLocks noGrp="1"/>
          </p:cNvSpPr>
          <p:nvPr>
            <p:ph idx="1"/>
          </p:nvPr>
        </p:nvSpPr>
        <p:spPr>
          <a:xfrm>
            <a:off x="152400" y="1239520"/>
            <a:ext cx="11897360" cy="5481955"/>
          </a:xfrm>
        </p:spPr>
        <p:txBody>
          <a:bodyPr>
            <a:normAutofit/>
          </a:bodyPr>
          <a:lstStyle/>
          <a:p>
            <a:pPr marL="0" indent="0">
              <a:lnSpc>
                <a:spcPct val="140000"/>
              </a:lnSpc>
              <a:spcBef>
                <a:spcPts val="0"/>
              </a:spcBef>
              <a:buNone/>
            </a:pPr>
            <a:r>
              <a:rPr lang="en-AU" sz="3200" b="1" dirty="0" smtClean="0">
                <a:latin typeface="Arial" panose="020B0604020202020204" pitchFamily="34" charset="0"/>
                <a:cs typeface="Arial" panose="020B0604020202020204" pitchFamily="34" charset="0"/>
              </a:rPr>
              <a:t>Some possibilities (3)…</a:t>
            </a:r>
          </a:p>
          <a:p>
            <a:pPr>
              <a:lnSpc>
                <a:spcPct val="140000"/>
              </a:lnSpc>
              <a:spcBef>
                <a:spcPts val="0"/>
              </a:spcBef>
            </a:pPr>
            <a:r>
              <a:rPr lang="en-AU" sz="3200" dirty="0" smtClean="0">
                <a:latin typeface="Arial" panose="020B0604020202020204" pitchFamily="34" charset="0"/>
                <a:cs typeface="Arial" panose="020B0604020202020204" pitchFamily="34" charset="0"/>
              </a:rPr>
              <a:t>Advocate for sharing of student resources and publications with organisations supporting adults with print disabilities</a:t>
            </a:r>
          </a:p>
          <a:p>
            <a:pPr>
              <a:lnSpc>
                <a:spcPct val="140000"/>
              </a:lnSpc>
              <a:spcBef>
                <a:spcPts val="0"/>
              </a:spcBef>
            </a:pPr>
            <a:r>
              <a:rPr lang="en-AU" sz="2800" b="1" dirty="0" smtClean="0">
                <a:latin typeface="Arial" panose="020B0604020202020204" pitchFamily="34" charset="0"/>
                <a:cs typeface="Arial" panose="020B0604020202020204" pitchFamily="34" charset="0"/>
              </a:rPr>
              <a:t>Examples:</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Climate change information produced by state and territory departments of education </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NSW Department of Education 3D printing of ice melts in Antarctica</a:t>
            </a:r>
            <a:endParaRPr lang="en-AU"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E74DB5B-6C48-4B40-8307-D8625C0FA73A}" type="slidenum">
              <a:rPr lang="en-AU" smtClean="0"/>
              <a:pPr/>
              <a:t>19</a:t>
            </a:fld>
            <a:endParaRPr lang="en-AU" dirty="0"/>
          </a:p>
        </p:txBody>
      </p:sp>
    </p:spTree>
    <p:extLst>
      <p:ext uri="{BB962C8B-B14F-4D97-AF65-F5344CB8AC3E}">
        <p14:creationId xmlns:p14="http://schemas.microsoft.com/office/powerpoint/2010/main" val="321173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65417F-BAD8-4A7C-8B92-C42F84EA0282}"/>
              </a:ext>
            </a:extLst>
          </p:cNvPr>
          <p:cNvSpPr>
            <a:spLocks noGrp="1"/>
          </p:cNvSpPr>
          <p:nvPr>
            <p:ph type="title"/>
          </p:nvPr>
        </p:nvSpPr>
        <p:spPr>
          <a:xfrm>
            <a:off x="243840" y="182879"/>
            <a:ext cx="11109960" cy="1168401"/>
          </a:xfrm>
        </p:spPr>
        <p:txBody>
          <a:bodyPr>
            <a:noAutofit/>
          </a:bodyPr>
          <a:lstStyle/>
          <a:p>
            <a:r>
              <a:rPr lang="en-AU" sz="4000" b="1" dirty="0">
                <a:latin typeface="Arial" panose="020B0604020202020204" pitchFamily="34" charset="0"/>
                <a:cs typeface="Arial" panose="020B0604020202020204" pitchFamily="34" charset="0"/>
              </a:rPr>
              <a:t>Overview</a:t>
            </a:r>
          </a:p>
        </p:txBody>
      </p:sp>
      <p:sp>
        <p:nvSpPr>
          <p:cNvPr id="3" name="Subtitle 2">
            <a:extLst>
              <a:ext uri="{FF2B5EF4-FFF2-40B4-BE49-F238E27FC236}">
                <a16:creationId xmlns="" xmlns:a16="http://schemas.microsoft.com/office/drawing/2014/main" id="{C30461CE-BC8C-445C-816A-513F1F8B3BB7}"/>
              </a:ext>
            </a:extLst>
          </p:cNvPr>
          <p:cNvSpPr>
            <a:spLocks noGrp="1"/>
          </p:cNvSpPr>
          <p:nvPr>
            <p:ph idx="1"/>
          </p:nvPr>
        </p:nvSpPr>
        <p:spPr>
          <a:xfrm>
            <a:off x="726440" y="1435608"/>
            <a:ext cx="10515600" cy="5168391"/>
          </a:xfrm>
        </p:spPr>
        <p:txBody>
          <a:bodyPr>
            <a:noAutofit/>
          </a:bodyPr>
          <a:lstStyle/>
          <a:p>
            <a:pPr>
              <a:lnSpc>
                <a:spcPct val="150000"/>
              </a:lnSpc>
              <a:spcBef>
                <a:spcPts val="0"/>
              </a:spcBef>
              <a:spcAft>
                <a:spcPts val="600"/>
              </a:spcAft>
            </a:pPr>
            <a:r>
              <a:rPr lang="en-AU" sz="3200" dirty="0" smtClean="0">
                <a:latin typeface="Arial" panose="020B0604020202020204" pitchFamily="34" charset="0"/>
                <a:cs typeface="Arial" panose="020B0604020202020204" pitchFamily="34" charset="0"/>
              </a:rPr>
              <a:t>Climate change: The science</a:t>
            </a:r>
          </a:p>
          <a:p>
            <a:pPr>
              <a:lnSpc>
                <a:spcPct val="150000"/>
              </a:lnSpc>
              <a:spcBef>
                <a:spcPts val="0"/>
              </a:spcBef>
              <a:spcAft>
                <a:spcPts val="600"/>
              </a:spcAft>
            </a:pPr>
            <a:r>
              <a:rPr lang="en-AU" sz="3200" dirty="0" smtClean="0">
                <a:latin typeface="Arial" panose="020B0604020202020204" pitchFamily="34" charset="0"/>
                <a:cs typeface="Arial" panose="020B0604020202020204" pitchFamily="34" charset="0"/>
              </a:rPr>
              <a:t>Persons </a:t>
            </a:r>
            <a:r>
              <a:rPr lang="en-AU" sz="3200" dirty="0">
                <a:latin typeface="Arial" panose="020B0604020202020204" pitchFamily="34" charset="0"/>
                <a:cs typeface="Arial" panose="020B0604020202020204" pitchFamily="34" charset="0"/>
              </a:rPr>
              <a:t>with disabilities and impact of climate </a:t>
            </a:r>
            <a:r>
              <a:rPr lang="en-AU" sz="3200" dirty="0" smtClean="0">
                <a:latin typeface="Arial" panose="020B0604020202020204" pitchFamily="34" charset="0"/>
                <a:cs typeface="Arial" panose="020B0604020202020204" pitchFamily="34" charset="0"/>
              </a:rPr>
              <a:t>change</a:t>
            </a:r>
          </a:p>
          <a:p>
            <a:pPr>
              <a:lnSpc>
                <a:spcPct val="150000"/>
              </a:lnSpc>
              <a:spcBef>
                <a:spcPts val="0"/>
              </a:spcBef>
              <a:spcAft>
                <a:spcPts val="600"/>
              </a:spcAft>
            </a:pPr>
            <a:r>
              <a:rPr lang="en-AU" sz="3200" dirty="0" smtClean="0">
                <a:latin typeface="Arial" panose="020B0604020202020204" pitchFamily="34" charset="0"/>
                <a:cs typeface="Arial" panose="020B0604020202020204" pitchFamily="34" charset="0"/>
              </a:rPr>
              <a:t>ICEVI perspectives</a:t>
            </a:r>
          </a:p>
          <a:p>
            <a:pPr>
              <a:lnSpc>
                <a:spcPct val="150000"/>
              </a:lnSpc>
              <a:spcBef>
                <a:spcPts val="0"/>
              </a:spcBef>
              <a:spcAft>
                <a:spcPts val="600"/>
              </a:spcAft>
            </a:pPr>
            <a:r>
              <a:rPr lang="en-AU" sz="3200" dirty="0" smtClean="0">
                <a:latin typeface="Arial" panose="020B0604020202020204" pitchFamily="34" charset="0"/>
                <a:cs typeface="Arial" panose="020B0604020202020204" pitchFamily="34" charset="0"/>
              </a:rPr>
              <a:t>Round Table perspectives</a:t>
            </a:r>
          </a:p>
          <a:p>
            <a:pPr>
              <a:lnSpc>
                <a:spcPct val="150000"/>
              </a:lnSpc>
              <a:spcBef>
                <a:spcPts val="0"/>
              </a:spcBef>
              <a:spcAft>
                <a:spcPts val="600"/>
              </a:spcAft>
            </a:pPr>
            <a:r>
              <a:rPr lang="en-AU" sz="3200" dirty="0" smtClean="0">
                <a:latin typeface="Arial" panose="020B0604020202020204" pitchFamily="34" charset="0"/>
                <a:cs typeface="Arial" panose="020B0604020202020204" pitchFamily="34" charset="0"/>
              </a:rPr>
              <a:t>Closing </a:t>
            </a:r>
            <a:r>
              <a:rPr lang="en-AU" sz="3200" dirty="0">
                <a:latin typeface="Arial" panose="020B0604020202020204" pitchFamily="34" charset="0"/>
                <a:cs typeface="Arial" panose="020B0604020202020204" pitchFamily="34" charset="0"/>
              </a:rPr>
              <a:t>perspectives</a:t>
            </a:r>
          </a:p>
        </p:txBody>
      </p:sp>
      <p:sp>
        <p:nvSpPr>
          <p:cNvPr id="4" name="Slide Number Placeholder 3"/>
          <p:cNvSpPr>
            <a:spLocks noGrp="1"/>
          </p:cNvSpPr>
          <p:nvPr>
            <p:ph type="sldNum" sz="quarter" idx="12"/>
          </p:nvPr>
        </p:nvSpPr>
        <p:spPr/>
        <p:txBody>
          <a:bodyPr/>
          <a:lstStyle/>
          <a:p>
            <a:fld id="{E4D1F112-A2B8-41ED-943A-8629421E7C3C}" type="slidenum">
              <a:rPr lang="en-AU" sz="1800" smtClean="0"/>
              <a:pPr/>
              <a:t>2</a:t>
            </a:fld>
            <a:endParaRPr lang="en-AU" sz="1800" dirty="0"/>
          </a:p>
        </p:txBody>
      </p:sp>
    </p:spTree>
    <p:extLst>
      <p:ext uri="{BB962C8B-B14F-4D97-AF65-F5344CB8AC3E}">
        <p14:creationId xmlns:p14="http://schemas.microsoft.com/office/powerpoint/2010/main" val="1688203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3840" y="365125"/>
            <a:ext cx="11805920" cy="1026795"/>
          </a:xfrm>
        </p:spPr>
        <p:txBody>
          <a:bodyPr>
            <a:normAutofit fontScale="90000"/>
          </a:bodyPr>
          <a:lstStyle/>
          <a:p>
            <a:r>
              <a:rPr lang="en-AU" sz="4000" b="1" dirty="0" smtClean="0">
                <a:latin typeface="Arial" panose="020B0604020202020204" pitchFamily="34" charset="0"/>
                <a:cs typeface="Arial" panose="020B0604020202020204" pitchFamily="34" charset="0"/>
              </a:rPr>
              <a:t>Funding of Round </a:t>
            </a:r>
            <a:r>
              <a:rPr lang="en-AU" sz="4000" b="1" dirty="0">
                <a:latin typeface="Arial" panose="020B0604020202020204" pitchFamily="34" charset="0"/>
                <a:cs typeface="Arial" panose="020B0604020202020204" pitchFamily="34" charset="0"/>
              </a:rPr>
              <a:t>Table </a:t>
            </a:r>
            <a:r>
              <a:rPr lang="en-AU" sz="4000" b="1" dirty="0" smtClean="0">
                <a:latin typeface="Arial" panose="020B0604020202020204" pitchFamily="34" charset="0"/>
                <a:cs typeface="Arial" panose="020B0604020202020204" pitchFamily="34" charset="0"/>
              </a:rPr>
              <a:t>Climate </a:t>
            </a:r>
            <a:r>
              <a:rPr lang="en-AU" sz="4000" b="1" dirty="0">
                <a:latin typeface="Arial" panose="020B0604020202020204" pitchFamily="34" charset="0"/>
                <a:cs typeface="Arial" panose="020B0604020202020204" pitchFamily="34" charset="0"/>
              </a:rPr>
              <a:t>Change initiatives?</a:t>
            </a:r>
          </a:p>
        </p:txBody>
      </p:sp>
      <p:sp>
        <p:nvSpPr>
          <p:cNvPr id="3" name="Content Placeholder 2"/>
          <p:cNvSpPr>
            <a:spLocks noGrp="1"/>
          </p:cNvSpPr>
          <p:nvPr>
            <p:ph idx="1"/>
          </p:nvPr>
        </p:nvSpPr>
        <p:spPr>
          <a:xfrm>
            <a:off x="152400" y="1463040"/>
            <a:ext cx="11897360" cy="5258435"/>
          </a:xfrm>
        </p:spPr>
        <p:txBody>
          <a:bodyPr>
            <a:normAutofit lnSpcReduction="10000"/>
          </a:bodyPr>
          <a:lstStyle/>
          <a:p>
            <a:pPr>
              <a:lnSpc>
                <a:spcPct val="120000"/>
              </a:lnSpc>
              <a:spcBef>
                <a:spcPts val="0"/>
              </a:spcBef>
              <a:buFont typeface="Courier New" panose="02070309020205020404" pitchFamily="49" charset="0"/>
              <a:buChar char="o"/>
            </a:pPr>
            <a:r>
              <a:rPr lang="en-AU" sz="3200" dirty="0" smtClean="0">
                <a:latin typeface="Arial" panose="020B0604020202020204" pitchFamily="34" charset="0"/>
                <a:cs typeface="Arial" panose="020B0604020202020204" pitchFamily="34" charset="0"/>
              </a:rPr>
              <a:t> Australian </a:t>
            </a:r>
            <a:r>
              <a:rPr lang="en-AU" sz="3200" dirty="0">
                <a:latin typeface="Arial" panose="020B0604020202020204" pitchFamily="34" charset="0"/>
                <a:cs typeface="Arial" panose="020B0604020202020204" pitchFamily="34" charset="0"/>
              </a:rPr>
              <a:t>Government Climate </a:t>
            </a:r>
            <a:r>
              <a:rPr lang="en-AU" sz="3200" dirty="0" smtClean="0">
                <a:latin typeface="Arial" panose="020B0604020202020204" pitchFamily="34" charset="0"/>
                <a:cs typeface="Arial" panose="020B0604020202020204" pitchFamily="34" charset="0"/>
              </a:rPr>
              <a:t>Change </a:t>
            </a:r>
            <a:r>
              <a:rPr lang="en-AU" sz="3200" dirty="0">
                <a:latin typeface="Arial" panose="020B0604020202020204" pitchFamily="34" charset="0"/>
                <a:cs typeface="Arial" panose="020B0604020202020204" pitchFamily="34" charset="0"/>
              </a:rPr>
              <a:t>Action Strategy </a:t>
            </a:r>
            <a:r>
              <a:rPr lang="en-AU" sz="3200" dirty="0" smtClean="0">
                <a:latin typeface="Arial" panose="020B0604020202020204" pitchFamily="34" charset="0"/>
                <a:cs typeface="Arial" panose="020B0604020202020204" pitchFamily="34" charset="0"/>
              </a:rPr>
              <a:t>2020-2025 includes $140 million private sector mobilisation climate fund </a:t>
            </a:r>
            <a:r>
              <a:rPr lang="en-AU" sz="3200" dirty="0">
                <a:latin typeface="Arial" panose="020B0604020202020204" pitchFamily="34" charset="0"/>
                <a:cs typeface="Arial" panose="020B0604020202020204" pitchFamily="34" charset="0"/>
              </a:rPr>
              <a:t>- </a:t>
            </a:r>
            <a:r>
              <a:rPr lang="en-AU" sz="3200" dirty="0">
                <a:latin typeface="Arial" panose="020B0604020202020204" pitchFamily="34" charset="0"/>
                <a:cs typeface="Arial" panose="020B0604020202020204" pitchFamily="34" charset="0"/>
                <a:hlinkClick r:id="rId3"/>
              </a:rPr>
              <a:t>https://</a:t>
            </a:r>
            <a:r>
              <a:rPr lang="en-AU" sz="3200" dirty="0" smtClean="0">
                <a:latin typeface="Arial" panose="020B0604020202020204" pitchFamily="34" charset="0"/>
                <a:cs typeface="Arial" panose="020B0604020202020204" pitchFamily="34" charset="0"/>
                <a:hlinkClick r:id="rId3"/>
              </a:rPr>
              <a:t>www.dfat.gov.au/sites/default/files/climate-change-action-strategy.pdf</a:t>
            </a:r>
            <a:r>
              <a:rPr lang="en-AU" sz="3200" dirty="0" smtClean="0">
                <a:latin typeface="Arial" panose="020B0604020202020204" pitchFamily="34" charset="0"/>
                <a:cs typeface="Arial" panose="020B0604020202020204" pitchFamily="34" charset="0"/>
              </a:rPr>
              <a:t> </a:t>
            </a:r>
          </a:p>
          <a:p>
            <a:pPr>
              <a:lnSpc>
                <a:spcPct val="120000"/>
              </a:lnSpc>
              <a:spcBef>
                <a:spcPts val="0"/>
              </a:spcBef>
              <a:buFont typeface="Courier New" panose="02070309020205020404" pitchFamily="49" charset="0"/>
              <a:buChar char="o"/>
            </a:pPr>
            <a:r>
              <a:rPr lang="en-AU" sz="3200" dirty="0">
                <a:latin typeface="Arial" panose="020B0604020202020204" pitchFamily="34" charset="0"/>
                <a:cs typeface="Arial" panose="020B0604020202020204" pitchFamily="34" charset="0"/>
              </a:rPr>
              <a:t>Green Climate Fund - </a:t>
            </a:r>
            <a:r>
              <a:rPr lang="en-AU" sz="3200" dirty="0">
                <a:latin typeface="Arial" panose="020B0604020202020204" pitchFamily="34" charset="0"/>
                <a:cs typeface="Arial" panose="020B0604020202020204" pitchFamily="34" charset="0"/>
                <a:hlinkClick r:id="rId4"/>
              </a:rPr>
              <a:t>https://www.greenclimate.fund</a:t>
            </a:r>
            <a:r>
              <a:rPr lang="en-AU" sz="3200" dirty="0" smtClean="0">
                <a:latin typeface="Arial" panose="020B0604020202020204" pitchFamily="34" charset="0"/>
                <a:cs typeface="Arial" panose="020B0604020202020204" pitchFamily="34" charset="0"/>
                <a:hlinkClick r:id="rId4"/>
              </a:rPr>
              <a:t>/#</a:t>
            </a:r>
            <a:endParaRPr lang="en-AU" sz="3200" dirty="0" smtClean="0">
              <a:latin typeface="Arial" panose="020B0604020202020204" pitchFamily="34" charset="0"/>
              <a:cs typeface="Arial" panose="020B0604020202020204" pitchFamily="34" charset="0"/>
            </a:endParaRPr>
          </a:p>
          <a:p>
            <a:pPr lvl="1">
              <a:lnSpc>
                <a:spcPct val="12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GCF </a:t>
            </a:r>
            <a:r>
              <a:rPr lang="en-AU" sz="2800" dirty="0">
                <a:latin typeface="Arial" panose="020B0604020202020204" pitchFamily="34" charset="0"/>
                <a:cs typeface="Arial" panose="020B0604020202020204" pitchFamily="34" charset="0"/>
              </a:rPr>
              <a:t>is a unique global platform to respond to climate change by investing in low-emission and climate-resilient development. GCF was established by 194 governments to limit or reduce greenhouse gas (GHG) emissions in developing countries, and to help vulnerable societies adapt to the unavoidable impacts of climate change.</a:t>
            </a:r>
          </a:p>
          <a:p>
            <a:pPr marL="457200" lvl="1" indent="0" algn="r">
              <a:buNone/>
            </a:pPr>
            <a:endParaRPr lang="en-AU"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20</a:t>
            </a:fld>
            <a:endParaRPr lang="en-AU" dirty="0"/>
          </a:p>
        </p:txBody>
      </p:sp>
    </p:spTree>
    <p:extLst>
      <p:ext uri="{BB962C8B-B14F-4D97-AF65-F5344CB8AC3E}">
        <p14:creationId xmlns:p14="http://schemas.microsoft.com/office/powerpoint/2010/main" val="2540475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54D7E-C9FF-4983-863D-3D32089DEA30}"/>
              </a:ext>
            </a:extLst>
          </p:cNvPr>
          <p:cNvSpPr>
            <a:spLocks noGrp="1"/>
          </p:cNvSpPr>
          <p:nvPr>
            <p:ph type="title"/>
          </p:nvPr>
        </p:nvSpPr>
        <p:spPr/>
        <p:txBody>
          <a:bodyPr>
            <a:normAutofit/>
          </a:bodyPr>
          <a:lstStyle/>
          <a:p>
            <a:r>
              <a:rPr lang="en-AU" sz="5400" b="1" dirty="0" smtClean="0">
                <a:latin typeface="Arial" panose="020B0604020202020204" pitchFamily="34" charset="0"/>
                <a:cs typeface="Arial" panose="020B0604020202020204" pitchFamily="34" charset="0"/>
              </a:rPr>
              <a:t>Closing perspectives</a:t>
            </a:r>
            <a:endParaRPr lang="en-AU" sz="54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 xmlns:a16="http://schemas.microsoft.com/office/drawing/2014/main" id="{55E30622-52FA-43EF-9BEA-267408D7F6F1}"/>
              </a:ext>
            </a:extLst>
          </p:cNvPr>
          <p:cNvSpPr>
            <a:spLocks noGrp="1"/>
          </p:cNvSpPr>
          <p:nvPr>
            <p:ph type="sldNum" sz="quarter" idx="12"/>
          </p:nvPr>
        </p:nvSpPr>
        <p:spPr/>
        <p:txBody>
          <a:bodyPr/>
          <a:lstStyle/>
          <a:p>
            <a:fld id="{DE74DB5B-6C48-4B40-8307-D8625C0FA73A}" type="slidenum">
              <a:rPr lang="en-AU" smtClean="0"/>
              <a:pPr/>
              <a:t>21</a:t>
            </a:fld>
            <a:endParaRPr lang="en-AU" dirty="0"/>
          </a:p>
        </p:txBody>
      </p:sp>
    </p:spTree>
    <p:extLst>
      <p:ext uri="{BB962C8B-B14F-4D97-AF65-F5344CB8AC3E}">
        <p14:creationId xmlns:p14="http://schemas.microsoft.com/office/powerpoint/2010/main" val="516330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1280" y="162561"/>
            <a:ext cx="11958320" cy="1188719"/>
          </a:xfrm>
        </p:spPr>
        <p:txBody>
          <a:bodyPr>
            <a:normAutofit fontScale="90000"/>
          </a:bodyPr>
          <a:lstStyle/>
          <a:p>
            <a:r>
              <a:rPr lang="en-AU" sz="4000" b="1" dirty="0">
                <a:latin typeface="Arial" panose="020B0604020202020204" pitchFamily="34" charset="0"/>
                <a:cs typeface="Arial" panose="020B0604020202020204" pitchFamily="34" charset="0"/>
              </a:rPr>
              <a:t>Why not disability-inclusive climate change policies and action</a:t>
            </a:r>
            <a:r>
              <a:rPr lang="en-AU" sz="4000" b="1" dirty="0" smtClean="0">
                <a:latin typeface="Arial" panose="020B0604020202020204" pitchFamily="34" charset="0"/>
                <a:cs typeface="Arial" panose="020B0604020202020204" pitchFamily="34" charset="0"/>
              </a:rPr>
              <a:t>?</a:t>
            </a:r>
            <a:endParaRPr lang="en-AU"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351280"/>
            <a:ext cx="12039600" cy="5506719"/>
          </a:xfrm>
        </p:spPr>
        <p:txBody>
          <a:bodyPr>
            <a:normAutofit/>
          </a:bodyPr>
          <a:lstStyle/>
          <a:p>
            <a:pPr>
              <a:lnSpc>
                <a:spcPct val="140000"/>
              </a:lnSpc>
              <a:spcBef>
                <a:spcPts val="0"/>
              </a:spcBef>
            </a:pPr>
            <a:r>
              <a:rPr lang="en-AU" sz="3200" dirty="0" smtClean="0">
                <a:latin typeface="Arial" panose="020B0604020202020204" pitchFamily="34" charset="0"/>
                <a:cs typeface="Arial" panose="020B0604020202020204" pitchFamily="34" charset="0"/>
              </a:rPr>
              <a:t>Top-down approaches needed:</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Political will (to become a world leader while retaining international competitiveness)</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Incentives for industry change (jobs and economic opportunities)</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Regulation</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Framework/architecture to give certainty to investors, researchers, etc.</a:t>
            </a:r>
          </a:p>
          <a:p>
            <a:pPr marL="457200" lvl="1" indent="0" algn="r">
              <a:buNone/>
            </a:pPr>
            <a:endParaRPr lang="en-AU"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22</a:t>
            </a:fld>
            <a:endParaRPr lang="en-AU" dirty="0"/>
          </a:p>
        </p:txBody>
      </p:sp>
    </p:spTree>
    <p:extLst>
      <p:ext uri="{BB962C8B-B14F-4D97-AF65-F5344CB8AC3E}">
        <p14:creationId xmlns:p14="http://schemas.microsoft.com/office/powerpoint/2010/main" val="4145364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2080" y="365125"/>
            <a:ext cx="11907520" cy="1325563"/>
          </a:xfrm>
        </p:spPr>
        <p:txBody>
          <a:bodyPr>
            <a:normAutofit/>
          </a:bodyPr>
          <a:lstStyle/>
          <a:p>
            <a:r>
              <a:rPr lang="en-AU" sz="4000" b="1" dirty="0">
                <a:latin typeface="Arial" panose="020B0604020202020204" pitchFamily="34" charset="0"/>
                <a:cs typeface="Arial" panose="020B0604020202020204" pitchFamily="34" charset="0"/>
              </a:rPr>
              <a:t>Why not disability-inclusive climate change policies and action</a:t>
            </a:r>
            <a:r>
              <a:rPr lang="en-AU" sz="4000" b="1" dirty="0" smtClean="0">
                <a:latin typeface="Arial" panose="020B0604020202020204" pitchFamily="34" charset="0"/>
                <a:cs typeface="Arial" panose="020B0604020202020204" pitchFamily="34" charset="0"/>
              </a:rPr>
              <a:t>? (2)</a:t>
            </a:r>
            <a:endParaRPr lang="en-AU"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2080" y="1859280"/>
            <a:ext cx="11907520" cy="4862195"/>
          </a:xfrm>
        </p:spPr>
        <p:txBody>
          <a:bodyPr>
            <a:normAutofit/>
          </a:bodyPr>
          <a:lstStyle/>
          <a:p>
            <a:pPr>
              <a:lnSpc>
                <a:spcPct val="140000"/>
              </a:lnSpc>
              <a:spcBef>
                <a:spcPts val="0"/>
              </a:spcBef>
            </a:pPr>
            <a:r>
              <a:rPr lang="en-AU" sz="3200" dirty="0" smtClean="0">
                <a:latin typeface="Arial" panose="020B0604020202020204" pitchFamily="34" charset="0"/>
                <a:cs typeface="Arial" panose="020B0604020202020204" pitchFamily="34" charset="0"/>
              </a:rPr>
              <a:t>Bottom-up approaches needed:</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Public awareness and demands on governments and industry</a:t>
            </a:r>
          </a:p>
          <a:p>
            <a:pPr lvl="1">
              <a:lnSpc>
                <a:spcPct val="140000"/>
              </a:lnSpc>
              <a:spcBef>
                <a:spcPts val="0"/>
              </a:spcBef>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Climate change activism across the community, including across generational support for youth climate activists</a:t>
            </a:r>
            <a:endParaRPr lang="en-AU" dirty="0" smtClean="0"/>
          </a:p>
          <a:p>
            <a:pPr marL="457200" lvl="1" indent="0" algn="r">
              <a:buNone/>
            </a:pPr>
            <a:endParaRPr lang="en-AU"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23</a:t>
            </a:fld>
            <a:endParaRPr lang="en-AU" dirty="0"/>
          </a:p>
        </p:txBody>
      </p:sp>
    </p:spTree>
    <p:extLst>
      <p:ext uri="{BB962C8B-B14F-4D97-AF65-F5344CB8AC3E}">
        <p14:creationId xmlns:p14="http://schemas.microsoft.com/office/powerpoint/2010/main" val="3491874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2080" y="320675"/>
            <a:ext cx="11917680" cy="1325563"/>
          </a:xfrm>
        </p:spPr>
        <p:txBody>
          <a:bodyPr>
            <a:normAutofit/>
          </a:bodyPr>
          <a:lstStyle/>
          <a:p>
            <a:r>
              <a:rPr lang="en-AU" sz="4000" b="1" dirty="0">
                <a:latin typeface="Arial" panose="020B0604020202020204" pitchFamily="34" charset="0"/>
                <a:cs typeface="Arial" panose="020B0604020202020204" pitchFamily="34" charset="0"/>
              </a:rPr>
              <a:t>Why not disability-inclusive climate change policies and action? </a:t>
            </a:r>
            <a:r>
              <a:rPr lang="en-AU" sz="4000" b="1" dirty="0" smtClean="0">
                <a:latin typeface="Arial" panose="020B0604020202020204" pitchFamily="34" charset="0"/>
                <a:cs typeface="Arial" panose="020B0604020202020204" pitchFamily="34" charset="0"/>
              </a:rPr>
              <a:t>(3)</a:t>
            </a:r>
            <a:endParaRPr lang="en-AU"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2080" y="1646238"/>
            <a:ext cx="11917680" cy="5075237"/>
          </a:xfrm>
        </p:spPr>
        <p:txBody>
          <a:bodyPr>
            <a:normAutofit/>
          </a:bodyPr>
          <a:lstStyle/>
          <a:p>
            <a:pPr>
              <a:lnSpc>
                <a:spcPct val="130000"/>
              </a:lnSpc>
              <a:spcBef>
                <a:spcPts val="0"/>
              </a:spcBef>
            </a:pPr>
            <a:r>
              <a:rPr lang="en-AU" sz="3200" b="1" dirty="0" smtClean="0">
                <a:latin typeface="Arial" panose="020B0604020202020204" pitchFamily="34" charset="0"/>
                <a:cs typeface="Arial" panose="020B0604020202020204" pitchFamily="34" charset="0"/>
              </a:rPr>
              <a:t>Wanted: </a:t>
            </a:r>
            <a:r>
              <a:rPr lang="en-AU" sz="3200" dirty="0" smtClean="0">
                <a:latin typeface="Arial" panose="020B0604020202020204" pitchFamily="34" charset="0"/>
                <a:cs typeface="Arial" panose="020B0604020202020204" pitchFamily="34" charset="0"/>
              </a:rPr>
              <a:t>Persons with vision impairment and other print disabilities…</a:t>
            </a:r>
          </a:p>
          <a:p>
            <a:pPr marL="457200" lvl="1" indent="0">
              <a:lnSpc>
                <a:spcPct val="130000"/>
              </a:lnSpc>
              <a:spcBef>
                <a:spcPts val="0"/>
              </a:spcBef>
              <a:buNone/>
            </a:pPr>
            <a:r>
              <a:rPr lang="en-AU" sz="2600" dirty="0" smtClean="0">
                <a:latin typeface="Arial" panose="020B0604020202020204" pitchFamily="34" charset="0"/>
                <a:cs typeface="Arial" panose="020B0604020202020204" pitchFamily="34" charset="0"/>
              </a:rPr>
              <a:t>…as government leaders and decision makers</a:t>
            </a:r>
          </a:p>
          <a:p>
            <a:pPr marL="457200" lvl="1" indent="0">
              <a:lnSpc>
                <a:spcPct val="130000"/>
              </a:lnSpc>
              <a:spcBef>
                <a:spcPts val="0"/>
              </a:spcBef>
              <a:buNone/>
            </a:pPr>
            <a:r>
              <a:rPr lang="en-AU" sz="2600" dirty="0" smtClean="0">
                <a:latin typeface="Arial" panose="020B0604020202020204" pitchFamily="34" charset="0"/>
                <a:cs typeface="Arial" panose="020B0604020202020204" pitchFamily="34" charset="0"/>
              </a:rPr>
              <a:t>…as bosses and employees of renewable industries</a:t>
            </a:r>
          </a:p>
          <a:p>
            <a:pPr marL="457200" lvl="1" indent="0">
              <a:lnSpc>
                <a:spcPct val="130000"/>
              </a:lnSpc>
              <a:spcBef>
                <a:spcPts val="0"/>
              </a:spcBef>
              <a:buNone/>
            </a:pPr>
            <a:r>
              <a:rPr lang="en-AU" sz="2600" dirty="0" smtClean="0">
                <a:latin typeface="Arial" panose="020B0604020202020204" pitchFamily="34" charset="0"/>
                <a:cs typeface="Arial" panose="020B0604020202020204" pitchFamily="34" charset="0"/>
              </a:rPr>
              <a:t>…as researchers (e.g., into use and storage of renewable energy)</a:t>
            </a:r>
          </a:p>
          <a:p>
            <a:pPr marL="457200" lvl="1" indent="0">
              <a:lnSpc>
                <a:spcPct val="130000"/>
              </a:lnSpc>
              <a:spcBef>
                <a:spcPts val="0"/>
              </a:spcBef>
              <a:buNone/>
            </a:pPr>
            <a:r>
              <a:rPr lang="en-AU" sz="2600" dirty="0" smtClean="0">
                <a:latin typeface="Arial" panose="020B0604020202020204" pitchFamily="34" charset="0"/>
                <a:cs typeface="Arial" panose="020B0604020202020204" pitchFamily="34" charset="0"/>
              </a:rPr>
              <a:t>…as architects designing energy efficient housing and cities</a:t>
            </a:r>
          </a:p>
          <a:p>
            <a:pPr marL="457200" lvl="1" indent="0">
              <a:lnSpc>
                <a:spcPct val="130000"/>
              </a:lnSpc>
              <a:spcBef>
                <a:spcPts val="0"/>
              </a:spcBef>
              <a:buNone/>
            </a:pPr>
            <a:r>
              <a:rPr lang="en-AU" sz="2600" dirty="0" smtClean="0">
                <a:latin typeface="Arial" panose="020B0604020202020204" pitchFamily="34" charset="0"/>
                <a:cs typeface="Arial" panose="020B0604020202020204" pitchFamily="34" charset="0"/>
              </a:rPr>
              <a:t>…as climate literacy teachers in schools and universities</a:t>
            </a:r>
          </a:p>
          <a:p>
            <a:pPr marL="457200" lvl="1" indent="0">
              <a:lnSpc>
                <a:spcPct val="130000"/>
              </a:lnSpc>
              <a:spcBef>
                <a:spcPts val="0"/>
              </a:spcBef>
              <a:buNone/>
            </a:pPr>
            <a:r>
              <a:rPr lang="en-AU" sz="2600" dirty="0" smtClean="0">
                <a:latin typeface="Arial" panose="020B0604020202020204" pitchFamily="34" charset="0"/>
                <a:cs typeface="Arial" panose="020B0604020202020204" pitchFamily="34" charset="0"/>
              </a:rPr>
              <a:t>…as human rights advocates and lobbyists in governments, </a:t>
            </a:r>
            <a:r>
              <a:rPr lang="en-AU" sz="2600" dirty="0">
                <a:latin typeface="Arial" panose="020B0604020202020204" pitchFamily="34" charset="0"/>
                <a:cs typeface="Arial" panose="020B0604020202020204" pitchFamily="34" charset="0"/>
              </a:rPr>
              <a:t>the youth climate </a:t>
            </a:r>
            <a:r>
              <a:rPr lang="en-AU" sz="2600" dirty="0" smtClean="0">
                <a:latin typeface="Arial" panose="020B0604020202020204" pitchFamily="34" charset="0"/>
                <a:cs typeface="Arial" panose="020B0604020202020204" pitchFamily="34" charset="0"/>
              </a:rPr>
              <a:t>movement, and civil society organisations</a:t>
            </a:r>
          </a:p>
          <a:p>
            <a:pPr marL="457200" lvl="1" indent="0" algn="r">
              <a:buNone/>
            </a:pPr>
            <a:endParaRPr lang="en-AU"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24</a:t>
            </a:fld>
            <a:endParaRPr lang="en-AU" dirty="0"/>
          </a:p>
        </p:txBody>
      </p:sp>
    </p:spTree>
    <p:extLst>
      <p:ext uri="{BB962C8B-B14F-4D97-AF65-F5344CB8AC3E}">
        <p14:creationId xmlns:p14="http://schemas.microsoft.com/office/powerpoint/2010/main" val="2450154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74DB5B-6C48-4B40-8307-D8625C0FA73A}" type="slidenum">
              <a:rPr lang="en-AU" smtClean="0"/>
              <a:pPr/>
              <a:t>25</a:t>
            </a:fld>
            <a:endParaRPr lang="en-AU" dirty="0"/>
          </a:p>
        </p:txBody>
      </p:sp>
      <p:sp>
        <p:nvSpPr>
          <p:cNvPr id="3" name="Content Placeholder 2"/>
          <p:cNvSpPr>
            <a:spLocks noGrp="1"/>
          </p:cNvSpPr>
          <p:nvPr>
            <p:ph sz="quarter" idx="4294967295"/>
          </p:nvPr>
        </p:nvSpPr>
        <p:spPr>
          <a:xfrm>
            <a:off x="176213" y="179388"/>
            <a:ext cx="12015787" cy="6176962"/>
          </a:xfrm>
        </p:spPr>
        <p:txBody>
          <a:bodyPr>
            <a:normAutofit/>
          </a:bodyPr>
          <a:lstStyle/>
          <a:p>
            <a:pPr marL="0" indent="0">
              <a:lnSpc>
                <a:spcPct val="150000"/>
              </a:lnSpc>
              <a:spcBef>
                <a:spcPts val="0"/>
              </a:spcBef>
              <a:buNone/>
            </a:pPr>
            <a:r>
              <a:rPr lang="en-IE" dirty="0" smtClean="0">
                <a:latin typeface="Arial" panose="020B0604020202020204" pitchFamily="34" charset="0"/>
                <a:cs typeface="Arial" panose="020B0604020202020204" pitchFamily="34" charset="0"/>
              </a:rPr>
              <a:t>Sydney </a:t>
            </a:r>
            <a:r>
              <a:rPr lang="en-IE" dirty="0">
                <a:latin typeface="Arial" panose="020B0604020202020204" pitchFamily="34" charset="0"/>
                <a:cs typeface="Arial" panose="020B0604020202020204" pitchFamily="34" charset="0"/>
              </a:rPr>
              <a:t>Symphony </a:t>
            </a:r>
            <a:r>
              <a:rPr lang="en-IE" dirty="0" smtClean="0">
                <a:latin typeface="Arial" panose="020B0604020202020204" pitchFamily="34" charset="0"/>
                <a:cs typeface="Arial" panose="020B0604020202020204" pitchFamily="34" charset="0"/>
              </a:rPr>
              <a:t>Orchestra </a:t>
            </a:r>
            <a:r>
              <a:rPr lang="en-IE" dirty="0">
                <a:latin typeface="Arial" panose="020B0604020202020204" pitchFamily="34" charset="0"/>
                <a:cs typeface="Arial" panose="020B0604020202020204" pitchFamily="34" charset="0"/>
              </a:rPr>
              <a:t>performance of “The (Uncertain) Four Seasons”, an </a:t>
            </a:r>
            <a:r>
              <a:rPr lang="en-IE" dirty="0" smtClean="0">
                <a:latin typeface="Arial" panose="020B0604020202020204" pitchFamily="34" charset="0"/>
                <a:cs typeface="Arial" panose="020B0604020202020204" pitchFamily="34" charset="0"/>
              </a:rPr>
              <a:t>interpretation </a:t>
            </a:r>
            <a:r>
              <a:rPr lang="en-IE" dirty="0">
                <a:latin typeface="Arial" panose="020B0604020202020204" pitchFamily="34" charset="0"/>
                <a:cs typeface="Arial" panose="020B0604020202020204" pitchFamily="34" charset="0"/>
              </a:rPr>
              <a:t>of Vivaldi’s original score to reflect what climate change will sound like at a global scale</a:t>
            </a:r>
            <a:r>
              <a:rPr lang="en-IE" dirty="0" smtClean="0">
                <a:latin typeface="Arial" panose="020B0604020202020204" pitchFamily="34" charset="0"/>
                <a:cs typeface="Arial" panose="020B0604020202020204" pitchFamily="34" charset="0"/>
              </a:rPr>
              <a:t>.</a:t>
            </a:r>
          </a:p>
          <a:p>
            <a:pPr marL="457200" lvl="1" indent="0">
              <a:lnSpc>
                <a:spcPct val="150000"/>
              </a:lnSpc>
              <a:spcBef>
                <a:spcPts val="0"/>
              </a:spcBef>
              <a:buNone/>
            </a:pPr>
            <a:r>
              <a:rPr lang="en-IE" sz="2800" u="sng" dirty="0" smtClean="0">
                <a:latin typeface="Arial" panose="020B0604020202020204" pitchFamily="34" charset="0"/>
                <a:cs typeface="Arial" panose="020B0604020202020204" pitchFamily="34" charset="0"/>
                <a:hlinkClick r:id="rId3"/>
              </a:rPr>
              <a:t>https</a:t>
            </a:r>
            <a:r>
              <a:rPr lang="en-IE" sz="2800" u="sng" dirty="0">
                <a:latin typeface="Arial" panose="020B0604020202020204" pitchFamily="34" charset="0"/>
                <a:cs typeface="Arial" panose="020B0604020202020204" pitchFamily="34" charset="0"/>
                <a:hlinkClick r:id="rId3"/>
              </a:rPr>
              <a:t>://www.akqa.com/work/sydney-symphony-orchestra/the-uncertain-four-seasons/</a:t>
            </a:r>
            <a:endParaRPr lang="en-AU" sz="2800" dirty="0">
              <a:latin typeface="Arial" panose="020B0604020202020204" pitchFamily="34" charset="0"/>
              <a:cs typeface="Arial" panose="020B0604020202020204" pitchFamily="34" charset="0"/>
            </a:endParaRPr>
          </a:p>
          <a:p>
            <a:pPr marL="0" indent="0">
              <a:lnSpc>
                <a:spcPct val="150000"/>
              </a:lnSpc>
              <a:spcBef>
                <a:spcPts val="0"/>
              </a:spcBef>
              <a:buNone/>
            </a:pPr>
            <a:r>
              <a:rPr lang="en-IE" dirty="0" smtClean="0">
                <a:latin typeface="Arial" panose="020B0604020202020204" pitchFamily="34" charset="0"/>
                <a:cs typeface="Arial" panose="020B0604020202020204" pitchFamily="34" charset="0"/>
              </a:rPr>
              <a:t>The </a:t>
            </a:r>
            <a:r>
              <a:rPr lang="en-IE" dirty="0">
                <a:latin typeface="Arial" panose="020B0604020202020204" pitchFamily="34" charset="0"/>
                <a:cs typeface="Arial" panose="020B0604020202020204" pitchFamily="34" charset="0"/>
              </a:rPr>
              <a:t>project was a collaboration between the Monash University Climate Change Communication Research Hub (MCCCRH) and a digital design agency. </a:t>
            </a:r>
            <a:endParaRPr lang="en-AU" dirty="0">
              <a:latin typeface="Arial" panose="020B0604020202020204" pitchFamily="34" charset="0"/>
              <a:cs typeface="Arial" panose="020B0604020202020204" pitchFamily="34" charset="0"/>
            </a:endParaRPr>
          </a:p>
          <a:p>
            <a:pPr marL="457200" lvl="1" indent="0">
              <a:buNone/>
            </a:pPr>
            <a:endParaRPr lang="en-AU" dirty="0"/>
          </a:p>
        </p:txBody>
      </p:sp>
    </p:spTree>
    <p:extLst>
      <p:ext uri="{BB962C8B-B14F-4D97-AF65-F5344CB8AC3E}">
        <p14:creationId xmlns:p14="http://schemas.microsoft.com/office/powerpoint/2010/main" val="3540867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4000" dirty="0" smtClean="0">
                <a:latin typeface="Arial" panose="020B0604020202020204" pitchFamily="34" charset="0"/>
                <a:cs typeface="Arial" panose="020B0604020202020204" pitchFamily="34" charset="0"/>
              </a:rPr>
              <a:t>Presenter </a:t>
            </a:r>
            <a:r>
              <a:rPr lang="en-AU" sz="4000" dirty="0" smtClean="0">
                <a:latin typeface="Arial" panose="020B0604020202020204" pitchFamily="34" charset="0"/>
                <a:cs typeface="Arial" panose="020B0604020202020204" pitchFamily="34" charset="0"/>
              </a:rPr>
              <a:t>contact:</a:t>
            </a:r>
            <a:r>
              <a:rPr lang="en-AU" sz="4000" dirty="0" smtClean="0">
                <a:latin typeface="Arial" panose="020B0604020202020204" pitchFamily="34" charset="0"/>
                <a:cs typeface="Arial" panose="020B0604020202020204" pitchFamily="34" charset="0"/>
              </a:rPr>
              <a:t/>
            </a:r>
            <a:br>
              <a:rPr lang="en-AU" sz="4000" dirty="0" smtClean="0">
                <a:latin typeface="Arial" panose="020B0604020202020204" pitchFamily="34" charset="0"/>
                <a:cs typeface="Arial" panose="020B0604020202020204" pitchFamily="34" charset="0"/>
              </a:rPr>
            </a:br>
            <a:r>
              <a:rPr lang="en-AU" sz="4000" dirty="0" smtClean="0">
                <a:latin typeface="Arial" panose="020B0604020202020204" pitchFamily="34" charset="0"/>
                <a:cs typeface="Arial" panose="020B0604020202020204" pitchFamily="34" charset="0"/>
                <a:hlinkClick r:id="rId3"/>
              </a:rPr>
              <a:t>icevipresident@gmail.com</a:t>
            </a:r>
            <a:r>
              <a:rPr lang="en-AU" sz="4000" dirty="0" smtClean="0">
                <a:latin typeface="Arial" panose="020B0604020202020204" pitchFamily="34" charset="0"/>
                <a:cs typeface="Arial" panose="020B0604020202020204" pitchFamily="34" charset="0"/>
              </a:rPr>
              <a:t> </a:t>
            </a:r>
            <a:br>
              <a:rPr lang="en-AU" sz="4000" dirty="0" smtClean="0">
                <a:latin typeface="Arial" panose="020B0604020202020204" pitchFamily="34" charset="0"/>
                <a:cs typeface="Arial" panose="020B0604020202020204" pitchFamily="34" charset="0"/>
              </a:rPr>
            </a:br>
            <a:r>
              <a:rPr lang="en-AU" sz="4000" dirty="0" smtClean="0">
                <a:latin typeface="Arial" panose="020B0604020202020204" pitchFamily="34" charset="0"/>
                <a:cs typeface="Arial" panose="020B0604020202020204" pitchFamily="34" charset="0"/>
              </a:rPr>
              <a:t/>
            </a:r>
            <a:br>
              <a:rPr lang="en-AU" sz="4000" dirty="0" smtClean="0">
                <a:latin typeface="Arial" panose="020B0604020202020204" pitchFamily="34" charset="0"/>
                <a:cs typeface="Arial" panose="020B0604020202020204" pitchFamily="34" charset="0"/>
              </a:rPr>
            </a:br>
            <a:r>
              <a:rPr lang="en-AU" sz="4000" dirty="0" smtClean="0">
                <a:latin typeface="Arial" panose="020B0604020202020204" pitchFamily="34" charset="0"/>
                <a:cs typeface="Arial" panose="020B0604020202020204" pitchFamily="34" charset="0"/>
              </a:rPr>
              <a:t>Thank you</a:t>
            </a:r>
            <a:endParaRPr lang="en-AU" sz="4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E74DB5B-6C48-4B40-8307-D8625C0FA73A}" type="slidenum">
              <a:rPr lang="en-AU" smtClean="0"/>
              <a:pPr/>
              <a:t>26</a:t>
            </a:fld>
            <a:endParaRPr lang="en-AU" dirty="0"/>
          </a:p>
        </p:txBody>
      </p:sp>
    </p:spTree>
    <p:extLst>
      <p:ext uri="{BB962C8B-B14F-4D97-AF65-F5344CB8AC3E}">
        <p14:creationId xmlns:p14="http://schemas.microsoft.com/office/powerpoint/2010/main" val="654559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54D7E-C9FF-4983-863D-3D32089DEA30}"/>
              </a:ext>
            </a:extLst>
          </p:cNvPr>
          <p:cNvSpPr>
            <a:spLocks noGrp="1"/>
          </p:cNvSpPr>
          <p:nvPr>
            <p:ph type="title"/>
          </p:nvPr>
        </p:nvSpPr>
        <p:spPr>
          <a:xfrm>
            <a:off x="314960" y="1709738"/>
            <a:ext cx="11572240" cy="2852737"/>
          </a:xfrm>
        </p:spPr>
        <p:txBody>
          <a:bodyPr>
            <a:normAutofit/>
          </a:bodyPr>
          <a:lstStyle/>
          <a:p>
            <a:r>
              <a:rPr lang="en-AU" sz="5400" b="1" dirty="0" smtClean="0">
                <a:latin typeface="Arial" panose="020B0604020202020204" pitchFamily="34" charset="0"/>
                <a:cs typeface="Arial" panose="020B0604020202020204" pitchFamily="34" charset="0"/>
              </a:rPr>
              <a:t>Climate change: The </a:t>
            </a:r>
            <a:r>
              <a:rPr lang="en-AU" sz="5400" b="1" dirty="0">
                <a:latin typeface="Arial" panose="020B0604020202020204" pitchFamily="34" charset="0"/>
                <a:cs typeface="Arial" panose="020B0604020202020204" pitchFamily="34" charset="0"/>
              </a:rPr>
              <a:t>s</a:t>
            </a:r>
            <a:r>
              <a:rPr lang="en-AU" sz="5400" b="1" dirty="0" smtClean="0">
                <a:latin typeface="Arial" panose="020B0604020202020204" pitchFamily="34" charset="0"/>
                <a:cs typeface="Arial" panose="020B0604020202020204" pitchFamily="34" charset="0"/>
              </a:rPr>
              <a:t>cience</a:t>
            </a:r>
            <a:endParaRPr lang="en-AU" sz="54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 xmlns:a16="http://schemas.microsoft.com/office/drawing/2014/main" id="{55E30622-52FA-43EF-9BEA-267408D7F6F1}"/>
              </a:ext>
            </a:extLst>
          </p:cNvPr>
          <p:cNvSpPr>
            <a:spLocks noGrp="1"/>
          </p:cNvSpPr>
          <p:nvPr>
            <p:ph type="sldNum" sz="quarter" idx="12"/>
          </p:nvPr>
        </p:nvSpPr>
        <p:spPr/>
        <p:txBody>
          <a:bodyPr/>
          <a:lstStyle/>
          <a:p>
            <a:fld id="{DE74DB5B-6C48-4B40-8307-D8625C0FA73A}" type="slidenum">
              <a:rPr lang="en-AU" sz="1400" smtClean="0"/>
              <a:pPr/>
              <a:t>3</a:t>
            </a:fld>
            <a:endParaRPr lang="en-AU" sz="1400" dirty="0"/>
          </a:p>
        </p:txBody>
      </p:sp>
    </p:spTree>
    <p:extLst>
      <p:ext uri="{BB962C8B-B14F-4D97-AF65-F5344CB8AC3E}">
        <p14:creationId xmlns:p14="http://schemas.microsoft.com/office/powerpoint/2010/main" val="3643368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84480" y="152401"/>
            <a:ext cx="11069320" cy="1168400"/>
          </a:xfrm>
        </p:spPr>
        <p:txBody>
          <a:bodyPr>
            <a:normAutofit/>
          </a:bodyPr>
          <a:lstStyle/>
          <a:p>
            <a:r>
              <a:rPr lang="en-AU" sz="4000" b="1" dirty="0" smtClean="0">
                <a:latin typeface="Arial" panose="020B0604020202020204" pitchFamily="34" charset="0"/>
                <a:cs typeface="Arial" panose="020B0604020202020204" pitchFamily="34" charset="0"/>
              </a:rPr>
              <a:t>Global</a:t>
            </a:r>
            <a:endParaRPr lang="en-AU" sz="400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 xmlns:a16="http://schemas.microsoft.com/office/drawing/2014/main" id="{0213447D-D22B-4450-A8A9-C4C9631D223C}"/>
              </a:ext>
            </a:extLst>
          </p:cNvPr>
          <p:cNvSpPr>
            <a:spLocks noGrp="1"/>
          </p:cNvSpPr>
          <p:nvPr>
            <p:ph idx="1"/>
          </p:nvPr>
        </p:nvSpPr>
        <p:spPr>
          <a:xfrm>
            <a:off x="96253" y="1209040"/>
            <a:ext cx="11819823" cy="4967923"/>
          </a:xfrm>
        </p:spPr>
        <p:txBody>
          <a:bodyPr>
            <a:normAutofit/>
          </a:bodyPr>
          <a:lstStyle/>
          <a:p>
            <a:pPr>
              <a:lnSpc>
                <a:spcPct val="140000"/>
              </a:lnSpc>
              <a:spcBef>
                <a:spcPts val="0"/>
              </a:spcBef>
              <a:spcAft>
                <a:spcPts val="600"/>
              </a:spcAft>
            </a:pPr>
            <a:r>
              <a:rPr lang="en-AU" sz="3200" dirty="0" smtClean="0">
                <a:latin typeface="Arial" panose="020B0604020202020204" pitchFamily="34" charset="0"/>
                <a:cs typeface="Arial" panose="020B0604020202020204" pitchFamily="34" charset="0"/>
              </a:rPr>
              <a:t>Strong correlation between rising global temperatures and </a:t>
            </a:r>
            <a:r>
              <a:rPr lang="en-AU" sz="3200" dirty="0">
                <a:latin typeface="Arial" panose="020B0604020202020204" pitchFamily="34" charset="0"/>
                <a:cs typeface="Arial" panose="020B0604020202020204" pitchFamily="34" charset="0"/>
              </a:rPr>
              <a:t>increased Carbon dioxide (</a:t>
            </a:r>
            <a:r>
              <a:rPr lang="en-AU" sz="3200" dirty="0" smtClean="0">
                <a:latin typeface="Arial" panose="020B0604020202020204" pitchFamily="34" charset="0"/>
                <a:cs typeface="Arial" panose="020B0604020202020204" pitchFamily="34" charset="0"/>
              </a:rPr>
              <a:t>CO2) in the atmosphere </a:t>
            </a:r>
          </a:p>
          <a:p>
            <a:pPr>
              <a:lnSpc>
                <a:spcPct val="140000"/>
              </a:lnSpc>
              <a:spcBef>
                <a:spcPts val="0"/>
              </a:spcBef>
              <a:spcAft>
                <a:spcPts val="600"/>
              </a:spcAft>
            </a:pPr>
            <a:r>
              <a:rPr lang="en-AU" sz="3200" dirty="0" smtClean="0">
                <a:latin typeface="Arial" panose="020B0604020202020204" pitchFamily="34" charset="0"/>
                <a:cs typeface="Arial" panose="020B0604020202020204" pitchFamily="34" charset="0"/>
              </a:rPr>
              <a:t>2 major sources of CO2 emissions: Deforestation &amp; burning of fossil fuels and industry processes</a:t>
            </a:r>
          </a:p>
          <a:p>
            <a:pPr marL="457200" lvl="1" indent="0" algn="r">
              <a:buNone/>
            </a:pPr>
            <a:endParaRPr lang="en-AU" dirty="0" smtClean="0">
              <a:latin typeface="Arial" panose="020B0604020202020204" pitchFamily="34" charset="0"/>
              <a:cs typeface="Arial" panose="020B0604020202020204" pitchFamily="34" charset="0"/>
            </a:endParaRPr>
          </a:p>
          <a:p>
            <a:pPr marL="457200" lvl="1" indent="0" algn="r">
              <a:buNone/>
            </a:pPr>
            <a:r>
              <a:rPr lang="en-AU" dirty="0" smtClean="0">
                <a:latin typeface="Arial" panose="020B0604020202020204" pitchFamily="34" charset="0"/>
                <a:cs typeface="Arial" panose="020B0604020202020204" pitchFamily="34" charset="0"/>
              </a:rPr>
              <a:t>Source: Australia </a:t>
            </a:r>
            <a:r>
              <a:rPr lang="en-AU" dirty="0">
                <a:latin typeface="Arial" panose="020B0604020202020204" pitchFamily="34" charset="0"/>
                <a:cs typeface="Arial" panose="020B0604020202020204" pitchFamily="34" charset="0"/>
              </a:rPr>
              <a:t>Bureau of Meteorology, 2021; Climate Change in Australia, </a:t>
            </a:r>
            <a:r>
              <a:rPr lang="en-AU" dirty="0" smtClean="0">
                <a:latin typeface="Arial" panose="020B0604020202020204" pitchFamily="34" charset="0"/>
                <a:cs typeface="Arial" panose="020B0604020202020204" pitchFamily="34" charset="0"/>
              </a:rPr>
              <a:t>2021</a:t>
            </a:r>
            <a:endParaRPr lang="en-AU"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 xmlns:a16="http://schemas.microsoft.com/office/drawing/2014/main" id="{43CC388D-C068-4707-B070-8A8AF33C3829}"/>
              </a:ext>
            </a:extLst>
          </p:cNvPr>
          <p:cNvSpPr>
            <a:spLocks noGrp="1"/>
          </p:cNvSpPr>
          <p:nvPr>
            <p:ph type="sldNum" sz="quarter" idx="12"/>
          </p:nvPr>
        </p:nvSpPr>
        <p:spPr/>
        <p:txBody>
          <a:bodyPr/>
          <a:lstStyle/>
          <a:p>
            <a:fld id="{DE74DB5B-6C48-4B40-8307-D8625C0FA73A}" type="slidenum">
              <a:rPr lang="en-AU" smtClean="0"/>
              <a:pPr/>
              <a:t>4</a:t>
            </a:fld>
            <a:endParaRPr lang="en-AU" dirty="0"/>
          </a:p>
        </p:txBody>
      </p:sp>
    </p:spTree>
    <p:extLst>
      <p:ext uri="{BB962C8B-B14F-4D97-AF65-F5344CB8AC3E}">
        <p14:creationId xmlns:p14="http://schemas.microsoft.com/office/powerpoint/2010/main" val="36233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7000" y="195580"/>
            <a:ext cx="11882120" cy="820420"/>
          </a:xfrm>
        </p:spPr>
        <p:txBody>
          <a:bodyPr>
            <a:normAutofit/>
          </a:bodyPr>
          <a:lstStyle/>
          <a:p>
            <a:r>
              <a:rPr lang="en-AU" sz="4000" b="1" dirty="0">
                <a:latin typeface="Arial" panose="020B0604020202020204" pitchFamily="34" charset="0"/>
                <a:cs typeface="Arial" panose="020B0604020202020204" pitchFamily="34" charset="0"/>
              </a:rPr>
              <a:t>Southern </a:t>
            </a:r>
            <a:r>
              <a:rPr lang="en-AU" sz="4000" b="1" dirty="0" smtClean="0">
                <a:latin typeface="Arial" panose="020B0604020202020204" pitchFamily="34" charset="0"/>
                <a:cs typeface="Arial" panose="020B0604020202020204" pitchFamily="34" charset="0"/>
              </a:rPr>
              <a:t>Hemisphere</a:t>
            </a:r>
            <a:endParaRPr lang="en-AU" sz="400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 xmlns:a16="http://schemas.microsoft.com/office/drawing/2014/main" id="{0213447D-D22B-4450-A8A9-C4C9631D223C}"/>
              </a:ext>
            </a:extLst>
          </p:cNvPr>
          <p:cNvSpPr>
            <a:spLocks noGrp="1"/>
          </p:cNvSpPr>
          <p:nvPr>
            <p:ph idx="1"/>
          </p:nvPr>
        </p:nvSpPr>
        <p:spPr>
          <a:xfrm>
            <a:off x="0" y="1016000"/>
            <a:ext cx="12100560" cy="5705475"/>
          </a:xfrm>
        </p:spPr>
        <p:txBody>
          <a:bodyPr>
            <a:normAutofit fontScale="92500" lnSpcReduction="10000"/>
          </a:bodyPr>
          <a:lstStyle/>
          <a:p>
            <a:pPr>
              <a:lnSpc>
                <a:spcPct val="150000"/>
              </a:lnSpc>
              <a:spcBef>
                <a:spcPts val="0"/>
              </a:spcBef>
            </a:pPr>
            <a:r>
              <a:rPr lang="en-AU" sz="3200" dirty="0" smtClean="0">
                <a:latin typeface="Arial" panose="020B0604020202020204" pitchFamily="34" charset="0"/>
                <a:cs typeface="Arial" panose="020B0604020202020204" pitchFamily="34" charset="0"/>
              </a:rPr>
              <a:t>Warming of the oceans has largest impact on our climate</a:t>
            </a:r>
          </a:p>
          <a:p>
            <a:pPr lvl="1">
              <a:lnSpc>
                <a:spcPct val="150000"/>
              </a:lnSpc>
              <a:spcBef>
                <a:spcPts val="0"/>
              </a:spcBef>
              <a:buFont typeface="Courier New" panose="02070309020205020404" pitchFamily="49" charset="0"/>
              <a:buChar char="o"/>
            </a:pPr>
            <a:r>
              <a:rPr lang="en-AU" sz="3000" dirty="0" smtClean="0">
                <a:latin typeface="Arial" panose="020B0604020202020204" pitchFamily="34" charset="0"/>
                <a:cs typeface="Arial" panose="020B0604020202020204" pitchFamily="34" charset="0"/>
              </a:rPr>
              <a:t> Increasing ocean acidification</a:t>
            </a:r>
          </a:p>
          <a:p>
            <a:pPr lvl="1">
              <a:lnSpc>
                <a:spcPct val="150000"/>
              </a:lnSpc>
              <a:spcBef>
                <a:spcPts val="0"/>
              </a:spcBef>
              <a:buFont typeface="Courier New" panose="02070309020205020404" pitchFamily="49" charset="0"/>
              <a:buChar char="o"/>
            </a:pPr>
            <a:r>
              <a:rPr lang="en-AU" sz="3000" dirty="0" smtClean="0">
                <a:latin typeface="Arial" panose="020B0604020202020204" pitchFamily="34" charset="0"/>
                <a:cs typeface="Arial" panose="020B0604020202020204" pitchFamily="34" charset="0"/>
              </a:rPr>
              <a:t> Warming oceans shift pressure systems south</a:t>
            </a:r>
          </a:p>
          <a:p>
            <a:pPr lvl="1">
              <a:lnSpc>
                <a:spcPct val="150000"/>
              </a:lnSpc>
              <a:spcBef>
                <a:spcPts val="0"/>
              </a:spcBef>
              <a:buFont typeface="Courier New" panose="02070309020205020404" pitchFamily="49" charset="0"/>
              <a:buChar char="o"/>
            </a:pPr>
            <a:r>
              <a:rPr lang="en-AU" sz="3000" dirty="0" smtClean="0">
                <a:latin typeface="Arial" panose="020B0604020202020204" pitchFamily="34" charset="0"/>
                <a:cs typeface="Arial" panose="020B0604020202020204" pitchFamily="34" charset="0"/>
              </a:rPr>
              <a:t> Rising sea levels due to melting polar ice</a:t>
            </a:r>
          </a:p>
          <a:p>
            <a:pPr>
              <a:lnSpc>
                <a:spcPct val="150000"/>
              </a:lnSpc>
              <a:spcBef>
                <a:spcPts val="0"/>
              </a:spcBef>
            </a:pPr>
            <a:r>
              <a:rPr lang="en-AU" sz="3200" dirty="0" smtClean="0">
                <a:latin typeface="Arial" panose="020B0604020202020204" pitchFamily="34" charset="0"/>
                <a:cs typeface="Arial" panose="020B0604020202020204" pitchFamily="34" charset="0"/>
              </a:rPr>
              <a:t>Instability in atmosphere and cloud formation causing changing weather patterns </a:t>
            </a:r>
          </a:p>
          <a:p>
            <a:pPr lvl="1">
              <a:lnSpc>
                <a:spcPct val="120000"/>
              </a:lnSpc>
              <a:spcBef>
                <a:spcPts val="0"/>
              </a:spcBef>
              <a:buFont typeface="Courier New" panose="02070309020205020404" pitchFamily="49" charset="0"/>
              <a:buChar char="o"/>
            </a:pPr>
            <a:r>
              <a:rPr lang="en-AU" sz="3000" dirty="0" smtClean="0">
                <a:latin typeface="Arial" panose="020B0604020202020204" pitchFamily="34" charset="0"/>
                <a:cs typeface="Arial" panose="020B0604020202020204" pitchFamily="34" charset="0"/>
              </a:rPr>
              <a:t> Example: More intense and destructive hurricanes/tropical cyclones in recent decades</a:t>
            </a:r>
          </a:p>
          <a:p>
            <a:pPr marL="457200" lvl="1" indent="0" algn="r">
              <a:buNone/>
            </a:pPr>
            <a:endParaRPr lang="en-AU" sz="3000" dirty="0" smtClean="0">
              <a:latin typeface="Arial" panose="020B0604020202020204" pitchFamily="34" charset="0"/>
              <a:cs typeface="Arial" panose="020B0604020202020204" pitchFamily="34" charset="0"/>
            </a:endParaRPr>
          </a:p>
          <a:p>
            <a:pPr marL="457200" lvl="1" indent="0" algn="r">
              <a:spcBef>
                <a:spcPts val="0"/>
              </a:spcBef>
              <a:buNone/>
            </a:pPr>
            <a:r>
              <a:rPr lang="en-AU" sz="2600" dirty="0" smtClean="0">
                <a:latin typeface="Arial" panose="020B0604020202020204" pitchFamily="34" charset="0"/>
                <a:cs typeface="Arial" panose="020B0604020202020204" pitchFamily="34" charset="0"/>
              </a:rPr>
              <a:t>Source: </a:t>
            </a:r>
            <a:r>
              <a:rPr lang="en-AU" sz="2600" dirty="0" smtClean="0">
                <a:latin typeface="Arial" panose="020B0604020202020204" pitchFamily="34" charset="0"/>
                <a:cs typeface="Arial" panose="020B0604020202020204" pitchFamily="34" charset="0"/>
              </a:rPr>
              <a:t>Australia Bureau of Meteorology, 2021; Climate Change in Australia, 2021</a:t>
            </a:r>
            <a:endParaRPr lang="en-AU" sz="2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 xmlns:a16="http://schemas.microsoft.com/office/drawing/2014/main" id="{43CC388D-C068-4707-B070-8A8AF33C3829}"/>
              </a:ext>
            </a:extLst>
          </p:cNvPr>
          <p:cNvSpPr>
            <a:spLocks noGrp="1"/>
          </p:cNvSpPr>
          <p:nvPr>
            <p:ph type="sldNum" sz="quarter" idx="12"/>
          </p:nvPr>
        </p:nvSpPr>
        <p:spPr/>
        <p:txBody>
          <a:bodyPr/>
          <a:lstStyle/>
          <a:p>
            <a:fld id="{DE74DB5B-6C48-4B40-8307-D8625C0FA73A}" type="slidenum">
              <a:rPr lang="en-AU" smtClean="0"/>
              <a:pPr/>
              <a:t>5</a:t>
            </a:fld>
            <a:endParaRPr lang="en-AU" dirty="0"/>
          </a:p>
        </p:txBody>
      </p:sp>
    </p:spTree>
    <p:extLst>
      <p:ext uri="{BB962C8B-B14F-4D97-AF65-F5344CB8AC3E}">
        <p14:creationId xmlns:p14="http://schemas.microsoft.com/office/powerpoint/2010/main" val="2743098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3360" y="223521"/>
            <a:ext cx="11140440" cy="883919"/>
          </a:xfrm>
        </p:spPr>
        <p:txBody>
          <a:bodyPr/>
          <a:lstStyle/>
          <a:p>
            <a:r>
              <a:rPr lang="en-AU" b="1" dirty="0" smtClean="0">
                <a:latin typeface="Arial" panose="020B0604020202020204" pitchFamily="34" charset="0"/>
                <a:cs typeface="Arial" panose="020B0604020202020204" pitchFamily="34" charset="0"/>
              </a:rPr>
              <a:t>Australia</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920" y="1289304"/>
            <a:ext cx="11988800" cy="5432171"/>
          </a:xfrm>
        </p:spPr>
        <p:txBody>
          <a:bodyPr>
            <a:normAutofit/>
          </a:bodyPr>
          <a:lstStyle/>
          <a:p>
            <a:pPr>
              <a:lnSpc>
                <a:spcPct val="130000"/>
              </a:lnSpc>
              <a:spcBef>
                <a:spcPts val="0"/>
              </a:spcBef>
              <a:spcAft>
                <a:spcPts val="600"/>
              </a:spcAft>
            </a:pPr>
            <a:r>
              <a:rPr lang="en-AU" sz="3200" dirty="0" smtClean="0">
                <a:latin typeface="Arial" panose="020B0604020202020204" pitchFamily="34" charset="0"/>
                <a:cs typeface="Arial" panose="020B0604020202020204" pitchFamily="34" charset="0"/>
              </a:rPr>
              <a:t>Increasing frequency of extreme heat events</a:t>
            </a:r>
          </a:p>
          <a:p>
            <a:pPr>
              <a:lnSpc>
                <a:spcPct val="130000"/>
              </a:lnSpc>
              <a:spcBef>
                <a:spcPts val="0"/>
              </a:spcBef>
              <a:spcAft>
                <a:spcPts val="600"/>
              </a:spcAft>
            </a:pPr>
            <a:r>
              <a:rPr lang="en-AU" sz="3200" dirty="0" smtClean="0">
                <a:latin typeface="Arial" panose="020B0604020202020204" pitchFamily="34" charset="0"/>
                <a:cs typeface="Arial" panose="020B0604020202020204" pitchFamily="34" charset="0"/>
              </a:rPr>
              <a:t>Southern Australia:</a:t>
            </a:r>
          </a:p>
          <a:p>
            <a:pPr lvl="1">
              <a:lnSpc>
                <a:spcPct val="130000"/>
              </a:lnSpc>
              <a:spcBef>
                <a:spcPts val="0"/>
              </a:spcBef>
              <a:spcAft>
                <a:spcPts val="600"/>
              </a:spcAft>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Increasing extreme fire weather &amp; length of fire season</a:t>
            </a:r>
          </a:p>
          <a:p>
            <a:pPr lvl="1">
              <a:lnSpc>
                <a:spcPct val="130000"/>
              </a:lnSpc>
              <a:spcBef>
                <a:spcPts val="0"/>
              </a:spcBef>
              <a:spcAft>
                <a:spcPts val="600"/>
              </a:spcAft>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Decreasing rainfall and streamflow</a:t>
            </a:r>
            <a:endParaRPr lang="en-AU" sz="2800" dirty="0">
              <a:latin typeface="Arial" panose="020B0604020202020204" pitchFamily="34" charset="0"/>
              <a:cs typeface="Arial" panose="020B0604020202020204" pitchFamily="34" charset="0"/>
            </a:endParaRPr>
          </a:p>
          <a:p>
            <a:pPr>
              <a:lnSpc>
                <a:spcPct val="130000"/>
              </a:lnSpc>
              <a:spcBef>
                <a:spcPts val="0"/>
              </a:spcBef>
              <a:spcAft>
                <a:spcPts val="600"/>
              </a:spcAft>
            </a:pPr>
            <a:r>
              <a:rPr lang="en-AU" dirty="0" smtClean="0">
                <a:latin typeface="Arial" panose="020B0604020202020204" pitchFamily="34" charset="0"/>
                <a:cs typeface="Arial" panose="020B0604020202020204" pitchFamily="34" charset="0"/>
              </a:rPr>
              <a:t>Northern Australia: </a:t>
            </a:r>
          </a:p>
          <a:p>
            <a:pPr lvl="1">
              <a:lnSpc>
                <a:spcPct val="130000"/>
              </a:lnSpc>
              <a:spcBef>
                <a:spcPts val="0"/>
              </a:spcBef>
              <a:spcAft>
                <a:spcPts val="600"/>
              </a:spcAft>
              <a:buFont typeface="Courier New" panose="02070309020205020404" pitchFamily="49" charset="0"/>
              <a:buChar char="o"/>
            </a:pPr>
            <a:r>
              <a:rPr lang="en-AU" sz="2800" dirty="0" smtClean="0">
                <a:latin typeface="Arial" panose="020B0604020202020204" pitchFamily="34" charset="0"/>
                <a:cs typeface="Arial" panose="020B0604020202020204" pitchFamily="34" charset="0"/>
              </a:rPr>
              <a:t> Increasing </a:t>
            </a:r>
            <a:r>
              <a:rPr lang="en-AU" sz="2800" dirty="0">
                <a:latin typeface="Arial" panose="020B0604020202020204" pitchFamily="34" charset="0"/>
                <a:cs typeface="Arial" panose="020B0604020202020204" pitchFamily="34" charset="0"/>
              </a:rPr>
              <a:t>rainfall </a:t>
            </a:r>
            <a:r>
              <a:rPr lang="en-AU" sz="2800" dirty="0" smtClean="0">
                <a:latin typeface="Arial" panose="020B0604020202020204" pitchFamily="34" charset="0"/>
                <a:cs typeface="Arial" panose="020B0604020202020204" pitchFamily="34" charset="0"/>
              </a:rPr>
              <a:t>and streamflow </a:t>
            </a:r>
          </a:p>
          <a:p>
            <a:pPr marL="457200" lvl="1" indent="0" algn="r">
              <a:lnSpc>
                <a:spcPct val="130000"/>
              </a:lnSpc>
              <a:spcBef>
                <a:spcPts val="0"/>
              </a:spcBef>
              <a:spcAft>
                <a:spcPts val="600"/>
              </a:spcAft>
              <a:buNone/>
            </a:pPr>
            <a:endParaRPr lang="en-AU" dirty="0" smtClean="0">
              <a:latin typeface="Arial" panose="020B0604020202020204" pitchFamily="34" charset="0"/>
              <a:cs typeface="Arial" panose="020B0604020202020204" pitchFamily="34" charset="0"/>
            </a:endParaRPr>
          </a:p>
          <a:p>
            <a:pPr marL="457200" lvl="1" indent="0" algn="r">
              <a:lnSpc>
                <a:spcPct val="130000"/>
              </a:lnSpc>
              <a:spcBef>
                <a:spcPts val="0"/>
              </a:spcBef>
              <a:spcAft>
                <a:spcPts val="600"/>
              </a:spcAft>
              <a:buNone/>
            </a:pPr>
            <a:r>
              <a:rPr lang="en-AU" dirty="0" smtClean="0">
                <a:latin typeface="Arial" panose="020B0604020202020204" pitchFamily="34" charset="0"/>
                <a:cs typeface="Arial" panose="020B0604020202020204" pitchFamily="34" charset="0"/>
              </a:rPr>
              <a:t>Source: Australia </a:t>
            </a:r>
            <a:r>
              <a:rPr lang="en-AU" dirty="0">
                <a:latin typeface="Arial" panose="020B0604020202020204" pitchFamily="34" charset="0"/>
                <a:cs typeface="Arial" panose="020B0604020202020204" pitchFamily="34" charset="0"/>
              </a:rPr>
              <a:t>Bureau of Meteorology, </a:t>
            </a:r>
            <a:r>
              <a:rPr lang="en-AU" dirty="0" smtClean="0">
                <a:latin typeface="Arial" panose="020B0604020202020204" pitchFamily="34" charset="0"/>
                <a:cs typeface="Arial" panose="020B0604020202020204" pitchFamily="34" charset="0"/>
              </a:rPr>
              <a:t>2021; Climate Change in Australia, 2021</a:t>
            </a:r>
            <a:endParaRPr lang="en-AU" dirty="0">
              <a:latin typeface="Arial" panose="020B0604020202020204" pitchFamily="34" charset="0"/>
              <a:cs typeface="Arial" panose="020B0604020202020204" pitchFamily="34" charset="0"/>
            </a:endParaRPr>
          </a:p>
          <a:p>
            <a:pPr marL="457200" lvl="1" indent="0" algn="r">
              <a:buNone/>
            </a:pPr>
            <a:endParaRPr lang="en-AU" dirty="0"/>
          </a:p>
        </p:txBody>
      </p:sp>
      <p:sp>
        <p:nvSpPr>
          <p:cNvPr id="2" name="Slide Number Placeholder 1"/>
          <p:cNvSpPr>
            <a:spLocks noGrp="1"/>
          </p:cNvSpPr>
          <p:nvPr>
            <p:ph type="sldNum" sz="quarter" idx="12"/>
          </p:nvPr>
        </p:nvSpPr>
        <p:spPr/>
        <p:txBody>
          <a:bodyPr/>
          <a:lstStyle/>
          <a:p>
            <a:fld id="{DE74DB5B-6C48-4B40-8307-D8625C0FA73A}" type="slidenum">
              <a:rPr lang="en-AU" smtClean="0"/>
              <a:pPr/>
              <a:t>6</a:t>
            </a:fld>
            <a:endParaRPr lang="en-AU" dirty="0"/>
          </a:p>
        </p:txBody>
      </p:sp>
    </p:spTree>
    <p:extLst>
      <p:ext uri="{BB962C8B-B14F-4D97-AF65-F5344CB8AC3E}">
        <p14:creationId xmlns:p14="http://schemas.microsoft.com/office/powerpoint/2010/main" val="1361743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54D7E-C9FF-4983-863D-3D32089DEA30}"/>
              </a:ext>
            </a:extLst>
          </p:cNvPr>
          <p:cNvSpPr>
            <a:spLocks noGrp="1"/>
          </p:cNvSpPr>
          <p:nvPr>
            <p:ph type="title"/>
          </p:nvPr>
        </p:nvSpPr>
        <p:spPr/>
        <p:txBody>
          <a:bodyPr>
            <a:normAutofit/>
          </a:bodyPr>
          <a:lstStyle/>
          <a:p>
            <a:pPr>
              <a:lnSpc>
                <a:spcPct val="150000"/>
              </a:lnSpc>
            </a:pPr>
            <a:r>
              <a:rPr lang="en-AU" sz="5400" b="1" dirty="0" smtClean="0">
                <a:latin typeface="Arial" panose="020B0604020202020204" pitchFamily="34" charset="0"/>
                <a:cs typeface="Arial" panose="020B0604020202020204" pitchFamily="34" charset="0"/>
              </a:rPr>
              <a:t>Persons with Disabilities</a:t>
            </a:r>
            <a:endParaRPr lang="en-AU" sz="5400" b="1" dirty="0">
              <a:latin typeface="Arial" panose="020B0604020202020204" pitchFamily="34" charset="0"/>
              <a:cs typeface="Arial" panose="020B0604020202020204" pitchFamily="34" charset="0"/>
            </a:endParaRPr>
          </a:p>
        </p:txBody>
      </p:sp>
      <p:sp>
        <p:nvSpPr>
          <p:cNvPr id="4" name="Text Placeholder 3"/>
          <p:cNvSpPr>
            <a:spLocks noGrp="1"/>
          </p:cNvSpPr>
          <p:nvPr>
            <p:ph type="body" idx="1"/>
          </p:nvPr>
        </p:nvSpPr>
        <p:spPr/>
        <p:txBody>
          <a:bodyPr>
            <a:normAutofit/>
          </a:bodyPr>
          <a:lstStyle/>
          <a:p>
            <a:r>
              <a:rPr lang="en-AU" sz="3200" b="1" dirty="0">
                <a:solidFill>
                  <a:schemeClr val="tx1"/>
                </a:solidFill>
                <a:latin typeface="Arial" panose="020B0604020202020204" pitchFamily="34" charset="0"/>
                <a:cs typeface="Arial" panose="020B0604020202020204" pitchFamily="34" charset="0"/>
              </a:rPr>
              <a:t>Human rights  and empowerment perspectives</a:t>
            </a:r>
          </a:p>
        </p:txBody>
      </p:sp>
      <p:sp>
        <p:nvSpPr>
          <p:cNvPr id="3" name="Slide Number Placeholder 2">
            <a:extLst>
              <a:ext uri="{FF2B5EF4-FFF2-40B4-BE49-F238E27FC236}">
                <a16:creationId xmlns="" xmlns:a16="http://schemas.microsoft.com/office/drawing/2014/main" id="{55E30622-52FA-43EF-9BEA-267408D7F6F1}"/>
              </a:ext>
            </a:extLst>
          </p:cNvPr>
          <p:cNvSpPr>
            <a:spLocks noGrp="1"/>
          </p:cNvSpPr>
          <p:nvPr>
            <p:ph type="sldNum" sz="quarter" idx="12"/>
          </p:nvPr>
        </p:nvSpPr>
        <p:spPr/>
        <p:txBody>
          <a:bodyPr/>
          <a:lstStyle/>
          <a:p>
            <a:fld id="{DE74DB5B-6C48-4B40-8307-D8625C0FA73A}" type="slidenum">
              <a:rPr lang="en-AU" smtClean="0"/>
              <a:pPr/>
              <a:t>7</a:t>
            </a:fld>
            <a:endParaRPr lang="en-AU" dirty="0"/>
          </a:p>
        </p:txBody>
      </p:sp>
    </p:spTree>
    <p:extLst>
      <p:ext uri="{BB962C8B-B14F-4D97-AF65-F5344CB8AC3E}">
        <p14:creationId xmlns:p14="http://schemas.microsoft.com/office/powerpoint/2010/main" val="62990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920" y="132081"/>
            <a:ext cx="12070080" cy="813117"/>
          </a:xfrm>
        </p:spPr>
        <p:txBody>
          <a:bodyPr>
            <a:normAutofit/>
          </a:bodyPr>
          <a:lstStyle/>
          <a:p>
            <a:r>
              <a:rPr lang="en-AU" sz="4000" b="1" dirty="0" smtClean="0">
                <a:latin typeface="Arial" panose="020B0604020202020204" pitchFamily="34" charset="0"/>
                <a:cs typeface="Arial" panose="020B0604020202020204" pitchFamily="34" charset="0"/>
              </a:rPr>
              <a:t>Impacts </a:t>
            </a:r>
            <a:r>
              <a:rPr lang="en-AU" sz="4000" b="1" dirty="0">
                <a:latin typeface="Arial" panose="020B0604020202020204" pitchFamily="34" charset="0"/>
                <a:cs typeface="Arial" panose="020B0604020202020204" pitchFamily="34" charset="0"/>
              </a:rPr>
              <a:t>of climate change </a:t>
            </a:r>
          </a:p>
        </p:txBody>
      </p:sp>
      <p:sp>
        <p:nvSpPr>
          <p:cNvPr id="3" name="Content Placeholder 2"/>
          <p:cNvSpPr>
            <a:spLocks noGrp="1"/>
          </p:cNvSpPr>
          <p:nvPr>
            <p:ph idx="1"/>
          </p:nvPr>
        </p:nvSpPr>
        <p:spPr>
          <a:xfrm>
            <a:off x="193040" y="945198"/>
            <a:ext cx="11998960" cy="5593715"/>
          </a:xfrm>
        </p:spPr>
        <p:txBody>
          <a:bodyPr>
            <a:normAutofit/>
          </a:bodyPr>
          <a:lstStyle/>
          <a:p>
            <a:pPr>
              <a:lnSpc>
                <a:spcPct val="130000"/>
              </a:lnSpc>
              <a:spcBef>
                <a:spcPts val="0"/>
              </a:spcBef>
              <a:spcAft>
                <a:spcPts val="600"/>
              </a:spcAft>
            </a:pPr>
            <a:r>
              <a:rPr lang="en-AU" sz="3200" dirty="0">
                <a:latin typeface="Arial" panose="020B0604020202020204" pitchFamily="34" charset="0"/>
                <a:cs typeface="Arial" panose="020B0604020202020204" pitchFamily="34" charset="0"/>
              </a:rPr>
              <a:t> Persons with disabilities in low and middle income countries and small island developing states are particularly vulnerable during natural disasters </a:t>
            </a:r>
          </a:p>
          <a:p>
            <a:pPr lvl="1">
              <a:lnSpc>
                <a:spcPct val="130000"/>
              </a:lnSpc>
              <a:spcBef>
                <a:spcPts val="0"/>
              </a:spcBef>
              <a:spcAft>
                <a:spcPts val="600"/>
              </a:spcAft>
            </a:pPr>
            <a:r>
              <a:rPr lang="en-AU" sz="2800" dirty="0" smtClean="0">
                <a:latin typeface="Arial" panose="020B0604020202020204" pitchFamily="34" charset="0"/>
                <a:cs typeface="Arial" panose="020B0604020202020204" pitchFamily="34" charset="0"/>
              </a:rPr>
              <a:t>Impacts </a:t>
            </a:r>
            <a:r>
              <a:rPr lang="en-AU" sz="2800" dirty="0">
                <a:latin typeface="Arial" panose="020B0604020202020204" pitchFamily="34" charset="0"/>
                <a:cs typeface="Arial" panose="020B0604020202020204" pitchFamily="34" charset="0"/>
              </a:rPr>
              <a:t>access to food and nutrition, safe drinking water and sanitation, health care services and medicines, education and training, adequate housing and access to decent </a:t>
            </a:r>
            <a:r>
              <a:rPr lang="en-AU" sz="2800" dirty="0" smtClean="0">
                <a:latin typeface="Arial" panose="020B0604020202020204" pitchFamily="34" charset="0"/>
                <a:cs typeface="Arial" panose="020B0604020202020204" pitchFamily="34" charset="0"/>
              </a:rPr>
              <a:t>work</a:t>
            </a:r>
          </a:p>
          <a:p>
            <a:pPr marL="685800" lvl="2">
              <a:lnSpc>
                <a:spcPct val="130000"/>
              </a:lnSpc>
              <a:spcBef>
                <a:spcPts val="0"/>
              </a:spcBef>
              <a:spcAft>
                <a:spcPts val="600"/>
              </a:spcAft>
            </a:pPr>
            <a:r>
              <a:rPr lang="en-AU" sz="2800" dirty="0" smtClean="0">
                <a:latin typeface="Arial" panose="020B0604020202020204" pitchFamily="34" charset="0"/>
                <a:cs typeface="Arial" panose="020B0604020202020204" pitchFamily="34" charset="0"/>
              </a:rPr>
              <a:t> Sustain </a:t>
            </a:r>
            <a:r>
              <a:rPr lang="en-AU" sz="2800" dirty="0">
                <a:latin typeface="Arial" panose="020B0604020202020204" pitchFamily="34" charset="0"/>
                <a:cs typeface="Arial" panose="020B0604020202020204" pitchFamily="34" charset="0"/>
              </a:rPr>
              <a:t>disproportionately higher rates of disease and mortality</a:t>
            </a:r>
          </a:p>
          <a:p>
            <a:pPr marL="457200" lvl="1" indent="0" algn="r">
              <a:lnSpc>
                <a:spcPct val="130000"/>
              </a:lnSpc>
              <a:spcBef>
                <a:spcPts val="0"/>
              </a:spcBef>
              <a:spcAft>
                <a:spcPts val="600"/>
              </a:spcAft>
              <a:buNone/>
            </a:pPr>
            <a:endParaRPr lang="en-AU" dirty="0" smtClean="0">
              <a:latin typeface="Arial" panose="020B0604020202020204" pitchFamily="34" charset="0"/>
              <a:cs typeface="Arial" panose="020B0604020202020204" pitchFamily="34" charset="0"/>
            </a:endParaRPr>
          </a:p>
          <a:p>
            <a:pPr marL="457200" lvl="1" indent="0" algn="r">
              <a:lnSpc>
                <a:spcPct val="130000"/>
              </a:lnSpc>
              <a:spcBef>
                <a:spcPts val="0"/>
              </a:spcBef>
              <a:spcAft>
                <a:spcPts val="600"/>
              </a:spcAft>
              <a:buNone/>
            </a:pPr>
            <a:r>
              <a:rPr lang="en-AU" dirty="0" smtClean="0">
                <a:latin typeface="Arial" panose="020B0604020202020204" pitchFamily="34" charset="0"/>
                <a:cs typeface="Arial" panose="020B0604020202020204" pitchFamily="34" charset="0"/>
              </a:rPr>
              <a:t>Source: </a:t>
            </a:r>
            <a:r>
              <a:rPr lang="en-AU" dirty="0" smtClean="0">
                <a:latin typeface="Arial" panose="020B0604020202020204" pitchFamily="34" charset="0"/>
                <a:cs typeface="Arial" panose="020B0604020202020204" pitchFamily="34" charset="0"/>
              </a:rPr>
              <a:t>UN </a:t>
            </a:r>
            <a:r>
              <a:rPr lang="en-AU" dirty="0" smtClean="0">
                <a:latin typeface="Arial" panose="020B0604020202020204" pitchFamily="34" charset="0"/>
                <a:cs typeface="Arial" panose="020B0604020202020204" pitchFamily="34" charset="0"/>
              </a:rPr>
              <a:t>Environment Programme, 2019; UN OHCR, 2020</a:t>
            </a:r>
            <a:endParaRPr lang="en-AU"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E74DB5B-6C48-4B40-8307-D8625C0FA73A}" type="slidenum">
              <a:rPr lang="en-AU" smtClean="0"/>
              <a:pPr/>
              <a:t>8</a:t>
            </a:fld>
            <a:endParaRPr lang="en-AU" dirty="0"/>
          </a:p>
        </p:txBody>
      </p:sp>
    </p:spTree>
    <p:extLst>
      <p:ext uri="{BB962C8B-B14F-4D97-AF65-F5344CB8AC3E}">
        <p14:creationId xmlns:p14="http://schemas.microsoft.com/office/powerpoint/2010/main" val="352895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3360" y="111761"/>
            <a:ext cx="11897360" cy="853439"/>
          </a:xfrm>
        </p:spPr>
        <p:txBody>
          <a:bodyPr>
            <a:normAutofit/>
          </a:bodyPr>
          <a:lstStyle/>
          <a:p>
            <a:r>
              <a:rPr lang="en-AU" sz="4000" b="1" dirty="0">
                <a:latin typeface="Arial" panose="020B0604020202020204" pitchFamily="34" charset="0"/>
                <a:cs typeface="Arial" panose="020B0604020202020204" pitchFamily="34" charset="0"/>
              </a:rPr>
              <a:t>Disaster vulnerability: Four structural factors</a:t>
            </a:r>
          </a:p>
        </p:txBody>
      </p:sp>
      <p:sp>
        <p:nvSpPr>
          <p:cNvPr id="3" name="Content Placeholder 2"/>
          <p:cNvSpPr>
            <a:spLocks noGrp="1"/>
          </p:cNvSpPr>
          <p:nvPr>
            <p:ph idx="1"/>
          </p:nvPr>
        </p:nvSpPr>
        <p:spPr>
          <a:xfrm>
            <a:off x="284480" y="1097280"/>
            <a:ext cx="11826240" cy="5624195"/>
          </a:xfrm>
        </p:spPr>
        <p:txBody>
          <a:bodyPr>
            <a:normAutofit fontScale="92500" lnSpcReduction="10000"/>
          </a:bodyPr>
          <a:lstStyle/>
          <a:p>
            <a:pPr marL="514350" indent="-514350">
              <a:lnSpc>
                <a:spcPct val="140000"/>
              </a:lnSpc>
              <a:spcBef>
                <a:spcPts val="0"/>
              </a:spcBef>
              <a:spcAft>
                <a:spcPts val="600"/>
              </a:spcAft>
              <a:buFont typeface="+mj-lt"/>
              <a:buAutoNum type="arabicPeriod"/>
            </a:pPr>
            <a:r>
              <a:rPr lang="en-AU" sz="3600" dirty="0">
                <a:latin typeface="Arial" panose="020B0604020202020204" pitchFamily="34" charset="0"/>
                <a:cs typeface="Arial" panose="020B0604020202020204" pitchFamily="34" charset="0"/>
              </a:rPr>
              <a:t>Scarcity of disability-related information and knowledge</a:t>
            </a:r>
          </a:p>
          <a:p>
            <a:pPr marL="514350" indent="-514350">
              <a:lnSpc>
                <a:spcPct val="140000"/>
              </a:lnSpc>
              <a:spcBef>
                <a:spcPts val="0"/>
              </a:spcBef>
              <a:spcAft>
                <a:spcPts val="600"/>
              </a:spcAft>
              <a:buFont typeface="+mj-lt"/>
              <a:buAutoNum type="arabicPeriod"/>
            </a:pPr>
            <a:r>
              <a:rPr lang="en-AU" sz="3600" dirty="0" smtClean="0">
                <a:latin typeface="Arial" panose="020B0604020202020204" pitchFamily="34" charset="0"/>
                <a:cs typeface="Arial" panose="020B0604020202020204" pitchFamily="34" charset="0"/>
              </a:rPr>
              <a:t>Limited </a:t>
            </a:r>
            <a:r>
              <a:rPr lang="en-AU" sz="3600" dirty="0">
                <a:latin typeface="Arial" panose="020B0604020202020204" pitchFamily="34" charset="0"/>
                <a:cs typeface="Arial" panose="020B0604020202020204" pitchFamily="34" charset="0"/>
              </a:rPr>
              <a:t>participation in disaster management and relief aid processes</a:t>
            </a:r>
          </a:p>
          <a:p>
            <a:pPr marL="514350" indent="-514350">
              <a:lnSpc>
                <a:spcPct val="140000"/>
              </a:lnSpc>
              <a:spcBef>
                <a:spcPts val="0"/>
              </a:spcBef>
              <a:spcAft>
                <a:spcPts val="600"/>
              </a:spcAft>
              <a:buFont typeface="+mj-lt"/>
              <a:buAutoNum type="arabicPeriod"/>
            </a:pPr>
            <a:r>
              <a:rPr lang="en-AU" sz="3600" dirty="0" smtClean="0">
                <a:latin typeface="Arial" panose="020B0604020202020204" pitchFamily="34" charset="0"/>
                <a:cs typeface="Arial" panose="020B0604020202020204" pitchFamily="34" charset="0"/>
              </a:rPr>
              <a:t>Inaccessible </a:t>
            </a:r>
            <a:r>
              <a:rPr lang="en-AU" sz="3600" dirty="0">
                <a:latin typeface="Arial" panose="020B0604020202020204" pitchFamily="34" charset="0"/>
                <a:cs typeface="Arial" panose="020B0604020202020204" pitchFamily="34" charset="0"/>
              </a:rPr>
              <a:t>physical </a:t>
            </a:r>
            <a:r>
              <a:rPr lang="en-AU" sz="3600" dirty="0" smtClean="0">
                <a:latin typeface="Arial" panose="020B0604020202020204" pitchFamily="34" charset="0"/>
                <a:cs typeface="Arial" panose="020B0604020202020204" pitchFamily="34" charset="0"/>
              </a:rPr>
              <a:t>environments (e.g. shelters), and inaccessible </a:t>
            </a:r>
            <a:r>
              <a:rPr lang="en-AU" sz="3600" dirty="0">
                <a:latin typeface="Arial" panose="020B0604020202020204" pitchFamily="34" charset="0"/>
                <a:cs typeface="Arial" panose="020B0604020202020204" pitchFamily="34" charset="0"/>
              </a:rPr>
              <a:t>preparedness measures and relief aid</a:t>
            </a:r>
          </a:p>
          <a:p>
            <a:pPr marL="514350" indent="-514350">
              <a:lnSpc>
                <a:spcPct val="140000"/>
              </a:lnSpc>
              <a:spcBef>
                <a:spcPts val="0"/>
              </a:spcBef>
              <a:spcAft>
                <a:spcPts val="600"/>
              </a:spcAft>
              <a:buFont typeface="+mj-lt"/>
              <a:buAutoNum type="arabicPeriod"/>
            </a:pPr>
            <a:r>
              <a:rPr lang="en-AU" sz="3600" dirty="0" smtClean="0">
                <a:latin typeface="Arial" panose="020B0604020202020204" pitchFamily="34" charset="0"/>
                <a:cs typeface="Arial" panose="020B0604020202020204" pitchFamily="34" charset="0"/>
              </a:rPr>
              <a:t>Stigma</a:t>
            </a:r>
            <a:r>
              <a:rPr lang="en-AU" sz="3600" dirty="0">
                <a:latin typeface="Arial" panose="020B0604020202020204" pitchFamily="34" charset="0"/>
                <a:cs typeface="Arial" panose="020B0604020202020204" pitchFamily="34" charset="0"/>
              </a:rPr>
              <a:t>, discrimination and denial of basic rights and </a:t>
            </a:r>
            <a:r>
              <a:rPr lang="en-AU" sz="3600" dirty="0" smtClean="0">
                <a:latin typeface="Arial" panose="020B0604020202020204" pitchFamily="34" charset="0"/>
                <a:cs typeface="Arial" panose="020B0604020202020204" pitchFamily="34" charset="0"/>
              </a:rPr>
              <a:t>services</a:t>
            </a:r>
          </a:p>
          <a:p>
            <a:pPr marL="0" indent="0" algn="r">
              <a:buNone/>
            </a:pPr>
            <a:r>
              <a:rPr lang="en-AU" sz="2600" dirty="0" smtClean="0">
                <a:latin typeface="Arial" panose="020B0604020202020204" pitchFamily="34" charset="0"/>
                <a:cs typeface="Arial" panose="020B0604020202020204" pitchFamily="34" charset="0"/>
              </a:rPr>
              <a:t>Source: Smith</a:t>
            </a:r>
            <a:r>
              <a:rPr lang="en-AU" sz="2600" dirty="0">
                <a:latin typeface="Arial" panose="020B0604020202020204" pitchFamily="34" charset="0"/>
                <a:cs typeface="Arial" panose="020B0604020202020204" pitchFamily="34" charset="0"/>
              </a:rPr>
              <a:t>, Jolley &amp; </a:t>
            </a:r>
            <a:r>
              <a:rPr lang="en-AU" sz="2600" dirty="0" smtClean="0">
                <a:latin typeface="Arial" panose="020B0604020202020204" pitchFamily="34" charset="0"/>
                <a:cs typeface="Arial" panose="020B0604020202020204" pitchFamily="34" charset="0"/>
              </a:rPr>
              <a:t>Schmidt (Sightsavers), 2012</a:t>
            </a:r>
            <a:endParaRPr lang="en-AU" sz="2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E74DB5B-6C48-4B40-8307-D8625C0FA73A}" type="slidenum">
              <a:rPr lang="en-AU" smtClean="0"/>
              <a:pPr/>
              <a:t>9</a:t>
            </a:fld>
            <a:endParaRPr lang="en-AU" dirty="0"/>
          </a:p>
        </p:txBody>
      </p:sp>
    </p:spTree>
    <p:extLst>
      <p:ext uri="{BB962C8B-B14F-4D97-AF65-F5344CB8AC3E}">
        <p14:creationId xmlns:p14="http://schemas.microsoft.com/office/powerpoint/2010/main" val="2371837981"/>
      </p:ext>
    </p:extLst>
  </p:cSld>
  <p:clrMapOvr>
    <a:masterClrMapping/>
  </p:clrMapOvr>
</p:sld>
</file>

<file path=ppt/theme/theme1.xml><?xml version="1.0" encoding="utf-8"?>
<a:theme xmlns:a="http://schemas.openxmlformats.org/drawingml/2006/main" name="Coloured Content">
  <a:themeElements>
    <a:clrScheme name="Next">
      <a:dk1>
        <a:srgbClr val="000000"/>
      </a:dk1>
      <a:lt1>
        <a:srgbClr val="FFFFFF"/>
      </a:lt1>
      <a:dk2>
        <a:srgbClr val="44546A"/>
      </a:dk2>
      <a:lt2>
        <a:srgbClr val="E7E6E6"/>
      </a:lt2>
      <a:accent1>
        <a:srgbClr val="5BF174"/>
      </a:accent1>
      <a:accent2>
        <a:srgbClr val="00E1DC"/>
      </a:accent2>
      <a:accent3>
        <a:srgbClr val="FF84B6"/>
      </a:accent3>
      <a:accent4>
        <a:srgbClr val="E5FB00"/>
      </a:accent4>
      <a:accent5>
        <a:srgbClr val="009645"/>
      </a:accent5>
      <a:accent6>
        <a:srgbClr val="0070C0"/>
      </a:accent6>
      <a:hlink>
        <a:srgbClr val="86786F"/>
      </a:hlink>
      <a:folHlink>
        <a:srgbClr val="8678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EF89F544DB7A4980EFEEB27A2A5EA2" ma:contentTypeVersion="9" ma:contentTypeDescription="Create a new document." ma:contentTypeScope="" ma:versionID="475b21614a5acdddc5de1820f675f0b4">
  <xsd:schema xmlns:xsd="http://www.w3.org/2001/XMLSchema" xmlns:xs="http://www.w3.org/2001/XMLSchema" xmlns:p="http://schemas.microsoft.com/office/2006/metadata/properties" xmlns:ns2="12259a0e-5c6f-40ec-993f-4f69f941f5ed" targetNamespace="http://schemas.microsoft.com/office/2006/metadata/properties" ma:root="true" ma:fieldsID="d813d02522ab8c961c84ec3223664c7e" ns2:_="">
    <xsd:import namespace="12259a0e-5c6f-40ec-993f-4f69f941f5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9a0e-5c6f-40ec-993f-4f69f941f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C6BB5F-DC91-4938-8B81-1209CAB4A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59a0e-5c6f-40ec-993f-4f69f941f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397DAF-76D8-42AA-8EEB-22CF6DCC1A1A}">
  <ds:schemaRefs>
    <ds:schemaRef ds:uri="http://schemas.microsoft.com/sharepoint/v3/contenttype/forms"/>
  </ds:schemaRefs>
</ds:datastoreItem>
</file>

<file path=customXml/itemProps3.xml><?xml version="1.0" encoding="utf-8"?>
<ds:datastoreItem xmlns:ds="http://schemas.openxmlformats.org/officeDocument/2006/customXml" ds:itemID="{E096F332-6B2D-4B59-B640-B50C813753F3}">
  <ds:schemaRefs>
    <ds:schemaRef ds:uri="http://purl.org/dc/elements/1.1/"/>
    <ds:schemaRef ds:uri="http://schemas.openxmlformats.org/package/2006/metadata/core-properties"/>
    <ds:schemaRef ds:uri="12259a0e-5c6f-40ec-993f-4f69f941f5ed"/>
    <ds:schemaRef ds:uri="http://schemas.microsoft.com/office/infopath/2007/PartnerControls"/>
    <ds:schemaRef ds:uri="http://purl.org/dc/terms/"/>
    <ds:schemaRef ds:uri="http://www.w3.org/XML/1998/namespace"/>
    <ds:schemaRef ds:uri="http://schemas.microsoft.com/office/2006/documentManagement/type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1396</TotalTime>
  <Words>1889</Words>
  <Application>Microsoft Office PowerPoint</Application>
  <PresentationFormat>Widescreen</PresentationFormat>
  <Paragraphs>229</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Courier New</vt:lpstr>
      <vt:lpstr>Coloured Content</vt:lpstr>
      <vt:lpstr>Office Theme</vt:lpstr>
      <vt:lpstr>Climate Change: Human rights and empowerment of persons with print disabilities</vt:lpstr>
      <vt:lpstr>Overview</vt:lpstr>
      <vt:lpstr>Climate change: The science</vt:lpstr>
      <vt:lpstr>Global</vt:lpstr>
      <vt:lpstr>Southern Hemisphere</vt:lpstr>
      <vt:lpstr>Australia</vt:lpstr>
      <vt:lpstr>Persons with Disabilities</vt:lpstr>
      <vt:lpstr>Impacts of climate change </vt:lpstr>
      <vt:lpstr>Disaster vulnerability: Four structural factors</vt:lpstr>
      <vt:lpstr>International Council for Education of People with Visual Impairment</vt:lpstr>
      <vt:lpstr>ICEVI</vt:lpstr>
      <vt:lpstr>Three education system contributions</vt:lpstr>
      <vt:lpstr>ICEVI climate change priorities (2021-2024)</vt:lpstr>
      <vt:lpstr>Round Table on Information Access for People with Print Disabilities</vt:lpstr>
      <vt:lpstr>Mission</vt:lpstr>
      <vt:lpstr>Objectives</vt:lpstr>
      <vt:lpstr>Round Table and Climate Change initiatives?</vt:lpstr>
      <vt:lpstr>Round Table and Climate Change initiatives?</vt:lpstr>
      <vt:lpstr>Round Table and Climate Change initiatives?</vt:lpstr>
      <vt:lpstr>Funding of Round Table Climate Change initiatives?</vt:lpstr>
      <vt:lpstr>Closing perspectives</vt:lpstr>
      <vt:lpstr>Why not disability-inclusive climate change policies and action?</vt:lpstr>
      <vt:lpstr>Why not disability-inclusive climate change policies and action? (2)</vt:lpstr>
      <vt:lpstr>Why not disability-inclusive climate change policies and action? (3)</vt:lpstr>
      <vt:lpstr>PowerPoint Presentation</vt:lpstr>
      <vt:lpstr>Presenter contact: icevipresident@gmail.com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Hawkins</dc:creator>
  <cp:lastModifiedBy>Frances Gentle</cp:lastModifiedBy>
  <cp:revision>177</cp:revision>
  <cp:lastPrinted>2021-04-09T07:00:09Z</cp:lastPrinted>
  <dcterms:created xsi:type="dcterms:W3CDTF">2021-01-12T01:49:49Z</dcterms:created>
  <dcterms:modified xsi:type="dcterms:W3CDTF">2021-04-12T03:49:00Z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0x01010067EF89F544DB7A4980EFEEB27A2A5EA2</vt:lpwstr>
  </property>
</Properties>
</file>